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5331B-CA0B-4292-A595-4764AB43EE3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411A4-2D6E-4966-8548-1C8E05392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8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D42B-D738-443C-8787-BE54AEB87EB8}" type="datetime1">
              <a:rPr lang="en-US" smtClean="0"/>
              <a:t>5/24/2016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0FCD-56B2-4FBF-AB0F-B6921978CA82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CAF0-352C-4BDC-AD6B-1D1B253A671D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214418-D261-41D0-8629-3EFD238756B9}" type="datetime1">
              <a:rPr lang="en-US" smtClean="0"/>
              <a:t>5/24/2016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/>
            </a:lvl1pPr>
          </a:lstStyle>
          <a:p>
            <a:fld id="{28E245B7-9E6A-4E83-AFCE-462FD15B8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B5FE-7EA0-475F-B901-E5F67F6CCD65}" type="datetime1">
              <a:rPr lang="en-US" smtClean="0"/>
              <a:t>5/24/2016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784CC2F-E2B5-4B2D-AF0D-B6824B0081F8}" type="datetime1">
              <a:rPr lang="en-US" smtClean="0"/>
              <a:t>5/24/2016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C7F3F33-1467-4BED-B89D-5DBB088111B0}" type="datetime1">
              <a:rPr lang="en-US" smtClean="0"/>
              <a:t>5/24/2016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5CAD-21B8-4455-B427-D15A988E9E37}" type="datetime1">
              <a:rPr lang="en-US" smtClean="0"/>
              <a:t>5/24/2016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5BA-2C89-4D5E-9D3F-CD39CB136241}" type="datetime1">
              <a:rPr lang="en-US" smtClean="0"/>
              <a:t>5/24/2016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0B43B9-6C08-49BF-9E5C-EEDCE1C40505}" type="datetime1">
              <a:rPr lang="en-US" smtClean="0"/>
              <a:t>5/24/2016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D3E9C1-1E8E-44EA-9234-175DC63A1093}" type="datetime1">
              <a:rPr lang="en-US" smtClean="0"/>
              <a:t>5/24/2016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C97E092-4190-46F4-A114-72D3BEB4C3F8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8E245B7-9E6A-4E83-AFCE-462FD15B818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ing well... if only the WIMPs would show up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891"/>
            <a:ext cx="9144000" cy="70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772400" cy="15087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An Overview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245B7-9E6A-4E83-AFCE-462FD15B818A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76400"/>
            <a:ext cx="7467600" cy="19751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The Large Underground Xenon (LUX) Experiment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3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914774" cy="4724400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Our first real search was a 90 day run (called run03). </a:t>
            </a:r>
            <a:r>
              <a:rPr lang="en-US" dirty="0"/>
              <a:t> </a:t>
            </a:r>
            <a:r>
              <a:rPr lang="en-US" dirty="0" smtClean="0"/>
              <a:t>Which produced the best spin independent limit at that time.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the fact, we refined calibrations and analysis techniques and produced a new limit with the same data from Run03 which we call the “Run03 Reanalysis” which is the current leading spin independent limit.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Run04 is an additional 210 live-day run that just finished earlier this month.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are in the process of final calibrations and analysis of this data.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&amp; Progress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99" y="1295400"/>
            <a:ext cx="477853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5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38574" cy="51663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theorize the existence of dark matter based on its gravitational effects.  We currently have no other evidence of its existence, or its nature.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Through direct detection we hope to verify its existence (as opposed to modified gravity theories) as well as learn about its properties (mass, interaction strength, </a:t>
            </a:r>
            <a:r>
              <a:rPr lang="en-US" sz="2000" dirty="0" err="1" smtClean="0"/>
              <a:t>etc</a:t>
            </a:r>
            <a:r>
              <a:rPr lang="en-US" sz="20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Direct detection is when a DM particle scatters off of a normal particle.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Goal: Directly Detect Dark Matter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752600"/>
            <a:ext cx="422155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6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leading candidate for dark matter is a particle called the WIMP.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WIMP stands for Weakly Interacting Massive Particle, so called because it interacts only via the weak force and via gravity.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is because in order to get the correct amount of dark matter out of the big bang in the simplest models requires a particle with a self interaction cross section at the weak scale.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WIMPS are expected to have mass in the 100GeV range.  This makes Xenon an ideal detection medium, having mass ~120GeV.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candidate: WIMPs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3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38574" cy="4724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Teflon Vessel containing liquid and gaseous Xenon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PMT arrays at the top and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Biased wire grids provide electric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Detector: </a:t>
            </a:r>
            <a:r>
              <a:rPr lang="en-US" dirty="0" err="1" smtClean="0"/>
              <a:t>LXe</a:t>
            </a:r>
            <a:r>
              <a:rPr lang="en-US" dirty="0" smtClean="0"/>
              <a:t> TPC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51547"/>
            <a:ext cx="474285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0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38574" cy="50901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Interactions produce both excited </a:t>
            </a:r>
            <a:r>
              <a:rPr lang="en-US" dirty="0" err="1" smtClean="0"/>
              <a:t>Xe</a:t>
            </a:r>
            <a:r>
              <a:rPr lang="en-US" dirty="0" smtClean="0"/>
              <a:t> molecules (Xe</a:t>
            </a:r>
            <a:r>
              <a:rPr lang="en-US" baseline="-25000" dirty="0" smtClean="0"/>
              <a:t>2</a:t>
            </a:r>
            <a:r>
              <a:rPr lang="en-US" baseline="30000" dirty="0"/>
              <a:t>*</a:t>
            </a:r>
            <a:r>
              <a:rPr lang="en-US" dirty="0" smtClean="0"/>
              <a:t>), and </a:t>
            </a:r>
            <a:r>
              <a:rPr lang="en-US" dirty="0" err="1" smtClean="0"/>
              <a:t>Xe</a:t>
            </a:r>
            <a:r>
              <a:rPr lang="en-US" dirty="0" smtClean="0"/>
              <a:t> ions (</a:t>
            </a:r>
            <a:r>
              <a:rPr lang="en-US" dirty="0" err="1" smtClean="0"/>
              <a:t>Xe</a:t>
            </a:r>
            <a:r>
              <a:rPr lang="en-US" baseline="30000" dirty="0"/>
              <a:t>+</a:t>
            </a:r>
            <a:r>
              <a:rPr lang="en-US" dirty="0" smtClean="0"/>
              <a:t>).</a:t>
            </a:r>
          </a:p>
          <a:p>
            <a:pPr marL="457200" lvl="1" indent="-285750"/>
            <a:r>
              <a:rPr lang="en-US" dirty="0"/>
              <a:t>Xe</a:t>
            </a:r>
            <a:r>
              <a:rPr lang="en-US" baseline="-25000" dirty="0"/>
              <a:t>2</a:t>
            </a:r>
            <a:r>
              <a:rPr lang="en-US" baseline="30000" dirty="0"/>
              <a:t>*</a:t>
            </a:r>
            <a:r>
              <a:rPr lang="en-US" dirty="0" smtClean="0"/>
              <a:t> relaxes to produce scintillation (S1)  (175 nm photons).</a:t>
            </a:r>
          </a:p>
          <a:p>
            <a:pPr marL="457200" lvl="1" indent="-285750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from ionization can do two things:</a:t>
            </a:r>
          </a:p>
          <a:p>
            <a:pPr marL="630238" lvl="2" indent="-285750"/>
            <a:r>
              <a:rPr lang="en-US" dirty="0" smtClean="0"/>
              <a:t>recombine to form </a:t>
            </a:r>
            <a:r>
              <a:rPr lang="en-US" dirty="0"/>
              <a:t>Xe</a:t>
            </a:r>
            <a:r>
              <a:rPr lang="en-US" baseline="-25000" dirty="0"/>
              <a:t>2</a:t>
            </a:r>
            <a:r>
              <a:rPr lang="en-US" baseline="30000" dirty="0" smtClean="0"/>
              <a:t>*</a:t>
            </a:r>
            <a:r>
              <a:rPr lang="en-US" dirty="0" smtClean="0"/>
              <a:t>, then scintillate</a:t>
            </a:r>
          </a:p>
          <a:p>
            <a:pPr marL="630238" lvl="2" indent="-285750"/>
            <a:r>
              <a:rPr lang="en-US" baseline="30000" dirty="0" smtClean="0"/>
              <a:t> </a:t>
            </a:r>
            <a:r>
              <a:rPr lang="en-US" dirty="0" smtClean="0"/>
              <a:t>or drift to the surface and cause electroluminescence (S2) in the gas (the e</a:t>
            </a:r>
            <a:r>
              <a:rPr lang="en-US" baseline="30000" dirty="0" smtClean="0"/>
              <a:t>-</a:t>
            </a:r>
            <a:r>
              <a:rPr lang="en-US" dirty="0" smtClean="0"/>
              <a:t> further excite </a:t>
            </a:r>
            <a:r>
              <a:rPr lang="en-US" dirty="0" err="1" smtClean="0"/>
              <a:t>Xe</a:t>
            </a:r>
            <a:r>
              <a:rPr lang="en-US" dirty="0" smtClean="0"/>
              <a:t> gas and that scintillates)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pattern of light on the PMT arrays along with the delay between the S1 and S2 signals tell us where the event took place.</a:t>
            </a:r>
          </a:p>
          <a:p>
            <a:pPr marL="457200" lvl="1" indent="-2857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Signal: Scintillation and Electroluminescence</a:t>
            </a:r>
            <a:endParaRPr lang="en-US" dirty="0"/>
          </a:p>
        </p:txBody>
      </p:sp>
      <p:pic>
        <p:nvPicPr>
          <p:cNvPr id="2050" name="Picture 2" descr="Screenshot from 2016-04-08 14:41: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6672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1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47800"/>
            <a:ext cx="4443801" cy="4724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Signal Types: Electron vs Nuclear recoils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335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Charged particles and photons  produce electron recoils.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Non-charged particles (like WIMPS and neutrons) produce nuclear recoils.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Electron recoils result in more ionization than nuclear.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Because of this, their S2/S1 ratio is higher which can be used to distinguish between them.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583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38574" cy="4724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use a range of </a:t>
            </a:r>
            <a:r>
              <a:rPr lang="el-GR" sz="2000" dirty="0" smtClean="0"/>
              <a:t>γ</a:t>
            </a:r>
            <a:r>
              <a:rPr lang="en-US" sz="2000" dirty="0" smtClean="0"/>
              <a:t>-ray sources to determine the shape of the ER band.  Most of these are deployed externally and only penetrate the outer edge of the detector.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Two sources are injected directly:</a:t>
            </a:r>
          </a:p>
          <a:p>
            <a:pPr marL="457200" lvl="1" indent="-285750"/>
            <a:r>
              <a:rPr lang="en-US" dirty="0" smtClean="0"/>
              <a:t>Tritium (</a:t>
            </a:r>
            <a:r>
              <a:rPr lang="en-US" baseline="30000" dirty="0" smtClean="0"/>
              <a:t>3</a:t>
            </a:r>
            <a:r>
              <a:rPr lang="en-US" dirty="0" smtClean="0"/>
              <a:t>H) in the form of CH</a:t>
            </a:r>
            <a:r>
              <a:rPr lang="en-US" baseline="-25000" dirty="0" smtClean="0"/>
              <a:t>3</a:t>
            </a:r>
            <a:r>
              <a:rPr lang="en-US" dirty="0" smtClean="0"/>
              <a:t>T -  a </a:t>
            </a:r>
            <a:r>
              <a:rPr lang="el-GR" dirty="0" smtClean="0"/>
              <a:t>β</a:t>
            </a:r>
            <a:r>
              <a:rPr lang="en-US" dirty="0"/>
              <a:t> </a:t>
            </a:r>
            <a:r>
              <a:rPr lang="en-US" dirty="0" smtClean="0"/>
              <a:t>source at  &lt; 18.6 </a:t>
            </a:r>
            <a:r>
              <a:rPr lang="en-US" dirty="0" err="1" smtClean="0"/>
              <a:t>keV</a:t>
            </a:r>
            <a:r>
              <a:rPr lang="en-US" dirty="0" smtClean="0"/>
              <a:t> (mean e</a:t>
            </a:r>
            <a:r>
              <a:rPr lang="en-US" baseline="30000" dirty="0" smtClean="0"/>
              <a:t>-</a:t>
            </a:r>
            <a:r>
              <a:rPr lang="en-US" dirty="0" smtClean="0"/>
              <a:t> energy of 5.7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</a:p>
          <a:p>
            <a:pPr marL="457200" lvl="1" indent="-285750"/>
            <a:r>
              <a:rPr lang="en-US" baseline="30000" dirty="0" smtClean="0"/>
              <a:t>83m</a:t>
            </a:r>
            <a:r>
              <a:rPr lang="en-US" dirty="0" smtClean="0"/>
              <a:t>Kr</a:t>
            </a:r>
            <a:r>
              <a:rPr lang="en-US" baseline="30000" dirty="0" smtClean="0"/>
              <a:t> </a:t>
            </a:r>
            <a:r>
              <a:rPr lang="en-US" dirty="0" smtClean="0"/>
              <a:t> - A metastable excited state of Krypton which emits two </a:t>
            </a:r>
            <a:r>
              <a:rPr lang="el-GR" dirty="0" smtClean="0"/>
              <a:t>γ</a:t>
            </a:r>
            <a:r>
              <a:rPr lang="en-US" dirty="0" smtClean="0"/>
              <a:t>s at 41.6 </a:t>
            </a:r>
            <a:r>
              <a:rPr lang="en-US" dirty="0" err="1" smtClean="0"/>
              <a:t>keV</a:t>
            </a:r>
            <a:r>
              <a:rPr lang="en-US" dirty="0" smtClean="0"/>
              <a:t> and 9.4 </a:t>
            </a:r>
            <a:r>
              <a:rPr lang="en-US" dirty="0" err="1" smtClean="0"/>
              <a:t>keV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Calibration: Electron Recoil</a:t>
            </a:r>
            <a:endParaRPr lang="en-US" dirty="0"/>
          </a:p>
        </p:txBody>
      </p:sp>
      <p:pic>
        <p:nvPicPr>
          <p:cNvPr id="1026" name="Picture 2" descr="http://i1.wp.com/physicsopenlab.org/wp-content/uploads/2016/02/trizi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28" y="3810001"/>
            <a:ext cx="3095944" cy="25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43427" y="6349054"/>
            <a:ext cx="2705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http://i1.wp.com/physicsopenlab.org/wp-content/uploads/2016/02/trizio.gif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27" y="1295402"/>
            <a:ext cx="3108645" cy="2213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1" y="351222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Tritium 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ecay Energy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990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Source Spectra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9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38574" cy="4724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use a Deuterium-Deuterium (DD) neutron generator to map out the NR 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neutrons are </a:t>
            </a:r>
            <a:r>
              <a:rPr lang="en-US" sz="2000" dirty="0" err="1" smtClean="0"/>
              <a:t>monoenergetic</a:t>
            </a:r>
            <a:r>
              <a:rPr lang="en-US" sz="2000" dirty="0" smtClean="0"/>
              <a:t> with 2.45 MeV kinetic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creates a energy deposition spectrum out to ~74 </a:t>
            </a:r>
            <a:r>
              <a:rPr lang="en-US" sz="2000" dirty="0" err="1" smtClean="0"/>
              <a:t>keV</a:t>
            </a:r>
            <a:r>
              <a:rPr lang="en-US" sz="2000" dirty="0" smtClean="0"/>
              <a:t>, covering the expected WIMP region.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Calibration: Nuclear Recoil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3512515" cy="3390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599" y="4914900"/>
            <a:ext cx="3512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http://www2.mpq.mpg.de/lpg/research/neutrons/neutrons.html</a:t>
            </a:r>
          </a:p>
        </p:txBody>
      </p:sp>
    </p:spTree>
    <p:extLst>
      <p:ext uri="{BB962C8B-B14F-4D97-AF65-F5344CB8AC3E}">
        <p14:creationId xmlns:p14="http://schemas.microsoft.com/office/powerpoint/2010/main" val="251989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8694" y="1219200"/>
            <a:ext cx="4981574" cy="4724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mitigate the background from cosmic rays by retreating underground to the 4850’ level at the Sanford Underground Research Facility in Lead, SD.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ground is also radioactive, however, so we need a water tank to shield against radiation from the cavern walls.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detector components themselves also emit radiation so we only use the innermost portion of the </a:t>
            </a:r>
            <a:r>
              <a:rPr lang="en-US" sz="2000" dirty="0" err="1" smtClean="0"/>
              <a:t>Xe</a:t>
            </a:r>
            <a:r>
              <a:rPr lang="en-US" sz="2000" dirty="0" smtClean="0"/>
              <a:t> to look for WIMPs.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55000" lnSpcReduction="20000"/>
          </a:bodyPr>
          <a:lstStyle/>
          <a:p>
            <a:fld id="{28E245B7-9E6A-4E83-AFCE-462FD15B81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Backgrounds</a:t>
            </a:r>
            <a:r>
              <a:rPr lang="en-US" dirty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43" y="3505200"/>
            <a:ext cx="3609054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1" y="4967913"/>
            <a:ext cx="3071534" cy="1851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35" y="5674316"/>
            <a:ext cx="1711043" cy="1145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42" y="350632"/>
            <a:ext cx="3102857" cy="30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09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1240</TotalTime>
  <Words>695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Mylar</vt:lpstr>
      <vt:lpstr>The Large Underground Xenon (LUX) Experiment</vt:lpstr>
      <vt:lpstr>The Goal: Directly Detect Dark Matter</vt:lpstr>
      <vt:lpstr>The candidate: WIMPs</vt:lpstr>
      <vt:lpstr>The Detector: LXe TPC</vt:lpstr>
      <vt:lpstr>The Signal: Scintillation and Electroluminescence</vt:lpstr>
      <vt:lpstr>Signal Types: Electron vs Nuclear recoils </vt:lpstr>
      <vt:lpstr>Calibration: Electron Recoil</vt:lpstr>
      <vt:lpstr>Calibration: Nuclear Recoil</vt:lpstr>
      <vt:lpstr>Backgrounds:</vt:lpstr>
      <vt:lpstr>Results &amp; Progress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Large Underground Xenon  (LUX) Experiment</dc:title>
  <dc:creator>Shaun Alsum</dc:creator>
  <cp:lastModifiedBy>Shaun Alsum</cp:lastModifiedBy>
  <cp:revision>47</cp:revision>
  <dcterms:created xsi:type="dcterms:W3CDTF">2016-05-20T22:05:48Z</dcterms:created>
  <dcterms:modified xsi:type="dcterms:W3CDTF">2016-05-25T01:23:11Z</dcterms:modified>
</cp:coreProperties>
</file>