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Average"/>
      <p:regular r:id="rId10"/>
    </p:embeddedFont>
    <p:embeddedFont>
      <p:font typeface="Oswal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swald-regular.fntdata"/><Relationship Id="rId10" Type="http://schemas.openxmlformats.org/officeDocument/2006/relationships/font" Target="fonts/Average-regular.fntdata"/><Relationship Id="rId12" Type="http://schemas.openxmlformats.org/officeDocument/2006/relationships/font" Target="fonts/Oswald-bold.fnt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099" cy="206999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7" y="990800"/>
            <a:ext cx="7801500" cy="17300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255275"/>
            <a:ext cx="8520599" cy="1890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199" cy="861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0"/>
            <a:ext cx="4045199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4.jpg"/><Relationship Id="rId4" Type="http://schemas.openxmlformats.org/officeDocument/2006/relationships/image" Target="../media/image0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4" y="875215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AmBe Neutron Sources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August 9, 2016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10" y="4233306"/>
            <a:ext cx="78030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Physical Make-up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097775"/>
            <a:ext cx="56064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Uses the Americium 241 isotope in oxide form mixed with Beryllium which is contained within a double-encapsulated stainless steel canister.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Has an output of 74 MBq’s or about 5000 n/s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Emits neutrons isotropically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/>
              <a:t>Relatively simple/robust design</a:t>
            </a:r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 b="19012" l="0" r="25969" t="32099"/>
          <a:stretch/>
        </p:blipFill>
        <p:spPr>
          <a:xfrm>
            <a:off x="5918099" y="1314450"/>
            <a:ext cx="28559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10" y="4233306"/>
            <a:ext cx="78030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“Tagged” Source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311700" y="1152475"/>
            <a:ext cx="57207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A 4.4 MeV gamma ray is produced from the de-excitation of the carbon atom.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This gamma ray is absorbed by a sodium iodine crystal surrounding the source which then re-emits it as 415 nm light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Photomultiplier tubes then detect this light which is used to “tag” a neutron being emitted. </a:t>
            </a:r>
          </a:p>
        </p:txBody>
      </p:sp>
      <p:pic>
        <p:nvPicPr>
          <p:cNvPr id="76" name="Shape 76"/>
          <p:cNvPicPr preferRelativeResize="0"/>
          <p:nvPr/>
        </p:nvPicPr>
        <p:blipFill rotWithShape="1">
          <a:blip r:embed="rId3">
            <a:alphaModFix/>
          </a:blip>
          <a:srcRect b="47593" l="3254" r="34525" t="38270"/>
          <a:stretch/>
        </p:blipFill>
        <p:spPr>
          <a:xfrm>
            <a:off x="311700" y="1152475"/>
            <a:ext cx="3289299" cy="996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 rotWithShape="1">
          <a:blip r:embed="rId4">
            <a:alphaModFix/>
          </a:blip>
          <a:srcRect b="0" l="61482" r="0" t="2219"/>
          <a:stretch/>
        </p:blipFill>
        <p:spPr>
          <a:xfrm>
            <a:off x="7346400" y="57150"/>
            <a:ext cx="1485899" cy="502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x="7759204" y="1195587"/>
            <a:ext cx="6603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NaI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7759204" y="3049787"/>
            <a:ext cx="660300" cy="91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NaI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10" y="4176156"/>
            <a:ext cx="78030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/>
        </p:nvSpPr>
        <p:spPr>
          <a:xfrm>
            <a:off x="10" y="4233306"/>
            <a:ext cx="78030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4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6275" y="1962718"/>
            <a:ext cx="4011450" cy="2972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4">
            <a:alphaModFix/>
          </a:blip>
          <a:srcRect b="28151" l="0" r="0" t="25676"/>
          <a:stretch/>
        </p:blipFill>
        <p:spPr>
          <a:xfrm>
            <a:off x="2192050" y="180249"/>
            <a:ext cx="4759900" cy="164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Underground update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Hooked up the condenser to the purification system and ran argon through the new piping and condenser.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Connected the output of the condenser to the inlet of the inner vessel.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600"/>
          </a:p>
          <a:p>
            <a:pPr indent="-228600" lvl="0" marL="457200">
              <a:spcBef>
                <a:spcPts val="0"/>
              </a:spcBef>
            </a:pPr>
            <a:r>
              <a:rPr lang="en"/>
              <a:t>Plan to start using the condenser on Thursday and hopefully keep it running for the entire week.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