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29"/>
  </p:notesMasterIdLst>
  <p:sldIdLst>
    <p:sldId id="256" r:id="rId2"/>
    <p:sldId id="260" r:id="rId3"/>
    <p:sldId id="257" r:id="rId4"/>
    <p:sldId id="258" r:id="rId5"/>
    <p:sldId id="278" r:id="rId6"/>
    <p:sldId id="262" r:id="rId7"/>
    <p:sldId id="279" r:id="rId8"/>
    <p:sldId id="280" r:id="rId9"/>
    <p:sldId id="281" r:id="rId10"/>
    <p:sldId id="263" r:id="rId11"/>
    <p:sldId id="259" r:id="rId12"/>
    <p:sldId id="283" r:id="rId13"/>
    <p:sldId id="265" r:id="rId14"/>
    <p:sldId id="264" r:id="rId15"/>
    <p:sldId id="261" r:id="rId16"/>
    <p:sldId id="266" r:id="rId17"/>
    <p:sldId id="267" r:id="rId18"/>
    <p:sldId id="268" r:id="rId19"/>
    <p:sldId id="269" r:id="rId20"/>
    <p:sldId id="270" r:id="rId21"/>
    <p:sldId id="274" r:id="rId22"/>
    <p:sldId id="271" r:id="rId23"/>
    <p:sldId id="272" r:id="rId24"/>
    <p:sldId id="275" r:id="rId25"/>
    <p:sldId id="277" r:id="rId26"/>
    <p:sldId id="276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1DBB8-E310-49FD-AD4E-15CE151F9406}" type="datetimeFigureOut">
              <a:rPr lang="en-US" smtClean="0"/>
              <a:pPr/>
              <a:t>8/17/2008</a:t>
            </a:fld>
            <a:endParaRPr lang="en-US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D4B91-D90B-4AA5-9A2B-5421A89729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4B91-D90B-4AA5-9A2B-5421A8972983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4B91-D90B-4AA5-9A2B-5421A8972983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4B91-D90B-4AA5-9A2B-5421A8972983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4B91-D90B-4AA5-9A2B-5421A8972983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כותרת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cxnSp>
        <p:nvCxnSpPr>
          <p:cNvPr id="8" name="מחבר ישר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ישר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אליפסה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ציין מיקום של תאריך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E415-0892-4E8C-BFDF-0FF68F2FD38D}" type="datetime1">
              <a:rPr lang="en-US" smtClean="0"/>
              <a:pPr/>
              <a:t>8/17/2008</a:t>
            </a:fld>
            <a:endParaRPr lang="en-US" dirty="0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Radiation Driven Inflation  - Ilya Gurwich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7B49-55DE-451C-BEB3-1CE213BF7F56}" type="datetime1">
              <a:rPr lang="en-US" smtClean="0"/>
              <a:pPr/>
              <a:t>8/17/2008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Radiation Driven Inflation  - Ilya Gurwich</a:t>
            </a:r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4E97-DE6E-438E-96A4-846DC4EFEE6C}" type="datetime1">
              <a:rPr lang="en-US" smtClean="0"/>
              <a:pPr/>
              <a:t>8/17/2008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Radiation Driven Inflation  - Ilya Gurwich</a:t>
            </a:r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תוכן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097B13-0307-4ADD-A17E-F59D4B18ABAB}" type="datetime1">
              <a:rPr lang="en-US" smtClean="0"/>
              <a:pPr/>
              <a:t>8/17/2008</a:t>
            </a:fld>
            <a:endParaRPr lang="en-US" dirty="0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9C4926B-77D2-4937-95B4-A6763D2F5A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מציין מיקום של כותרת תחתונה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Radiation Driven Inflation  - Ilya Gurwich</a:t>
            </a:r>
            <a:endParaRPr lang="en-US" dirty="0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CC77-CAC7-4275-80BD-DC9FCEAF1490}" type="datetime1">
              <a:rPr lang="en-US" smtClean="0"/>
              <a:pPr/>
              <a:t>8/17/2008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Radiation Driven Inflation  - Ilya Gurwich</a:t>
            </a:r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23B3-9E19-4259-846F-B9BAE51B7F95}" type="datetime1">
              <a:rPr lang="en-US" smtClean="0"/>
              <a:pPr/>
              <a:t>8/17/2008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Radiation Driven Inflation  - Ilya Gurwich</a:t>
            </a:r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Radiation Driven Inflation  - Ilya Gurwich</a:t>
            </a:r>
            <a:endParaRPr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6051-A249-4861-BE98-1B2587F710C9}" type="datetime1">
              <a:rPr lang="en-US" smtClean="0"/>
              <a:pPr/>
              <a:t>8/17/2008</a:t>
            </a:fld>
            <a:endParaRPr lang="en-US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2" name="מציין מיקום תוכן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34" name="מציין מיקום תוכן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cxnSp>
        <p:nvCxnSpPr>
          <p:cNvPr id="10" name="מחבר ישר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0530-A429-4928-9877-17A515700AF5}" type="datetime1">
              <a:rPr lang="en-US" smtClean="0"/>
              <a:pPr/>
              <a:t>8/17/2008</a:t>
            </a:fld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Radiation Driven Inflation  - Ilya Gurwich</a:t>
            </a:r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DF68-3D96-44EC-B3D7-F4018205DDE2}" type="datetime1">
              <a:rPr lang="en-US" smtClean="0"/>
              <a:pPr/>
              <a:t>8/17/2008</a:t>
            </a:fld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Radiation Driven Inflation  - Ilya Gurwich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מציין מיקום תוכן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1" name="כותרת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A18E09-E3F1-4922-A9CE-B88D00C00E1C}" type="datetime1">
              <a:rPr lang="en-US" smtClean="0"/>
              <a:pPr/>
              <a:t>8/17/2008</a:t>
            </a:fld>
            <a:endParaRPr lang="en-US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Radiation Driven Inflation  - Ilya Gurwich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46D7-14CB-4C46-97F3-F3A8D7AECEF5}" type="datetime1">
              <a:rPr lang="en-US" smtClean="0"/>
              <a:pPr/>
              <a:t>8/17/2008</a:t>
            </a:fld>
            <a:endParaRPr lang="en-US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Radiation Driven Inflation  - Ilya Gurwich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8256D5-CB74-4FFB-B0FF-7D68882BE568}" type="datetime1">
              <a:rPr lang="en-US" smtClean="0"/>
              <a:pPr/>
              <a:t>8/17/2008</a:t>
            </a:fld>
            <a:endParaRPr lang="en-US" dirty="0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Radiation Driven Inflation  - Ilya Gurwich</a:t>
            </a:r>
            <a:endParaRPr lang="en-US" dirty="0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9C4926B-77D2-4937-95B4-A6763D2F5A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Relationship Id="rId1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notesSlide" Target="../notesSlides/notesSlide2.xml"/><Relationship Id="rId7" Type="http://schemas.openxmlformats.org/officeDocument/2006/relationships/slide" Target="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slide" Target="slide11.x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tiff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tiff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image" Target="../media/image5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4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55.bin"/><Relationship Id="rId4" Type="http://schemas.openxmlformats.org/officeDocument/2006/relationships/image" Target="../media/image6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slide" Target="slide15.x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Ilya Gurwich and Aharon Davidson</a:t>
            </a:r>
          </a:p>
          <a:p>
            <a:r>
              <a:rPr lang="en-US" dirty="0" smtClean="0"/>
              <a:t>Physics department</a:t>
            </a:r>
          </a:p>
          <a:p>
            <a:r>
              <a:rPr lang="en-US" dirty="0" smtClean="0"/>
              <a:t>Ben-Gurion University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Radiation Driven Inflation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51816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Calibri" pitchFamily="34" charset="0"/>
              </a:rPr>
              <a:t>Aharon Davidson and I.G., JCAP06(2008)01</a:t>
            </a:r>
            <a:endParaRPr lang="en-US" b="1" dirty="0">
              <a:solidFill>
                <a:srgbClr val="0000FF"/>
              </a:solidFill>
              <a:latin typeface="Calibri" pitchFamily="34" charset="0"/>
            </a:endParaRPr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57200"/>
            <a:ext cx="25527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7"/>
          <p:cNvGraphicFramePr>
            <a:graphicFrameLocks noChangeAspect="1"/>
          </p:cNvGraphicFramePr>
          <p:nvPr>
            <p:ph idx="1"/>
          </p:nvPr>
        </p:nvGraphicFramePr>
        <p:xfrm>
          <a:off x="658813" y="1447800"/>
          <a:ext cx="7431087" cy="795338"/>
        </p:xfrm>
        <a:graphic>
          <a:graphicData uri="http://schemas.openxmlformats.org/presentationml/2006/ole">
            <p:oleObj spid="_x0000_s2053" name="Equation" r:id="rId3" imgW="4152600" imgH="444240" progId="Equation.3">
              <p:embed/>
            </p:oleObj>
          </a:graphicData>
        </a:graphic>
      </p:graphicFrame>
      <p:sp>
        <p:nvSpPr>
          <p:cNvPr id="31" name="מציין מיקום של מספר שקופית 3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2" name="מציין מיקום של כותרת תחתונה 3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Unified Brane Gravity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317875" y="2740025"/>
          <a:ext cx="2016125" cy="536575"/>
        </p:xfrm>
        <a:graphic>
          <a:graphicData uri="http://schemas.openxmlformats.org/presentationml/2006/ole">
            <p:oleObj spid="_x0000_s2050" name="משוואה" r:id="rId4" imgW="952200" imgH="253800" progId="Equation.3">
              <p:embed/>
            </p:oleObj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3292475" y="2206625"/>
          <a:ext cx="2879725" cy="536575"/>
        </p:xfrm>
        <a:graphic>
          <a:graphicData uri="http://schemas.openxmlformats.org/presentationml/2006/ole">
            <p:oleObj spid="_x0000_s2051" name="משוואה" r:id="rId5" imgW="1358640" imgH="253800" progId="Equation.3">
              <p:embed/>
            </p:oleObj>
          </a:graphicData>
        </a:graphic>
      </p:graphicFrame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74674" y="3147536"/>
            <a:ext cx="780732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1">
              <a:spcBef>
                <a:spcPct val="50000"/>
              </a:spcBef>
            </a:pPr>
            <a:r>
              <a:rPr kumimoji="0" lang="en-GB" sz="1400" dirty="0">
                <a:latin typeface="Calibri" pitchFamily="34" charset="0"/>
                <a:cs typeface="Arial" pitchFamily="34" charset="0"/>
              </a:rPr>
              <a:t>An effective 5D energy-momentum of the brane that includes both matter and gravity. For </a:t>
            </a:r>
            <a:r>
              <a:rPr kumimoji="0" lang="en-GB" sz="1400" dirty="0" smtClean="0">
                <a:latin typeface="Calibri" pitchFamily="34" charset="0"/>
                <a:cs typeface="Arial" pitchFamily="34" charset="0"/>
              </a:rPr>
              <a:t>CH </a:t>
            </a:r>
            <a:r>
              <a:rPr kumimoji="0" lang="en-GB" sz="1400" dirty="0">
                <a:latin typeface="Calibri" pitchFamily="34" charset="0"/>
                <a:cs typeface="Arial" pitchFamily="34" charset="0"/>
              </a:rPr>
              <a:t>it is </a:t>
            </a:r>
            <a:r>
              <a:rPr kumimoji="0" lang="en-GB" sz="1400" dirty="0" smtClean="0">
                <a:latin typeface="Calibri" pitchFamily="34" charset="0"/>
                <a:cs typeface="Arial" pitchFamily="34" charset="0"/>
              </a:rPr>
              <a:t>0, </a:t>
            </a:r>
            <a:r>
              <a:rPr kumimoji="0" lang="en-GB" sz="1400" dirty="0">
                <a:latin typeface="Calibri" pitchFamily="34" charset="0"/>
                <a:cs typeface="Arial" pitchFamily="34" charset="0"/>
              </a:rPr>
              <a:t>however, in the more general case, it has </a:t>
            </a:r>
            <a:r>
              <a:rPr kumimoji="0" lang="en-GB" sz="1400" dirty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no components in the acceleration direction </a:t>
            </a:r>
            <a:r>
              <a:rPr kumimoji="0" lang="en-GB" sz="1400" dirty="0">
                <a:latin typeface="Calibri" pitchFamily="34" charset="0"/>
                <a:cs typeface="Arial" pitchFamily="34" charset="0"/>
              </a:rPr>
              <a:t>(Analogue to the </a:t>
            </a:r>
            <a:r>
              <a:rPr kumimoji="0" lang="en-GB" sz="1400" dirty="0" smtClean="0">
                <a:latin typeface="Calibri" pitchFamily="34" charset="0"/>
                <a:cs typeface="Arial" pitchFamily="34" charset="0"/>
              </a:rPr>
              <a:t>geodesic equation) and is </a:t>
            </a:r>
            <a:r>
              <a:rPr kumimoji="0" lang="en-GB" sz="14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conserved</a:t>
            </a:r>
            <a:r>
              <a:rPr kumimoji="0" lang="en-GB" sz="1400" dirty="0" smtClean="0">
                <a:latin typeface="Calibri" pitchFamily="34" charset="0"/>
                <a:cs typeface="Arial" pitchFamily="34" charset="0"/>
              </a:rPr>
              <a:t>.</a:t>
            </a:r>
            <a:endParaRPr kumimoji="0" lang="en-GB" sz="14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3003550" y="28797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/>
            <a:endParaRPr kumimoji="0" lang="en-US" sz="1800" dirty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3003550" y="2382837"/>
            <a:ext cx="144463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/>
            <a:endParaRPr kumimoji="0" lang="en-US" sz="1800" dirty="0">
              <a:solidFill>
                <a:srgbClr val="0000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596900" y="3767137"/>
            <a:ext cx="63373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A. Davidson and I.G., Phys.Rev.</a:t>
            </a:r>
            <a:r>
              <a:rPr lang="en-US" sz="1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D74</a:t>
            </a: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:044023 (2006)</a:t>
            </a:r>
            <a:r>
              <a:rPr lang="en-US" sz="3200" dirty="0">
                <a:solidFill>
                  <a:srgbClr val="2C11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 </a:t>
            </a: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698500" y="4848225"/>
          <a:ext cx="1373188" cy="449262"/>
        </p:xfrm>
        <a:graphic>
          <a:graphicData uri="http://schemas.openxmlformats.org/presentationml/2006/ole">
            <p:oleObj spid="_x0000_s2054" name="משוואה" r:id="rId6" imgW="698400" imgH="228600" progId="Equation.3">
              <p:embed/>
            </p:oleObj>
          </a:graphicData>
        </a:graphic>
      </p:graphicFrame>
      <p:graphicFrame>
        <p:nvGraphicFramePr>
          <p:cNvPr id="16" name="Object 24"/>
          <p:cNvGraphicFramePr>
            <a:graphicFrameLocks noChangeAspect="1"/>
          </p:cNvGraphicFramePr>
          <p:nvPr/>
        </p:nvGraphicFramePr>
        <p:xfrm>
          <a:off x="696913" y="4429125"/>
          <a:ext cx="839787" cy="346075"/>
        </p:xfrm>
        <a:graphic>
          <a:graphicData uri="http://schemas.openxmlformats.org/presentationml/2006/ole">
            <p:oleObj spid="_x0000_s2055" name="משוואה" r:id="rId7" imgW="431640" imgH="177480" progId="Equation.3">
              <p:embed/>
            </p:oleObj>
          </a:graphicData>
        </a:graphic>
      </p:graphicFrame>
      <p:graphicFrame>
        <p:nvGraphicFramePr>
          <p:cNvPr id="17" name="Object 26"/>
          <p:cNvGraphicFramePr>
            <a:graphicFrameLocks noChangeAspect="1"/>
          </p:cNvGraphicFramePr>
          <p:nvPr/>
        </p:nvGraphicFramePr>
        <p:xfrm>
          <a:off x="696913" y="5351462"/>
          <a:ext cx="1284287" cy="444500"/>
        </p:xfrm>
        <a:graphic>
          <a:graphicData uri="http://schemas.openxmlformats.org/presentationml/2006/ole">
            <p:oleObj spid="_x0000_s2056" name="משוואה" r:id="rId8" imgW="660240" imgH="228600" progId="Equation.3">
              <p:embed/>
            </p:oleObj>
          </a:graphicData>
        </a:graphic>
      </p:graphicFrame>
      <p:graphicFrame>
        <p:nvGraphicFramePr>
          <p:cNvPr id="18" name="Object 28"/>
          <p:cNvGraphicFramePr>
            <a:graphicFrameLocks noChangeAspect="1"/>
          </p:cNvGraphicFramePr>
          <p:nvPr/>
        </p:nvGraphicFramePr>
        <p:xfrm>
          <a:off x="685800" y="5867400"/>
          <a:ext cx="1028700" cy="444500"/>
        </p:xfrm>
        <a:graphic>
          <a:graphicData uri="http://schemas.openxmlformats.org/presentationml/2006/ole">
            <p:oleObj spid="_x0000_s2057" name="משוואה" r:id="rId9" imgW="558720" imgH="241200" progId="Equation.3">
              <p:embed/>
            </p:oleObj>
          </a:graphicData>
        </a:graphic>
      </p:graphicFrame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2270125" y="46323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3781425" y="4416425"/>
            <a:ext cx="237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CH limit</a:t>
            </a:r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2270125" y="509905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3781425" y="4883150"/>
            <a:ext cx="237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RS limit</a:t>
            </a:r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2270125" y="5602287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3781425" y="5386387"/>
            <a:ext cx="237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DGP limit</a:t>
            </a:r>
          </a:p>
        </p:txBody>
      </p:sp>
      <p:sp>
        <p:nvSpPr>
          <p:cNvPr id="25" name="Line 38"/>
          <p:cNvSpPr>
            <a:spLocks noChangeShapeType="1"/>
          </p:cNvSpPr>
          <p:nvPr/>
        </p:nvSpPr>
        <p:spPr bwMode="auto">
          <a:xfrm>
            <a:off x="2270125" y="6107112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6" name="Text Box 39"/>
          <p:cNvSpPr txBox="1">
            <a:spLocks noChangeArrowheads="1"/>
          </p:cNvSpPr>
          <p:nvPr/>
        </p:nvSpPr>
        <p:spPr bwMode="auto">
          <a:xfrm>
            <a:off x="3781425" y="5891212"/>
            <a:ext cx="2376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RT/CV </a:t>
            </a:r>
            <a:r>
              <a:rPr lang="en-US" dirty="0"/>
              <a:t>limit</a:t>
            </a:r>
          </a:p>
        </p:txBody>
      </p:sp>
      <p:graphicFrame>
        <p:nvGraphicFramePr>
          <p:cNvPr id="27" name="Object 40"/>
          <p:cNvGraphicFramePr>
            <a:graphicFrameLocks noChangeAspect="1"/>
          </p:cNvGraphicFramePr>
          <p:nvPr/>
        </p:nvGraphicFramePr>
        <p:xfrm>
          <a:off x="5191125" y="4343400"/>
          <a:ext cx="3495675" cy="473075"/>
        </p:xfrm>
        <a:graphic>
          <a:graphicData uri="http://schemas.openxmlformats.org/presentationml/2006/ole">
            <p:oleObj spid="_x0000_s2058" name="משוואה" r:id="rId10" imgW="3288960" imgH="444240" progId="Equation.3">
              <p:embed/>
            </p:oleObj>
          </a:graphicData>
        </a:graphic>
      </p:graphicFrame>
      <p:graphicFrame>
        <p:nvGraphicFramePr>
          <p:cNvPr id="28" name="Object 41"/>
          <p:cNvGraphicFramePr>
            <a:graphicFrameLocks noChangeAspect="1"/>
          </p:cNvGraphicFramePr>
          <p:nvPr/>
        </p:nvGraphicFramePr>
        <p:xfrm>
          <a:off x="5214937" y="4892675"/>
          <a:ext cx="2024063" cy="458787"/>
        </p:xfrm>
        <a:graphic>
          <a:graphicData uri="http://schemas.openxmlformats.org/presentationml/2006/ole">
            <p:oleObj spid="_x0000_s2059" name="משוואה" r:id="rId11" imgW="1904760" imgH="431640" progId="Equation.3">
              <p:embed/>
            </p:oleObj>
          </a:graphicData>
        </a:graphic>
      </p:graphicFrame>
      <p:graphicFrame>
        <p:nvGraphicFramePr>
          <p:cNvPr id="29" name="Object 42"/>
          <p:cNvGraphicFramePr>
            <a:graphicFrameLocks noChangeAspect="1"/>
          </p:cNvGraphicFramePr>
          <p:nvPr/>
        </p:nvGraphicFramePr>
        <p:xfrm>
          <a:off x="5191125" y="5351462"/>
          <a:ext cx="3495675" cy="473075"/>
        </p:xfrm>
        <a:graphic>
          <a:graphicData uri="http://schemas.openxmlformats.org/presentationml/2006/ole">
            <p:oleObj spid="_x0000_s2060" name="משוואה" r:id="rId12" imgW="3288960" imgH="444240" progId="Equation.3">
              <p:embed/>
            </p:oleObj>
          </a:graphicData>
        </a:graphic>
      </p:graphicFrame>
      <p:graphicFrame>
        <p:nvGraphicFramePr>
          <p:cNvPr id="30" name="Object 43"/>
          <p:cNvGraphicFramePr>
            <a:graphicFrameLocks noChangeAspect="1"/>
          </p:cNvGraphicFramePr>
          <p:nvPr/>
        </p:nvGraphicFramePr>
        <p:xfrm>
          <a:off x="5197475" y="5867400"/>
          <a:ext cx="2117725" cy="473075"/>
        </p:xfrm>
        <a:graphic>
          <a:graphicData uri="http://schemas.openxmlformats.org/presentationml/2006/ole">
            <p:oleObj spid="_x0000_s2061" name="משוואה" r:id="rId13" imgW="1993680" imgH="444240" progId="Equation.3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534400" y="0"/>
            <a:ext cx="6096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  <a:hlinkClick r:id="rId14" action="ppaction://hlinksldjump"/>
              </a:rPr>
              <a:t>Dirac</a:t>
            </a:r>
            <a:endParaRPr lang="he-IL" sz="1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Unified Brane Cosmology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3348038" y="1870075"/>
          <a:ext cx="5327650" cy="582613"/>
        </p:xfrm>
        <a:graphic>
          <a:graphicData uri="http://schemas.openxmlformats.org/presentationml/2006/ole">
            <p:oleObj spid="_x0000_s4100" name="משוואה" r:id="rId4" imgW="2323800" imgH="25380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3348038" y="2644775"/>
          <a:ext cx="3311525" cy="625475"/>
        </p:xfrm>
        <a:graphic>
          <a:graphicData uri="http://schemas.openxmlformats.org/presentationml/2006/ole">
            <p:oleObj spid="_x0000_s4101" name="משוואה" r:id="rId5" imgW="1409400" imgH="266400" progId="Equation.3">
              <p:embed/>
            </p:oleObj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3348038" y="3557588"/>
          <a:ext cx="4176712" cy="925512"/>
        </p:xfrm>
        <a:graphic>
          <a:graphicData uri="http://schemas.openxmlformats.org/presentationml/2006/ole">
            <p:oleObj spid="_x0000_s4102" name="משוואה" r:id="rId6" imgW="2120760" imgH="469800" progId="Equation.3">
              <p:embed/>
            </p:oleObj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11188" y="1828800"/>
            <a:ext cx="28813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kumimoji="0" lang="en-GB" sz="1800">
                <a:latin typeface="Times New Roman" pitchFamily="18" charset="0"/>
                <a:cs typeface="Arial" pitchFamily="34" charset="0"/>
              </a:rPr>
              <a:t>General radially symmetric 5-dimensional metric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331913" y="2765425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kumimoji="0" lang="en-GB" sz="1800">
                <a:latin typeface="Times New Roman" pitchFamily="18" charset="0"/>
                <a:cs typeface="Arial" pitchFamily="34" charset="0"/>
              </a:rPr>
              <a:t>On the brane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187450" y="3844925"/>
            <a:ext cx="1728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kumimoji="0" lang="en-GB" sz="1800">
                <a:latin typeface="Times New Roman" pitchFamily="18" charset="0"/>
                <a:cs typeface="Arial" pitchFamily="34" charset="0"/>
              </a:rPr>
              <a:t>The embedding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706688" y="1295400"/>
            <a:ext cx="4608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/>
              <a:t>General cosmological embedding</a:t>
            </a: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684213" y="4449763"/>
          <a:ext cx="7927975" cy="2027237"/>
        </p:xfrm>
        <a:graphic>
          <a:graphicData uri="http://schemas.openxmlformats.org/presentationml/2006/ole">
            <p:oleObj spid="_x0000_s4104" name="משוואה" r:id="rId7" imgW="3974760" imgH="10159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>
            <a:normAutofit/>
          </a:bodyPr>
          <a:lstStyle/>
          <a:p>
            <a:pPr algn="l" rtl="0"/>
            <a:r>
              <a:rPr lang="el-GR" sz="2400" dirty="0" smtClean="0">
                <a:latin typeface="Calibri"/>
              </a:rPr>
              <a:t>ω</a:t>
            </a:r>
            <a:r>
              <a:rPr lang="en-US" sz="2400" dirty="0" smtClean="0"/>
              <a:t> is the “embedding energy” of the brane.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If </a:t>
            </a:r>
            <a:r>
              <a:rPr lang="el-GR" sz="2400" dirty="0" smtClean="0">
                <a:latin typeface="Calibri"/>
              </a:rPr>
              <a:t>ω</a:t>
            </a:r>
            <a:r>
              <a:rPr lang="en-US" sz="2400" dirty="0" smtClean="0"/>
              <a:t> is 0, we return to the familiar CH (RS and DGP) brane cosmology.</a:t>
            </a:r>
            <a:endParaRPr lang="en-US" sz="2400" dirty="0">
              <a:latin typeface="Mathematica1" pitchFamily="2" charset="2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Unified Brane Cosmology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211513" y="1600200"/>
          <a:ext cx="2513012" cy="830263"/>
        </p:xfrm>
        <a:graphic>
          <a:graphicData uri="http://schemas.openxmlformats.org/presentationml/2006/ole">
            <p:oleObj spid="_x0000_s43010" name="משוואה" r:id="rId4" imgW="1193760" imgH="3934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493838" y="2463800"/>
          <a:ext cx="6007100" cy="911225"/>
        </p:xfrm>
        <a:graphic>
          <a:graphicData uri="http://schemas.openxmlformats.org/presentationml/2006/ole">
            <p:oleObj spid="_x0000_s43011" name="Equation" r:id="rId5" imgW="3174840" imgH="4824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153400" y="0"/>
            <a:ext cx="9906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hlinkClick r:id="rId6" action="ppaction://hlinksldjump"/>
              </a:rPr>
              <a:t>embedding</a:t>
            </a:r>
            <a:endParaRPr lang="he-IL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524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hlinkClick r:id="rId7" action="ppaction://hlinksldjump"/>
              </a:rPr>
              <a:t>Example(RS)</a:t>
            </a:r>
            <a:endParaRPr lang="en-US" sz="1200" dirty="0" smtClean="0"/>
          </a:p>
          <a:p>
            <a:r>
              <a:rPr lang="en-US" sz="1200" dirty="0" smtClean="0">
                <a:hlinkClick r:id="rId8" action="ppaction://hlinksldjump"/>
              </a:rPr>
              <a:t>Example(DGP)</a:t>
            </a:r>
            <a:endParaRPr lang="he-I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Example: RS Cosmology from UBC</a:t>
            </a:r>
            <a:endParaRPr 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133600" y="2514601"/>
          <a:ext cx="4926501" cy="3810000"/>
        </p:xfrm>
        <a:graphic>
          <a:graphicData uri="http://schemas.openxmlformats.org/presentationml/2006/ole">
            <p:oleObj spid="_x0000_s6146" name="Equation" r:id="rId3" imgW="2565360" imgH="198108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977900" y="1371600"/>
          <a:ext cx="7088188" cy="911225"/>
        </p:xfrm>
        <a:graphic>
          <a:graphicData uri="http://schemas.openxmlformats.org/presentationml/2006/ole">
            <p:oleObj spid="_x0000_s6147" name="Equation" r:id="rId4" imgW="3746160" imgH="482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Example: DGP Cosmology from UBC</a:t>
            </a:r>
            <a:endParaRPr 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93700" y="5334000"/>
          <a:ext cx="8369300" cy="1177925"/>
        </p:xfrm>
        <a:graphic>
          <a:graphicData uri="http://schemas.openxmlformats.org/presentationml/2006/ole">
            <p:oleObj spid="_x0000_s5122" name="Equation" r:id="rId3" imgW="3974760" imgH="55872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182688" y="1708150"/>
          <a:ext cx="6680200" cy="3016250"/>
        </p:xfrm>
        <a:graphic>
          <a:graphicData uri="http://schemas.openxmlformats.org/presentationml/2006/ole">
            <p:oleObj spid="_x0000_s5123" name="Equation" r:id="rId4" imgW="3530520" imgH="1600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>
                <a:solidFill>
                  <a:schemeClr val="tx1"/>
                </a:solidFill>
              </a:rPr>
              <a:t>Inflation and Brane Inflation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- from a </a:t>
            </a:r>
            <a:r>
              <a:rPr lang="en-US" sz="3600" dirty="0" smtClean="0">
                <a:solidFill>
                  <a:schemeClr val="tx1"/>
                </a:solidFill>
              </a:rPr>
              <a:t>critics </a:t>
            </a:r>
            <a:r>
              <a:rPr lang="en-US" sz="3600" dirty="0" smtClean="0">
                <a:solidFill>
                  <a:schemeClr val="tx1"/>
                </a:solidFill>
              </a:rPr>
              <a:t>view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Inflation is a mandatory element of theoretical cosmology – It resolves multiple problems: horizon, flatness and unwanted relics. </a:t>
            </a:r>
          </a:p>
          <a:p>
            <a:pPr algn="l" rtl="0">
              <a:lnSpc>
                <a:spcPct val="150000"/>
              </a:lnSpc>
            </a:pPr>
            <a:endParaRPr lang="en-US" sz="2400" dirty="0"/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Following the recent precision cosmology measurements of WMAP, inflation is now an essential component of experimental cosmology as well.</a:t>
            </a:r>
            <a:endParaRPr lang="en-US" sz="2400" dirty="0"/>
          </a:p>
        </p:txBody>
      </p:sp>
      <p:pic>
        <p:nvPicPr>
          <p:cNvPr id="15" name="מציין מיקום תוכן 14" descr="resizenowmap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79962" y="1219200"/>
            <a:ext cx="4059238" cy="2918110"/>
          </a:xfrm>
        </p:spPr>
      </p:pic>
      <p:pic>
        <p:nvPicPr>
          <p:cNvPr id="13" name="מציין מיקום תוכן 11" descr="WMAP2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4235570"/>
            <a:ext cx="4343400" cy="2622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כותרת תחתונה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800600" cy="5257800"/>
          </a:xfrm>
        </p:spPr>
        <p:txBody>
          <a:bodyPr>
            <a:normAutofit fontScale="85000"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400" u="sng" dirty="0" smtClean="0"/>
              <a:t>However…</a:t>
            </a:r>
          </a:p>
          <a:p>
            <a:pPr algn="l" rtl="0">
              <a:lnSpc>
                <a:spcPct val="160000"/>
              </a:lnSpc>
            </a:pPr>
            <a:r>
              <a:rPr lang="en-US" sz="2400" dirty="0" smtClean="0"/>
              <a:t>The mechanism for inflation is unknown. Suggested mechanisms often suffer from:</a:t>
            </a:r>
          </a:p>
          <a:p>
            <a:pPr lvl="1" algn="l" rtl="0">
              <a:lnSpc>
                <a:spcPct val="160000"/>
              </a:lnSpc>
            </a:pPr>
            <a:r>
              <a:rPr lang="en-US" sz="2000" dirty="0" smtClean="0"/>
              <a:t>sensitivity to initial conditions (this throws away the purpose of inflation).</a:t>
            </a:r>
          </a:p>
          <a:p>
            <a:pPr lvl="1" algn="l" rtl="0">
              <a:lnSpc>
                <a:spcPct val="160000"/>
              </a:lnSpc>
            </a:pPr>
            <a:r>
              <a:rPr lang="en-US" sz="2000" dirty="0" smtClean="0"/>
              <a:t>No physical basis (solutions that are “engineered” to generate inflation rather than follow from a physical theory).</a:t>
            </a:r>
          </a:p>
          <a:p>
            <a:pPr lvl="1" algn="l" rtl="0">
              <a:lnSpc>
                <a:spcPct val="160000"/>
              </a:lnSpc>
            </a:pPr>
            <a:r>
              <a:rPr lang="en-US" sz="2000" dirty="0" smtClean="0"/>
              <a:t>The scalar fields are non-renormalizable.</a:t>
            </a:r>
          </a:p>
        </p:txBody>
      </p:sp>
      <p:pic>
        <p:nvPicPr>
          <p:cNvPr id="15" name="מציין מיקום תוכן 14" descr="resizenowmap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79962" y="1219200"/>
            <a:ext cx="4059238" cy="2918110"/>
          </a:xfrm>
        </p:spPr>
      </p:pic>
      <p:pic>
        <p:nvPicPr>
          <p:cNvPr id="13" name="מציין מיקום תוכן 11" descr="WMAP2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4235570"/>
            <a:ext cx="4343400" cy="2622430"/>
          </a:xfrm>
          <a:prstGeom prst="rect">
            <a:avLst/>
          </a:prstGeom>
        </p:spPr>
      </p:pic>
      <p:sp>
        <p:nvSpPr>
          <p:cNvPr id="9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>
                <a:solidFill>
                  <a:schemeClr val="tx1"/>
                </a:solidFill>
              </a:rPr>
              <a:t>Inflation and Brane Inflation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- from a </a:t>
            </a:r>
            <a:r>
              <a:rPr lang="en-US" sz="3600" dirty="0" smtClean="0">
                <a:solidFill>
                  <a:schemeClr val="tx1"/>
                </a:solidFill>
              </a:rPr>
              <a:t>critics </a:t>
            </a:r>
            <a:r>
              <a:rPr lang="en-US" sz="3600" dirty="0" smtClean="0">
                <a:solidFill>
                  <a:schemeClr val="tx1"/>
                </a:solidFill>
              </a:rPr>
              <a:t>view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sz="half" idx="1"/>
          </p:nvPr>
        </p:nvSpPr>
        <p:spPr>
          <a:xfrm>
            <a:off x="4648200" y="1587321"/>
            <a:ext cx="4495800" cy="525780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endParaRPr lang="en-US" sz="2000" dirty="0" smtClean="0"/>
          </a:p>
          <a:p>
            <a:pPr algn="l" rtl="0">
              <a:lnSpc>
                <a:spcPct val="150000"/>
              </a:lnSpc>
            </a:pPr>
            <a:r>
              <a:rPr lang="en-US" sz="2000" dirty="0" smtClean="0"/>
              <a:t>The popular scalar field approach is an excellent way to study fluctuations, but is not a viable mechanism. Replacing the arbitrary H(a) in cosmology with the arbitrary V(</a:t>
            </a:r>
            <a:r>
              <a:rPr lang="el-GR" sz="2000" dirty="0" smtClean="0"/>
              <a:t>φ</a:t>
            </a:r>
            <a:r>
              <a:rPr lang="en-US" sz="2000" dirty="0" smtClean="0"/>
              <a:t>) scalar potential is not giving an answer but rather rephrasing the question.</a:t>
            </a:r>
            <a:endParaRPr lang="en-US" sz="2000" dirty="0"/>
          </a:p>
        </p:txBody>
      </p:sp>
      <p:sp>
        <p:nvSpPr>
          <p:cNvPr id="10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>
                <a:solidFill>
                  <a:schemeClr val="tx1"/>
                </a:solidFill>
              </a:rPr>
              <a:t>Inflation and Brane Inflation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- from a </a:t>
            </a:r>
            <a:r>
              <a:rPr lang="en-US" sz="3600" dirty="0" smtClean="0">
                <a:solidFill>
                  <a:schemeClr val="tx1"/>
                </a:solidFill>
              </a:rPr>
              <a:t>critics </a:t>
            </a:r>
            <a:r>
              <a:rPr lang="en-US" sz="3600" dirty="0" smtClean="0">
                <a:solidFill>
                  <a:schemeClr val="tx1"/>
                </a:solidFill>
              </a:rPr>
              <a:t>view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2" name="מציין מיקום תוכן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800600" cy="5257800"/>
          </a:xfrm>
        </p:spPr>
        <p:txBody>
          <a:bodyPr>
            <a:normAutofit fontScale="85000"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400" u="sng" dirty="0" smtClean="0"/>
              <a:t>However…</a:t>
            </a:r>
          </a:p>
          <a:p>
            <a:pPr algn="l" rtl="0">
              <a:lnSpc>
                <a:spcPct val="160000"/>
              </a:lnSpc>
            </a:pPr>
            <a:r>
              <a:rPr lang="en-US" sz="2400" dirty="0" smtClean="0"/>
              <a:t>The mechanism for inflation is unknown. Suggested mechanisms often suffer from:</a:t>
            </a:r>
          </a:p>
          <a:p>
            <a:pPr lvl="1" algn="l" rtl="0">
              <a:lnSpc>
                <a:spcPct val="160000"/>
              </a:lnSpc>
            </a:pPr>
            <a:r>
              <a:rPr lang="en-US" sz="2000" dirty="0" smtClean="0"/>
              <a:t>sensitivity to initial conditions (this throws away the purpose of inflation).</a:t>
            </a:r>
          </a:p>
          <a:p>
            <a:pPr lvl="1" algn="l" rtl="0">
              <a:lnSpc>
                <a:spcPct val="160000"/>
              </a:lnSpc>
            </a:pPr>
            <a:r>
              <a:rPr lang="en-US" sz="2000" dirty="0" smtClean="0"/>
              <a:t>No physical basis (solutions that are “engineered” to generate inflation rather than follow from a physical theory).</a:t>
            </a:r>
          </a:p>
          <a:p>
            <a:pPr lvl="1" algn="l" rtl="0">
              <a:lnSpc>
                <a:spcPct val="160000"/>
              </a:lnSpc>
            </a:pPr>
            <a:r>
              <a:rPr lang="en-US" sz="2000" dirty="0" smtClean="0"/>
              <a:t>The scalar fields are non-renormalizable.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ציין מיקום תוכן 10"/>
          <p:cNvSpPr>
            <a:spLocks noGrp="1"/>
          </p:cNvSpPr>
          <p:nvPr>
            <p:ph idx="1"/>
          </p:nvPr>
        </p:nvSpPr>
        <p:spPr>
          <a:xfrm>
            <a:off x="457200" y="1809691"/>
            <a:ext cx="8229600" cy="242673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Despite its apparent simplicity, inflation is not easy to generate properly. Inflation must provide:</a:t>
            </a:r>
          </a:p>
          <a:p>
            <a:pPr lvl="1" algn="l" rtl="0"/>
            <a:r>
              <a:rPr lang="en-US" sz="1600" dirty="0" smtClean="0"/>
              <a:t>An exit mechanism.</a:t>
            </a:r>
          </a:p>
          <a:p>
            <a:pPr lvl="1" algn="l" rtl="0"/>
            <a:r>
              <a:rPr lang="en-US" sz="1600" dirty="0" smtClean="0"/>
              <a:t>Enough e-folds.</a:t>
            </a:r>
          </a:p>
          <a:p>
            <a:pPr lvl="1" algn="l" rtl="0"/>
            <a:r>
              <a:rPr lang="en-US" sz="1600" dirty="0" smtClean="0"/>
              <a:t>Sufficient reheating (particle creation).</a:t>
            </a:r>
          </a:p>
          <a:p>
            <a:pPr lvl="1" algn="l" rtl="0">
              <a:buNone/>
            </a:pPr>
            <a:r>
              <a:rPr lang="en-US" sz="2000" dirty="0" smtClean="0"/>
              <a:t>All that without contradicting the known particle physics.</a:t>
            </a:r>
          </a:p>
          <a:p>
            <a:pPr lvl="1" algn="l" rtl="0">
              <a:buNone/>
            </a:pPr>
            <a:r>
              <a:rPr lang="en-US" sz="2000" dirty="0" smtClean="0"/>
              <a:t>This is very hard to do in the framework of GR.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4522112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So, is inflation really generated by an exotic scalar field?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531489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Or, can we find a natural mechanism for inflation outside GR?</a:t>
            </a:r>
            <a:endParaRPr lang="en-US" sz="2000" dirty="0"/>
          </a:p>
        </p:txBody>
      </p:sp>
      <p:sp>
        <p:nvSpPr>
          <p:cNvPr id="10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>
                <a:solidFill>
                  <a:schemeClr val="tx1"/>
                </a:solidFill>
              </a:rPr>
              <a:t>Inflation and Brane Inflation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- from a </a:t>
            </a:r>
            <a:r>
              <a:rPr lang="en-US" sz="3600" dirty="0" smtClean="0">
                <a:solidFill>
                  <a:schemeClr val="tx1"/>
                </a:solidFill>
              </a:rPr>
              <a:t>critics </a:t>
            </a:r>
            <a:r>
              <a:rPr lang="en-US" sz="3600" dirty="0" smtClean="0">
                <a:solidFill>
                  <a:schemeClr val="tx1"/>
                </a:solidFill>
              </a:rPr>
              <a:t>view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  <p:bldP spid="13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sz="2400" dirty="0" smtClean="0"/>
              <a:t>	Permanent inflation (= de Sitter space) requires </a:t>
            </a:r>
            <a:r>
              <a:rPr lang="el-GR" sz="2400" dirty="0" smtClean="0">
                <a:latin typeface="Calibri"/>
              </a:rPr>
              <a:t>ξ</a:t>
            </a:r>
            <a:r>
              <a:rPr lang="en-US" sz="2400" dirty="0" smtClean="0"/>
              <a:t>=const.</a:t>
            </a:r>
          </a:p>
          <a:p>
            <a:pPr algn="l" rtl="0">
              <a:buNone/>
            </a:pPr>
            <a:r>
              <a:rPr lang="en-US" sz="2400" dirty="0" smtClean="0"/>
              <a:t>	</a:t>
            </a:r>
          </a:p>
          <a:p>
            <a:pPr algn="l" rtl="0">
              <a:buNone/>
            </a:pPr>
            <a:r>
              <a:rPr lang="en-US" sz="2400" dirty="0" smtClean="0"/>
              <a:t>	This dictates:</a:t>
            </a:r>
            <a:endParaRPr lang="en-US" sz="2400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Permanent inflation in UBC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905000" y="2743200"/>
          <a:ext cx="5414962" cy="1573212"/>
        </p:xfrm>
        <a:graphic>
          <a:graphicData uri="http://schemas.openxmlformats.org/presentationml/2006/ole">
            <p:oleObj spid="_x0000_s22530" name="משוואה" r:id="rId3" imgW="2361960" imgH="68580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400300" y="4405313"/>
          <a:ext cx="4267200" cy="1727200"/>
        </p:xfrm>
        <a:graphic>
          <a:graphicData uri="http://schemas.openxmlformats.org/presentationml/2006/ole">
            <p:oleObj spid="_x0000_s22531" name="Equation" r:id="rId4" imgW="1815840" imgH="736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971550" lvl="1" indent="-571500" algn="l" rtl="0">
              <a:buFont typeface="+mj-lt"/>
              <a:buAutoNum type="romanUcPeriod"/>
            </a:pPr>
            <a:r>
              <a:rPr lang="en-US" dirty="0" smtClean="0"/>
              <a:t>Brane gravity</a:t>
            </a:r>
          </a:p>
          <a:p>
            <a:pPr marL="971550" lvl="1" indent="-571500" algn="l" rtl="0">
              <a:buFont typeface="+mj-lt"/>
              <a:buAutoNum type="romanUcPeriod"/>
            </a:pPr>
            <a:r>
              <a:rPr lang="en-US" dirty="0" smtClean="0"/>
              <a:t>Unified brane gravity</a:t>
            </a:r>
          </a:p>
          <a:p>
            <a:pPr marL="971550" lvl="1" indent="-571500" algn="l" rtl="0">
              <a:buFont typeface="+mj-lt"/>
              <a:buAutoNum type="romanUcPeriod"/>
            </a:pPr>
            <a:r>
              <a:rPr lang="en-US" dirty="0" smtClean="0"/>
              <a:t>Unified Brane cosmology</a:t>
            </a:r>
          </a:p>
          <a:p>
            <a:pPr marL="971550" lvl="1" indent="-571500" algn="l" rtl="0">
              <a:buFont typeface="+mj-lt"/>
              <a:buAutoNum type="romanUcPeriod"/>
            </a:pPr>
            <a:r>
              <a:rPr lang="en-US" dirty="0" smtClean="0"/>
              <a:t>Inflation</a:t>
            </a:r>
          </a:p>
          <a:p>
            <a:pPr marL="914400" lvl="1" indent="-514350" algn="l" rtl="0">
              <a:buFont typeface="+mj-lt"/>
              <a:buAutoNum type="romanUcPeriod"/>
            </a:pP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Radiation Driven Inflation</a:t>
            </a:r>
          </a:p>
          <a:p>
            <a:pPr marL="914400" lvl="1" indent="-514350" algn="l" rtl="0">
              <a:buFont typeface="+mj-lt"/>
              <a:buAutoNum type="romanUcPeriod"/>
            </a:pPr>
            <a:r>
              <a:rPr lang="en-US" dirty="0" smtClean="0"/>
              <a:t>Permanent inflation</a:t>
            </a:r>
          </a:p>
          <a:p>
            <a:pPr marL="914400" lvl="1" indent="-514350" algn="l" rtl="0">
              <a:buFont typeface="+mj-lt"/>
              <a:buAutoNum type="romanUcPeriod"/>
            </a:pPr>
            <a:r>
              <a:rPr lang="en-US" dirty="0" smtClean="0"/>
              <a:t>Finite inflation</a:t>
            </a:r>
          </a:p>
          <a:p>
            <a:pPr marL="914400" lvl="1" indent="-514350" algn="l" rtl="0">
              <a:buFont typeface="+mj-lt"/>
              <a:buAutoNum type="romanUcPeriod"/>
            </a:pPr>
            <a:r>
              <a:rPr lang="en-US" dirty="0" smtClean="0"/>
              <a:t>Fluctuations (current and future research)</a:t>
            </a:r>
          </a:p>
          <a:p>
            <a:pPr marL="914400" lvl="1" indent="-514350" algn="l" rtl="0">
              <a:buNone/>
            </a:pP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Summary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79C4926B-77D2-4937-95B4-A6763D2F5A9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Outline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 smtClean="0"/>
              <a:t>	The solution in hand cannot be eternal. The cosmological cubic equation reveals a phase transition.</a:t>
            </a:r>
          </a:p>
          <a:p>
            <a:pPr algn="l" rtl="0">
              <a:buNone/>
            </a:pPr>
            <a:r>
              <a:rPr lang="en-US" sz="2400" dirty="0" smtClean="0"/>
              <a:t>	If             , inflation will end at a point, almost independent of the amount of deviation.</a:t>
            </a:r>
            <a:endParaRPr lang="en-US" sz="2400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Cosmological Phase Transition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117600" y="2438400"/>
          <a:ext cx="863600" cy="431800"/>
        </p:xfrm>
        <a:graphic>
          <a:graphicData uri="http://schemas.openxmlformats.org/presentationml/2006/ole">
            <p:oleObj spid="_x0000_s30723" name="משוואה" r:id="rId3" imgW="457200" imgH="228600" progId="Equation.3">
              <p:embed/>
            </p:oleObj>
          </a:graphicData>
        </a:graphic>
      </p:graphicFrame>
      <p:pic>
        <p:nvPicPr>
          <p:cNvPr id="8" name="Picture 3" descr="inf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7775" y="3200400"/>
            <a:ext cx="5127625" cy="3236912"/>
          </a:xfrm>
          <a:prstGeom prst="rect">
            <a:avLst/>
          </a:prstGeom>
          <a:noFill/>
        </p:spPr>
      </p:pic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4038600" y="3523631"/>
          <a:ext cx="2514600" cy="1124569"/>
        </p:xfrm>
        <a:graphic>
          <a:graphicData uri="http://schemas.openxmlformats.org/presentationml/2006/ole">
            <p:oleObj spid="_x0000_s30724" name="משוואה" r:id="rId5" imgW="1562040" imgH="6984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" y="3773775"/>
            <a:ext cx="3810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We choose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ensure the exiting universe has a zero cosmological constant (a good approximation for the small cosmological constant in our universe).</a:t>
            </a:r>
            <a:endParaRPr lang="en-US" dirty="0"/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1219200" y="3697575"/>
          <a:ext cx="2241178" cy="728963"/>
        </p:xfrm>
        <a:graphic>
          <a:graphicData uri="http://schemas.openxmlformats.org/presentationml/2006/ole">
            <p:oleObj spid="_x0000_s30725" name="Equation" r:id="rId6" imgW="147312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inf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793875"/>
            <a:ext cx="5348287" cy="3379788"/>
          </a:xfrm>
          <a:prstGeom prst="rect">
            <a:avLst/>
          </a:prstGeom>
          <a:noFill/>
        </p:spPr>
      </p:pic>
      <p:graphicFrame>
        <p:nvGraphicFramePr>
          <p:cNvPr id="7" name="Object 4"/>
          <p:cNvGraphicFramePr>
            <a:graphicFrameLocks noChangeAspect="1"/>
          </p:cNvGraphicFramePr>
          <p:nvPr>
            <p:ph idx="1"/>
          </p:nvPr>
        </p:nvGraphicFramePr>
        <p:xfrm>
          <a:off x="4321464" y="5588000"/>
          <a:ext cx="1393536" cy="431800"/>
        </p:xfrm>
        <a:graphic>
          <a:graphicData uri="http://schemas.openxmlformats.org/presentationml/2006/ole">
            <p:oleObj spid="_x0000_s33794" name="משוואה" r:id="rId4" imgW="901440" imgH="279360" progId="Equation.3">
              <p:embed/>
            </p:oleObj>
          </a:graphicData>
        </a:graphic>
      </p:graphicFrame>
      <p:sp>
        <p:nvSpPr>
          <p:cNvPr id="5" name="מציין מיקום של מספר שקופית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Radiation Driven Inflation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79513" y="5610225"/>
            <a:ext cx="3529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Approaching the transition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3800" y="1371600"/>
            <a:ext cx="5334000" cy="259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full solution exhibits a “hysteresis like” behavior.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Exiting to a radiation dominated universe via a phase transition that is accompanied by a finite jump in the Hubble constant.</a:t>
            </a:r>
          </a:p>
          <a:p>
            <a:pPr>
              <a:lnSpc>
                <a:spcPct val="150000"/>
              </a:lnSpc>
            </a:pPr>
            <a:r>
              <a:rPr lang="en-US" i="1" dirty="0" smtClean="0"/>
              <a:t>The behavior is reminiscent of the </a:t>
            </a:r>
            <a:r>
              <a:rPr lang="el-GR" i="1" dirty="0" smtClean="0">
                <a:latin typeface="Calibri"/>
              </a:rPr>
              <a:t>λ</a:t>
            </a:r>
            <a:r>
              <a:rPr lang="en-US" i="1" dirty="0" smtClean="0">
                <a:latin typeface="Calibri"/>
              </a:rPr>
              <a:t>-</a:t>
            </a:r>
            <a:r>
              <a:rPr lang="en-US" i="1" dirty="0" smtClean="0"/>
              <a:t>transition in liquid helium.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inf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793875"/>
            <a:ext cx="5348287" cy="3379788"/>
          </a:xfrm>
          <a:prstGeom prst="rect">
            <a:avLst/>
          </a:prstGeom>
          <a:noFill/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Radiation Driven Inflation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7631140" y="1371600"/>
          <a:ext cx="1131860" cy="914400"/>
        </p:xfrm>
        <a:graphic>
          <a:graphicData uri="http://schemas.openxmlformats.org/presentationml/2006/ole">
            <p:oleObj spid="_x0000_s31747" name="Equation" r:id="rId4" imgW="533160" imgH="431640" progId="Equation.3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762375" y="2743200"/>
          <a:ext cx="4848225" cy="781729"/>
        </p:xfrm>
        <a:graphic>
          <a:graphicData uri="http://schemas.openxmlformats.org/presentationml/2006/ole">
            <p:oleObj spid="_x0000_s31748" name="Equation" r:id="rId5" imgW="2679480" imgH="431640" progId="Equation.3">
              <p:embed/>
            </p:oleObj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744940" y="1611868"/>
            <a:ext cx="3886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Defining the dimensionless constant: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744940" y="2221468"/>
            <a:ext cx="411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We can calculate the number of e-folds: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/>
              <a:t>The apparent singularity is smoothened by the quantum fluctuations.</a:t>
            </a:r>
          </a:p>
          <a:p>
            <a:pPr algn="l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/>
              <a:t>The RDI model predicts a huge momentary jump in the Hubble constant. This could have an interesting and measurable effect on the CMB fluctuations.</a:t>
            </a:r>
          </a:p>
          <a:p>
            <a:pPr algn="l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/>
              <a:t>The affect on the CMB could be model independent and thus have a research appeal beyond the specific model.</a:t>
            </a:r>
            <a:endParaRPr lang="en-US" sz="2400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Radiation Driven Inflation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200" dirty="0" smtClean="0"/>
              <a:t>In the critical case (               ) and assuming the radiation consists only of photons (so that                            exactly),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200" dirty="0" smtClean="0"/>
              <a:t>	          . Any deviation will lead to slightly different values.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The phase transition is smoothened, so that there is no real singularity.</a:t>
            </a:r>
          </a:p>
          <a:p>
            <a:pPr lvl="1" algn="l" rtl="0">
              <a:lnSpc>
                <a:spcPct val="150000"/>
              </a:lnSpc>
            </a:pPr>
            <a:r>
              <a:rPr lang="en-US" sz="1600" dirty="0" smtClean="0"/>
              <a:t>In a simplified model the smoothening can be described as a locally “more advanced” cosmological evolution, so that the phase transition starts earlier when nearing a positive perturbation.</a:t>
            </a:r>
          </a:p>
          <a:p>
            <a:pPr lvl="1" algn="l" rtl="0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Fluctuations of RDI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9623562">
            <a:off x="-209211" y="-128723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Warning: Preliminary!!!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964031">
            <a:off x="7637563" y="629941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Warning: Preliminary!!!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200400" y="1676400"/>
          <a:ext cx="952500" cy="381000"/>
        </p:xfrm>
        <a:graphic>
          <a:graphicData uri="http://schemas.openxmlformats.org/presentationml/2006/ole">
            <p:oleObj spid="_x0000_s34818" name="Equation" r:id="rId3" imgW="571320" imgH="22860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4800600" y="2133600"/>
          <a:ext cx="1718629" cy="483551"/>
        </p:xfrm>
        <a:graphic>
          <a:graphicData uri="http://schemas.openxmlformats.org/presentationml/2006/ole">
            <p:oleObj spid="_x0000_s34819" name="Equation" r:id="rId4" imgW="901440" imgH="253800" progId="Equation.3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838200" y="2756647"/>
          <a:ext cx="685800" cy="409989"/>
        </p:xfrm>
        <a:graphic>
          <a:graphicData uri="http://schemas.openxmlformats.org/presentationml/2006/ole">
            <p:oleObj spid="_x0000_s34821" name="משוואה" r:id="rId5" imgW="380880" imgH="228600" progId="Equation.3">
              <p:embed/>
            </p:oleObj>
          </a:graphicData>
        </a:graphic>
      </p:graphicFrame>
      <p:graphicFrame>
        <p:nvGraphicFramePr>
          <p:cNvPr id="12" name="Object 55"/>
          <p:cNvGraphicFramePr>
            <a:graphicFrameLocks noChangeAspect="1"/>
          </p:cNvGraphicFramePr>
          <p:nvPr/>
        </p:nvGraphicFramePr>
        <p:xfrm>
          <a:off x="3200400" y="5208588"/>
          <a:ext cx="5184775" cy="887412"/>
        </p:xfrm>
        <a:graphic>
          <a:graphicData uri="http://schemas.openxmlformats.org/presentationml/2006/ole">
            <p:oleObj spid="_x0000_s34822" name="משוואה" r:id="rId6" imgW="326376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/>
          <p:cNvGraphicFramePr>
            <a:graphicFrameLocks noChangeAspect="1"/>
          </p:cNvGraphicFramePr>
          <p:nvPr>
            <p:ph idx="1"/>
          </p:nvPr>
        </p:nvGraphicFramePr>
        <p:xfrm>
          <a:off x="4483100" y="3714750"/>
          <a:ext cx="177800" cy="190500"/>
        </p:xfrm>
        <a:graphic>
          <a:graphicData uri="http://schemas.openxmlformats.org/presentationml/2006/ole">
            <p:oleObj spid="_x0000_s35846" name="משוואה" r:id="rId3" imgW="177480" imgH="190440" progId="Equation.3">
              <p:embed/>
            </p:oleObj>
          </a:graphicData>
        </a:graphic>
      </p:graphicFrame>
      <p:sp>
        <p:nvSpPr>
          <p:cNvPr id="5" name="מציין מיקום של מספר שקופית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pic>
        <p:nvPicPr>
          <p:cNvPr id="14" name="Picture 12" descr="hubb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4288" y="1484313"/>
            <a:ext cx="6456362" cy="3609975"/>
          </a:xfrm>
          <a:prstGeom prst="rect">
            <a:avLst/>
          </a:prstGeom>
          <a:noFill/>
        </p:spPr>
      </p:pic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364163" y="1484313"/>
            <a:ext cx="237648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No fluctuations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With fluctuations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763713" y="5373688"/>
            <a:ext cx="5759450" cy="967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000" dirty="0"/>
              <a:t>The singularity disappears and we are left with a point in time with very high    .</a:t>
            </a:r>
          </a:p>
        </p:txBody>
      </p:sp>
      <p:sp>
        <p:nvSpPr>
          <p:cNvPr id="12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Fluctuations of RDI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9623562">
            <a:off x="-209211" y="-128723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Warning: Preliminary!!!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964031">
            <a:off x="7637563" y="629941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Warning: Preliminary!!!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4897437" y="5957047"/>
          <a:ext cx="284163" cy="304800"/>
        </p:xfrm>
        <a:graphic>
          <a:graphicData uri="http://schemas.openxmlformats.org/presentationml/2006/ole">
            <p:oleObj spid="_x0000_s35849" name="משוואה" r:id="rId5" imgW="1774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We present a natural, no fine-tuning, mechanism for cosmic inflation.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Fluctuation are under research.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The radiation driven inflation predicts a finite jump in the Hubble constant, that can have unique affects on the CMB and maybe interesting even model-independently.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Possibly, fluctuations can be studied experimentally, using liquid helium (not without precedent)</a:t>
            </a:r>
          </a:p>
          <a:p>
            <a:pPr lvl="1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FF"/>
                </a:solidFill>
                <a:latin typeface="Calibri" pitchFamily="34" charset="0"/>
              </a:rPr>
              <a:t>D.I. Bradley et al. Nature Phys.4:46 (2008)</a:t>
            </a:r>
            <a:endParaRPr lang="en-US" sz="2000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Summary and Future Directions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he-IL" dirty="0"/>
          </a:p>
        </p:txBody>
      </p:sp>
      <p:sp>
        <p:nvSpPr>
          <p:cNvPr id="6" name="כותרת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>
                <a:solidFill>
                  <a:schemeClr val="tx1"/>
                </a:solidFill>
              </a:rPr>
              <a:t>Thank You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Radiation Driven Inflation  - Ilya Gurwich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מציין מיקום תוכן 7" descr="brane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29200" y="1524000"/>
            <a:ext cx="3840480" cy="4572000"/>
          </a:xfrm>
        </p:spPr>
      </p:pic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9C4926B-77D2-4937-95B4-A6763D2F5A9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Brane Gravity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מציין מיקום תוכן 5"/>
          <p:cNvSpPr>
            <a:spLocks noGrp="1"/>
          </p:cNvSpPr>
          <p:nvPr>
            <p:ph sz="half" idx="1"/>
          </p:nvPr>
        </p:nvSpPr>
        <p:spPr>
          <a:xfrm>
            <a:off x="0" y="1295400"/>
            <a:ext cx="5334000" cy="556260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spcAft>
                <a:spcPts val="600"/>
              </a:spcAft>
            </a:pPr>
            <a:r>
              <a:rPr lang="en-US" sz="1600" dirty="0" smtClean="0">
                <a:latin typeface="Calibri" pitchFamily="34" charset="0"/>
              </a:rPr>
              <a:t>Randall-Sundrum II (RS) scenario: GR is recovered at large scales / low energies.</a:t>
            </a:r>
          </a:p>
          <a:p>
            <a:pPr lvl="1" algn="l" rtl="0">
              <a:lnSpc>
                <a:spcPct val="150000"/>
              </a:lnSpc>
              <a:spcAft>
                <a:spcPts val="600"/>
              </a:spcAft>
            </a:pPr>
            <a:endParaRPr lang="en-US" sz="1200" dirty="0" smtClean="0">
              <a:latin typeface="Calibri" pitchFamily="34" charset="0"/>
            </a:endParaRPr>
          </a:p>
          <a:p>
            <a:pPr lvl="1" algn="l" rtl="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L. Randall and R. Sundrum, Phys.Rev.Lett.</a:t>
            </a:r>
            <a:r>
              <a:rPr lang="en-US" sz="1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83</a:t>
            </a:r>
            <a:r>
              <a:rPr lang="en-US" sz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:4690 (1999).</a:t>
            </a:r>
            <a:endParaRPr lang="en-US" sz="1200" dirty="0" smtClean="0">
              <a:latin typeface="Calibri" pitchFamily="34" charset="0"/>
            </a:endParaRPr>
          </a:p>
          <a:p>
            <a:pPr algn="l" rtl="0">
              <a:lnSpc>
                <a:spcPct val="150000"/>
              </a:lnSpc>
              <a:spcAft>
                <a:spcPts val="600"/>
              </a:spcAft>
            </a:pPr>
            <a:r>
              <a:rPr lang="en-US" sz="1600" dirty="0" smtClean="0">
                <a:latin typeface="Calibri" pitchFamily="34" charset="0"/>
              </a:rPr>
              <a:t>Dvali-Gabadadze-Poratti (DGP) scenario: GR recovered at small scales / high energies + vDVZ anomaly.</a:t>
            </a:r>
          </a:p>
          <a:p>
            <a:pPr lvl="1" algn="l" rtl="0">
              <a:lnSpc>
                <a:spcPct val="150000"/>
              </a:lnSpc>
              <a:spcAft>
                <a:spcPts val="600"/>
              </a:spcAft>
            </a:pPr>
            <a:endParaRPr lang="en-US" sz="1200" dirty="0" smtClean="0">
              <a:latin typeface="Calibri" pitchFamily="34" charset="0"/>
            </a:endParaRPr>
          </a:p>
          <a:p>
            <a:pPr lvl="1" algn="l" rtl="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G.R. Dvali, G. Gabadadze and M. Porrati, Phys.Lett.</a:t>
            </a:r>
            <a:r>
              <a:rPr lang="en-US" sz="1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B485</a:t>
            </a:r>
            <a:r>
              <a:rPr lang="en-US" sz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:208 (2000)</a:t>
            </a:r>
            <a:endParaRPr lang="en-US" sz="1200" dirty="0" smtClean="0">
              <a:latin typeface="Calibri" pitchFamily="34" charset="0"/>
            </a:endParaRPr>
          </a:p>
          <a:p>
            <a:pPr algn="l" rtl="0">
              <a:lnSpc>
                <a:spcPct val="150000"/>
              </a:lnSpc>
              <a:spcAft>
                <a:spcPts val="600"/>
              </a:spcAft>
            </a:pPr>
            <a:r>
              <a:rPr lang="en-US" sz="1600" b="1" dirty="0" smtClean="0">
                <a:latin typeface="Calibri" pitchFamily="34" charset="0"/>
              </a:rPr>
              <a:t>Collins-Holdom (CH) scenario = RS+DGP: GR is recovered at all scales + no vDVZ anomaly.</a:t>
            </a:r>
          </a:p>
          <a:p>
            <a:pPr lvl="1" algn="l" rtl="0">
              <a:lnSpc>
                <a:spcPct val="150000"/>
              </a:lnSpc>
              <a:spcAft>
                <a:spcPts val="600"/>
              </a:spcAft>
            </a:pPr>
            <a:endParaRPr lang="en-US" sz="1200" b="1" dirty="0" smtClean="0">
              <a:latin typeface="Calibri" pitchFamily="34" charset="0"/>
            </a:endParaRPr>
          </a:p>
          <a:p>
            <a:pPr lvl="1" algn="l" rtl="0">
              <a:buFont typeface="Wingdings" pitchFamily="2" charset="2"/>
              <a:buChar char="Ø"/>
            </a:pPr>
            <a:r>
              <a:rPr lang="en-US" sz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H. Collins and B. Holdom, Phys.Rev.</a:t>
            </a:r>
            <a:r>
              <a:rPr lang="en-US" sz="1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D62</a:t>
            </a:r>
            <a:r>
              <a:rPr lang="en-US" sz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:105009 (2000). </a:t>
            </a:r>
          </a:p>
          <a:p>
            <a:pPr lvl="1" algn="l" rtl="0">
              <a:buFont typeface="Wingdings" pitchFamily="2" charset="2"/>
              <a:buChar char="Ø"/>
            </a:pPr>
            <a:r>
              <a:rPr lang="en-US" sz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H. Collins and B. Holdom, Phys.Rev.</a:t>
            </a:r>
            <a:r>
              <a:rPr lang="en-US" sz="1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D62</a:t>
            </a:r>
            <a:r>
              <a:rPr lang="en-US" sz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:124008 (2000). </a:t>
            </a:r>
          </a:p>
          <a:p>
            <a:pPr algn="l" rtl="0">
              <a:lnSpc>
                <a:spcPct val="150000"/>
              </a:lnSpc>
              <a:spcAft>
                <a:spcPts val="600"/>
              </a:spcAft>
              <a:buNone/>
            </a:pPr>
            <a:endParaRPr lang="en-US" sz="1600" b="1" dirty="0">
              <a:latin typeface="Calibri" pitchFamily="34" charset="0"/>
            </a:endParaRPr>
          </a:p>
        </p:txBody>
      </p:sp>
      <p:graphicFrame>
        <p:nvGraphicFramePr>
          <p:cNvPr id="10" name="אובייקט 9"/>
          <p:cNvGraphicFramePr>
            <a:graphicFrameLocks noChangeAspect="1"/>
          </p:cNvGraphicFramePr>
          <p:nvPr/>
        </p:nvGraphicFramePr>
        <p:xfrm>
          <a:off x="331694" y="2133600"/>
          <a:ext cx="2032000" cy="368300"/>
        </p:xfrm>
        <a:graphic>
          <a:graphicData uri="http://schemas.openxmlformats.org/presentationml/2006/ole">
            <p:oleObj spid="_x0000_s3074" name="Equation" r:id="rId4" imgW="1473120" imgH="2664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18247" y="3810000"/>
          <a:ext cx="754063" cy="315913"/>
        </p:xfrm>
        <a:graphic>
          <a:graphicData uri="http://schemas.openxmlformats.org/presentationml/2006/ole">
            <p:oleObj spid="_x0000_s3075" name="Equation" r:id="rId5" imgW="545760" imgH="2286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39725" y="5486400"/>
          <a:ext cx="1717675" cy="315913"/>
        </p:xfrm>
        <a:graphic>
          <a:graphicData uri="http://schemas.openxmlformats.org/presentationml/2006/ole">
            <p:oleObj spid="_x0000_s3076" name="Equation" r:id="rId6" imgW="12445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>
              <a:buNone/>
            </a:pPr>
            <a:r>
              <a:rPr lang="en-US" i="1" dirty="0" smtClean="0">
                <a:latin typeface="Monotype Corsiva" pitchFamily="66" charset="0"/>
              </a:rPr>
              <a:t>	</a:t>
            </a:r>
            <a:r>
              <a:rPr lang="en-US" sz="2400" i="1" dirty="0" smtClean="0">
                <a:latin typeface="Monotype Corsiva" pitchFamily="66" charset="0"/>
              </a:rPr>
              <a:t>“a tiny deformation of the brane corresponding to the brane being pushed a little to the right will not be minus the variation corresponding to the brane being pushed a little (equally) to the left, on account of the left and right bulk sections not being a smooth continuation of each other”</a:t>
            </a:r>
          </a:p>
          <a:p>
            <a:pPr lvl="1"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P.A.M. Dirac, Proc.Roy.Soc.London 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A268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:57 (1962)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 </a:t>
            </a:r>
            <a:endParaRPr lang="en-US" sz="20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ＭＳ Ｐゴシック" pitchFamily="50" charset="-128"/>
            </a:endParaRP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	Do today’s brane theories respect Dirac’s prescription for consistent brane variation?</a:t>
            </a:r>
            <a:endParaRPr lang="en-US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79C4926B-77D2-4937-95B4-A6763D2F5A9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Dirac’s Brane Variation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6"/>
          <p:cNvGraphicFramePr>
            <a:graphicFrameLocks noChangeAspect="1"/>
          </p:cNvGraphicFramePr>
          <p:nvPr>
            <p:ph idx="1"/>
          </p:nvPr>
        </p:nvGraphicFramePr>
        <p:xfrm>
          <a:off x="684213" y="3948113"/>
          <a:ext cx="3605212" cy="633412"/>
        </p:xfrm>
        <a:graphic>
          <a:graphicData uri="http://schemas.openxmlformats.org/presentationml/2006/ole">
            <p:oleObj spid="_x0000_s37890" name="משוואה" r:id="rId3" imgW="2819160" imgH="495000" progId="Equation.3">
              <p:embed/>
            </p:oleObj>
          </a:graphicData>
        </a:graphic>
      </p:graphicFrame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79C4926B-77D2-4937-95B4-A6763D2F5A9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Dirac’s Variation: Example</a:t>
            </a:r>
            <a:endParaRPr lang="he-IL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435600" y="3944938"/>
          <a:ext cx="2592388" cy="495300"/>
        </p:xfrm>
        <a:graphic>
          <a:graphicData uri="http://schemas.openxmlformats.org/presentationml/2006/ole">
            <p:oleObj spid="_x0000_s37891" name="משוואה" r:id="rId4" imgW="1130040" imgH="215640" progId="Equation.3">
              <p:embed/>
            </p:oleObj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682625" y="4724400"/>
          <a:ext cx="3097213" cy="647700"/>
        </p:xfrm>
        <a:graphic>
          <a:graphicData uri="http://schemas.openxmlformats.org/presentationml/2006/ole">
            <p:oleObj spid="_x0000_s37892" name="משוואה" r:id="rId5" imgW="2374560" imgH="495000" progId="Equation.3">
              <p:embed/>
            </p:oleObj>
          </a:graphicData>
        </a:graphic>
      </p:graphicFrame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187450" y="1557338"/>
            <a:ext cx="6913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simple example – Snell’s law.</a:t>
            </a:r>
          </a:p>
        </p:txBody>
      </p:sp>
      <p:graphicFrame>
        <p:nvGraphicFramePr>
          <p:cNvPr id="12" name="Object 15"/>
          <p:cNvGraphicFramePr>
            <a:graphicFrameLocks noChangeAspect="1"/>
          </p:cNvGraphicFramePr>
          <p:nvPr/>
        </p:nvGraphicFramePr>
        <p:xfrm>
          <a:off x="5435600" y="4719638"/>
          <a:ext cx="2665413" cy="509587"/>
        </p:xfrm>
        <a:graphic>
          <a:graphicData uri="http://schemas.openxmlformats.org/presentationml/2006/ole">
            <p:oleObj spid="_x0000_s37893" name="משוואה" r:id="rId6" imgW="1130040" imgH="215640" progId="Equation.3">
              <p:embed/>
            </p:oleObj>
          </a:graphicData>
        </a:graphic>
      </p:graphicFrame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4643438" y="4164013"/>
            <a:ext cx="576262" cy="144462"/>
          </a:xfrm>
          <a:prstGeom prst="rightArrow">
            <a:avLst>
              <a:gd name="adj1" fmla="val 50000"/>
              <a:gd name="adj2" fmla="val 99726"/>
            </a:avLst>
          </a:prstGeom>
          <a:solidFill>
            <a:srgbClr val="2C110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" name="AutoShape 18"/>
          <p:cNvSpPr>
            <a:spLocks noChangeArrowheads="1"/>
          </p:cNvSpPr>
          <p:nvPr/>
        </p:nvSpPr>
        <p:spPr bwMode="auto">
          <a:xfrm>
            <a:off x="4643438" y="4940300"/>
            <a:ext cx="576262" cy="144463"/>
          </a:xfrm>
          <a:prstGeom prst="rightArrow">
            <a:avLst>
              <a:gd name="adj1" fmla="val 50000"/>
              <a:gd name="adj2" fmla="val 99725"/>
            </a:avLst>
          </a:prstGeom>
          <a:solidFill>
            <a:srgbClr val="2C110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>
            <a:off x="4140200" y="3068638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 flipV="1">
            <a:off x="5435600" y="1916113"/>
            <a:ext cx="0" cy="194468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e-IL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4427538" y="2276475"/>
            <a:ext cx="1008062" cy="7921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5435600" y="3068638"/>
            <a:ext cx="431800" cy="792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5435600" y="1844675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6445250" y="29972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graphicFrame>
        <p:nvGraphicFramePr>
          <p:cNvPr id="21" name="Object 26"/>
          <p:cNvGraphicFramePr>
            <a:graphicFrameLocks noChangeAspect="1"/>
          </p:cNvGraphicFramePr>
          <p:nvPr/>
        </p:nvGraphicFramePr>
        <p:xfrm>
          <a:off x="4140200" y="2492375"/>
          <a:ext cx="304800" cy="431800"/>
        </p:xfrm>
        <a:graphic>
          <a:graphicData uri="http://schemas.openxmlformats.org/presentationml/2006/ole">
            <p:oleObj spid="_x0000_s37894" name="משוואה" r:id="rId7" imgW="152280" imgH="215640" progId="Equation.3">
              <p:embed/>
            </p:oleObj>
          </a:graphicData>
        </a:graphic>
      </p:graphicFrame>
      <p:graphicFrame>
        <p:nvGraphicFramePr>
          <p:cNvPr id="22" name="Object 27"/>
          <p:cNvGraphicFramePr>
            <a:graphicFrameLocks noChangeAspect="1"/>
          </p:cNvGraphicFramePr>
          <p:nvPr/>
        </p:nvGraphicFramePr>
        <p:xfrm>
          <a:off x="4127500" y="3141663"/>
          <a:ext cx="330200" cy="431800"/>
        </p:xfrm>
        <a:graphic>
          <a:graphicData uri="http://schemas.openxmlformats.org/presentationml/2006/ole">
            <p:oleObj spid="_x0000_s37895" name="משוואה" r:id="rId8" imgW="164880" imgH="215640" progId="Equation.3">
              <p:embed/>
            </p:oleObj>
          </a:graphicData>
        </a:graphic>
      </p:graphicFrame>
      <p:graphicFrame>
        <p:nvGraphicFramePr>
          <p:cNvPr id="23" name="Object 28"/>
          <p:cNvGraphicFramePr>
            <a:graphicFrameLocks noChangeAspect="1"/>
          </p:cNvGraphicFramePr>
          <p:nvPr/>
        </p:nvGraphicFramePr>
        <p:xfrm>
          <a:off x="5448300" y="2636838"/>
          <a:ext cx="787400" cy="406400"/>
        </p:xfrm>
        <a:graphic>
          <a:graphicData uri="http://schemas.openxmlformats.org/presentationml/2006/ole">
            <p:oleObj spid="_x0000_s37896" name="משוואה" r:id="rId9" imgW="393480" imgH="203040" progId="Equation.3">
              <p:embed/>
            </p:oleObj>
          </a:graphicData>
        </a:graphic>
      </p:graphicFrame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1619250" y="5516563"/>
            <a:ext cx="63373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D. </a:t>
            </a:r>
            <a:r>
              <a:rPr lang="en-US" sz="16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Karasik</a:t>
            </a:r>
            <a:r>
              <a:rPr lang="en-US" sz="1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 and A. Davidson, Class.Quant.Grav.</a:t>
            </a:r>
            <a:r>
              <a:rPr 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21</a:t>
            </a:r>
            <a:r>
              <a:rPr lang="en-US" sz="1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:1295-1302 (2004)</a:t>
            </a:r>
            <a:r>
              <a:rPr lang="en-US" sz="1600" dirty="0">
                <a:solidFill>
                  <a:srgbClr val="2C11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79C4926B-77D2-4937-95B4-A6763D2F5A9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Radiation Driven Inflation  - Ilya Gurwich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Geodetic Brane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1371600" y="2514600"/>
          <a:ext cx="6121400" cy="903288"/>
        </p:xfrm>
        <a:graphic>
          <a:graphicData uri="http://schemas.openxmlformats.org/presentationml/2006/ole">
            <p:oleObj spid="_x0000_s1026" name="Equation" r:id="rId3" imgW="3009600" imgH="444240" progId="Equation.3">
              <p:embed/>
            </p:oleObj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1000" y="1557338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We can get a clue that there is something wrong with the current formalism by looking at the limit of </a:t>
            </a:r>
            <a:r>
              <a:rPr lang="en-US" i="1" dirty="0"/>
              <a:t>no bulk gravity</a:t>
            </a:r>
            <a:r>
              <a:rPr lang="en-US" dirty="0"/>
              <a:t>.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57200" y="3519488"/>
            <a:ext cx="807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Under this condition we should get the </a:t>
            </a:r>
            <a:r>
              <a:rPr lang="en-US" dirty="0" smtClean="0"/>
              <a:t>Regge-Tietelboim / Cordero-Vilenkin (stealth brane) </a:t>
            </a:r>
            <a:r>
              <a:rPr lang="en-US" dirty="0"/>
              <a:t>model:</a:t>
            </a:r>
          </a:p>
        </p:txBody>
      </p:sp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3735388" y="4243388"/>
          <a:ext cx="1958975" cy="914400"/>
        </p:xfrm>
        <a:graphic>
          <a:graphicData uri="http://schemas.openxmlformats.org/presentationml/2006/ole">
            <p:oleObj spid="_x0000_s1027" name="משוואה" r:id="rId4" imgW="952200" imgH="444240" progId="Equation.3">
              <p:embed/>
            </p:oleObj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03350" y="5516563"/>
            <a:ext cx="6553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T. Regge and C. Tietelboim, in Proc. Marcel Grossman (Trieste) 77 (1975</a:t>
            </a:r>
            <a:r>
              <a:rPr lang="en-US" sz="1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R. Cordero and A. Vilenkin,</a:t>
            </a:r>
            <a:r>
              <a:rPr lang="en-US" sz="1600" dirty="0" smtClean="0">
                <a:solidFill>
                  <a:srgbClr val="2C11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Phys.Rev.</a:t>
            </a:r>
            <a:r>
              <a:rPr lang="en-US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D65</a:t>
            </a:r>
            <a:r>
              <a:rPr lang="en-US" sz="1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50" charset="-128"/>
              </a:rPr>
              <a:t>:083519 (2002). </a:t>
            </a:r>
            <a:endParaRPr lang="en-US" sz="1600" dirty="0">
              <a:solidFill>
                <a:srgbClr val="2C110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Object 7"/>
          <p:cNvGraphicFramePr>
            <a:graphicFrameLocks noChangeAspect="1"/>
          </p:cNvGraphicFramePr>
          <p:nvPr>
            <p:ph idx="1"/>
          </p:nvPr>
        </p:nvGraphicFramePr>
        <p:xfrm>
          <a:off x="2300416" y="1915102"/>
          <a:ext cx="5624384" cy="2364798"/>
        </p:xfrm>
        <a:graphic>
          <a:graphicData uri="http://schemas.openxmlformats.org/presentationml/2006/ole">
            <p:oleObj spid="_x0000_s38925" name="Equation" r:id="rId3" imgW="2234880" imgH="939600" progId="Equation.3">
              <p:embed/>
            </p:oleObj>
          </a:graphicData>
        </a:graphic>
      </p:graphicFrame>
      <p:sp>
        <p:nvSpPr>
          <p:cNvPr id="37" name="מציין מיקום של מספר שקופית 36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79C4926B-77D2-4937-95B4-A6763D2F5A9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8" name="מציין מיקום של כותרת תחתונה 3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Radiation Driven Inflation  - Ilya Gurwich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Unified Brane Gravity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1116013" y="1484313"/>
            <a:ext cx="18716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/>
              <a:t>The Action:</a:t>
            </a:r>
          </a:p>
        </p:txBody>
      </p:sp>
      <p:graphicFrame>
        <p:nvGraphicFramePr>
          <p:cNvPr id="36" name="Object 9"/>
          <p:cNvGraphicFramePr>
            <a:graphicFrameLocks noChangeAspect="1"/>
          </p:cNvGraphicFramePr>
          <p:nvPr/>
        </p:nvGraphicFramePr>
        <p:xfrm>
          <a:off x="2268539" y="4514850"/>
          <a:ext cx="5427662" cy="1650329"/>
        </p:xfrm>
        <a:graphic>
          <a:graphicData uri="http://schemas.openxmlformats.org/presentationml/2006/ole">
            <p:oleObj spid="_x0000_s38926" name="משוואה" r:id="rId4" imgW="2171520" imgH="6602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Object 19"/>
          <p:cNvGraphicFramePr>
            <a:graphicFrameLocks noChangeAspect="1"/>
          </p:cNvGraphicFramePr>
          <p:nvPr>
            <p:ph idx="1"/>
          </p:nvPr>
        </p:nvGraphicFramePr>
        <p:xfrm>
          <a:off x="5867400" y="1446213"/>
          <a:ext cx="1601788" cy="1068387"/>
        </p:xfrm>
        <a:graphic>
          <a:graphicData uri="http://schemas.openxmlformats.org/presentationml/2006/ole">
            <p:oleObj spid="_x0000_s39953" name="משוואה" r:id="rId3" imgW="1028520" imgH="685800" progId="Equation.3">
              <p:embed/>
            </p:oleObj>
          </a:graphicData>
        </a:graphic>
      </p:graphicFrame>
      <p:sp>
        <p:nvSpPr>
          <p:cNvPr id="54" name="מציין מיקום של מספר שקופית 5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79C4926B-77D2-4937-95B4-A6763D2F5A9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5" name="מציין מיקום של כותרת תחתונה 5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Radiation Driven Inflation  - Ilya Gurwich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Unified Brane Gravity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4" name="Object 11"/>
          <p:cNvGraphicFramePr>
            <a:graphicFrameLocks noChangeAspect="1"/>
          </p:cNvGraphicFramePr>
          <p:nvPr/>
        </p:nvGraphicFramePr>
        <p:xfrm>
          <a:off x="4205288" y="5551488"/>
          <a:ext cx="4862512" cy="696912"/>
        </p:xfrm>
        <a:graphic>
          <a:graphicData uri="http://schemas.openxmlformats.org/presentationml/2006/ole">
            <p:oleObj spid="_x0000_s39954" name="משוואה" r:id="rId4" imgW="3720960" imgH="533160" progId="Equation.3">
              <p:embed/>
            </p:oleObj>
          </a:graphicData>
        </a:graphic>
      </p:graphicFrame>
      <p:graphicFrame>
        <p:nvGraphicFramePr>
          <p:cNvPr id="45" name="Object 32"/>
          <p:cNvGraphicFramePr>
            <a:graphicFrameLocks noChangeAspect="1"/>
          </p:cNvGraphicFramePr>
          <p:nvPr/>
        </p:nvGraphicFramePr>
        <p:xfrm>
          <a:off x="5248275" y="2573338"/>
          <a:ext cx="3286125" cy="1287462"/>
        </p:xfrm>
        <a:graphic>
          <a:graphicData uri="http://schemas.openxmlformats.org/presentationml/2006/ole">
            <p:oleObj spid="_x0000_s39955" name="משוואה" r:id="rId5" imgW="2400120" imgH="939600" progId="Equation.3">
              <p:embed/>
            </p:oleObj>
          </a:graphicData>
        </a:graphic>
      </p:graphicFrame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827088" y="1277938"/>
            <a:ext cx="2160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/>
              <a:t>The Variation:</a:t>
            </a:r>
          </a:p>
        </p:txBody>
      </p:sp>
      <p:sp>
        <p:nvSpPr>
          <p:cNvPr id="47" name="Text Box 13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4500563" y="5089525"/>
            <a:ext cx="4643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kumimoji="0" lang="en-GB" b="1" dirty="0">
                <a:latin typeface="Times New Roman" pitchFamily="18" charset="0"/>
                <a:cs typeface="Arial" pitchFamily="34" charset="0"/>
              </a:rPr>
              <a:t>Dirac</a:t>
            </a:r>
            <a:r>
              <a:rPr kumimoji="0" lang="en-GB" b="1" dirty="0">
                <a:latin typeface="Arial"/>
                <a:cs typeface="Arial" pitchFamily="34" charset="0"/>
              </a:rPr>
              <a:t>’</a:t>
            </a:r>
            <a:r>
              <a:rPr kumimoji="0" lang="en-GB" b="1" dirty="0">
                <a:latin typeface="Times New Roman" pitchFamily="18" charset="0"/>
                <a:cs typeface="Arial" pitchFamily="34" charset="0"/>
              </a:rPr>
              <a:t>s variation is implemented:</a:t>
            </a:r>
          </a:p>
        </p:txBody>
      </p:sp>
      <p:sp>
        <p:nvSpPr>
          <p:cNvPr id="48" name="Line 14"/>
          <p:cNvSpPr>
            <a:spLocks noChangeShapeType="1"/>
          </p:cNvSpPr>
          <p:nvPr/>
        </p:nvSpPr>
        <p:spPr bwMode="auto">
          <a:xfrm>
            <a:off x="395288" y="2573338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9" name="Line 17"/>
          <p:cNvSpPr>
            <a:spLocks noChangeShapeType="1"/>
          </p:cNvSpPr>
          <p:nvPr/>
        </p:nvSpPr>
        <p:spPr bwMode="auto">
          <a:xfrm>
            <a:off x="395288" y="3868738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50" name="Line 18"/>
          <p:cNvSpPr>
            <a:spLocks noChangeShapeType="1"/>
          </p:cNvSpPr>
          <p:nvPr/>
        </p:nvSpPr>
        <p:spPr bwMode="auto">
          <a:xfrm>
            <a:off x="395288" y="4953000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graphicFrame>
        <p:nvGraphicFramePr>
          <p:cNvPr id="51" name="Object 34"/>
          <p:cNvGraphicFramePr>
            <a:graphicFrameLocks noChangeAspect="1"/>
          </p:cNvGraphicFramePr>
          <p:nvPr/>
        </p:nvGraphicFramePr>
        <p:xfrm>
          <a:off x="5302250" y="4046538"/>
          <a:ext cx="2870200" cy="754062"/>
        </p:xfrm>
        <a:graphic>
          <a:graphicData uri="http://schemas.openxmlformats.org/presentationml/2006/ole">
            <p:oleObj spid="_x0000_s39956" name="משוואה" r:id="rId7" imgW="1498320" imgH="393480" progId="Equation.3">
              <p:embed/>
            </p:oleObj>
          </a:graphicData>
        </a:graphic>
      </p:graphicFrame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457200" y="1770063"/>
            <a:ext cx="3505200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 smtClean="0">
                <a:solidFill>
                  <a:srgbClr val="2C11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Variation with respect to the normal.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GB" sz="2000" dirty="0">
              <a:solidFill>
                <a:srgbClr val="2C1102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>
                <a:solidFill>
                  <a:srgbClr val="2C11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Variation with respect to the </a:t>
            </a:r>
            <a:r>
              <a:rPr lang="en-GB" sz="2000" dirty="0" err="1">
                <a:solidFill>
                  <a:srgbClr val="2C11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brane</a:t>
            </a:r>
            <a:r>
              <a:rPr lang="en-GB" sz="2000" dirty="0">
                <a:solidFill>
                  <a:srgbClr val="2C11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metric.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GB" sz="2000" dirty="0" smtClean="0">
              <a:solidFill>
                <a:srgbClr val="2C1102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GB" sz="2000" dirty="0">
              <a:solidFill>
                <a:srgbClr val="2C1102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>
                <a:solidFill>
                  <a:srgbClr val="2C11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Variation with respect to the 5-dimensional metric.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GB" sz="2000" dirty="0" smtClean="0">
              <a:solidFill>
                <a:srgbClr val="2C1102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GB" sz="2000" dirty="0">
              <a:solidFill>
                <a:srgbClr val="2C1102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Variation with respect to the 5-dimensional metric on the </a:t>
            </a:r>
            <a:r>
              <a:rPr lang="en-GB" sz="2000" dirty="0" err="1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brane</a:t>
            </a:r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8"/>
          <p:cNvGraphicFramePr>
            <a:graphicFrameLocks noChangeAspect="1"/>
          </p:cNvGraphicFramePr>
          <p:nvPr>
            <p:ph idx="1"/>
          </p:nvPr>
        </p:nvGraphicFramePr>
        <p:xfrm>
          <a:off x="4108450" y="3683000"/>
          <a:ext cx="927100" cy="254000"/>
        </p:xfrm>
        <a:graphic>
          <a:graphicData uri="http://schemas.openxmlformats.org/presentationml/2006/ole">
            <p:oleObj spid="_x0000_s40966" name="משוואה" r:id="rId3" imgW="927000" imgH="253800" progId="Equation.3">
              <p:embed/>
            </p:oleObj>
          </a:graphicData>
        </a:graphic>
      </p:graphicFrame>
      <p:sp>
        <p:nvSpPr>
          <p:cNvPr id="20" name="מציין מיקום של מספר שקופית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C4926B-77D2-4937-95B4-A6763D2F5A9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Radiation Driven Inflation  - Ilya Gurwich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Unified Brane Gravity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2771775" y="1763712"/>
          <a:ext cx="4968875" cy="950913"/>
        </p:xfrm>
        <a:graphic>
          <a:graphicData uri="http://schemas.openxmlformats.org/presentationml/2006/ole">
            <p:oleObj spid="_x0000_s40967" name="משוואה" r:id="rId4" imgW="2654280" imgH="507960" progId="Equation.3">
              <p:embed/>
            </p:oleObj>
          </a:graphicData>
        </a:graphic>
      </p:graphicFrame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042988" y="1331912"/>
            <a:ext cx="26654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kumimoji="0" lang="en-GB" sz="2200">
                <a:latin typeface="Times New Roman" pitchFamily="18" charset="0"/>
                <a:cs typeface="Arial" pitchFamily="34" charset="0"/>
              </a:rPr>
              <a:t>The general variation: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971550" y="2374900"/>
            <a:ext cx="741680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endParaRPr kumimoji="0" lang="en-GB" sz="2200" dirty="0">
              <a:latin typeface="Times New Roman" pitchFamily="18" charset="0"/>
              <a:cs typeface="Arial" pitchFamily="34" charset="0"/>
            </a:endParaRPr>
          </a:p>
          <a:p>
            <a:pPr rtl="1">
              <a:spcBef>
                <a:spcPct val="50000"/>
              </a:spcBef>
            </a:pPr>
            <a:r>
              <a:rPr kumimoji="0" lang="en-GB" sz="2200" dirty="0">
                <a:latin typeface="Times New Roman" pitchFamily="18" charset="0"/>
                <a:cs typeface="Arial" pitchFamily="34" charset="0"/>
              </a:rPr>
              <a:t>In the usual scenario, the general variation has all the 15 degrees of freedom and thus </a:t>
            </a:r>
            <a:r>
              <a:rPr kumimoji="0" lang="en-GB" sz="2200" dirty="0">
                <a:latin typeface="Arial"/>
                <a:cs typeface="Arial" pitchFamily="34" charset="0"/>
              </a:rPr>
              <a:t>“</a:t>
            </a:r>
            <a:r>
              <a:rPr kumimoji="0" lang="en-GB" sz="2200" dirty="0">
                <a:latin typeface="Times New Roman" pitchFamily="18" charset="0"/>
                <a:cs typeface="Arial" pitchFamily="34" charset="0"/>
              </a:rPr>
              <a:t>consumes</a:t>
            </a:r>
            <a:r>
              <a:rPr kumimoji="0" lang="en-GB" sz="2200" dirty="0">
                <a:latin typeface="Arial"/>
                <a:cs typeface="Arial" pitchFamily="34" charset="0"/>
              </a:rPr>
              <a:t>”</a:t>
            </a:r>
            <a:r>
              <a:rPr kumimoji="0" lang="en-GB" sz="2200" dirty="0">
                <a:latin typeface="Times New Roman" pitchFamily="18" charset="0"/>
                <a:cs typeface="Arial" pitchFamily="34" charset="0"/>
              </a:rPr>
              <a:t> the general coordinate transformation degrees of freedom.</a:t>
            </a:r>
          </a:p>
          <a:p>
            <a:pPr rtl="1">
              <a:spcBef>
                <a:spcPct val="50000"/>
              </a:spcBef>
            </a:pPr>
            <a:r>
              <a:rPr kumimoji="0" lang="en-GB" sz="2200" dirty="0">
                <a:latin typeface="Times New Roman" pitchFamily="18" charset="0"/>
                <a:cs typeface="Arial" pitchFamily="34" charset="0"/>
              </a:rPr>
              <a:t>However, on the </a:t>
            </a:r>
            <a:r>
              <a:rPr kumimoji="0" lang="en-GB" sz="2200" dirty="0" err="1">
                <a:latin typeface="Times New Roman" pitchFamily="18" charset="0"/>
                <a:cs typeface="Arial" pitchFamily="34" charset="0"/>
              </a:rPr>
              <a:t>brane</a:t>
            </a:r>
            <a:r>
              <a:rPr kumimoji="0" lang="en-GB" sz="2200" dirty="0">
                <a:latin typeface="Times New Roman" pitchFamily="18" charset="0"/>
                <a:cs typeface="Arial" pitchFamily="34" charset="0"/>
              </a:rPr>
              <a:t>, if general variation is permitted, </a:t>
            </a:r>
            <a:r>
              <a:rPr kumimoji="0" lang="en-GB" sz="2200" b="1" u="sng" dirty="0">
                <a:latin typeface="Times New Roman" pitchFamily="18" charset="0"/>
                <a:cs typeface="Arial" pitchFamily="34" charset="0"/>
              </a:rPr>
              <a:t>the </a:t>
            </a:r>
            <a:r>
              <a:rPr kumimoji="0" lang="en-GB" sz="2200" b="1" u="sng" dirty="0" err="1">
                <a:latin typeface="Times New Roman" pitchFamily="18" charset="0"/>
                <a:cs typeface="Arial" pitchFamily="34" charset="0"/>
              </a:rPr>
              <a:t>brane's</a:t>
            </a:r>
            <a:r>
              <a:rPr kumimoji="0" lang="en-GB" sz="2200" b="1" u="sng" dirty="0">
                <a:latin typeface="Times New Roman" pitchFamily="18" charset="0"/>
                <a:cs typeface="Arial" pitchFamily="34" charset="0"/>
              </a:rPr>
              <a:t> location is changed during the variation, violating Dirac</a:t>
            </a:r>
            <a:r>
              <a:rPr kumimoji="0" lang="en-GB" sz="2200" b="1" u="sng" dirty="0">
                <a:latin typeface="Arial"/>
                <a:cs typeface="Arial" pitchFamily="34" charset="0"/>
              </a:rPr>
              <a:t>’</a:t>
            </a:r>
            <a:r>
              <a:rPr kumimoji="0" lang="en-GB" sz="2200" b="1" u="sng" dirty="0">
                <a:latin typeface="Times New Roman" pitchFamily="18" charset="0"/>
                <a:cs typeface="Arial" pitchFamily="34" charset="0"/>
              </a:rPr>
              <a:t>s linearity of the variation.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1476375" y="5440362"/>
            <a:ext cx="18002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kumimoji="0" lang="en-GB" sz="2200">
                <a:latin typeface="Times New Roman" pitchFamily="18" charset="0"/>
                <a:cs typeface="Arial" pitchFamily="34" charset="0"/>
              </a:rPr>
              <a:t>On the brane: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נייר">
  <a:themeElements>
    <a:clrScheme name="נייר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נייר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נייר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767</TotalTime>
  <Words>1231</Words>
  <Application>Microsoft Office PowerPoint</Application>
  <PresentationFormat>‫הצגה על המסך (4:3)</PresentationFormat>
  <Paragraphs>212</Paragraphs>
  <Slides>27</Slides>
  <Notes>4</Notes>
  <HiddenSlides>9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2</vt:i4>
      </vt:variant>
      <vt:variant>
        <vt:lpstr>כותרות שקופיות</vt:lpstr>
      </vt:variant>
      <vt:variant>
        <vt:i4>27</vt:i4>
      </vt:variant>
    </vt:vector>
  </HeadingPairs>
  <TitlesOfParts>
    <vt:vector size="30" baseType="lpstr">
      <vt:lpstr>נייר</vt:lpstr>
      <vt:lpstr>Equation</vt:lpstr>
      <vt:lpstr>משוואה</vt:lpstr>
      <vt:lpstr>Radiation Driven Inflation</vt:lpstr>
      <vt:lpstr>Outline</vt:lpstr>
      <vt:lpstr>Brane Gravity</vt:lpstr>
      <vt:lpstr>Dirac’s Brane Variation</vt:lpstr>
      <vt:lpstr>Dirac’s Variation: Example</vt:lpstr>
      <vt:lpstr>Geodetic Brane</vt:lpstr>
      <vt:lpstr>Unified Brane Gravity</vt:lpstr>
      <vt:lpstr>Unified Brane Gravity</vt:lpstr>
      <vt:lpstr>Unified Brane Gravity</vt:lpstr>
      <vt:lpstr>Unified Brane Gravity</vt:lpstr>
      <vt:lpstr>Unified Brane Cosmology</vt:lpstr>
      <vt:lpstr>Unified Brane Cosmology</vt:lpstr>
      <vt:lpstr>Example: RS Cosmology from UBC</vt:lpstr>
      <vt:lpstr>Example: DGP Cosmology from UBC</vt:lpstr>
      <vt:lpstr>Inflation and Brane Inflation - from a critics view</vt:lpstr>
      <vt:lpstr>Inflation and Brane Inflation - from a critics view</vt:lpstr>
      <vt:lpstr>Inflation and Brane Inflation - from a critics view</vt:lpstr>
      <vt:lpstr>Inflation and Brane Inflation - from a critics view</vt:lpstr>
      <vt:lpstr>Permanent inflation in UBC</vt:lpstr>
      <vt:lpstr>Cosmological Phase Transition</vt:lpstr>
      <vt:lpstr>Radiation Driven Inflation</vt:lpstr>
      <vt:lpstr>Radiation Driven Inflation</vt:lpstr>
      <vt:lpstr>Radiation Driven Inflation</vt:lpstr>
      <vt:lpstr>Fluctuations of RDI</vt:lpstr>
      <vt:lpstr>Fluctuations of RDI</vt:lpstr>
      <vt:lpstr>Summary and Future Directions</vt:lpstr>
      <vt:lpstr>Thank You</vt:lpstr>
    </vt:vector>
  </TitlesOfParts>
  <Company>BGU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Driven Inflation</dc:title>
  <dc:creator>Ilya Gurwich</dc:creator>
  <cp:lastModifiedBy> </cp:lastModifiedBy>
  <cp:revision>184</cp:revision>
  <dcterms:created xsi:type="dcterms:W3CDTF">2008-07-16T07:44:34Z</dcterms:created>
  <dcterms:modified xsi:type="dcterms:W3CDTF">2008-08-17T10:00:47Z</dcterms:modified>
</cp:coreProperties>
</file>