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5" r:id="rId1"/>
  </p:sldMasterIdLst>
  <p:notesMasterIdLst>
    <p:notesMasterId r:id="rId39"/>
  </p:notesMasterIdLst>
  <p:sldIdLst>
    <p:sldId id="657" r:id="rId2"/>
    <p:sldId id="641" r:id="rId3"/>
    <p:sldId id="569" r:id="rId4"/>
    <p:sldId id="653" r:id="rId5"/>
    <p:sldId id="654" r:id="rId6"/>
    <p:sldId id="656" r:id="rId7"/>
    <p:sldId id="628" r:id="rId8"/>
    <p:sldId id="593" r:id="rId9"/>
    <p:sldId id="620" r:id="rId10"/>
    <p:sldId id="568" r:id="rId11"/>
    <p:sldId id="655" r:id="rId12"/>
    <p:sldId id="627" r:id="rId13"/>
    <p:sldId id="616" r:id="rId14"/>
    <p:sldId id="542" r:id="rId15"/>
    <p:sldId id="638" r:id="rId16"/>
    <p:sldId id="652" r:id="rId17"/>
    <p:sldId id="639" r:id="rId18"/>
    <p:sldId id="617" r:id="rId19"/>
    <p:sldId id="544" r:id="rId20"/>
    <p:sldId id="605" r:id="rId21"/>
    <p:sldId id="644" r:id="rId22"/>
    <p:sldId id="636" r:id="rId23"/>
    <p:sldId id="642" r:id="rId24"/>
    <p:sldId id="637" r:id="rId25"/>
    <p:sldId id="606" r:id="rId26"/>
    <p:sldId id="643" r:id="rId27"/>
    <p:sldId id="645" r:id="rId28"/>
    <p:sldId id="650" r:id="rId29"/>
    <p:sldId id="647" r:id="rId30"/>
    <p:sldId id="607" r:id="rId31"/>
    <p:sldId id="646" r:id="rId32"/>
    <p:sldId id="609" r:id="rId33"/>
    <p:sldId id="648" r:id="rId34"/>
    <p:sldId id="651" r:id="rId35"/>
    <p:sldId id="649" r:id="rId36"/>
    <p:sldId id="618" r:id="rId37"/>
    <p:sldId id="630" r:id="rId38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FF00"/>
    <a:srgbClr val="FF3300"/>
    <a:srgbClr val="CC0000"/>
    <a:srgbClr val="FFFF00"/>
    <a:srgbClr val="CC0099"/>
    <a:srgbClr val="ECEF69"/>
    <a:srgbClr val="F8F331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 snapToGrid="0">
      <p:cViewPr>
        <p:scale>
          <a:sx n="70" d="100"/>
          <a:sy n="70" d="100"/>
        </p:scale>
        <p:origin x="-115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0.wmf"/><Relationship Id="rId6" Type="http://schemas.openxmlformats.org/officeDocument/2006/relationships/image" Target="../media/image53.wmf"/><Relationship Id="rId5" Type="http://schemas.openxmlformats.org/officeDocument/2006/relationships/image" Target="../media/image48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80" rIns="92958" bIns="46480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80" rIns="92958" bIns="4648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80" rIns="92958" bIns="46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80" rIns="92958" bIns="46480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80" rIns="92958" bIns="464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EDE227D-1527-4308-9348-96B30FD20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B59F8-BC7D-4312-B8BD-EADF2DEF8EFA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963" tIns="46481" rIns="92963" bIns="46481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B59F8-BC7D-4312-B8BD-EADF2DEF8EFA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963" tIns="46481" rIns="92963" bIns="46481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B59F8-BC7D-4312-B8BD-EADF2DEF8EFA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963" tIns="46481" rIns="92963" bIns="46481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B59F8-BC7D-4312-B8BD-EADF2DEF8EFA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963" tIns="46481" rIns="92963" bIns="46481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16D25-A386-42C3-BF0F-5CEF4044C0F0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963" tIns="46481" rIns="92963" bIns="46481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11D93-5361-40DF-A52D-9392E13859DB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790E-03F2-4F55-A1CC-7145612D7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D8C64-2F0D-4EFE-912C-8C694BF49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5A11EEE-4F07-4F7D-91F9-9AB298CEB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5" r:id="rId4"/>
    <p:sldLayoutId id="2147484209" r:id="rId5"/>
    <p:sldLayoutId id="2147484210" r:id="rId6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5.bin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.bin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10" Type="http://schemas.openxmlformats.org/officeDocument/2006/relationships/image" Target="../media/image25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gif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emf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gif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2.emf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emf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2.gif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3.wmf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9.png"/><Relationship Id="rId4" Type="http://schemas.openxmlformats.org/officeDocument/2006/relationships/notesSlide" Target="../notesSlides/notesSlide19.xml"/><Relationship Id="rId9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21.bin"/><Relationship Id="rId4" Type="http://schemas.openxmlformats.org/officeDocument/2006/relationships/notesSlide" Target="../notesSlides/notesSlide20.xml"/><Relationship Id="rId9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12" Type="http://schemas.openxmlformats.org/officeDocument/2006/relationships/image" Target="../media/image54.gif"/><Relationship Id="rId2" Type="http://schemas.openxmlformats.org/officeDocument/2006/relationships/tags" Target="../tags/tag1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6.bin"/><Relationship Id="rId4" Type="http://schemas.openxmlformats.org/officeDocument/2006/relationships/notesSlide" Target="../notesSlides/notesSlide21.xml"/><Relationship Id="rId9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9.bin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5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0.bin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2.jpeg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61.jpeg"/><Relationship Id="rId10" Type="http://schemas.openxmlformats.org/officeDocument/2006/relationships/oleObject" Target="../embeddings/oleObject33.bin"/><Relationship Id="rId4" Type="http://schemas.openxmlformats.org/officeDocument/2006/relationships/notesSlide" Target="../notesSlides/notesSlide23.xml"/><Relationship Id="rId9" Type="http://schemas.openxmlformats.org/officeDocument/2006/relationships/oleObject" Target="../embeddings/oleObject3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35.bin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jpeg"/><Relationship Id="rId5" Type="http://schemas.openxmlformats.org/officeDocument/2006/relationships/image" Target="../media/image66.jpe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5" Type="http://schemas.openxmlformats.org/officeDocument/2006/relationships/image" Target="../media/image36.jpe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38.bin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1.bin"/><Relationship Id="rId4" Type="http://schemas.openxmlformats.org/officeDocument/2006/relationships/notesSlide" Target="../notesSlides/notesSlide27.xml"/><Relationship Id="rId9" Type="http://schemas.openxmlformats.org/officeDocument/2006/relationships/oleObject" Target="../embeddings/oleObject4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4" Type="http://schemas.openxmlformats.org/officeDocument/2006/relationships/image" Target="../media/image7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dejan\Desktop\Cosmo_2008\sm_mpegW.WMV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dejan\Desktop\Cosmo_2008\2001-09-c-low_mpeg.mpg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smo 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6611" y="4694831"/>
            <a:ext cx="4874216" cy="164455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" name="Picture 1" descr="C:\Documents and Settings\qu1\My Documents\My Pictures\index-back-animatedstars.gif"/>
          <p:cNvPicPr>
            <a:picLocks noChangeAspect="1" noChangeArrowheads="1" noCrop="1"/>
          </p:cNvPicPr>
          <p:nvPr/>
        </p:nvPicPr>
        <p:blipFill>
          <a:blip r:embed="rId5">
            <a:lum bright="53000" contrast="94000"/>
          </a:blip>
          <a:srcRect/>
          <a:stretch>
            <a:fillRect/>
          </a:stretch>
        </p:blipFill>
        <p:spPr bwMode="auto">
          <a:xfrm>
            <a:off x="1433014" y="1457617"/>
            <a:ext cx="6318913" cy="4223279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266700" dir="2760000" sx="136000" sy="136000" algn="ctr">
              <a:srgbClr val="000000"/>
            </a:outerShdw>
          </a:effectLst>
          <a:scene3d>
            <a:camera prst="isometricOffAxis2Top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15363" name="Rectangle 2056"/>
          <p:cNvSpPr>
            <a:spLocks noChangeArrowheads="1"/>
          </p:cNvSpPr>
          <p:nvPr/>
        </p:nvSpPr>
        <p:spPr bwMode="auto">
          <a:xfrm>
            <a:off x="4560627" y="5559141"/>
            <a:ext cx="2209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  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91320" y="275207"/>
            <a:ext cx="8188656" cy="822959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Can </a:t>
            </a:r>
            <a:r>
              <a:rPr lang="en-US" sz="4000" dirty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dark energy have a color?</a:t>
            </a: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338" name="Picture 2" descr="C:\Users\dejan\AppData\Local\Microsoft\Windows\Temporary Internet Files\Content.IE5\S9XRZX6X\MCj0233668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6420" y="2445344"/>
            <a:ext cx="978608" cy="97132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Trapezoid 13"/>
          <p:cNvSpPr/>
          <p:nvPr/>
        </p:nvSpPr>
        <p:spPr bwMode="auto">
          <a:xfrm>
            <a:off x="1446662" y="1064526"/>
            <a:ext cx="6496335" cy="1475460"/>
          </a:xfrm>
          <a:prstGeom prst="trapezoid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0"/>
          </a:effectLst>
        </p:spPr>
        <p:txBody>
          <a:bodyPr rtlCol="0" anchor="ctr"/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Dejan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Stojkovic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                  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SUNY at Buffalo</a:t>
            </a:r>
            <a:endParaRPr lang="en-US" sz="2000" dirty="0"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piechart.jpg                                                   001263BE&#10;Super Nova                     BB703780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6075" y="1798638"/>
            <a:ext cx="5410200" cy="4137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021013" y="2190750"/>
            <a:ext cx="1681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Dark Energy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72-73%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2636838" y="3654425"/>
            <a:ext cx="1581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Dark Matter</a:t>
            </a:r>
          </a:p>
          <a:p>
            <a:pPr algn="ctr"/>
            <a:r>
              <a:rPr lang="en-US" sz="2000">
                <a:solidFill>
                  <a:srgbClr val="FFFFFF"/>
                </a:solidFill>
              </a:rPr>
              <a:t>23%</a:t>
            </a:r>
          </a:p>
        </p:txBody>
      </p:sp>
      <p:sp>
        <p:nvSpPr>
          <p:cNvPr id="80901" name="Rectangle 6"/>
          <p:cNvSpPr>
            <a:spLocks noChangeArrowheads="1"/>
          </p:cNvSpPr>
          <p:nvPr/>
        </p:nvSpPr>
        <p:spPr bwMode="auto">
          <a:xfrm>
            <a:off x="4976813" y="1874838"/>
            <a:ext cx="214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B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“Normal Matter”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FFFB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4-5%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15963" y="517525"/>
            <a:ext cx="7361237" cy="669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Dark Energy Comprises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72%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of Universe </a:t>
            </a:r>
            <a:endParaRPr lang="en-US" sz="2800" dirty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96036" y="2058490"/>
            <a:ext cx="8011236" cy="30321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Something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else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with the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constant energy density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>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>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sym typeface="Symbol" pitchFamily="18" charset="2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Minimal solution: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vacuum energy density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This energy drives an accelerated expansion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1828800" y="586854"/>
            <a:ext cx="5472752" cy="1119116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Dark energy -  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Cosmological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constant?</a:t>
            </a:r>
            <a:endParaRPr lang="en-US" sz="2800" b="1" dirty="0">
              <a:latin typeface="Arial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279525" y="503238"/>
            <a:ext cx="6569075" cy="669925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What is cosmological constant?</a:t>
            </a:r>
            <a:endParaRPr lang="en-US" sz="3200" dirty="0">
              <a:latin typeface="Arial" charset="0"/>
            </a:endParaRPr>
          </a:p>
        </p:txBody>
      </p:sp>
      <p:pic>
        <p:nvPicPr>
          <p:cNvPr id="81923" name="Picture 4" descr="http://www.aip.org/history/cosmology/ideas/images-ideas/gold-ARO-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2085975"/>
            <a:ext cx="2087563" cy="2797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Rounded Rectangle 7"/>
          <p:cNvSpPr/>
          <p:nvPr/>
        </p:nvSpPr>
        <p:spPr bwMode="auto">
          <a:xfrm>
            <a:off x="228600" y="2209800"/>
            <a:ext cx="5668963" cy="2103438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“For every complex natural phenomenon  there is a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simple,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elegant,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compelling,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wrong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explanation.”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838200" y="5121275"/>
            <a:ext cx="6163101" cy="5635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Tommy Gold –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astronomer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from Cornell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2686" y="6264322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(credit Rocky Kolb)</a:t>
            </a:r>
            <a:endParaRPr lang="en-US" sz="1400" b="0" dirty="0"/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944563" y="1463675"/>
            <a:ext cx="7253287" cy="5476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Guess #1:  Gravitational vacuum energy density</a:t>
            </a:r>
            <a:endParaRPr lang="en-US" sz="24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279525" y="503238"/>
            <a:ext cx="6569075" cy="669925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What is cosmological constant?</a:t>
            </a:r>
            <a:endParaRPr lang="en-US" sz="3200" dirty="0">
              <a:latin typeface="Arial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19138" y="4219575"/>
          <a:ext cx="3160712" cy="652463"/>
        </p:xfrm>
        <a:graphic>
          <a:graphicData uri="http://schemas.openxmlformats.org/presentationml/2006/ole">
            <p:oleObj spid="_x0000_s5122" name="Equation" r:id="rId5" imgW="1231560" imgH="25380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15963" y="4921250"/>
          <a:ext cx="2944812" cy="671513"/>
        </p:xfrm>
        <a:graphic>
          <a:graphicData uri="http://schemas.openxmlformats.org/presentationml/2006/ole">
            <p:oleObj spid="_x0000_s5123" name="Equation" r:id="rId6" imgW="1066680" imgH="24120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652963" y="4313238"/>
          <a:ext cx="2117725" cy="1171575"/>
        </p:xfrm>
        <a:graphic>
          <a:graphicData uri="http://schemas.openxmlformats.org/presentationml/2006/ole">
            <p:oleObj spid="_x0000_s5124" name="Equation" r:id="rId7" imgW="825480" imgH="4572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1520" y="2498408"/>
            <a:ext cx="7654925" cy="1385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Problems: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Quantum gravity effects not fully understood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Huge discrepancy between the prediction and observation</a:t>
            </a:r>
          </a:p>
        </p:txBody>
      </p:sp>
      <p:sp>
        <p:nvSpPr>
          <p:cNvPr id="10" name="Right Brace 9"/>
          <p:cNvSpPr/>
          <p:nvPr/>
        </p:nvSpPr>
        <p:spPr bwMode="auto">
          <a:xfrm>
            <a:off x="3994150" y="4159250"/>
            <a:ext cx="276225" cy="1463675"/>
          </a:xfrm>
          <a:prstGeom prst="rightBrac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2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09460" y="4411980"/>
            <a:ext cx="998538" cy="10556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2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Line 11"/>
          <p:cNvSpPr>
            <a:spLocks noChangeShapeType="1"/>
          </p:cNvSpPr>
          <p:nvPr/>
        </p:nvSpPr>
        <p:spPr bwMode="auto">
          <a:xfrm flipV="1">
            <a:off x="6858000" y="2286000"/>
            <a:ext cx="0" cy="18288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6878638" y="2057400"/>
            <a:ext cx="309562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sym typeface="Symbol" pitchFamily="18" charset="2"/>
              </a:rPr>
              <a:t></a:t>
            </a: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2835275" y="974725"/>
            <a:ext cx="3505200" cy="5238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latin typeface="Times" pitchFamily="18" charset="0"/>
              </a:rPr>
              <a:t>aka quintessence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112838" y="258763"/>
            <a:ext cx="7253287" cy="549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Guess #2:  Scalar field vacuum energy density</a:t>
            </a:r>
            <a:endParaRPr lang="en-US" sz="2400" dirty="0">
              <a:solidFill>
                <a:schemeClr val="accent4"/>
              </a:solidFill>
              <a:latin typeface="Arial" charset="0"/>
            </a:endParaRPr>
          </a:p>
        </p:txBody>
      </p:sp>
      <p:pic>
        <p:nvPicPr>
          <p:cNvPr id="11275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4968" y="3022292"/>
            <a:ext cx="1257300" cy="19954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159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493" y="2761990"/>
            <a:ext cx="3878263" cy="25923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6160" name="Straight Arrow Connector 22"/>
          <p:cNvCxnSpPr>
            <a:cxnSpLocks noChangeShapeType="1"/>
          </p:cNvCxnSpPr>
          <p:nvPr/>
        </p:nvCxnSpPr>
        <p:spPr bwMode="auto">
          <a:xfrm>
            <a:off x="1675808" y="4351408"/>
            <a:ext cx="411162" cy="168275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61" name="AutoShape 6"/>
          <p:cNvSpPr>
            <a:spLocks noChangeArrowheads="1"/>
          </p:cNvSpPr>
          <p:nvPr/>
        </p:nvSpPr>
        <p:spPr bwMode="auto">
          <a:xfrm>
            <a:off x="1505306" y="4214884"/>
            <a:ext cx="152400" cy="152400"/>
          </a:xfrm>
          <a:prstGeom prst="flowChartConnector">
            <a:avLst/>
          </a:prstGeom>
          <a:solidFill>
            <a:srgbClr val="FF0000"/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7" name="Object 17"/>
          <p:cNvGraphicFramePr>
            <a:graphicFrameLocks noChangeAspect="1"/>
          </p:cNvGraphicFramePr>
          <p:nvPr/>
        </p:nvGraphicFramePr>
        <p:xfrm>
          <a:off x="2100287" y="2704532"/>
          <a:ext cx="552450" cy="314325"/>
        </p:xfrm>
        <a:graphic>
          <a:graphicData uri="http://schemas.openxmlformats.org/presentationml/2006/ole">
            <p:oleObj spid="_x0000_s6147" name="Equation" r:id="rId7" imgW="355320" imgH="203040" progId="Equation.3">
              <p:embed/>
            </p:oleObj>
          </a:graphicData>
        </a:graphic>
      </p:graphicFrame>
      <p:graphicFrame>
        <p:nvGraphicFramePr>
          <p:cNvPr id="6148" name="Object 18"/>
          <p:cNvGraphicFramePr>
            <a:graphicFrameLocks noChangeAspect="1"/>
          </p:cNvGraphicFramePr>
          <p:nvPr/>
        </p:nvGraphicFramePr>
        <p:xfrm>
          <a:off x="3827842" y="4432063"/>
          <a:ext cx="201612" cy="314325"/>
        </p:xfrm>
        <a:graphic>
          <a:graphicData uri="http://schemas.openxmlformats.org/presentationml/2006/ole">
            <p:oleObj spid="_x0000_s6148" name="Equation" r:id="rId8" imgW="126720" imgH="203040" progId="Equation.3">
              <p:embed/>
            </p:oleObj>
          </a:graphicData>
        </a:graphic>
      </p:graphicFrame>
      <p:pic>
        <p:nvPicPr>
          <p:cNvPr id="6149" name="Picture 5" descr="C:\Documents and Settings\qu1\My Documents\My Pictures\02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4387" y="2148669"/>
            <a:ext cx="1924050" cy="17145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Picture 6" descr="C:\Documents and Settings\qu1\My Documents\My Pictures\quint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13940" y="1142998"/>
            <a:ext cx="928807" cy="1393211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Line 11"/>
          <p:cNvSpPr>
            <a:spLocks noChangeShapeType="1"/>
          </p:cNvSpPr>
          <p:nvPr/>
        </p:nvSpPr>
        <p:spPr bwMode="auto">
          <a:xfrm flipV="1">
            <a:off x="6858000" y="2286000"/>
            <a:ext cx="0" cy="18288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6878638" y="2057400"/>
            <a:ext cx="309562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sym typeface="Symbol" pitchFamily="18" charset="2"/>
              </a:rPr>
              <a:t></a:t>
            </a: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2343956" y="1438749"/>
            <a:ext cx="3505200" cy="5232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Times" pitchFamily="18" charset="0"/>
              </a:rPr>
              <a:t>aka </a:t>
            </a:r>
            <a:r>
              <a:rPr lang="en-US" sz="2800" dirty="0" smtClean="0">
                <a:latin typeface="Times" pitchFamily="18" charset="0"/>
              </a:rPr>
              <a:t>f(R) models</a:t>
            </a:r>
            <a:endParaRPr lang="en-US" sz="2800" dirty="0">
              <a:latin typeface="Times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632592" y="455234"/>
            <a:ext cx="5859462" cy="549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Guess #3:   Modified Gravity Models </a:t>
            </a:r>
            <a:endParaRPr lang="en-US" sz="2400" dirty="0">
              <a:solidFill>
                <a:schemeClr val="accent4"/>
              </a:solidFill>
              <a:latin typeface="Arial" charset="0"/>
            </a:endParaRPr>
          </a:p>
        </p:txBody>
      </p:sp>
      <p:pic>
        <p:nvPicPr>
          <p:cNvPr id="11275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4446" y="2509933"/>
            <a:ext cx="1257300" cy="19954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6147" name="Object 17"/>
          <p:cNvGraphicFramePr>
            <a:graphicFrameLocks noChangeAspect="1"/>
          </p:cNvGraphicFramePr>
          <p:nvPr/>
        </p:nvGraphicFramePr>
        <p:xfrm>
          <a:off x="1351816" y="2879679"/>
          <a:ext cx="3508933" cy="995148"/>
        </p:xfrm>
        <a:graphic>
          <a:graphicData uri="http://schemas.openxmlformats.org/presentationml/2006/ole">
            <p:oleObj spid="_x0000_s66563" name="Equation" r:id="rId6" imgW="1384200" imgH="393480" progId="Equation.3">
              <p:embed/>
            </p:oleObj>
          </a:graphicData>
        </a:graphic>
      </p:graphicFrame>
      <p:pic>
        <p:nvPicPr>
          <p:cNvPr id="8" name="Picture 5" descr="C:\Documents and Settings\qu1\My Documents\My Pictures\0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978" y="1425338"/>
            <a:ext cx="1924050" cy="1714500"/>
          </a:xfrm>
          <a:prstGeom prst="rect">
            <a:avLst/>
          </a:prstGeom>
          <a:noFill/>
          <a:effectLst>
            <a:softEdge rad="317500"/>
          </a:effectLst>
        </p:spPr>
      </p:pic>
    </p:spTree>
    <p:custDataLst>
      <p:tags r:id="rId2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Line 11"/>
          <p:cNvSpPr>
            <a:spLocks noChangeShapeType="1"/>
          </p:cNvSpPr>
          <p:nvPr/>
        </p:nvSpPr>
        <p:spPr bwMode="auto">
          <a:xfrm flipV="1">
            <a:off x="6858000" y="2286000"/>
            <a:ext cx="0" cy="18288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6878638" y="2057400"/>
            <a:ext cx="309562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sym typeface="Symbol" pitchFamily="18" charset="2"/>
              </a:rPr>
              <a:t>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864604" y="987497"/>
            <a:ext cx="4317833" cy="549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Guess #4:   K-essence </a:t>
            </a:r>
            <a:endParaRPr lang="en-US" sz="2400" dirty="0">
              <a:solidFill>
                <a:schemeClr val="accent4"/>
              </a:solidFill>
              <a:latin typeface="Arial" charset="0"/>
            </a:endParaRPr>
          </a:p>
        </p:txBody>
      </p:sp>
      <p:pic>
        <p:nvPicPr>
          <p:cNvPr id="11275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2243" y="2878422"/>
            <a:ext cx="1257300" cy="19954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6147" name="Object 17"/>
          <p:cNvGraphicFramePr>
            <a:graphicFrameLocks noChangeAspect="1"/>
          </p:cNvGraphicFramePr>
          <p:nvPr/>
        </p:nvGraphicFramePr>
        <p:xfrm>
          <a:off x="1076467" y="3111690"/>
          <a:ext cx="5083078" cy="1012162"/>
        </p:xfrm>
        <a:graphic>
          <a:graphicData uri="http://schemas.openxmlformats.org/presentationml/2006/ole">
            <p:oleObj spid="_x0000_s107523" name="Equation" r:id="rId6" imgW="2158920" imgH="431640" progId="Equation.3">
              <p:embed/>
            </p:oleObj>
          </a:graphicData>
        </a:graphic>
      </p:graphicFrame>
      <p:pic>
        <p:nvPicPr>
          <p:cNvPr id="7" name="Picture 5" descr="C:\Documents and Settings\qu1\My Documents\My Pictures\0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6399" y="1752884"/>
            <a:ext cx="1924050" cy="1714500"/>
          </a:xfrm>
          <a:prstGeom prst="rect">
            <a:avLst/>
          </a:prstGeom>
          <a:noFill/>
          <a:effectLst>
            <a:softEdge rad="317500"/>
          </a:effectLst>
        </p:spPr>
      </p:pic>
    </p:spTree>
    <p:custDataLst>
      <p:tags r:id="rId2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Line 11"/>
          <p:cNvSpPr>
            <a:spLocks noChangeShapeType="1"/>
          </p:cNvSpPr>
          <p:nvPr/>
        </p:nvSpPr>
        <p:spPr bwMode="auto">
          <a:xfrm flipV="1">
            <a:off x="6858000" y="2286000"/>
            <a:ext cx="0" cy="18288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6878638" y="2057400"/>
            <a:ext cx="309562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sym typeface="Symbol" pitchFamily="18" charset="2"/>
              </a:rPr>
              <a:t></a:t>
            </a: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2079009" y="1315918"/>
            <a:ext cx="4435475" cy="5232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latin typeface="Times" pitchFamily="18" charset="0"/>
              </a:rPr>
              <a:t>In particular: DGP model</a:t>
            </a:r>
            <a:endParaRPr lang="en-US" sz="2800" dirty="0">
              <a:latin typeface="Times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468818" y="509825"/>
            <a:ext cx="5859462" cy="549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Guess #5:   </a:t>
            </a:r>
            <a:r>
              <a:rPr lang="en-US" sz="24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Brane</a:t>
            </a:r>
            <a:r>
              <a:rPr lang="en-US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World Models </a:t>
            </a:r>
            <a:endParaRPr lang="en-US" sz="2400" dirty="0">
              <a:solidFill>
                <a:schemeClr val="accent4"/>
              </a:solidFill>
              <a:latin typeface="Arial" charset="0"/>
            </a:endParaRPr>
          </a:p>
        </p:txBody>
      </p:sp>
      <p:pic>
        <p:nvPicPr>
          <p:cNvPr id="11275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5640" y="2632762"/>
            <a:ext cx="1257300" cy="19954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6146" name="Object 20"/>
          <p:cNvGraphicFramePr>
            <a:graphicFrameLocks noChangeAspect="1"/>
          </p:cNvGraphicFramePr>
          <p:nvPr/>
        </p:nvGraphicFramePr>
        <p:xfrm>
          <a:off x="3935413" y="2792413"/>
          <a:ext cx="1273175" cy="1273175"/>
        </p:xfrm>
        <a:graphic>
          <a:graphicData uri="http://schemas.openxmlformats.org/presentationml/2006/ole">
            <p:oleObj spid="_x0000_s67586" name="Bitmap Image" r:id="rId6" imgW="1272650" imgH="1272650" progId="PBrush">
              <p:embed/>
            </p:oleObj>
          </a:graphicData>
        </a:graphic>
      </p:graphicFrame>
      <p:pic>
        <p:nvPicPr>
          <p:cNvPr id="67588" name="Picture 4" descr="C:\Users\dejan\Desktop\Desktop\SciencePictures\zemljaKosma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02081" y="2713254"/>
            <a:ext cx="3381375" cy="188483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2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667000" y="503238"/>
            <a:ext cx="3829334" cy="82232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4000" dirty="0">
                <a:latin typeface="Arial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Our proposal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231775" y="3352800"/>
            <a:ext cx="8899525" cy="2819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 mechanism that can explain cosmological acceleration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yet can be tested in future collider experiments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Does not require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symmetries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fields  </a:t>
            </a:r>
          </a:p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decoupled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the rest of the Universe   </a:t>
            </a:r>
          </a:p>
        </p:txBody>
      </p:sp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7163" y="1447800"/>
            <a:ext cx="2276475" cy="17097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1" descr="C:\Documents and Settings\qu1\My Documents\My Pictures\index-back-animatedstar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035" y="1705968"/>
            <a:ext cx="4926843" cy="10099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Rectangle 7"/>
          <p:cNvSpPr/>
          <p:nvPr/>
        </p:nvSpPr>
        <p:spPr>
          <a:xfrm>
            <a:off x="798395" y="2014015"/>
            <a:ext cx="504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D.S.,  G. </a:t>
            </a:r>
            <a:r>
              <a:rPr lang="en-US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Starkman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R. Matsuo, PRD (2008)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457" y="2906973"/>
            <a:ext cx="3809697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u="sng" dirty="0" smtClean="0"/>
              <a:t>We do not solve the CC problem!</a:t>
            </a:r>
            <a:endParaRPr lang="en-US" u="sng" dirty="0"/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44488" y="898525"/>
            <a:ext cx="8013700" cy="538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endParaRPr lang="en-US" sz="2400" dirty="0">
              <a:latin typeface="Times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In its history, our Universe already had a period of acceleration: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</a:endParaRP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 Primordial Inflation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 !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 Imagine you were living ~ 1 Hubble time after 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  the onset of primordial inflation, at t ~ 10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-35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 sec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 If you were very smart to figure out that  </a:t>
            </a:r>
            <a:r>
              <a:rPr lang="en-US" sz="2000" dirty="0">
                <a:solidFill>
                  <a:srgbClr val="0CFF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M</a:t>
            </a:r>
            <a:r>
              <a:rPr lang="en-US" sz="2000" baseline="-25000" dirty="0">
                <a:solidFill>
                  <a:srgbClr val="0CFF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GUT</a:t>
            </a:r>
            <a:r>
              <a:rPr lang="en-US" sz="2000" dirty="0">
                <a:solidFill>
                  <a:srgbClr val="0CFF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 ~ 10</a:t>
            </a:r>
            <a:r>
              <a:rPr lang="en-US" sz="2000" baseline="30000" dirty="0">
                <a:solidFill>
                  <a:srgbClr val="0CFF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15</a:t>
            </a:r>
            <a:r>
              <a:rPr lang="en-US" sz="2000" dirty="0">
                <a:solidFill>
                  <a:srgbClr val="0CFF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 </a:t>
            </a:r>
            <a:r>
              <a:rPr lang="en-US" sz="2000" dirty="0" err="1">
                <a:solidFill>
                  <a:srgbClr val="0CFF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GeV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 You would conclude that there is a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phase transition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 going on 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  right now that is driving 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accelerated expansion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of the Universe</a:t>
            </a:r>
          </a:p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</a:endParaRPr>
          </a:p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</a:endParaRP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Imagine that 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something similar is happening NOW!</a:t>
            </a:r>
          </a:p>
        </p:txBody>
      </p:sp>
      <p:sp>
        <p:nvSpPr>
          <p:cNvPr id="33797" name="Rounded Rectangle 3"/>
          <p:cNvSpPr>
            <a:spLocks noChangeArrowheads="1"/>
          </p:cNvSpPr>
          <p:nvPr/>
        </p:nvSpPr>
        <p:spPr bwMode="auto">
          <a:xfrm>
            <a:off x="365125" y="1844675"/>
            <a:ext cx="2728913" cy="533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798" name="Rounded Rectangle 4"/>
          <p:cNvSpPr>
            <a:spLocks noChangeArrowheads="1"/>
          </p:cNvSpPr>
          <p:nvPr/>
        </p:nvSpPr>
        <p:spPr bwMode="auto">
          <a:xfrm>
            <a:off x="294611" y="5698486"/>
            <a:ext cx="8229600" cy="6397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143000" y="381000"/>
            <a:ext cx="6721475" cy="670560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3200" dirty="0">
                <a:latin typeface="Arial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Analogy with primordial Inflation</a:t>
            </a:r>
            <a:endParaRPr lang="en-US" sz="3200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647" y="6488668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/>
              <a:t>(</a:t>
            </a:r>
            <a:r>
              <a:rPr lang="en-US" sz="1400" b="0" dirty="0" smtClean="0"/>
              <a:t>credit Josh </a:t>
            </a:r>
            <a:r>
              <a:rPr lang="en-US" sz="1400" b="0" dirty="0" err="1" smtClean="0"/>
              <a:t>Friemann</a:t>
            </a:r>
            <a:r>
              <a:rPr lang="en-US" sz="1400" b="0" dirty="0" smtClean="0"/>
              <a:t>)</a:t>
            </a:r>
            <a:endParaRPr lang="en-US" sz="1400" b="0" dirty="0"/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600200" y="4400550"/>
            <a:ext cx="6210300" cy="723900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   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619250" y="1752600"/>
            <a:ext cx="6153150" cy="2381250"/>
          </a:xfrm>
          <a:prstGeom prst="roundRect">
            <a:avLst/>
          </a:prstGeom>
          <a:solidFill>
            <a:schemeClr val="tx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20287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Puzzles raised by the recent 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  observational data: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Dark Matter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Dark Energy Problem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705100" y="533400"/>
            <a:ext cx="3581400" cy="876300"/>
          </a:xfrm>
          <a:prstGeom prst="roundRect">
            <a:avLst/>
          </a:prstGeom>
          <a:solidFill>
            <a:schemeClr val="tx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    Motivation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1692" y="4482584"/>
            <a:ext cx="6203942" cy="461665"/>
          </a:xfrm>
          <a:prstGeom prst="rect">
            <a:avLst/>
          </a:prstGeom>
          <a:effectLst>
            <a:softEdge rad="63500"/>
          </a:effectLst>
        </p:spPr>
        <p:txBody>
          <a:bodyPr wrap="none">
            <a:spAutoFit/>
          </a:bodyPr>
          <a:lstStyle/>
          <a:p>
            <a:pPr lvl="0"/>
            <a:r>
              <a:rPr lang="en-US" sz="2400" dirty="0" smtClean="0"/>
              <a:t>Concentrate on the Dark Energy Problem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619250" y="5486400"/>
            <a:ext cx="6229350" cy="1009650"/>
          </a:xfrm>
          <a:prstGeom prst="roundRect">
            <a:avLst/>
          </a:prstGeom>
          <a:solidFill>
            <a:schemeClr val="tx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 Many explanations proposed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  Still far from the satisfactory solution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438" y="914400"/>
            <a:ext cx="8763000" cy="286232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Interesting question: </a:t>
            </a:r>
            <a:r>
              <a:rPr lang="en-US" sz="2000" dirty="0">
                <a:latin typeface="Arial" charset="0"/>
              </a:rPr>
              <a:t>what symmetry is being broken right now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Arial" charset="0"/>
              </a:rPr>
              <a:t> Obviously, one can always invent a new symmetry 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  decupled from the rest of the Universe</a:t>
            </a:r>
          </a:p>
          <a:p>
            <a:pPr>
              <a:defRPr/>
            </a:pPr>
            <a:endParaRPr lang="en-US" sz="2000" dirty="0">
              <a:latin typeface="Arial" charset="0"/>
            </a:endParaRPr>
          </a:p>
          <a:p>
            <a:pPr>
              <a:defRPr/>
            </a:pPr>
            <a:endParaRPr lang="en-US" sz="2000" dirty="0"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Arial" charset="0"/>
              </a:rPr>
              <a:t>  Instead, the most interesting possibility is that one of the only 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   two remaining gauge symmetries   SU(3)</a:t>
            </a:r>
            <a:r>
              <a:rPr lang="en-US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or U(1)</a:t>
            </a:r>
            <a:r>
              <a:rPr lang="en-US" sz="1200" dirty="0">
                <a:latin typeface="Arial" charset="0"/>
              </a:rPr>
              <a:t>EM</a:t>
            </a:r>
            <a:r>
              <a:rPr lang="en-US" sz="2000" dirty="0">
                <a:latin typeface="Arial" charset="0"/>
              </a:rPr>
              <a:t>   is breaking</a:t>
            </a:r>
          </a:p>
        </p:txBody>
      </p:sp>
      <p:sp>
        <p:nvSpPr>
          <p:cNvPr id="34821" name="Rounded Rectangle 3"/>
          <p:cNvSpPr>
            <a:spLocks noChangeArrowheads="1"/>
          </p:cNvSpPr>
          <p:nvPr/>
        </p:nvSpPr>
        <p:spPr bwMode="auto">
          <a:xfrm>
            <a:off x="4618038" y="3368675"/>
            <a:ext cx="2101850" cy="33496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  </a:t>
            </a:r>
          </a:p>
        </p:txBody>
      </p:sp>
      <p:pic>
        <p:nvPicPr>
          <p:cNvPr id="84996" name="Picture 4" descr="Quint19 r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3038" y="4325938"/>
            <a:ext cx="2727325" cy="2181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5775325" y="4922838"/>
            <a:ext cx="3117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latin typeface="Arial" charset="0"/>
              </a:rPr>
              <a:t>Artistic view of a universe filled by</a:t>
            </a:r>
          </a:p>
          <a:p>
            <a:pPr>
              <a:defRPr/>
            </a:pPr>
            <a:r>
              <a:rPr lang="en-US" sz="1400">
                <a:latin typeface="Arial" charset="0"/>
              </a:rPr>
              <a:t> a turbulent sea of dark energy</a:t>
            </a:r>
          </a:p>
        </p:txBody>
      </p:sp>
      <p:sp>
        <p:nvSpPr>
          <p:cNvPr id="34826" name="Rounded Rectangle 7"/>
          <p:cNvSpPr>
            <a:spLocks noChangeArrowheads="1"/>
          </p:cNvSpPr>
          <p:nvPr/>
        </p:nvSpPr>
        <p:spPr bwMode="auto">
          <a:xfrm>
            <a:off x="5807075" y="4876800"/>
            <a:ext cx="2986088" cy="5937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999" name="TextBox 8"/>
          <p:cNvSpPr txBox="1">
            <a:spLocks noChangeArrowheads="1"/>
          </p:cNvSpPr>
          <p:nvPr/>
        </p:nvSpPr>
        <p:spPr bwMode="auto">
          <a:xfrm>
            <a:off x="5821363" y="6003925"/>
            <a:ext cx="2877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Dark energy </a:t>
            </a:r>
            <a:r>
              <a:rPr lang="en-US" dirty="0" smtClean="0">
                <a:latin typeface="Arial" charset="0"/>
              </a:rPr>
              <a:t>has </a:t>
            </a:r>
            <a:r>
              <a:rPr lang="en-US" dirty="0">
                <a:latin typeface="Arial" charset="0"/>
              </a:rPr>
              <a:t>a </a:t>
            </a:r>
            <a:r>
              <a:rPr lang="en-US" dirty="0" smtClean="0">
                <a:latin typeface="Arial" charset="0"/>
              </a:rPr>
              <a:t>color!</a:t>
            </a:r>
            <a:endParaRPr lang="en-US" dirty="0">
              <a:latin typeface="Arial" charset="0"/>
            </a:endParaRPr>
          </a:p>
        </p:txBody>
      </p:sp>
      <p:pic>
        <p:nvPicPr>
          <p:cNvPr id="8500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225" y="5029200"/>
            <a:ext cx="1108075" cy="116998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1" descr="C:\Users\dejan\AppData\Local\Microsoft\Windows\Temporary Internet Files\Content.IE5\HU8J4KT8\MCj0297967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2306" y="4053384"/>
            <a:ext cx="1182270" cy="5324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451212" y="300252"/>
            <a:ext cx="7010400" cy="929778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prstTxWarp prst="textWave1">
              <a:avLst/>
            </a:prstTxWarp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Second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order phase transition</a:t>
            </a:r>
          </a:p>
        </p:txBody>
      </p:sp>
      <p:pic>
        <p:nvPicPr>
          <p:cNvPr id="81922" name="Picture 2" descr="C:\Users\dejan\Desktop\2ndOrder_PhaseTransi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002" y="1545994"/>
            <a:ext cx="4324516" cy="336030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2745" y="2209683"/>
            <a:ext cx="1257300" cy="19954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ounded Rectangle 5"/>
          <p:cNvSpPr/>
          <p:nvPr/>
        </p:nvSpPr>
        <p:spPr bwMode="auto">
          <a:xfrm>
            <a:off x="238836" y="5459651"/>
            <a:ext cx="3609833" cy="695490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</a:rPr>
              <a:t> Very light colored scalar field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</a:rPr>
              <a:t> Rolling down its potential </a:t>
            </a:r>
            <a:endParaRPr lang="en-US" dirty="0"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813110" y="4793185"/>
            <a:ext cx="3962400" cy="695490"/>
          </a:xfrm>
          <a:prstGeom prst="round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</a:rPr>
              <a:t> Suffers form all shortcomings of       quintessence models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801737" y="5950970"/>
            <a:ext cx="3962400" cy="695490"/>
          </a:xfrm>
          <a:prstGeom prst="roundRect">
            <a:avLst/>
          </a:prstGeom>
          <a:solidFill>
            <a:srgbClr val="FFFF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</a:rPr>
              <a:t> Very difficult to hide the light 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  colored scalar field</a:t>
            </a:r>
            <a:endParaRPr lang="en-US" dirty="0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4448" y="5431808"/>
            <a:ext cx="484428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4121623" y="5622879"/>
            <a:ext cx="614149" cy="327546"/>
          </a:xfrm>
          <a:prstGeom prst="rightArrow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6373" y="1388706"/>
            <a:ext cx="3467616" cy="40011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 which SU(3)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is breaking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stOrder_PhaseTransi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621" y="1969719"/>
            <a:ext cx="2861541" cy="37954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101600">
              <a:srgbClr val="00B050">
                <a:alpha val="60000"/>
              </a:srgb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 bwMode="auto">
          <a:xfrm>
            <a:off x="1219200" y="503238"/>
            <a:ext cx="6781800" cy="822325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prstTxWarp prst="textWave4">
              <a:avLst/>
            </a:prstTxWarp>
          </a:bodyPr>
          <a:lstStyle/>
          <a:p>
            <a:pPr>
              <a:defRPr/>
            </a:pPr>
            <a:r>
              <a:rPr lang="en-US" sz="4000" dirty="0">
                <a:latin typeface="Arial" charset="0"/>
              </a:rPr>
              <a:t> </a:t>
            </a:r>
            <a:r>
              <a:rPr lang="en-US" sz="3600" dirty="0">
                <a:latin typeface="Arial" charset="0"/>
              </a:rPr>
              <a:t>First order phase transition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945875" y="2227406"/>
            <a:ext cx="2870579" cy="447555"/>
          </a:xfrm>
          <a:prstGeom prst="round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</a:rPr>
              <a:t> Much more convenient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6" name="Picture 11" descr="Bubb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4274" y="3411406"/>
            <a:ext cx="2296519" cy="172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nn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084" y="618259"/>
            <a:ext cx="3213037" cy="2933001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648450" y="3528468"/>
            <a:ext cx="2171700" cy="6461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True Vacuum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 broken symmetry</a:t>
            </a:r>
          </a:p>
        </p:txBody>
      </p:sp>
      <p:sp>
        <p:nvSpPr>
          <p:cNvPr id="5" name="Down Arrow 4"/>
          <p:cNvSpPr/>
          <p:nvPr/>
        </p:nvSpPr>
        <p:spPr bwMode="auto">
          <a:xfrm rot="16200000">
            <a:off x="3153060" y="2256785"/>
            <a:ext cx="423868" cy="1995486"/>
          </a:xfrm>
          <a:prstGeom prst="downArrow">
            <a:avLst/>
          </a:prstGeom>
          <a:noFill/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387" y="4933998"/>
            <a:ext cx="4216400" cy="4000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Non-zero vacuum energy density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7688" y="4960985"/>
            <a:ext cx="3005137" cy="4000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Cosmological constant</a:t>
            </a:r>
          </a:p>
        </p:txBody>
      </p:sp>
      <p:sp>
        <p:nvSpPr>
          <p:cNvPr id="8" name="Left-Right Arrow 7"/>
          <p:cNvSpPr/>
          <p:nvPr/>
        </p:nvSpPr>
        <p:spPr bwMode="auto">
          <a:xfrm>
            <a:off x="4542477" y="5004488"/>
            <a:ext cx="869950" cy="301625"/>
          </a:xfrm>
          <a:prstGeom prst="leftRightArrow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629" y="3752234"/>
            <a:ext cx="2454518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False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Vacuum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unbroken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symmetry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19" y="5944500"/>
            <a:ext cx="3289683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Non-zero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scalar field VEV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Left-Right Arrow 10"/>
          <p:cNvSpPr/>
          <p:nvPr/>
        </p:nvSpPr>
        <p:spPr bwMode="auto">
          <a:xfrm>
            <a:off x="4098925" y="6023236"/>
            <a:ext cx="869950" cy="301625"/>
          </a:xfrm>
          <a:prstGeom prst="leftRightArrow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9088" y="5688013"/>
            <a:ext cx="3607078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Massive gluons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Quark confinement broken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Protons do not exist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Up Arrow 13"/>
          <p:cNvSpPr/>
          <p:nvPr/>
        </p:nvSpPr>
        <p:spPr bwMode="auto">
          <a:xfrm flipH="1">
            <a:off x="5576248" y="1978925"/>
            <a:ext cx="374176" cy="2388360"/>
          </a:xfrm>
          <a:prstGeom prst="upArrow">
            <a:avLst/>
          </a:prstGeom>
          <a:noFill/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2033" name="Picture 1" descr="C:\Documents and Settings\qu1\My Documents\My Pictures\0427353dcb52e8af2edde1aba20f679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4536" y="873457"/>
            <a:ext cx="856270" cy="7046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nn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22" y="1633027"/>
            <a:ext cx="3213037" cy="2933001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57081" y="4925942"/>
            <a:ext cx="2236510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The shape of this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potential is tuned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4001" y="4955511"/>
            <a:ext cx="4698722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The shape of this potential is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NOT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tuned.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It is just shifted up by an overall value V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0.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456599" y="600501"/>
            <a:ext cx="4135270" cy="6568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70C0"/>
                </a:solidFill>
                <a:latin typeface="Arial" charset="0"/>
              </a:rPr>
              <a:t>Tuned </a:t>
            </a:r>
            <a:r>
              <a:rPr lang="en-US" sz="3200" dirty="0" err="1" smtClean="0">
                <a:solidFill>
                  <a:srgbClr val="0070C0"/>
                </a:solidFill>
                <a:latin typeface="Arial" charset="0"/>
              </a:rPr>
              <a:t>vs</a:t>
            </a:r>
            <a:r>
              <a:rPr lang="en-US" sz="3200" dirty="0" smtClean="0">
                <a:solidFill>
                  <a:srgbClr val="0070C0"/>
                </a:solidFill>
                <a:latin typeface="Arial" charset="0"/>
              </a:rPr>
              <a:t> Not-Tuned  </a:t>
            </a:r>
            <a:endParaRPr lang="en-US" sz="3200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80898" name="Picture 2" descr="C:\Users\dejan\Desktop\not-tunn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9544" y="1760561"/>
            <a:ext cx="3518215" cy="398828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3057099" y="1624084"/>
            <a:ext cx="5691116" cy="7506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/>
            <a:endParaRPr lang="en-US" sz="36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3925" y="365125"/>
            <a:ext cx="4862513" cy="52387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MODEL for SU(3)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breaking</a:t>
            </a:r>
          </a:p>
        </p:txBody>
      </p:sp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3994150" y="4618038"/>
          <a:ext cx="546100" cy="457200"/>
        </p:xfrm>
        <a:graphic>
          <a:graphicData uri="http://schemas.openxmlformats.org/presentationml/2006/ole">
            <p:oleObj spid="_x0000_s7170" name="Equation" r:id="rId5" imgW="545760" imgH="457200" progId="">
              <p:embed/>
            </p:oleObj>
          </a:graphicData>
        </a:graphic>
      </p:graphicFrame>
      <p:graphicFrame>
        <p:nvGraphicFramePr>
          <p:cNvPr id="7171" name="Object 9"/>
          <p:cNvGraphicFramePr>
            <a:graphicFrameLocks noChangeAspect="1"/>
          </p:cNvGraphicFramePr>
          <p:nvPr/>
        </p:nvGraphicFramePr>
        <p:xfrm>
          <a:off x="3331025" y="1632923"/>
          <a:ext cx="5246687" cy="663575"/>
        </p:xfrm>
        <a:graphic>
          <a:graphicData uri="http://schemas.openxmlformats.org/presentationml/2006/ole">
            <p:oleObj spid="_x0000_s7171" name="Equation" r:id="rId6" imgW="2654280" imgH="41904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777901" y="2595349"/>
            <a:ext cx="4288482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Massive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colored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scalar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field 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φ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Adjoint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representation of SU(3)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201" name="Right Arrow 24"/>
          <p:cNvSpPr>
            <a:spLocks noChangeArrowheads="1"/>
          </p:cNvSpPr>
          <p:nvPr/>
        </p:nvSpPr>
        <p:spPr bwMode="auto">
          <a:xfrm>
            <a:off x="376403" y="5222495"/>
            <a:ext cx="381000" cy="288925"/>
          </a:xfrm>
          <a:prstGeom prst="rightArrow">
            <a:avLst>
              <a:gd name="adj1" fmla="val 50000"/>
              <a:gd name="adj2" fmla="val 50110"/>
            </a:avLst>
          </a:prstGeom>
          <a:solidFill>
            <a:schemeClr val="accent2"/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US"/>
          </a:p>
        </p:txBody>
      </p:sp>
      <p:graphicFrame>
        <p:nvGraphicFramePr>
          <p:cNvPr id="7173" name="Object 9"/>
          <p:cNvGraphicFramePr>
            <a:graphicFrameLocks noChangeAspect="1"/>
          </p:cNvGraphicFramePr>
          <p:nvPr/>
        </p:nvGraphicFramePr>
        <p:xfrm>
          <a:off x="935938" y="5067751"/>
          <a:ext cx="4394200" cy="622300"/>
        </p:xfrm>
        <a:graphic>
          <a:graphicData uri="http://schemas.openxmlformats.org/presentationml/2006/ole">
            <p:oleObj spid="_x0000_s7173" name="Equation" r:id="rId7" imgW="2222280" imgH="39348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79052" y="4412776"/>
            <a:ext cx="4471096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In a diagonal traceless representation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853175" y="5886664"/>
          <a:ext cx="1084808" cy="601118"/>
        </p:xfrm>
        <a:graphic>
          <a:graphicData uri="http://schemas.openxmlformats.org/presentationml/2006/ole">
            <p:oleObj spid="_x0000_s7174" name="Equation" r:id="rId8" imgW="622080" imgH="431640" progId="Equation.3">
              <p:embed/>
            </p:oleObj>
          </a:graphicData>
        </a:graphic>
      </p:graphicFrame>
      <p:graphicFrame>
        <p:nvGraphicFramePr>
          <p:cNvPr id="7175" name="Object 9"/>
          <p:cNvGraphicFramePr>
            <a:graphicFrameLocks noChangeAspect="1"/>
          </p:cNvGraphicFramePr>
          <p:nvPr/>
        </p:nvGraphicFramePr>
        <p:xfrm>
          <a:off x="2280549" y="5901400"/>
          <a:ext cx="1238250" cy="547687"/>
        </p:xfrm>
        <a:graphic>
          <a:graphicData uri="http://schemas.openxmlformats.org/presentationml/2006/ole">
            <p:oleObj spid="_x0000_s7175" name="Equation" r:id="rId9" imgW="711000" imgH="393480" progId="Equation.3">
              <p:embed/>
            </p:oleObj>
          </a:graphicData>
        </a:graphic>
      </p:graphicFrame>
      <p:pic>
        <p:nvPicPr>
          <p:cNvPr id="29" name="Picture 2" descr="C:\Users\dejan\Desktop\not-tunne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544" y="1201001"/>
            <a:ext cx="3120921" cy="375313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0" name="TextBox 29"/>
          <p:cNvSpPr txBox="1"/>
          <p:nvPr/>
        </p:nvSpPr>
        <p:spPr>
          <a:xfrm>
            <a:off x="5227093" y="5520521"/>
            <a:ext cx="3916907" cy="6771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ε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is the measure of the fine tuning of the shape of the potential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3763347" y="5859060"/>
          <a:ext cx="1416050" cy="636588"/>
        </p:xfrm>
        <a:graphic>
          <a:graphicData uri="http://schemas.openxmlformats.org/presentationml/2006/ole">
            <p:oleObj spid="_x0000_s7176" name="Equation" r:id="rId11" imgW="812520" imgH="4572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40742" y="4657535"/>
            <a:ext cx="3703258" cy="3385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</a:t>
            </a:r>
            <a:r>
              <a:rPr lang="en-US" sz="16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0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is an overall shift of the potential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cxnSp>
        <p:nvCxnSpPr>
          <p:cNvPr id="17" name="Curved Connector 16"/>
          <p:cNvCxnSpPr/>
          <p:nvPr/>
        </p:nvCxnSpPr>
        <p:spPr bwMode="auto">
          <a:xfrm rot="5400000" flipH="1" flipV="1">
            <a:off x="5117913" y="5063320"/>
            <a:ext cx="504965" cy="122833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2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500048" y="4449170"/>
            <a:ext cx="2497540" cy="764275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/>
            <a:endParaRPr lang="en-US" sz="3600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7" name="Picture 2" descr="C:\Users\dejan\Desktop\not-tunn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013" y="859809"/>
            <a:ext cx="2887339" cy="357571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7174" name="Straight Arrow Connector 4"/>
          <p:cNvCxnSpPr>
            <a:cxnSpLocks noChangeShapeType="1"/>
          </p:cNvCxnSpPr>
          <p:nvPr/>
        </p:nvCxnSpPr>
        <p:spPr bwMode="auto">
          <a:xfrm>
            <a:off x="1036708" y="2479083"/>
            <a:ext cx="949325" cy="4079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2295" name="TextBox 5"/>
          <p:cNvSpPr txBox="1">
            <a:spLocks noChangeArrowheads="1"/>
          </p:cNvSpPr>
          <p:nvPr/>
        </p:nvSpPr>
        <p:spPr bwMode="auto">
          <a:xfrm>
            <a:off x="288925" y="3352800"/>
            <a:ext cx="2455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False Vacuum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unbroken symmetry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3300436"/>
            <a:ext cx="2171700" cy="6461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True Vacuum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 broken symmetry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9017" y="696035"/>
            <a:ext cx="4020652" cy="51985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Fixing the parameters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3994150" y="4618038"/>
          <a:ext cx="546100" cy="457200"/>
        </p:xfrm>
        <a:graphic>
          <a:graphicData uri="http://schemas.openxmlformats.org/presentationml/2006/ole">
            <p:oleObj spid="_x0000_s79874" name="Equation" r:id="rId6" imgW="545760" imgH="457200" progId="">
              <p:embed/>
            </p:oleObj>
          </a:graphicData>
        </a:graphic>
      </p:graphicFrame>
      <p:sp>
        <p:nvSpPr>
          <p:cNvPr id="18" name="Bent-Up Arrow 17"/>
          <p:cNvSpPr/>
          <p:nvPr/>
        </p:nvSpPr>
        <p:spPr bwMode="auto">
          <a:xfrm rot="16200000">
            <a:off x="2792817" y="2047521"/>
            <a:ext cx="264641" cy="1847064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" name="Bent Arrow 19"/>
          <p:cNvSpPr/>
          <p:nvPr/>
        </p:nvSpPr>
        <p:spPr bwMode="auto">
          <a:xfrm>
            <a:off x="647676" y="2452048"/>
            <a:ext cx="362258" cy="741528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3078" y="1893674"/>
            <a:ext cx="3597460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:  vacuum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energy density</a:t>
            </a:r>
          </a:p>
        </p:txBody>
      </p:sp>
      <p:sp>
        <p:nvSpPr>
          <p:cNvPr id="22" name="Left-Right Arrow 21"/>
          <p:cNvSpPr/>
          <p:nvPr/>
        </p:nvSpPr>
        <p:spPr bwMode="auto">
          <a:xfrm rot="5400000">
            <a:off x="6591893" y="2483918"/>
            <a:ext cx="380560" cy="247188"/>
          </a:xfrm>
          <a:prstGeom prst="leftRightArrow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6717" y="2928037"/>
            <a:ext cx="3118161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Cosmological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constant</a:t>
            </a:r>
          </a:p>
          <a:p>
            <a:pPr>
              <a:defRPr/>
            </a:pPr>
            <a:r>
              <a:rPr lang="en-US" sz="2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Input from observations</a:t>
            </a:r>
            <a:endParaRPr lang="en-US" sz="20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435" y="4615216"/>
            <a:ext cx="4153701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Mass of the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colored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scalar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field: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7172" name="Object 10"/>
          <p:cNvGraphicFramePr>
            <a:graphicFrameLocks noChangeAspect="1"/>
          </p:cNvGraphicFramePr>
          <p:nvPr/>
        </p:nvGraphicFramePr>
        <p:xfrm>
          <a:off x="5675573" y="4596381"/>
          <a:ext cx="2173288" cy="512762"/>
        </p:xfrm>
        <a:graphic>
          <a:graphicData uri="http://schemas.openxmlformats.org/presentationml/2006/ole">
            <p:oleObj spid="_x0000_s79876" name="Equation" r:id="rId7" imgW="888840" imgH="241200" progId="Equation.3">
              <p:embed/>
            </p:oleObj>
          </a:graphicData>
        </a:graphic>
      </p:graphicFrame>
      <p:graphicFrame>
        <p:nvGraphicFramePr>
          <p:cNvPr id="79878" name="Object 10"/>
          <p:cNvGraphicFramePr>
            <a:graphicFrameLocks noChangeAspect="1"/>
          </p:cNvGraphicFramePr>
          <p:nvPr/>
        </p:nvGraphicFramePr>
        <p:xfrm>
          <a:off x="5808401" y="3793936"/>
          <a:ext cx="2268538" cy="512763"/>
        </p:xfrm>
        <a:graphic>
          <a:graphicData uri="http://schemas.openxmlformats.org/presentationml/2006/ole">
            <p:oleObj spid="_x0000_s79878" name="Equation" r:id="rId8" imgW="927000" imgH="241200" progId="Equation.3">
              <p:embed/>
            </p:oleObj>
          </a:graphicData>
        </a:graphic>
      </p:graphicFrame>
      <p:graphicFrame>
        <p:nvGraphicFramePr>
          <p:cNvPr id="79879" name="Object 10"/>
          <p:cNvGraphicFramePr>
            <a:graphicFrameLocks noChangeAspect="1"/>
          </p:cNvGraphicFramePr>
          <p:nvPr/>
        </p:nvGraphicFramePr>
        <p:xfrm>
          <a:off x="5712938" y="5480791"/>
          <a:ext cx="2189115" cy="409070"/>
        </p:xfrm>
        <a:graphic>
          <a:graphicData uri="http://schemas.openxmlformats.org/presentationml/2006/ole">
            <p:oleObj spid="_x0000_s79879" name="Equation" r:id="rId9" imgW="825480" imgH="17748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76415" y="5477300"/>
            <a:ext cx="5153975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Difference in energy between the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vacua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337" y="6175610"/>
            <a:ext cx="3259226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Interesting numerology 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79880" name="Object 8"/>
          <p:cNvGraphicFramePr>
            <a:graphicFrameLocks noChangeAspect="1"/>
          </p:cNvGraphicFramePr>
          <p:nvPr/>
        </p:nvGraphicFramePr>
        <p:xfrm>
          <a:off x="4872250" y="5975040"/>
          <a:ext cx="3709562" cy="882960"/>
        </p:xfrm>
        <a:graphic>
          <a:graphicData uri="http://schemas.openxmlformats.org/presentationml/2006/ole">
            <p:oleObj spid="_x0000_s79880" name="Equation" r:id="rId10" imgW="1854000" imgH="50796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4" name="Straight Arrow Connector 4"/>
          <p:cNvCxnSpPr>
            <a:cxnSpLocks noChangeShapeType="1"/>
          </p:cNvCxnSpPr>
          <p:nvPr/>
        </p:nvCxnSpPr>
        <p:spPr bwMode="auto">
          <a:xfrm>
            <a:off x="1473436" y="3229710"/>
            <a:ext cx="949325" cy="4079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3994150" y="4618038"/>
          <a:ext cx="546100" cy="457200"/>
        </p:xfrm>
        <a:graphic>
          <a:graphicData uri="http://schemas.openxmlformats.org/presentationml/2006/ole">
            <p:oleObj spid="_x0000_s82946" name="Equation" r:id="rId5" imgW="545760" imgH="457200" progId="">
              <p:embed/>
            </p:oleObj>
          </a:graphicData>
        </a:graphic>
      </p:graphicFrame>
      <p:graphicFrame>
        <p:nvGraphicFramePr>
          <p:cNvPr id="7172" name="Object 10"/>
          <p:cNvGraphicFramePr>
            <a:graphicFrameLocks noChangeAspect="1"/>
          </p:cNvGraphicFramePr>
          <p:nvPr/>
        </p:nvGraphicFramePr>
        <p:xfrm>
          <a:off x="5821460" y="2033146"/>
          <a:ext cx="1439149" cy="400254"/>
        </p:xfrm>
        <a:graphic>
          <a:graphicData uri="http://schemas.openxmlformats.org/presentationml/2006/ole">
            <p:oleObj spid="_x0000_s82947" name="Equation" r:id="rId6" imgW="634680" imgH="203040" progId="Equation.3">
              <p:embed/>
            </p:oleObj>
          </a:graphicData>
        </a:graphic>
      </p:graphicFrame>
      <p:pic>
        <p:nvPicPr>
          <p:cNvPr id="27" name="Picture 2" descr="C:\Users\dejan\Desktop\not-tunne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094" y="1610435"/>
            <a:ext cx="2887339" cy="357571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9" name="Rounded Rectangle 18"/>
          <p:cNvSpPr/>
          <p:nvPr/>
        </p:nvSpPr>
        <p:spPr bwMode="auto">
          <a:xfrm>
            <a:off x="2379260" y="491319"/>
            <a:ext cx="3707642" cy="822325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4000" dirty="0">
                <a:latin typeface="Arial" charset="0"/>
              </a:rPr>
              <a:t> </a:t>
            </a:r>
            <a:r>
              <a:rPr lang="en-US" sz="3600" dirty="0" smtClean="0">
                <a:latin typeface="Arial" charset="0"/>
              </a:rPr>
              <a:t>Transition Rate</a:t>
            </a:r>
            <a:endParaRPr lang="en-US" sz="3600" dirty="0">
              <a:latin typeface="Arial" charset="0"/>
            </a:endParaRPr>
          </a:p>
        </p:txBody>
      </p:sp>
      <p:graphicFrame>
        <p:nvGraphicFramePr>
          <p:cNvPr id="82950" name="Object 10"/>
          <p:cNvGraphicFramePr>
            <a:graphicFrameLocks noChangeAspect="1"/>
          </p:cNvGraphicFramePr>
          <p:nvPr/>
        </p:nvGraphicFramePr>
        <p:xfrm>
          <a:off x="5775114" y="2549858"/>
          <a:ext cx="1949519" cy="810735"/>
        </p:xfrm>
        <a:graphic>
          <a:graphicData uri="http://schemas.openxmlformats.org/presentationml/2006/ole">
            <p:oleObj spid="_x0000_s82950" name="Equation" r:id="rId8" imgW="876240" imgH="419040" progId="Equation.3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3550539" y="2084274"/>
            <a:ext cx="1928798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Transition Rate: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552813" y="2782585"/>
            <a:ext cx="2125325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Euclidean Action: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1" y="4355909"/>
            <a:ext cx="4653886" cy="994013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Transition time is greater than the life-time of the universe if 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82951" name="Object 10"/>
          <p:cNvGraphicFramePr>
            <a:graphicFrameLocks noChangeAspect="1"/>
          </p:cNvGraphicFramePr>
          <p:nvPr/>
        </p:nvGraphicFramePr>
        <p:xfrm>
          <a:off x="2702519" y="4741839"/>
          <a:ext cx="1328737" cy="417513"/>
        </p:xfrm>
        <a:graphic>
          <a:graphicData uri="http://schemas.openxmlformats.org/presentationml/2006/ole">
            <p:oleObj spid="_x0000_s82951" name="Equation" r:id="rId9" imgW="596880" imgH="215640" progId="Equation.3">
              <p:embed/>
            </p:oleObj>
          </a:graphicData>
        </a:graphic>
      </p:graphicFrame>
      <p:sp>
        <p:nvSpPr>
          <p:cNvPr id="30" name="Rounded Rectangle 29"/>
          <p:cNvSpPr/>
          <p:nvPr/>
        </p:nvSpPr>
        <p:spPr bwMode="auto">
          <a:xfrm>
            <a:off x="0" y="5436360"/>
            <a:ext cx="4694830" cy="1114566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2000" i="1" dirty="0" smtClean="0">
                <a:solidFill>
                  <a:srgbClr val="00FF00"/>
                </a:solidFill>
                <a:latin typeface="Arial" charset="0"/>
              </a:rPr>
              <a:t>Mild fine tuning of the shape </a:t>
            </a:r>
          </a:p>
          <a:p>
            <a:pPr>
              <a:defRPr/>
            </a:pPr>
            <a:r>
              <a:rPr lang="en-US" sz="2000" i="1" dirty="0" smtClean="0">
                <a:solidFill>
                  <a:srgbClr val="00FF00"/>
                </a:solidFill>
                <a:latin typeface="Arial" charset="0"/>
              </a:rPr>
              <a:t>of the potential  satisfies all </a:t>
            </a:r>
          </a:p>
          <a:p>
            <a:pPr>
              <a:defRPr/>
            </a:pPr>
            <a:r>
              <a:rPr lang="en-US" sz="2000" i="1" dirty="0" smtClean="0">
                <a:solidFill>
                  <a:srgbClr val="00FF00"/>
                </a:solidFill>
                <a:latin typeface="Arial" charset="0"/>
              </a:rPr>
              <a:t>of the cosmological constraints!</a:t>
            </a:r>
            <a:endParaRPr lang="en-US" sz="2000" i="1" dirty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4763068" y="4640240"/>
            <a:ext cx="614149" cy="327546"/>
          </a:xfrm>
          <a:prstGeom prst="rightArrow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1931750" y="3807725"/>
          <a:ext cx="1648525" cy="308426"/>
        </p:xfrm>
        <a:graphic>
          <a:graphicData uri="http://schemas.openxmlformats.org/presentationml/2006/ole">
            <p:oleObj spid="_x0000_s82953" name="Equation" r:id="rId10" imgW="825480" imgH="177480" progId="Equation.3">
              <p:embed/>
            </p:oleObj>
          </a:graphicData>
        </a:graphic>
      </p:graphicFrame>
      <p:sp>
        <p:nvSpPr>
          <p:cNvPr id="16" name="Rounded Rectangle 15"/>
          <p:cNvSpPr/>
          <p:nvPr/>
        </p:nvSpPr>
        <p:spPr bwMode="auto">
          <a:xfrm>
            <a:off x="5443183" y="5497774"/>
            <a:ext cx="3700817" cy="1094094"/>
          </a:xfrm>
          <a:prstGeom prst="round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rgbClr val="FFFF00"/>
                </a:solidFill>
                <a:latin typeface="Arial" charset="0"/>
              </a:rPr>
              <a:t> Accelerated expansion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rgbClr val="FFFF00"/>
                </a:solidFill>
                <a:latin typeface="Arial" charset="0"/>
              </a:rPr>
              <a:t>Equation  of state w=-1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rgbClr val="FFFF00"/>
                </a:solidFill>
                <a:latin typeface="Arial" charset="0"/>
              </a:rPr>
              <a:t>We still exist</a:t>
            </a:r>
            <a:endParaRPr lang="en-US" sz="2000" b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4778990" y="5857165"/>
            <a:ext cx="614149" cy="327546"/>
          </a:xfrm>
          <a:prstGeom prst="rightArrow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443183" y="4353636"/>
            <a:ext cx="3700817" cy="1012208"/>
          </a:xfrm>
          <a:prstGeom prst="roundRect">
            <a:avLst/>
          </a:prstGeom>
          <a:solidFill>
            <a:srgbClr val="FFFF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endParaRPr lang="en-US" sz="2000" b="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82954" name="Object 10"/>
          <p:cNvGraphicFramePr>
            <a:graphicFrameLocks noChangeAspect="1"/>
          </p:cNvGraphicFramePr>
          <p:nvPr/>
        </p:nvGraphicFramePr>
        <p:xfrm>
          <a:off x="6356018" y="4520277"/>
          <a:ext cx="1919288" cy="646112"/>
        </p:xfrm>
        <a:graphic>
          <a:graphicData uri="http://schemas.openxmlformats.org/presentationml/2006/ole">
            <p:oleObj spid="_x0000_s82954" name="Equation" r:id="rId11" imgW="457200" imgH="177480" progId="Equation.3">
              <p:embed/>
            </p:oleObj>
          </a:graphicData>
        </a:graphic>
      </p:graphicFrame>
      <p:pic>
        <p:nvPicPr>
          <p:cNvPr id="82955" name="Picture 11" descr="C:\Documents and Settings\qu1\My Documents\My Pictures\runningfast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86174" y="431398"/>
            <a:ext cx="1085850" cy="1000125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dejan\Desktop\not-tunn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560" y="1296536"/>
            <a:ext cx="2887339" cy="357571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7174" name="Straight Arrow Connector 4"/>
          <p:cNvCxnSpPr>
            <a:cxnSpLocks noChangeShapeType="1"/>
          </p:cNvCxnSpPr>
          <p:nvPr/>
        </p:nvCxnSpPr>
        <p:spPr bwMode="auto">
          <a:xfrm>
            <a:off x="1364254" y="2902164"/>
            <a:ext cx="949325" cy="4079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3994150" y="4618038"/>
          <a:ext cx="546100" cy="457200"/>
        </p:xfrm>
        <a:graphic>
          <a:graphicData uri="http://schemas.openxmlformats.org/presentationml/2006/ole">
            <p:oleObj spid="_x0000_s95234" name="Equation" r:id="rId6" imgW="545760" imgH="457200" progId="">
              <p:embed/>
            </p:oleObj>
          </a:graphicData>
        </a:graphic>
      </p:graphicFrame>
      <p:sp>
        <p:nvSpPr>
          <p:cNvPr id="19" name="Rounded Rectangle 18"/>
          <p:cNvSpPr/>
          <p:nvPr/>
        </p:nvSpPr>
        <p:spPr bwMode="auto">
          <a:xfrm>
            <a:off x="1983475" y="300250"/>
            <a:ext cx="4922292" cy="822325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4000" dirty="0">
                <a:latin typeface="Arial" charset="0"/>
              </a:rPr>
              <a:t> </a:t>
            </a:r>
            <a:r>
              <a:rPr lang="en-US" sz="3200" dirty="0" smtClean="0">
                <a:latin typeface="Arial" charset="0"/>
              </a:rPr>
              <a:t>Future of our Universe</a:t>
            </a:r>
            <a:endParaRPr lang="en-US" sz="3200" dirty="0"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4186" y="1511067"/>
            <a:ext cx="5137945" cy="28623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 First order </a:t>
            </a:r>
            <a:r>
              <a:rPr lang="en-US" smtClean="0">
                <a:latin typeface="Arial" charset="0"/>
              </a:rPr>
              <a:t>phase transition proceeds </a:t>
            </a:r>
            <a:r>
              <a:rPr lang="en-US" dirty="0" smtClean="0">
                <a:latin typeface="Arial" charset="0"/>
              </a:rPr>
              <a:t>with </a:t>
            </a:r>
          </a:p>
          <a:p>
            <a:r>
              <a:rPr lang="en-US" dirty="0" smtClean="0">
                <a:latin typeface="Arial" charset="0"/>
              </a:rPr>
              <a:t>  nucleation of bubbles of true vacuum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 If </a:t>
            </a:r>
            <a:r>
              <a:rPr lang="el-GR" dirty="0" smtClean="0">
                <a:solidFill>
                  <a:srgbClr val="FF0000"/>
                </a:solidFill>
                <a:latin typeface="Arial" charset="0"/>
              </a:rPr>
              <a:t>ε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= 0</a:t>
            </a:r>
            <a:r>
              <a:rPr lang="en-US" dirty="0" smtClean="0">
                <a:latin typeface="Arial" charset="0"/>
              </a:rPr>
              <a:t>,  the transition time is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infinite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 If  </a:t>
            </a:r>
            <a:r>
              <a:rPr lang="el-GR" dirty="0" smtClean="0">
                <a:solidFill>
                  <a:srgbClr val="FF0000"/>
                </a:solidFill>
                <a:latin typeface="Arial" charset="0"/>
              </a:rPr>
              <a:t>ε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Arial" charset="0"/>
              </a:rPr>
              <a:t>≈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0.1</a:t>
            </a:r>
            <a:r>
              <a:rPr lang="en-US" dirty="0" smtClean="0">
                <a:latin typeface="Arial" charset="0"/>
              </a:rPr>
              <a:t>, we are just about to tunnel </a:t>
            </a:r>
          </a:p>
          <a:p>
            <a:r>
              <a:rPr lang="en-US" dirty="0" smtClean="0">
                <a:latin typeface="Arial" charset="0"/>
              </a:rPr>
              <a:t>  to the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true vacuum   </a:t>
            </a:r>
            <a:r>
              <a:rPr lang="en-US" dirty="0" smtClean="0">
                <a:latin typeface="Arial" charset="0"/>
              </a:rPr>
              <a:t>(doomsday!?)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805216" y="3918044"/>
            <a:ext cx="7683691" cy="2537348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 True vacuum is not necessarily an absolute doomsday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 e.g. SU(3)</a:t>
            </a:r>
            <a:r>
              <a:rPr lang="en-US" baseline="-25000" dirty="0" smtClean="0">
                <a:latin typeface="Arial" charset="0"/>
              </a:rPr>
              <a:t>c</a:t>
            </a:r>
            <a:r>
              <a:rPr lang="en-US" dirty="0" smtClean="0">
                <a:latin typeface="Arial" charset="0"/>
              </a:rPr>
              <a:t>  → SU(2)</a:t>
            </a:r>
            <a:r>
              <a:rPr lang="en-US" baseline="-25000" dirty="0" smtClean="0">
                <a:latin typeface="Arial" charset="0"/>
              </a:rPr>
              <a:t>c  </a:t>
            </a:r>
            <a:r>
              <a:rPr lang="en-US" dirty="0" smtClean="0">
                <a:latin typeface="Arial" charset="0"/>
              </a:rPr>
              <a:t>  some gluons remain </a:t>
            </a:r>
            <a:r>
              <a:rPr lang="en-US" dirty="0" err="1" smtClean="0">
                <a:latin typeface="Arial" charset="0"/>
              </a:rPr>
              <a:t>massless</a:t>
            </a:r>
            <a:r>
              <a:rPr lang="en-US" dirty="0" smtClean="0">
                <a:latin typeface="Arial" charset="0"/>
              </a:rPr>
              <a:t>, quark confinement survives (protons survive) </a:t>
            </a:r>
            <a:endParaRPr lang="en-US" baseline="-25000" dirty="0" smtClean="0">
              <a:latin typeface="Arial" charset="0"/>
            </a:endParaRPr>
          </a:p>
          <a:p>
            <a:r>
              <a:rPr lang="en-US" baseline="-25000" dirty="0" smtClean="0">
                <a:latin typeface="Arial" charset="0"/>
              </a:rPr>
              <a:t> </a:t>
            </a:r>
            <a:endParaRPr lang="en-US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 However, if  the </a:t>
            </a:r>
            <a:r>
              <a:rPr lang="en-US" dirty="0" smtClean="0">
                <a:solidFill>
                  <a:srgbClr val="002060"/>
                </a:solidFill>
                <a:latin typeface="Arial" charset="0"/>
              </a:rPr>
              <a:t>true vacuum </a:t>
            </a:r>
            <a:r>
              <a:rPr lang="en-US" dirty="0" smtClean="0">
                <a:latin typeface="Arial" charset="0"/>
              </a:rPr>
              <a:t>is </a:t>
            </a:r>
            <a:r>
              <a:rPr lang="en-US" dirty="0" err="1" smtClean="0">
                <a:latin typeface="Arial" charset="0"/>
              </a:rPr>
              <a:t>AdS</a:t>
            </a:r>
            <a:r>
              <a:rPr lang="en-US" dirty="0" smtClean="0">
                <a:latin typeface="Arial" charset="0"/>
              </a:rPr>
              <a:t>, after the tunneling the whole universe collapses into a black hole (Coleman-De </a:t>
            </a:r>
            <a:r>
              <a:rPr lang="en-US" dirty="0" err="1" smtClean="0">
                <a:latin typeface="Arial" charset="0"/>
              </a:rPr>
              <a:t>Luccia</a:t>
            </a:r>
            <a:r>
              <a:rPr lang="en-US" dirty="0" smtClean="0">
                <a:latin typeface="Arial" charset="0"/>
              </a:rPr>
              <a:t>) </a:t>
            </a:r>
          </a:p>
          <a:p>
            <a:r>
              <a:rPr lang="en-US" dirty="0" smtClean="0">
                <a:latin typeface="Arial" charset="0"/>
              </a:rPr>
              <a:t>                                TRUE DOOMSDAY!</a:t>
            </a:r>
          </a:p>
        </p:txBody>
      </p:sp>
      <p:sp>
        <p:nvSpPr>
          <p:cNvPr id="31" name="Right Arrow 30"/>
          <p:cNvSpPr/>
          <p:nvPr/>
        </p:nvSpPr>
        <p:spPr bwMode="auto">
          <a:xfrm>
            <a:off x="7383437" y="5718413"/>
            <a:ext cx="614149" cy="327546"/>
          </a:xfrm>
          <a:prstGeom prst="rightArrow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1713386" y="1487605"/>
          <a:ext cx="1648525" cy="308426"/>
        </p:xfrm>
        <a:graphic>
          <a:graphicData uri="http://schemas.openxmlformats.org/presentationml/2006/ole">
            <p:oleObj spid="_x0000_s95239" name="Equation" r:id="rId7" imgW="825480" imgH="177480" progId="Equation.3">
              <p:embed/>
            </p:oleObj>
          </a:graphicData>
        </a:graphic>
      </p:graphicFrame>
      <p:pic>
        <p:nvPicPr>
          <p:cNvPr id="95240" name="Picture 8" descr="C:\Documents and Settings\qu1\My Documents\My Pictures\0427353dcb52e8af2edde1aba20f679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5163" y="421304"/>
            <a:ext cx="704850" cy="6381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5241" name="Picture 9" descr="C:\Documents and Settings\qu1\My Documents\My Pictures\sorry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38996" y="6391275"/>
            <a:ext cx="600075" cy="466725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-Right Arrow 7"/>
          <p:cNvSpPr/>
          <p:nvPr/>
        </p:nvSpPr>
        <p:spPr bwMode="auto">
          <a:xfrm>
            <a:off x="3559837" y="4554112"/>
            <a:ext cx="869950" cy="301625"/>
          </a:xfrm>
          <a:prstGeom prst="leftRightArrow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945" y="3110789"/>
            <a:ext cx="3258328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We live in the False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Vacuum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with unbroken symmetry!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632" y="4525132"/>
            <a:ext cx="3246402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Scalar field has zero VEV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Left-Right Arrow 10"/>
          <p:cNvSpPr/>
          <p:nvPr/>
        </p:nvSpPr>
        <p:spPr bwMode="auto">
          <a:xfrm>
            <a:off x="3648548" y="5845815"/>
            <a:ext cx="869950" cy="301625"/>
          </a:xfrm>
          <a:prstGeom prst="leftRightArrow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9501" y="4241350"/>
            <a:ext cx="2537874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Massless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gluons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Quarks confined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Protons do exist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828800" y="218364"/>
            <a:ext cx="6045958" cy="627797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Particle Physics Phenomenology</a:t>
            </a:r>
            <a:endParaRPr lang="en-US" sz="2800" dirty="0">
              <a:latin typeface="Arial" charset="0"/>
            </a:endParaRPr>
          </a:p>
        </p:txBody>
      </p:sp>
      <p:pic>
        <p:nvPicPr>
          <p:cNvPr id="16" name="Picture 2" descr="C:\Users\dejan\Desktop\not-tunn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090" y="1160059"/>
            <a:ext cx="2843256" cy="35211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274139" y="5652446"/>
            <a:ext cx="2661306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Mass of the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colored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scalar field ~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TeV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8799" y="1284027"/>
            <a:ext cx="2276475" cy="17097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25" name="Elbow Connector 24"/>
          <p:cNvCxnSpPr/>
          <p:nvPr/>
        </p:nvCxnSpPr>
        <p:spPr bwMode="auto">
          <a:xfrm rot="10800000" flipV="1">
            <a:off x="3603010" y="1624084"/>
            <a:ext cx="2661313" cy="1105468"/>
          </a:xfrm>
          <a:prstGeom prst="bentConnector3">
            <a:avLst>
              <a:gd name="adj1" fmla="val 34103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189608" y="5791199"/>
            <a:ext cx="3693640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Low energy QCD </a:t>
            </a:r>
          </a:p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phenomenology unchanged!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3978275" y="3687763"/>
            <a:ext cx="4144963" cy="731837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642043" y="990600"/>
            <a:ext cx="5243512" cy="5577839"/>
          </a:xfrm>
          <a:prstGeom prst="round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40163" y="1339850"/>
            <a:ext cx="505936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17500" dir="5400000" sx="89999" sy="-19000" rotWithShape="0">
              <a:srgbClr val="808080">
                <a:alpha val="14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Introduction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Question:</a:t>
            </a:r>
          </a:p>
          <a:p>
            <a:pPr>
              <a:spcBef>
                <a:spcPct val="50000"/>
              </a:spcBef>
              <a:defRPr/>
            </a:pPr>
            <a:r>
              <a:rPr lang="en-US" sz="24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Can Dark Energy carry gauge charges?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  </a:t>
            </a:r>
          </a:p>
          <a:p>
            <a:pPr>
              <a:spcBef>
                <a:spcPct val="50000"/>
              </a:spcBef>
              <a:defRPr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</a:endParaRPr>
          </a:p>
          <a:p>
            <a:pPr>
              <a:spcBef>
                <a:spcPct val="50000"/>
              </a:spcBef>
              <a:defRPr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                               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Proposal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: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acceleration is driven  by the phase transition is which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SU(3)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symmetry is breaking 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5143500" y="0"/>
            <a:ext cx="2247900" cy="914400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prstShdw prst="shdw11">
              <a:srgbClr val="808080">
                <a:alpha val="50000"/>
              </a:srgbClr>
            </a:prstShdw>
          </a:effectLst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Outline</a:t>
            </a:r>
            <a:endParaRPr lang="en-US" sz="4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924300" y="3562350"/>
            <a:ext cx="4552950" cy="15430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Dark matter can NOT carry         gauge charges!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 Dark Energy can!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</a:endParaRPr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 bwMode="auto">
          <a:xfrm>
            <a:off x="245659" y="5158853"/>
            <a:ext cx="8734567" cy="641446"/>
          </a:xfrm>
          <a:prstGeom prst="round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/>
            <a:endParaRPr lang="en-US" sz="36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8250" y="2422525"/>
            <a:ext cx="3390900" cy="6461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Very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interesting near future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accelerator  phenomenology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125" y="2544763"/>
            <a:ext cx="3657600" cy="4000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Massive colored scalar field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0075" y="212725"/>
            <a:ext cx="2005013" cy="646113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BONUS:</a:t>
            </a:r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411163" y="1036638"/>
            <a:ext cx="5227637" cy="593725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Model can be tested in colliders 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Striped Right Arrow 7"/>
          <p:cNvSpPr/>
          <p:nvPr/>
        </p:nvSpPr>
        <p:spPr bwMode="auto">
          <a:xfrm>
            <a:off x="4054475" y="2620963"/>
            <a:ext cx="533400" cy="274637"/>
          </a:xfrm>
          <a:prstGeom prst="stripedRightArrow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6023" name="Rounded Rectangle 8"/>
          <p:cNvSpPr>
            <a:spLocks noChangeArrowheads="1"/>
          </p:cNvSpPr>
          <p:nvPr/>
        </p:nvSpPr>
        <p:spPr bwMode="auto">
          <a:xfrm>
            <a:off x="4852372" y="2414565"/>
            <a:ext cx="3459162" cy="80803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665" y="3434142"/>
            <a:ext cx="5195888" cy="10779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New massive color singlet states:</a:t>
            </a:r>
            <a:r>
              <a:rPr lang="en-US" sz="2400" dirty="0">
                <a:latin typeface="Arial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Bound states of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Φ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’s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Bound states of 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Φ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’s with quarks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1500" y="4094234"/>
            <a:ext cx="3492500" cy="3683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Fractionally charged hadrons!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151438" y="4511675"/>
            <a:ext cx="395287" cy="1588"/>
          </a:xfrm>
          <a:prstGeom prst="straightConnector1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cxnSp>
      <p:pic>
        <p:nvPicPr>
          <p:cNvPr id="86027" name="Picture 64" descr="971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112838"/>
            <a:ext cx="23939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602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4113" y="533400"/>
            <a:ext cx="2422525" cy="4873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7917" name="Rounded Rectangle 13"/>
          <p:cNvSpPr>
            <a:spLocks noChangeArrowheads="1"/>
          </p:cNvSpPr>
          <p:nvPr/>
        </p:nvSpPr>
        <p:spPr bwMode="auto">
          <a:xfrm>
            <a:off x="4839316" y="2321256"/>
            <a:ext cx="3551238" cy="9302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8" name="Right Arrow 14"/>
          <p:cNvSpPr>
            <a:spLocks noChangeArrowheads="1"/>
          </p:cNvSpPr>
          <p:nvPr/>
        </p:nvSpPr>
        <p:spPr bwMode="auto">
          <a:xfrm>
            <a:off x="4098925" y="2606675"/>
            <a:ext cx="412750" cy="315913"/>
          </a:xfrm>
          <a:prstGeom prst="rightArrow">
            <a:avLst>
              <a:gd name="adj1" fmla="val 50000"/>
              <a:gd name="adj2" fmla="val 50326"/>
            </a:avLst>
          </a:prstGeom>
          <a:solidFill>
            <a:srgbClr val="00B0F0"/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US"/>
          </a:p>
        </p:txBody>
      </p:sp>
      <p:sp>
        <p:nvSpPr>
          <p:cNvPr id="37923" name="Right Arrow 17"/>
          <p:cNvSpPr>
            <a:spLocks noChangeArrowheads="1"/>
          </p:cNvSpPr>
          <p:nvPr/>
        </p:nvSpPr>
        <p:spPr bwMode="auto">
          <a:xfrm>
            <a:off x="5111134" y="4182495"/>
            <a:ext cx="320675" cy="225425"/>
          </a:xfrm>
          <a:prstGeom prst="rightArrow">
            <a:avLst>
              <a:gd name="adj1" fmla="val 50000"/>
              <a:gd name="adj2" fmla="val 50125"/>
            </a:avLst>
          </a:prstGeom>
          <a:solidFill>
            <a:schemeClr val="tx2"/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42587" y="5295331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contain </a:t>
            </a:r>
            <a:r>
              <a:rPr lang="en-US" dirty="0" err="1" smtClean="0"/>
              <a:t>singlets</a:t>
            </a:r>
            <a:r>
              <a:rPr lang="en-US" dirty="0" smtClean="0"/>
              <a:t>  (color free states)</a:t>
            </a: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787815" y="5128906"/>
          <a:ext cx="985837" cy="504825"/>
        </p:xfrm>
        <a:graphic>
          <a:graphicData uri="http://schemas.openxmlformats.org/presentationml/2006/ole">
            <p:oleObj spid="_x0000_s88066" name="Equation" r:id="rId7" imgW="482400" imgH="279360" progId="Equation.3">
              <p:embed/>
            </p:oleObj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609600" y="5290049"/>
          <a:ext cx="622300" cy="322262"/>
        </p:xfrm>
        <a:graphic>
          <a:graphicData uri="http://schemas.openxmlformats.org/presentationml/2006/ole">
            <p:oleObj spid="_x0000_s88067" name="Equation" r:id="rId8" imgW="304560" imgH="17748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994847" y="527031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and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3079" y="4804011"/>
            <a:ext cx="702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Adjoint</a:t>
            </a:r>
            <a:r>
              <a:rPr lang="en-US" dirty="0" smtClean="0"/>
              <a:t> representation is 8-dim in SU(3) classification scheme</a:t>
            </a:r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1321748" y="5283603"/>
          <a:ext cx="620713" cy="368300"/>
        </p:xfrm>
        <a:graphic>
          <a:graphicData uri="http://schemas.openxmlformats.org/presentationml/2006/ole">
            <p:oleObj spid="_x0000_s88068" name="Equation" r:id="rId9" imgW="304560" imgH="203040" progId="Equation.3">
              <p:embed/>
            </p:oleObj>
          </a:graphicData>
        </a:graphic>
      </p:graphicFrame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4012773" y="5245980"/>
          <a:ext cx="779463" cy="436562"/>
        </p:xfrm>
        <a:graphic>
          <a:graphicData uri="http://schemas.openxmlformats.org/presentationml/2006/ole">
            <p:oleObj spid="_x0000_s88069" name="Equation" r:id="rId10" imgW="380880" imgH="24120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35865" y="5857069"/>
            <a:ext cx="7853432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3,6,10,15,21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support color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singlets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which are fractionally charged, i.e. </a:t>
            </a: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   FRACTIONALLY CHARGED HADRONS (FCH)!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6566067" y="3712120"/>
          <a:ext cx="752475" cy="368300"/>
        </p:xfrm>
        <a:graphic>
          <a:graphicData uri="http://schemas.openxmlformats.org/presentationml/2006/ole">
            <p:oleObj spid="_x0000_s88070" name="Equation" r:id="rId11" imgW="368280" imgH="20304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 bwMode="auto">
          <a:xfrm>
            <a:off x="670470" y="463433"/>
            <a:ext cx="4488383" cy="593725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Experimental Signature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Striped Right Arrow 7"/>
          <p:cNvSpPr/>
          <p:nvPr/>
        </p:nvSpPr>
        <p:spPr bwMode="auto">
          <a:xfrm>
            <a:off x="4054475" y="2620963"/>
            <a:ext cx="533400" cy="274637"/>
          </a:xfrm>
          <a:prstGeom prst="stripedRightArrow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151438" y="4511675"/>
            <a:ext cx="395287" cy="1588"/>
          </a:xfrm>
          <a:prstGeom prst="straightConnector1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cxnSp>
      <p:sp>
        <p:nvSpPr>
          <p:cNvPr id="16" name="Rounded Rectangle 15"/>
          <p:cNvSpPr/>
          <p:nvPr/>
        </p:nvSpPr>
        <p:spPr bwMode="auto">
          <a:xfrm>
            <a:off x="1346123" y="5423847"/>
            <a:ext cx="6119202" cy="80772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Production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of fractionally charged hadrons </a:t>
            </a: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is a very interesting prediction of this model!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2980" name="Picture 36" descr="http://www.spiderland.org/files/images/partic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5492" y="2947917"/>
            <a:ext cx="1535007" cy="14702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8065" name="Picture 1" descr="C:\Users\dejan\Desktop\LHC_picture_coo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9356" y="433315"/>
            <a:ext cx="2947916" cy="73697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9" name="Rectangle 18"/>
          <p:cNvSpPr/>
          <p:nvPr/>
        </p:nvSpPr>
        <p:spPr>
          <a:xfrm>
            <a:off x="395785" y="1420086"/>
            <a:ext cx="6919415" cy="37856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ɸ can decay into gluons and quarks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lifetime depends on the couplings and specific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representation of SU(3)</a:t>
            </a:r>
            <a:r>
              <a:rPr lang="en-US" sz="2000" baseline="-25000" dirty="0" smtClean="0">
                <a:solidFill>
                  <a:srgbClr val="FF0000"/>
                </a:solidFill>
              </a:rPr>
              <a:t>c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Fast decay            main signature will be gluon and  </a:t>
            </a:r>
          </a:p>
          <a:p>
            <a:r>
              <a:rPr lang="en-US" sz="2000" dirty="0" smtClean="0"/>
              <a:t>  quark jets in excess of  SM prediction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To produce FCH, lifetime of ɸ should be longer than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the characteristic </a:t>
            </a:r>
            <a:r>
              <a:rPr lang="en-US" sz="2000" dirty="0" err="1" smtClean="0">
                <a:solidFill>
                  <a:srgbClr val="FF0000"/>
                </a:solidFill>
              </a:rPr>
              <a:t>hadronization</a:t>
            </a:r>
            <a:r>
              <a:rPr lang="en-US" sz="2000" dirty="0" smtClean="0">
                <a:solidFill>
                  <a:srgbClr val="FF0000"/>
                </a:solidFill>
              </a:rPr>
              <a:t> time ∼ (100MeV)</a:t>
            </a:r>
            <a:r>
              <a:rPr lang="en-US" sz="2000" baseline="30000" dirty="0" smtClean="0">
                <a:solidFill>
                  <a:srgbClr val="FF0000"/>
                </a:solidFill>
              </a:rPr>
              <a:t>-1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e.g.  if ɸ is protected by some symmetry</a:t>
            </a:r>
            <a:endParaRPr lang="en-US" sz="2000" dirty="0"/>
          </a:p>
        </p:txBody>
      </p:sp>
      <p:sp>
        <p:nvSpPr>
          <p:cNvPr id="20" name="Right Arrow 17"/>
          <p:cNvSpPr>
            <a:spLocks noChangeArrowheads="1"/>
          </p:cNvSpPr>
          <p:nvPr/>
        </p:nvSpPr>
        <p:spPr bwMode="auto">
          <a:xfrm>
            <a:off x="2176865" y="3036083"/>
            <a:ext cx="320675" cy="225425"/>
          </a:xfrm>
          <a:prstGeom prst="rightArrow">
            <a:avLst>
              <a:gd name="adj1" fmla="val 50000"/>
              <a:gd name="adj2" fmla="val 50125"/>
            </a:avLst>
          </a:prstGeom>
          <a:solidFill>
            <a:schemeClr val="tx2"/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5459105" y="1624083"/>
            <a:ext cx="2961564" cy="1173707"/>
          </a:xfrm>
          <a:prstGeom prst="round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en-US" sz="36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563" y="777875"/>
            <a:ext cx="6635343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CC0000"/>
                </a:solidFill>
                <a:effectLst/>
                <a:latin typeface="Arial" charset="0"/>
              </a:rPr>
              <a:t>The potential barrier between the </a:t>
            </a:r>
            <a:r>
              <a:rPr lang="en-US" sz="2000" dirty="0" err="1">
                <a:solidFill>
                  <a:srgbClr val="CC0000"/>
                </a:solidFill>
                <a:effectLst/>
                <a:latin typeface="Arial" charset="0"/>
              </a:rPr>
              <a:t>vacua</a:t>
            </a:r>
            <a:r>
              <a:rPr lang="en-US" sz="2000" dirty="0">
                <a:solidFill>
                  <a:srgbClr val="CC0000"/>
                </a:solidFill>
                <a:effectLst/>
                <a:latin typeface="Arial" charset="0"/>
              </a:rPr>
              <a:t> is only ~ </a:t>
            </a:r>
            <a:r>
              <a:rPr lang="en-US" sz="2000" dirty="0" err="1">
                <a:solidFill>
                  <a:srgbClr val="CC0000"/>
                </a:solidFill>
                <a:effectLst/>
                <a:latin typeface="Arial" charset="0"/>
              </a:rPr>
              <a:t>TeV</a:t>
            </a:r>
            <a:endParaRPr lang="en-US" sz="2000" dirty="0">
              <a:solidFill>
                <a:srgbClr val="CC0000"/>
              </a:solidFill>
              <a:effectLst/>
              <a:latin typeface="Arial" charset="0"/>
            </a:endParaRPr>
          </a:p>
        </p:txBody>
      </p:sp>
      <p:sp>
        <p:nvSpPr>
          <p:cNvPr id="38920" name="Down Arrow 2"/>
          <p:cNvSpPr>
            <a:spLocks noChangeArrowheads="1"/>
          </p:cNvSpPr>
          <p:nvPr/>
        </p:nvSpPr>
        <p:spPr bwMode="auto">
          <a:xfrm>
            <a:off x="2497540" y="1367146"/>
            <a:ext cx="301388" cy="693666"/>
          </a:xfrm>
          <a:prstGeom prst="downArrow">
            <a:avLst>
              <a:gd name="adj1" fmla="val 50000"/>
              <a:gd name="adj2" fmla="val 50055"/>
            </a:avLst>
          </a:prstGeom>
          <a:solidFill>
            <a:schemeClr val="tx2"/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8191" y="3431322"/>
            <a:ext cx="7705725" cy="4000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Can produce small bubbles of true vacuum (of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TeV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-1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size)…</a:t>
            </a:r>
          </a:p>
        </p:txBody>
      </p:sp>
      <p:pic>
        <p:nvPicPr>
          <p:cNvPr id="87047" name="Picture 2" descr="http://www.game-fun.net/bubbles/screens/bubbles4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1638" y="4022223"/>
            <a:ext cx="156686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Box 8"/>
          <p:cNvSpPr txBox="1"/>
          <p:nvPr/>
        </p:nvSpPr>
        <p:spPr>
          <a:xfrm>
            <a:off x="2524064" y="4428608"/>
            <a:ext cx="3176587" cy="4000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…and watch them decay</a:t>
            </a:r>
          </a:p>
        </p:txBody>
      </p:sp>
      <p:pic>
        <p:nvPicPr>
          <p:cNvPr id="87050" name="Picture 11" descr="Bubb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543" y="3980952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5593781" y="1804727"/>
          <a:ext cx="2799592" cy="711672"/>
        </p:xfrm>
        <a:graphic>
          <a:graphicData uri="http://schemas.openxmlformats.org/presentationml/2006/ole">
            <p:oleObj spid="_x0000_s54273" name="Equation" r:id="rId7" imgW="1371600" imgH="393480" progId="Equation.3">
              <p:embed/>
            </p:oleObj>
          </a:graphicData>
        </a:graphic>
      </p:graphicFrame>
      <p:pic>
        <p:nvPicPr>
          <p:cNvPr id="12" name="Picture 2" descr="C:\Users\dejan\Desktop\not-tunne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66281" y="1323698"/>
            <a:ext cx="2242758" cy="277745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22" name="Straight Connector 21"/>
          <p:cNvCxnSpPr/>
          <p:nvPr/>
        </p:nvCxnSpPr>
        <p:spPr bwMode="auto">
          <a:xfrm rot="10800000">
            <a:off x="2402006" y="2292824"/>
            <a:ext cx="173326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10800000">
            <a:off x="2390632" y="2649940"/>
            <a:ext cx="173326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29051" y="2265528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68705" y="5617238"/>
            <a:ext cx="7702750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Production of a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critical bubble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(able to expand) is suppressed</a:t>
            </a:r>
          </a:p>
          <a:p>
            <a:pPr>
              <a:defRPr/>
            </a:pP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(otherwise we could destroy the Universe!)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0" name="Picture 4" descr="C:\Documents and Settings\quasar1\Local Settings\Temporary Internet Files\Content.IE5\QRSBCDEF\MCj0424472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23044" y="6115587"/>
            <a:ext cx="524419" cy="56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2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ejan\Desktop\not-tunn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5212" y="1517026"/>
            <a:ext cx="2538484" cy="314368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7048" name="Rounded Rectangle 7"/>
          <p:cNvSpPr>
            <a:spLocks noChangeArrowheads="1"/>
          </p:cNvSpPr>
          <p:nvPr/>
        </p:nvSpPr>
        <p:spPr bwMode="auto">
          <a:xfrm>
            <a:off x="409433" y="5733928"/>
            <a:ext cx="8379725" cy="598634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 Can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reconstruct the scalar field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potential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in future accelerators! </a:t>
            </a:r>
          </a:p>
        </p:txBody>
      </p:sp>
      <p:sp>
        <p:nvSpPr>
          <p:cNvPr id="87045" name="TextBox 4"/>
          <p:cNvSpPr txBox="1">
            <a:spLocks noChangeArrowheads="1"/>
          </p:cNvSpPr>
          <p:nvPr/>
        </p:nvSpPr>
        <p:spPr bwMode="auto">
          <a:xfrm>
            <a:off x="0" y="639626"/>
            <a:ext cx="914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 err="1">
                <a:solidFill>
                  <a:srgbClr val="00B050"/>
                </a:solidFill>
                <a:latin typeface="Arial" charset="0"/>
              </a:rPr>
              <a:t>Vachaspati</a:t>
            </a:r>
            <a:r>
              <a:rPr lang="en-US" i="1" dirty="0">
                <a:solidFill>
                  <a:srgbClr val="00B050"/>
                </a:solidFill>
                <a:latin typeface="Arial" charset="0"/>
              </a:rPr>
              <a:t>, PRD, 04</a:t>
            </a:r>
            <a:r>
              <a:rPr lang="en-US" dirty="0">
                <a:latin typeface="Arial" charset="0"/>
              </a:rPr>
              <a:t>:  How to reconstruct field theory by studying field excitations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                 if “kink” solutions are present</a:t>
            </a:r>
          </a:p>
        </p:txBody>
      </p:sp>
      <p:pic>
        <p:nvPicPr>
          <p:cNvPr id="87050" name="Picture 11" descr="Bubbl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0739" y="4008249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24" name="Curved Connector 23"/>
          <p:cNvCxnSpPr/>
          <p:nvPr/>
        </p:nvCxnSpPr>
        <p:spPr bwMode="auto">
          <a:xfrm>
            <a:off x="3753135" y="2934272"/>
            <a:ext cx="709683" cy="409429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 rot="10800000" flipV="1">
            <a:off x="4435523" y="2715906"/>
            <a:ext cx="2470245" cy="7369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 bwMode="auto">
          <a:xfrm>
            <a:off x="3521122" y="2634018"/>
            <a:ext cx="368490" cy="304799"/>
          </a:xfrm>
          <a:custGeom>
            <a:avLst/>
            <a:gdLst>
              <a:gd name="connsiteX0" fmla="*/ 0 w 682388"/>
              <a:gd name="connsiteY0" fmla="*/ 0 h 509516"/>
              <a:gd name="connsiteX1" fmla="*/ 368489 w 682388"/>
              <a:gd name="connsiteY1" fmla="*/ 504967 h 509516"/>
              <a:gd name="connsiteX2" fmla="*/ 682388 w 682388"/>
              <a:gd name="connsiteY2" fmla="*/ 27295 h 5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2388" h="509516">
                <a:moveTo>
                  <a:pt x="0" y="0"/>
                </a:moveTo>
                <a:cubicBezTo>
                  <a:pt x="127379" y="250209"/>
                  <a:pt x="254758" y="500418"/>
                  <a:pt x="368489" y="504967"/>
                </a:cubicBezTo>
                <a:cubicBezTo>
                  <a:pt x="482220" y="509516"/>
                  <a:pt x="582304" y="268405"/>
                  <a:pt x="682388" y="27295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4"/>
          <p:cNvSpPr txBox="1">
            <a:spLocks noChangeArrowheads="1"/>
          </p:cNvSpPr>
          <p:nvPr/>
        </p:nvSpPr>
        <p:spPr bwMode="auto">
          <a:xfrm>
            <a:off x="179696" y="1842905"/>
            <a:ext cx="3245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Arial" charset="0"/>
              </a:rPr>
              <a:t>If we excite the field locally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</a:rPr>
              <a:t> we can learn only about the 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</a:rPr>
              <a:t>local structure of the potential </a:t>
            </a:r>
            <a:endParaRPr lang="en-US" sz="1600" dirty="0">
              <a:latin typeface="Arial" charset="0"/>
            </a:endParaRPr>
          </a:p>
        </p:txBody>
      </p:sp>
      <p:sp>
        <p:nvSpPr>
          <p:cNvPr id="53" name="TextBox 4"/>
          <p:cNvSpPr txBox="1">
            <a:spLocks noChangeArrowheads="1"/>
          </p:cNvSpPr>
          <p:nvPr/>
        </p:nvSpPr>
        <p:spPr bwMode="auto">
          <a:xfrm>
            <a:off x="5354473" y="1735998"/>
            <a:ext cx="32458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Arial" charset="0"/>
              </a:rPr>
              <a:t>To learn about the global shape of  the potential we need to excite the solution that extrapolates 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between</a:t>
            </a:r>
            <a:r>
              <a:rPr lang="en-US" sz="1600" dirty="0" smtClean="0">
                <a:latin typeface="Arial" charset="0"/>
              </a:rPr>
              <a:t> the </a:t>
            </a:r>
            <a:r>
              <a:rPr lang="en-US" sz="1600" dirty="0" err="1" smtClean="0">
                <a:latin typeface="Arial" charset="0"/>
              </a:rPr>
              <a:t>vacua</a:t>
            </a:r>
            <a:r>
              <a:rPr lang="en-US" sz="1600" dirty="0" smtClean="0">
                <a:latin typeface="Arial" charset="0"/>
              </a:rPr>
              <a:t> </a:t>
            </a:r>
            <a:endParaRPr lang="en-US" sz="1600" dirty="0">
              <a:latin typeface="Arial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rot="10800000">
            <a:off x="1214652" y="2565780"/>
            <a:ext cx="2306471" cy="1910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ounded Rectangle 7"/>
          <p:cNvSpPr>
            <a:spLocks noChangeArrowheads="1"/>
          </p:cNvSpPr>
          <p:nvPr/>
        </p:nvSpPr>
        <p:spPr bwMode="auto">
          <a:xfrm>
            <a:off x="477671" y="3998795"/>
            <a:ext cx="4749421" cy="1208282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Need to excite a kink solution,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(closed domain wall) 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i.e. a small bubble of true vacuum </a:t>
            </a:r>
            <a:endParaRPr lang="en-US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0" name="Down Arrow 2"/>
          <p:cNvSpPr>
            <a:spLocks noChangeArrowheads="1"/>
          </p:cNvSpPr>
          <p:nvPr/>
        </p:nvSpPr>
        <p:spPr bwMode="auto">
          <a:xfrm rot="16200000">
            <a:off x="5704769" y="4383302"/>
            <a:ext cx="477672" cy="502597"/>
          </a:xfrm>
          <a:prstGeom prst="downArrow">
            <a:avLst>
              <a:gd name="adj1" fmla="val 50000"/>
              <a:gd name="adj2" fmla="val 50055"/>
            </a:avLst>
          </a:prstGeom>
          <a:solidFill>
            <a:schemeClr val="accent1">
              <a:lumMod val="50000"/>
            </a:schemeClr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 bwMode="auto">
          <a:xfrm>
            <a:off x="4053385" y="5459104"/>
            <a:ext cx="2729552" cy="1173708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/>
            <a:endParaRPr lang="en-US" sz="36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7045" name="TextBox 4"/>
          <p:cNvSpPr txBox="1">
            <a:spLocks noChangeArrowheads="1"/>
          </p:cNvSpPr>
          <p:nvPr/>
        </p:nvSpPr>
        <p:spPr bwMode="auto">
          <a:xfrm>
            <a:off x="259308" y="243841"/>
            <a:ext cx="69740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                                     </a:t>
            </a:r>
            <a:endParaRPr lang="en-US" dirty="0">
              <a:latin typeface="Arial" charset="0"/>
            </a:endParaRPr>
          </a:p>
        </p:txBody>
      </p:sp>
      <p:sp>
        <p:nvSpPr>
          <p:cNvPr id="60" name="Down Arrow 2"/>
          <p:cNvSpPr>
            <a:spLocks noChangeArrowheads="1"/>
          </p:cNvSpPr>
          <p:nvPr/>
        </p:nvSpPr>
        <p:spPr bwMode="auto">
          <a:xfrm rot="16200000">
            <a:off x="3664429" y="3501839"/>
            <a:ext cx="246843" cy="421893"/>
          </a:xfrm>
          <a:prstGeom prst="downArrow">
            <a:avLst>
              <a:gd name="adj1" fmla="val 50000"/>
              <a:gd name="adj2" fmla="val 50055"/>
            </a:avLst>
          </a:prstGeom>
          <a:solidFill>
            <a:schemeClr val="accent1">
              <a:lumMod val="50000"/>
            </a:schemeClr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US"/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4517408" y="1321850"/>
          <a:ext cx="2313795" cy="661506"/>
        </p:xfrm>
        <a:graphic>
          <a:graphicData uri="http://schemas.openxmlformats.org/presentationml/2006/ole">
            <p:oleObj spid="_x0000_s103426" name="Equation" r:id="rId5" imgW="1218960" imgH="393480" progId="Equation.3">
              <p:embed/>
            </p:oleObj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4554672" y="2088106"/>
          <a:ext cx="3446541" cy="782851"/>
        </p:xfrm>
        <a:graphic>
          <a:graphicData uri="http://schemas.openxmlformats.org/presentationml/2006/ole">
            <p:oleObj spid="_x0000_s103427" name="Equation" r:id="rId6" imgW="1879560" imgH="482400" progId="Equation.3">
              <p:embed/>
            </p:oleObj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4599296" y="3414362"/>
          <a:ext cx="2515903" cy="633216"/>
        </p:xfrm>
        <a:graphic>
          <a:graphicData uri="http://schemas.openxmlformats.org/presentationml/2006/ole">
            <p:oleObj spid="_x0000_s103428" name="Equation" r:id="rId7" imgW="1384200" imgH="39348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936777" y="2784142"/>
            <a:ext cx="2538484" cy="3385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70C0"/>
                </a:solidFill>
              </a:rPr>
              <a:t>Φ</a:t>
            </a:r>
            <a:r>
              <a:rPr lang="en-US" sz="1600" baseline="-25000" dirty="0" smtClean="0">
                <a:solidFill>
                  <a:srgbClr val="0070C0"/>
                </a:solidFill>
              </a:rPr>
              <a:t>0   </a:t>
            </a:r>
            <a:r>
              <a:rPr lang="en-US" sz="1600" dirty="0" smtClean="0">
                <a:solidFill>
                  <a:srgbClr val="0070C0"/>
                </a:solidFill>
              </a:rPr>
              <a:t> →  kink solution</a:t>
            </a:r>
            <a:endParaRPr lang="en-US" sz="1600" dirty="0">
              <a:solidFill>
                <a:srgbClr val="0070C0"/>
              </a:solidFill>
            </a:endParaRPr>
          </a:p>
        </p:txBody>
      </p:sp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401079" y="4681182"/>
          <a:ext cx="3392999" cy="572472"/>
        </p:xfrm>
        <a:graphic>
          <a:graphicData uri="http://schemas.openxmlformats.org/presentationml/2006/ole">
            <p:oleObj spid="_x0000_s103429" name="Equation" r:id="rId8" imgW="1333440" imgH="253800" progId="Equation.3">
              <p:embed/>
            </p:oleObj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4432300" y="5559425"/>
          <a:ext cx="2063750" cy="923925"/>
        </p:xfrm>
        <a:graphic>
          <a:graphicData uri="http://schemas.openxmlformats.org/presentationml/2006/ole">
            <p:oleObj spid="_x0000_s103430" name="Equation" r:id="rId9" imgW="1002960" imgH="507960" progId="Equation.3">
              <p:embed/>
            </p:oleObj>
          </a:graphicData>
        </a:graphic>
      </p:graphicFrame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5363570" y="4616799"/>
          <a:ext cx="3019331" cy="731773"/>
        </p:xfrm>
        <a:graphic>
          <a:graphicData uri="http://schemas.openxmlformats.org/presentationml/2006/ole">
            <p:oleObj spid="_x0000_s103431" name="Equation" r:id="rId10" imgW="1854000" imgH="50796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993641" y="4082956"/>
            <a:ext cx="2339102" cy="3385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</a:rPr>
              <a:t>Bogomolnyi</a:t>
            </a:r>
            <a:r>
              <a:rPr lang="en-US" sz="1600" dirty="0" smtClean="0">
                <a:solidFill>
                  <a:srgbClr val="0070C0"/>
                </a:solidFill>
              </a:rPr>
              <a:t> equation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6118" y="5763904"/>
            <a:ext cx="2488182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Solve for Z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and find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ounded Rectangle 7"/>
          <p:cNvSpPr>
            <a:spLocks noChangeArrowheads="1"/>
          </p:cNvSpPr>
          <p:nvPr/>
        </p:nvSpPr>
        <p:spPr bwMode="auto">
          <a:xfrm>
            <a:off x="655093" y="206583"/>
            <a:ext cx="7847463" cy="857941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Reconstructing the field theory by studying kink excitations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                         Inverse Scattering method 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584" y="1423917"/>
            <a:ext cx="2095445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Theory given by: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8823" y="2270078"/>
            <a:ext cx="2364750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Equation of motion: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9252" y="3509748"/>
            <a:ext cx="2246128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Zero mode (</a:t>
            </a:r>
            <a:r>
              <a:rPr lang="el-GR" dirty="0" smtClean="0"/>
              <a:t>ω</a:t>
            </a:r>
            <a:r>
              <a:rPr lang="en-US" dirty="0" smtClean="0"/>
              <a:t> = 0):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42012" y="4806286"/>
            <a:ext cx="851515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29" name="Down Arrow 2"/>
          <p:cNvSpPr>
            <a:spLocks noChangeArrowheads="1"/>
          </p:cNvSpPr>
          <p:nvPr/>
        </p:nvSpPr>
        <p:spPr bwMode="auto">
          <a:xfrm rot="16200000">
            <a:off x="3598465" y="2289464"/>
            <a:ext cx="246843" cy="421893"/>
          </a:xfrm>
          <a:prstGeom prst="downArrow">
            <a:avLst>
              <a:gd name="adj1" fmla="val 50000"/>
              <a:gd name="adj2" fmla="val 50055"/>
            </a:avLst>
          </a:prstGeom>
          <a:solidFill>
            <a:schemeClr val="accent1">
              <a:lumMod val="50000"/>
            </a:schemeClr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US"/>
          </a:p>
        </p:txBody>
      </p:sp>
      <p:sp>
        <p:nvSpPr>
          <p:cNvPr id="30" name="Down Arrow 2"/>
          <p:cNvSpPr>
            <a:spLocks noChangeArrowheads="1"/>
          </p:cNvSpPr>
          <p:nvPr/>
        </p:nvSpPr>
        <p:spPr bwMode="auto">
          <a:xfrm rot="16200000">
            <a:off x="3600740" y="1445576"/>
            <a:ext cx="246843" cy="421893"/>
          </a:xfrm>
          <a:prstGeom prst="downArrow">
            <a:avLst>
              <a:gd name="adj1" fmla="val 50000"/>
              <a:gd name="adj2" fmla="val 50055"/>
            </a:avLst>
          </a:prstGeom>
          <a:solidFill>
            <a:schemeClr val="accent1">
              <a:lumMod val="50000"/>
            </a:schemeClr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743200" y="320675"/>
            <a:ext cx="3565525" cy="776288"/>
          </a:xfrm>
          <a:prstGeom prst="round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Conclusions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442326" y="1620128"/>
            <a:ext cx="8360480" cy="3593317"/>
          </a:xfrm>
          <a:prstGeom prst="roundRect">
            <a:avLst/>
          </a:prstGeom>
          <a:solidFill>
            <a:srgbClr val="FFFF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First order phase transition in which SU(3)</a:t>
            </a:r>
            <a:r>
              <a:rPr lang="en-US" sz="2400" baseline="-25000" dirty="0" smtClean="0">
                <a:latin typeface="Arial" charset="0"/>
              </a:rPr>
              <a:t>c</a:t>
            </a:r>
            <a:r>
              <a:rPr lang="en-US" sz="2400" dirty="0" smtClean="0">
                <a:latin typeface="Arial" charset="0"/>
              </a:rPr>
              <a:t> breaks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</a:rPr>
              <a:t>  can explain accelerated expansion of the universe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</a:rPr>
              <a:t> Low energy QCD phenomenology remains the same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</a:rPr>
              <a:t> New signature for the future collider experiments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</a:rPr>
              <a:t> Can reconstruct the potential in colliders!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78803" y="1401763"/>
            <a:ext cx="8062277" cy="2377757"/>
          </a:xfrm>
          <a:prstGeom prst="roundRect">
            <a:avLst/>
          </a:prstGeom>
          <a:solidFill>
            <a:srgbClr val="FFFF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               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YES!</a:t>
            </a:r>
          </a:p>
          <a:p>
            <a:pPr>
              <a:buFont typeface="Arial" pitchFamily="34" charset="0"/>
              <a:buChar char="•"/>
              <a:defRPr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Dark Energy CAN have a color!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9092" name="Picture 7" descr="C:\Documents and Settings\quasar1\Local Settings\Temporary Internet Files\Content.IE5\QRSBCDEF\MCj042446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4135" y="4544395"/>
            <a:ext cx="1764665" cy="151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1676400" y="1493520"/>
            <a:ext cx="5471160" cy="3611880"/>
          </a:xfrm>
          <a:prstGeom prst="ellipse">
            <a:avLst/>
          </a:prstGeom>
          <a:solidFill>
            <a:schemeClr val="tx2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/>
          <a:lstStyle/>
          <a:p>
            <a:pPr>
              <a:defRPr/>
            </a:pP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THANK YOU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5040" y="1444933"/>
            <a:ext cx="4065587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402060" y="2302822"/>
            <a:ext cx="3335337" cy="1617663"/>
            <a:chOff x="3381" y="1442"/>
            <a:chExt cx="2101" cy="1019"/>
          </a:xfrm>
        </p:grpSpPr>
        <p:sp>
          <p:nvSpPr>
            <p:cNvPr id="27658" name="Oval 12"/>
            <p:cNvSpPr>
              <a:spLocks noChangeArrowheads="1"/>
            </p:cNvSpPr>
            <p:nvPr/>
          </p:nvSpPr>
          <p:spPr bwMode="auto">
            <a:xfrm>
              <a:off x="3381" y="2097"/>
              <a:ext cx="513" cy="36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Line 13"/>
            <p:cNvSpPr>
              <a:spLocks noChangeShapeType="1"/>
            </p:cNvSpPr>
            <p:nvPr/>
          </p:nvSpPr>
          <p:spPr bwMode="auto">
            <a:xfrm flipH="1">
              <a:off x="3888" y="1741"/>
              <a:ext cx="607" cy="43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8" name="Text Box 14"/>
            <p:cNvSpPr txBox="1">
              <a:spLocks noChangeArrowheads="1"/>
            </p:cNvSpPr>
            <p:nvPr/>
          </p:nvSpPr>
          <p:spPr bwMode="auto">
            <a:xfrm>
              <a:off x="4431" y="1442"/>
              <a:ext cx="1051" cy="288"/>
            </a:xfrm>
            <a:prstGeom prst="rect">
              <a:avLst/>
            </a:prstGeom>
            <a:solidFill>
              <a:srgbClr val="00CCFF">
                <a:alpha val="78038"/>
              </a:srgbClr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Standard Cosmological Model</a:t>
              </a:r>
              <a:endParaRPr lang="en-US" sz="12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endParaRPr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1429555" y="323225"/>
            <a:ext cx="6076713" cy="669925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standard model of cosmology</a:t>
            </a:r>
            <a:endParaRPr lang="en-US" sz="28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715963" y="244475"/>
            <a:ext cx="7788275" cy="715963"/>
          </a:xfrm>
          <a:prstGeom prst="round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standard model of cosmology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sm_mpeg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8591" y="1511490"/>
            <a:ext cx="6096000" cy="457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2725" y="1570038"/>
            <a:ext cx="6598281" cy="261610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The bad news!</a:t>
            </a:r>
          </a:p>
          <a:p>
            <a:pPr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</p:txBody>
      </p:sp>
      <p:sp>
        <p:nvSpPr>
          <p:cNvPr id="1029" name="Flowchart: Multidocument 2"/>
          <p:cNvSpPr>
            <a:spLocks noChangeArrowheads="1"/>
          </p:cNvSpPr>
          <p:nvPr/>
        </p:nvSpPr>
        <p:spPr bwMode="auto">
          <a:xfrm>
            <a:off x="726151" y="3332328"/>
            <a:ext cx="8015287" cy="1871663"/>
          </a:xfrm>
          <a:prstGeom prst="flowChartMultidocument">
            <a:avLst/>
          </a:prstGeom>
          <a:solidFill>
            <a:srgbClr val="FF0000"/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2124" y="3799717"/>
            <a:ext cx="6310312" cy="946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95-96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of the content of the 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Universe seems to be missing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3388" y="1371600"/>
          <a:ext cx="793750" cy="1120775"/>
        </p:xfrm>
        <a:graphic>
          <a:graphicData uri="http://schemas.openxmlformats.org/presentationml/2006/ole">
            <p:oleObj spid="_x0000_s135170" name="Clip" r:id="rId5" imgW="1857600" imgH="3995640" progId="">
              <p:embed/>
            </p:oleObj>
          </a:graphicData>
        </a:graphic>
      </p:graphicFrame>
      <p:sp>
        <p:nvSpPr>
          <p:cNvPr id="1035" name="Rounded Rectangle 6"/>
          <p:cNvSpPr>
            <a:spLocks noChangeArrowheads="1"/>
          </p:cNvSpPr>
          <p:nvPr/>
        </p:nvSpPr>
        <p:spPr bwMode="auto">
          <a:xfrm>
            <a:off x="1554163" y="1493838"/>
            <a:ext cx="5989637" cy="9604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2" name="Picture 4" descr="C:\Documents and Settings\quasar1\Local Settings\Temporary Internet Files\Content.IE5\QRSBCDEF\MCj0424472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48583" y="5207759"/>
            <a:ext cx="984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7977188" y="1447800"/>
          <a:ext cx="793750" cy="1120775"/>
        </p:xfrm>
        <a:graphic>
          <a:graphicData uri="http://schemas.openxmlformats.org/presentationml/2006/ole">
            <p:oleObj spid="_x0000_s135171" name="Clip" r:id="rId7" imgW="1857600" imgH="3995640" progId="">
              <p:embed/>
            </p:oleObj>
          </a:graphicData>
        </a:graphic>
      </p:graphicFrame>
      <p:pic>
        <p:nvPicPr>
          <p:cNvPr id="135172" name="Picture 4" descr="C:\Documents and Settings\qu1\My Documents\My Pictures\5x7bk9d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7269" y="341193"/>
            <a:ext cx="868098" cy="9826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2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336675"/>
            <a:ext cx="7666038" cy="4394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Rounded Rectangle 3"/>
          <p:cNvSpPr/>
          <p:nvPr/>
        </p:nvSpPr>
        <p:spPr bwMode="auto">
          <a:xfrm>
            <a:off x="1477963" y="320675"/>
            <a:ext cx="6126162" cy="8064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dark matter puzzle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2686" y="6264322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(credit Rocky Kolb)</a:t>
            </a:r>
            <a:endParaRPr lang="en-US" sz="1400" b="0" dirty="0"/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9663" y="625475"/>
            <a:ext cx="4311650" cy="1754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Dark Energy Puzzle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173708" y="3016156"/>
            <a:ext cx="6919415" cy="1760560"/>
          </a:xfrm>
          <a:prstGeom prst="round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endParaRPr lang="en-US" sz="32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Our 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Universe is accelerating!</a:t>
            </a:r>
          </a:p>
        </p:txBody>
      </p:sp>
      <p:pic>
        <p:nvPicPr>
          <p:cNvPr id="7066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2691" y="5000483"/>
            <a:ext cx="865188" cy="1108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001-09-c-low_mpeg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210937" y="1773278"/>
            <a:ext cx="4665260" cy="31808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ropIn.p3d 0"/>
  <p:tag name="POWER3D OPTIONS" val="Medium "/>
  <p:tag name="POWER3D SOUND" val="Drop I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1"/>
  <p:tag name="POWER3D OPTIONS" val="Medium "/>
  <p:tag name="POWER3D IMAGE0" val="PINBUMP.TGA"/>
  <p:tag name="POWER3D IMAGE1" val="PINBUMP.TGA"/>
  <p:tag name="POWER3D SOUND" val="Slab Til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1"/>
  <p:tag name="POWER3D OPTIONS" val="Medium "/>
  <p:tag name="POWER3D IMAGE0" val="PINBUMP.TGA"/>
  <p:tag name="POWER3D IMAGE1" val="PINBUMP.TGA"/>
  <p:tag name="POWER3D SOUND" val="Slab Til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1"/>
  <p:tag name="POWER3D OPTIONS" val="Medium "/>
  <p:tag name="POWER3D IMAGE0" val="PINBUMP.TGA"/>
  <p:tag name="POWER3D IMAGE1" val="PINBUMP.TGA"/>
  <p:tag name="POWER3D SOUND" val="Slab Til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1"/>
  <p:tag name="POWER3D OPTIONS" val="Medium "/>
  <p:tag name="POWER3D IMAGE0" val="PINBUMP.TGA"/>
  <p:tag name="POWER3D IMAGE1" val="PINBUMP.TGA"/>
  <p:tag name="POWER3D SOUND" val="Slab Til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ing.p3d 6"/>
  <p:tag name="POWER3D OPTIONS" val="Medium "/>
  <p:tag name="POWER3D SOUND" val="Swi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3"/>
  <p:tag name="POWER3D OPTIONS" val="Medium "/>
  <p:tag name="POWER3D IMAGE0" val="PINBUMP.TGA"/>
  <p:tag name="POWER3D SOUND" val="Tumbling Awa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3"/>
  <p:tag name="POWER3D OPTIONS" val="Medium "/>
  <p:tag name="POWER3D SOUND" val="Two Panel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lboard.p3d 1"/>
  <p:tag name="POWER3D OPTIONS" val="Medium "/>
  <p:tag name="POWER3D SOUND" val="Turning Billboar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lboard.p3d 1"/>
  <p:tag name="POWER3D OPTIONS" val="Medium "/>
  <p:tag name="POWER3D SOUND" val="Turning Billboar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lboard.p3d 1"/>
  <p:tag name="POWER3D OPTIONS" val="Medium "/>
  <p:tag name="POWER3D SOUND" val="Turning Billboar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0"/>
  <p:tag name="POWER3D OPTIONS" val="Medium "/>
  <p:tag name="POWER3D SOUND" val="On Edg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lboard.p3d 1"/>
  <p:tag name="POWER3D OPTIONS" val="Medium "/>
  <p:tag name="POWER3D SOUND" val="Turning Billboar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ropIn.p3d 6"/>
  <p:tag name="POWER3D OPTIONS" val="Medium "/>
  <p:tag name="POWER3D SOUND" val="Drop I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ropIn.p3d 6"/>
  <p:tag name="POWER3D OPTIONS" val="Medium "/>
  <p:tag name="POWER3D SOUND" val="Drop I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1"/>
  <p:tag name="POWER3D OPTIONS" val="Medium "/>
  <p:tag name="POWER3D SOUND" val="On Edg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1"/>
  <p:tag name="POWER3D OPTIONS" val="Medium "/>
  <p:tag name="POWER3D SOUND" val="On Edg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1"/>
  <p:tag name="POWER3D OPTIONS" val="Medium "/>
  <p:tag name="POWER3D SOUND" val="On Edg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doors.p3d 3"/>
  <p:tag name="POWER3D OPTIONS" val="Medium "/>
  <p:tag name="POWER3D SOUND" val="Revolving Door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doors.p3d 3"/>
  <p:tag name="POWER3D OPTIONS" val="Medium "/>
  <p:tag name="POWER3D SOUND" val="Revolving Door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nroll.p3d 0"/>
  <p:tag name="POWER3D OPTIONS" val="Medium "/>
  <p:tag name="POWER3D SOUND" val="Shrink to Corner and Ro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3"/>
  <p:tag name="POWER3D OPTIONS" val="Medium "/>
  <p:tag name="POWER3D IMAGE0" val="PINBUMP.TGA"/>
  <p:tag name="POWER3D SOUND" val="Slab Rot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1"/>
  <p:tag name="POWER3D OPTIONS" val="Medium "/>
  <p:tag name="POWER3D IMAGE0" val="PINBUMP.TGA"/>
  <p:tag name="POWER3D IMAGE1" val="PINBUMP.TGA"/>
  <p:tag name="POWER3D SOUND" val="Slab Til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ing.p3d 5"/>
  <p:tag name="POWER3D OPTIONS" val="Medium "/>
  <p:tag name="POWER3D SOUND" val="Swi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6"/>
  <p:tag name="POWER3D OPTIONS" val="Medium "/>
  <p:tag name="POWER3D IMAGE0" val="PINBUMP.TGA"/>
  <p:tag name="POWER3D SOUND" val="Tumbling Awa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cube.p3d 3"/>
  <p:tag name="POWER3D OPTIONS" val="Medium "/>
  <p:tag name="POWER3D SOUND" val="Revolving Cub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flip.p3d 1"/>
  <p:tag name="POWER3D OPTIONS" val="Medium "/>
  <p:tag name="POWER3D IMAGE0" val="PINBUMP.TGA"/>
  <p:tag name="POWER3D IMAGE1" val="PINBUMP.TGA"/>
  <p:tag name="POWER3D SOUND" val="Slab Fli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2"/>
  <p:tag name="POWER3D OPTIONS" val="Medium "/>
  <p:tag name="POWER3D IMAGE0" val="PINBUMP.TGA"/>
  <p:tag name="POWER3D SOUND" val="Slab Rotate"/>
</p:tagLst>
</file>

<file path=ppt/theme/theme1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149987" dist="250190" dir="8460000" algn="ctr">
            <a:srgbClr val="000000">
              <a:alpha val="28000"/>
            </a:srgbClr>
          </a:outerShdw>
          <a:softEdge rad="317500"/>
        </a:effectLst>
      </a:spPr>
      <a:bodyPr/>
      <a:lstStyle>
        <a:defPPr>
          <a:defRPr sz="3600" dirty="0" smtClean="0">
            <a:solidFill>
              <a:srgbClr val="FF0000"/>
            </a:solidFill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16262</TotalTime>
  <Words>1345</Words>
  <Application>Microsoft PowerPoint</Application>
  <PresentationFormat>On-screen Show (4:3)</PresentationFormat>
  <Paragraphs>267</Paragraphs>
  <Slides>37</Slides>
  <Notes>30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13_Default Design</vt:lpstr>
      <vt:lpstr>Clip</vt:lpstr>
      <vt:lpstr>Equation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Dark energy -   Cosmological constant?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University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dejan</dc:creator>
  <cp:lastModifiedBy>dejan</cp:lastModifiedBy>
  <cp:revision>1580</cp:revision>
  <cp:lastPrinted>2007-05-30T18:24:42Z</cp:lastPrinted>
  <dcterms:created xsi:type="dcterms:W3CDTF">2005-03-13T01:39:58Z</dcterms:created>
  <dcterms:modified xsi:type="dcterms:W3CDTF">2008-08-24T02:42:05Z</dcterms:modified>
</cp:coreProperties>
</file>