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94" autoAdjust="0"/>
  </p:normalViewPr>
  <p:slideViewPr>
    <p:cSldViewPr>
      <p:cViewPr>
        <p:scale>
          <a:sx n="20" d="100"/>
          <a:sy n="20" d="100"/>
        </p:scale>
        <p:origin x="-366" y="-6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7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51B-A474-471F-81FC-BCEE4DF0D9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72E-2928-436C-8597-D1097CBD6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51B-A474-471F-81FC-BCEE4DF0D9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72E-2928-436C-8597-D1097CBD6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1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1318270"/>
            <a:ext cx="47404018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1318270"/>
            <a:ext cx="141480542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51B-A474-471F-81FC-BCEE4DF0D9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72E-2928-436C-8597-D1097CBD6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1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51B-A474-471F-81FC-BCEE4DF0D9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72E-2928-436C-8597-D1097CBD6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6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7"/>
            <a:ext cx="37307520" cy="65379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51B-A474-471F-81FC-BCEE4DF0D9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72E-2928-436C-8597-D1097CBD6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7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7680967"/>
            <a:ext cx="94442280" cy="21724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7680967"/>
            <a:ext cx="94442280" cy="21724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51B-A474-471F-81FC-BCEE4DF0D9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72E-2928-436C-8597-D1097CBD6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3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51B-A474-471F-81FC-BCEE4DF0D9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72E-2928-436C-8597-D1097CBD6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1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51B-A474-471F-81FC-BCEE4DF0D9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72E-2928-436C-8597-D1097CBD6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3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51B-A474-471F-81FC-BCEE4DF0D9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72E-2928-436C-8597-D1097CBD6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5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7"/>
            <a:ext cx="24536400" cy="280949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7"/>
            <a:ext cx="14439902" cy="225171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51B-A474-471F-81FC-BCEE4DF0D9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72E-2928-436C-8597-D1097CBD6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5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51B-A474-471F-81FC-BCEE4DF0D9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72E-2928-436C-8597-D1097CBD6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0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88000">
              <a:schemeClr val="accent5">
                <a:lumMod val="20000"/>
                <a:lumOff val="80000"/>
              </a:schemeClr>
            </a:gs>
            <a:gs pos="84000">
              <a:schemeClr val="tx1">
                <a:lumMod val="95000"/>
                <a:lumOff val="5000"/>
              </a:schemeClr>
            </a:gs>
            <a:gs pos="86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7"/>
            <a:ext cx="39502080" cy="2172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7"/>
            <a:ext cx="10241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5451B-A474-471F-81FC-BCEE4DF0D9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7"/>
            <a:ext cx="138988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7"/>
            <a:ext cx="10241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1772E-2928-436C-8597-D1097CBD6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7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SAlsum@wisc.ed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71600" y="5715000"/>
            <a:ext cx="12801600" cy="5029200"/>
          </a:xfrm>
          <a:prstGeom prst="roundRect">
            <a:avLst>
              <a:gd name="adj" fmla="val 3399"/>
            </a:avLst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0200" y="5938421"/>
            <a:ext cx="4648200" cy="10719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43891200" cy="4648200"/>
          </a:xfrm>
        </p:spPr>
        <p:txBody>
          <a:bodyPr>
            <a:noAutofit/>
          </a:bodyPr>
          <a:lstStyle/>
          <a:p>
            <a:r>
              <a:rPr lang="en-US" sz="17000" b="1" dirty="0" smtClean="0"/>
              <a:t>The Large Underground </a:t>
            </a:r>
            <a:r>
              <a:rPr lang="en-US" sz="17000" b="1" smtClean="0"/>
              <a:t>Xenon </a:t>
            </a:r>
            <a:r>
              <a:rPr lang="en-US" sz="17000" b="1" smtClean="0"/>
              <a:t>Experiment</a:t>
            </a:r>
            <a:endParaRPr lang="en-US" sz="17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5544800" y="11658600"/>
            <a:ext cx="12801600" cy="17068800"/>
          </a:xfrm>
          <a:prstGeom prst="roundRect">
            <a:avLst>
              <a:gd name="adj" fmla="val 339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9718000" y="5710518"/>
            <a:ext cx="12801600" cy="11739282"/>
          </a:xfrm>
          <a:prstGeom prst="roundRect">
            <a:avLst>
              <a:gd name="adj" fmla="val 339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71600" y="11658600"/>
            <a:ext cx="12801600" cy="14859000"/>
          </a:xfrm>
          <a:prstGeom prst="roundRect">
            <a:avLst>
              <a:gd name="adj" fmla="val 339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5938421"/>
            <a:ext cx="1188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Motivation</a:t>
            </a:r>
            <a:endParaRPr lang="en-US" sz="4000" dirty="0" smtClean="0"/>
          </a:p>
          <a:p>
            <a:r>
              <a:rPr lang="en-US" sz="3600" dirty="0" smtClean="0"/>
              <a:t>The particle nature of dark matter remains unknown.   LUX was designed to look specifically for </a:t>
            </a:r>
          </a:p>
          <a:p>
            <a:r>
              <a:rPr lang="en-US" sz="3600" dirty="0" smtClean="0"/>
              <a:t>weakly interacting massive </a:t>
            </a:r>
          </a:p>
          <a:p>
            <a:r>
              <a:rPr lang="en-US" sz="3600" dirty="0" smtClean="0"/>
              <a:t>particles (WIMPs), one </a:t>
            </a:r>
          </a:p>
          <a:p>
            <a:r>
              <a:rPr lang="en-US" sz="3600" dirty="0" smtClean="0"/>
              <a:t>proposed particle </a:t>
            </a:r>
          </a:p>
          <a:p>
            <a:r>
              <a:rPr lang="en-US" sz="3600" dirty="0" smtClean="0"/>
              <a:t>candidate for dark matter.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6477000"/>
            <a:ext cx="7696200" cy="42899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60" y="13563600"/>
            <a:ext cx="9428879" cy="7772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28800" y="11734800"/>
            <a:ext cx="1188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Detector</a:t>
            </a:r>
          </a:p>
          <a:p>
            <a:r>
              <a:rPr lang="en-US" sz="3600" dirty="0" smtClean="0"/>
              <a:t>LUX </a:t>
            </a:r>
            <a:r>
              <a:rPr lang="en-US" sz="3600" dirty="0"/>
              <a:t>is a dual-phase time projection chamber (TPC).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71600" y="22440900"/>
            <a:ext cx="1280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828800" y="21351240"/>
            <a:ext cx="118872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/>
              <a:t>The bulk is liquid xenon.  A thin gas layer resides at the top.  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/>
              <a:t>An Electric field is applied to drift electrons to the surface.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/>
              <a:t>Particle interactions create two signals:</a:t>
            </a:r>
          </a:p>
          <a:p>
            <a:pPr marL="1143000" lvl="1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/>
              <a:t>Scintillation (S1) directly measured by PMTs</a:t>
            </a:r>
          </a:p>
          <a:p>
            <a:pPr marL="1143000" lvl="1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/>
              <a:t>Charge (S2) measured via scintillation from feed electrons extracted from the liquid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/>
              <a:t>Interaction positions are determined by the S2 PMT hit-pattern and the delay between S1 and S2.</a:t>
            </a:r>
            <a:endParaRPr lang="en-US" sz="3600" dirty="0"/>
          </a:p>
        </p:txBody>
      </p:sp>
      <p:sp>
        <p:nvSpPr>
          <p:cNvPr id="38" name="Rounded Rectangle 37"/>
          <p:cNvSpPr/>
          <p:nvPr/>
        </p:nvSpPr>
        <p:spPr>
          <a:xfrm>
            <a:off x="1371601" y="27432000"/>
            <a:ext cx="12801600" cy="45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76200">
            <a:solidFill>
              <a:schemeClr val="bg1">
                <a:lumMod val="95000"/>
              </a:schemeClr>
            </a:solidFill>
          </a:ln>
          <a:effectLst>
            <a:glow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7660600"/>
            <a:ext cx="5486400" cy="41148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28800" y="27652682"/>
            <a:ext cx="6857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Xenon Physics</a:t>
            </a:r>
          </a:p>
          <a:p>
            <a:r>
              <a:rPr lang="en-US" sz="3600" dirty="0" smtClean="0"/>
              <a:t>Recoiling xenon nuclei (or recoiling electrons) can either ionize or excite xenon atoms.</a:t>
            </a:r>
          </a:p>
          <a:p>
            <a:r>
              <a:rPr lang="en-US" sz="3600" dirty="0" smtClean="0"/>
              <a:t>Freed electrons can either escape or recombine.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544800" y="5710518"/>
            <a:ext cx="1280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Signal vs Background</a:t>
            </a:r>
            <a:endParaRPr lang="en-US" sz="7200" dirty="0" smtClean="0"/>
          </a:p>
          <a:p>
            <a:r>
              <a:rPr lang="en-US" sz="3600" dirty="0" smtClean="0"/>
              <a:t>WIMPs are expected to 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5544801" y="5710518"/>
            <a:ext cx="12801601" cy="5056424"/>
            <a:chOff x="29687520" y="20154900"/>
            <a:chExt cx="12360166" cy="4572000"/>
          </a:xfrm>
        </p:grpSpPr>
        <p:sp>
          <p:nvSpPr>
            <p:cNvPr id="31" name="Rounded Rectangle 30"/>
            <p:cNvSpPr/>
            <p:nvPr/>
          </p:nvSpPr>
          <p:spPr>
            <a:xfrm>
              <a:off x="29687520" y="20154900"/>
              <a:ext cx="12360166" cy="4572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chemeClr val="bg1">
                  <a:lumMod val="95000"/>
                </a:schemeClr>
              </a:solidFill>
            </a:ln>
            <a:effectLst>
              <a:glow>
                <a:schemeClr val="bg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423599" y="20455741"/>
              <a:ext cx="5608319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/>
                <a:t>Location</a:t>
              </a:r>
              <a:endParaRPr lang="en-US" sz="3600" b="1" dirty="0" smtClean="0"/>
            </a:p>
            <a:p>
              <a:r>
                <a:rPr lang="en-US" sz="3600" dirty="0" smtClean="0"/>
                <a:t>The LUX detector was located at SURF in Lead, SD USA.  </a:t>
              </a:r>
              <a:r>
                <a:rPr lang="en-US" sz="3600" dirty="0"/>
                <a:t>T</a:t>
              </a:r>
              <a:r>
                <a:rPr lang="en-US" sz="3600" dirty="0" smtClean="0"/>
                <a:t>he same cavern used by Ray Davis in his discovery of solar neutrinos.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0" y="20305319"/>
              <a:ext cx="6773454" cy="427115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6002000" y="11734800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b="1" dirty="0" smtClean="0"/>
              <a:t>Signal vs Background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444" y="13030200"/>
            <a:ext cx="4210638" cy="47345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02000" y="13554194"/>
            <a:ext cx="731844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WIMPs are expected to interact uniformly throughout. 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Most backgrounds cannot penetrate deeply into the liquid.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3600" dirty="0"/>
              <a:t>Signal can be distinguished based on interaction location.</a:t>
            </a:r>
          </a:p>
          <a:p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002000" y="18212436"/>
            <a:ext cx="1137668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 smtClean="0"/>
              <a:t>An interaction can happen one of two ways.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3600" dirty="0" smtClean="0"/>
              <a:t>Nuclear recoil (NR): particle recoils off a </a:t>
            </a:r>
            <a:r>
              <a:rPr lang="en-US" sz="3600" dirty="0" err="1" smtClean="0"/>
              <a:t>Xe</a:t>
            </a:r>
            <a:r>
              <a:rPr lang="en-US" sz="3600" dirty="0" smtClean="0"/>
              <a:t> nucleus.  WIMPs and neutrons interact this way.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3600" dirty="0" smtClean="0"/>
              <a:t>Electron recoil (ER): particle recoils off an electron.  The vast majority of backgrounds (Photons, electrons, alphas, etc.) interact this way.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21933601"/>
            <a:ext cx="6246984" cy="64889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248984" y="22353687"/>
            <a:ext cx="60810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ERs have a higher S2/S1 ratio than NRs.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ER S1 and S2 response is calibrated primarily using </a:t>
            </a:r>
            <a:r>
              <a:rPr lang="el-GR" sz="3600" dirty="0" smtClean="0"/>
              <a:t>γ</a:t>
            </a:r>
            <a:r>
              <a:rPr lang="en-US" sz="3600" dirty="0" smtClean="0"/>
              <a:t>s from </a:t>
            </a:r>
            <a:r>
              <a:rPr lang="en-US" sz="3600" baseline="30000" dirty="0" smtClean="0"/>
              <a:t>83m</a:t>
            </a:r>
            <a:r>
              <a:rPr lang="en-US" sz="3600" dirty="0" smtClean="0"/>
              <a:t>Kr and </a:t>
            </a:r>
            <a:r>
              <a:rPr lang="el-GR" sz="3600" dirty="0" smtClean="0"/>
              <a:t>β</a:t>
            </a:r>
            <a:r>
              <a:rPr lang="en-US" sz="3600" dirty="0" smtClean="0"/>
              <a:t>s from CH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The NR response is calibrated primarily using neutrons from D-D fusion.</a:t>
            </a:r>
            <a:endParaRPr lang="en-US" sz="3600" dirty="0"/>
          </a:p>
        </p:txBody>
      </p:sp>
      <p:sp>
        <p:nvSpPr>
          <p:cNvPr id="29" name="Rounded Rectangle 28"/>
          <p:cNvSpPr/>
          <p:nvPr/>
        </p:nvSpPr>
        <p:spPr>
          <a:xfrm>
            <a:off x="15544799" y="29644849"/>
            <a:ext cx="12785271" cy="235915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76200">
            <a:solidFill>
              <a:schemeClr val="bg1">
                <a:lumMod val="95000"/>
              </a:schemeClr>
            </a:solidFill>
          </a:ln>
          <a:effectLst>
            <a:glow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002000" y="29644848"/>
            <a:ext cx="11887200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7200" b="1" dirty="0" smtClean="0"/>
              <a:t>Contact</a:t>
            </a:r>
          </a:p>
          <a:p>
            <a:r>
              <a:rPr lang="en-US" sz="3600" dirty="0" smtClean="0"/>
              <a:t>Name: Shaun </a:t>
            </a:r>
            <a:r>
              <a:rPr lang="en-US" sz="3600" dirty="0" err="1" smtClean="0"/>
              <a:t>Alsum</a:t>
            </a:r>
            <a:endParaRPr lang="en-US" sz="3600" dirty="0" smtClean="0"/>
          </a:p>
          <a:p>
            <a:r>
              <a:rPr lang="en-US" sz="3600" dirty="0" smtClean="0"/>
              <a:t>Email: </a:t>
            </a:r>
            <a:r>
              <a:rPr lang="en-US" sz="3600" dirty="0" smtClean="0">
                <a:hlinkClick r:id="rId8"/>
              </a:rPr>
              <a:t>SAlsum@wisc.edu</a:t>
            </a:r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Phone: (616)-272-6460</a:t>
            </a:r>
          </a:p>
          <a:p>
            <a:r>
              <a:rPr lang="en-US" sz="3600" dirty="0" smtClean="0"/>
              <a:t>Address: </a:t>
            </a:r>
            <a:r>
              <a:rPr lang="en-US" sz="2800" dirty="0" smtClean="0"/>
              <a:t>wouldn’t </a:t>
            </a:r>
            <a:r>
              <a:rPr lang="en-US" sz="2800" i="1" dirty="0" smtClean="0"/>
              <a:t>you</a:t>
            </a:r>
            <a:r>
              <a:rPr lang="en-US" sz="2800" dirty="0" smtClean="0"/>
              <a:t> like to know?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0175200" y="5710518"/>
            <a:ext cx="1188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Results</a:t>
            </a:r>
            <a:endParaRPr lang="en-US" sz="7200" dirty="0" smtClean="0"/>
          </a:p>
          <a:p>
            <a:pPr algn="ctr"/>
            <a:endParaRPr lang="en-US" sz="3600" b="1" dirty="0"/>
          </a:p>
          <a:p>
            <a:r>
              <a:rPr lang="en-US" sz="3600" dirty="0" smtClean="0"/>
              <a:t>Lux placed a world-leading limit on the WIMP-nucleon spin-independent cross section (Xenon 1T has recently announced –but has not yet published- a better result).</a:t>
            </a:r>
            <a:endParaRPr lang="en-US" sz="3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300" y="9296400"/>
            <a:ext cx="11049000" cy="7972695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29718000" y="18212436"/>
            <a:ext cx="12801600" cy="13791564"/>
          </a:xfrm>
          <a:prstGeom prst="roundRect">
            <a:avLst>
              <a:gd name="adj" fmla="val 339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9718000" y="18212436"/>
            <a:ext cx="1280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Future: Spin Dependent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438" y="19741888"/>
            <a:ext cx="5924861" cy="487071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0175200" y="19839087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LUX is also sensitive to the spin-dependent WIMP-neutron cross section.  LUX is currently in the process of updating this limit.</a:t>
            </a:r>
          </a:p>
          <a:p>
            <a:endParaRPr lang="en-US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30175200" y="24612600"/>
            <a:ext cx="1188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Future: Effective Field Theory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300" y="26058882"/>
            <a:ext cx="4457700" cy="571651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5718438" y="26260276"/>
            <a:ext cx="63439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two couplings mentioned above assume that the dominant interaction is not momentum or velocity dependent.  Relaxing this assumption yields a more general set of couplings.  LUX is in the process of setting constraints on each of these couplings.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70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430</Words>
  <Application>Microsoft Office PowerPoint</Application>
  <PresentationFormat>Custom</PresentationFormat>
  <Paragraphs>49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The Large Underground Xenon Experiment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 Alsum</dc:creator>
  <cp:lastModifiedBy>Shaun Alsum</cp:lastModifiedBy>
  <cp:revision>59</cp:revision>
  <dcterms:created xsi:type="dcterms:W3CDTF">2017-05-17T23:41:27Z</dcterms:created>
  <dcterms:modified xsi:type="dcterms:W3CDTF">2017-05-22T22:54:15Z</dcterms:modified>
</cp:coreProperties>
</file>