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1"/>
  </p:notesMasterIdLst>
  <p:sldIdLst>
    <p:sldId id="271" r:id="rId2"/>
    <p:sldId id="273" r:id="rId3"/>
    <p:sldId id="287" r:id="rId4"/>
    <p:sldId id="275" r:id="rId5"/>
    <p:sldId id="272" r:id="rId6"/>
    <p:sldId id="280" r:id="rId7"/>
    <p:sldId id="267" r:id="rId8"/>
    <p:sldId id="282" r:id="rId9"/>
    <p:sldId id="264" r:id="rId10"/>
    <p:sldId id="266" r:id="rId11"/>
    <p:sldId id="265" r:id="rId12"/>
    <p:sldId id="277" r:id="rId13"/>
    <p:sldId id="283" r:id="rId14"/>
    <p:sldId id="262" r:id="rId15"/>
    <p:sldId id="284" r:id="rId16"/>
    <p:sldId id="256" r:id="rId17"/>
    <p:sldId id="285" r:id="rId18"/>
    <p:sldId id="269" r:id="rId19"/>
    <p:sldId id="286" r:id="rId20"/>
  </p:sldIdLst>
  <p:sldSz cx="9144000" cy="6858000" type="screen4x3"/>
  <p:notesSz cx="7315200" cy="9601200"/>
  <p:defaultTextStyle>
    <a:defPPr>
      <a:defRPr lang="en-US"/>
    </a:defPPr>
    <a:lvl1pPr algn="l" rtl="0" fontAlgn="base">
      <a:spcBef>
        <a:spcPct val="0"/>
      </a:spcBef>
      <a:spcAft>
        <a:spcPct val="0"/>
      </a:spcAft>
      <a:defRPr sz="4200" kern="1200">
        <a:solidFill>
          <a:schemeClr val="hlink"/>
        </a:solidFill>
        <a:latin typeface="Arial Rounded MT Bold" pitchFamily="34" charset="0"/>
        <a:ea typeface="+mn-ea"/>
        <a:cs typeface="+mn-cs"/>
      </a:defRPr>
    </a:lvl1pPr>
    <a:lvl2pPr marL="457200" algn="l" rtl="0" fontAlgn="base">
      <a:spcBef>
        <a:spcPct val="0"/>
      </a:spcBef>
      <a:spcAft>
        <a:spcPct val="0"/>
      </a:spcAft>
      <a:defRPr sz="4200" kern="1200">
        <a:solidFill>
          <a:schemeClr val="hlink"/>
        </a:solidFill>
        <a:latin typeface="Arial Rounded MT Bold" pitchFamily="34" charset="0"/>
        <a:ea typeface="+mn-ea"/>
        <a:cs typeface="+mn-cs"/>
      </a:defRPr>
    </a:lvl2pPr>
    <a:lvl3pPr marL="914400" algn="l" rtl="0" fontAlgn="base">
      <a:spcBef>
        <a:spcPct val="0"/>
      </a:spcBef>
      <a:spcAft>
        <a:spcPct val="0"/>
      </a:spcAft>
      <a:defRPr sz="4200" kern="1200">
        <a:solidFill>
          <a:schemeClr val="hlink"/>
        </a:solidFill>
        <a:latin typeface="Arial Rounded MT Bold" pitchFamily="34" charset="0"/>
        <a:ea typeface="+mn-ea"/>
        <a:cs typeface="+mn-cs"/>
      </a:defRPr>
    </a:lvl3pPr>
    <a:lvl4pPr marL="1371600" algn="l" rtl="0" fontAlgn="base">
      <a:spcBef>
        <a:spcPct val="0"/>
      </a:spcBef>
      <a:spcAft>
        <a:spcPct val="0"/>
      </a:spcAft>
      <a:defRPr sz="4200" kern="1200">
        <a:solidFill>
          <a:schemeClr val="hlink"/>
        </a:solidFill>
        <a:latin typeface="Arial Rounded MT Bold" pitchFamily="34" charset="0"/>
        <a:ea typeface="+mn-ea"/>
        <a:cs typeface="+mn-cs"/>
      </a:defRPr>
    </a:lvl4pPr>
    <a:lvl5pPr marL="1828800" algn="l" rtl="0" fontAlgn="base">
      <a:spcBef>
        <a:spcPct val="0"/>
      </a:spcBef>
      <a:spcAft>
        <a:spcPct val="0"/>
      </a:spcAft>
      <a:defRPr sz="4200" kern="1200">
        <a:solidFill>
          <a:schemeClr val="hlink"/>
        </a:solidFill>
        <a:latin typeface="Arial Rounded MT Bold" pitchFamily="34" charset="0"/>
        <a:ea typeface="+mn-ea"/>
        <a:cs typeface="+mn-cs"/>
      </a:defRPr>
    </a:lvl5pPr>
    <a:lvl6pPr marL="2286000" algn="l" defTabSz="914400" rtl="0" eaLnBrk="1" latinLnBrk="0" hangingPunct="1">
      <a:defRPr sz="4200" kern="1200">
        <a:solidFill>
          <a:schemeClr val="hlink"/>
        </a:solidFill>
        <a:latin typeface="Arial Rounded MT Bold" pitchFamily="34" charset="0"/>
        <a:ea typeface="+mn-ea"/>
        <a:cs typeface="+mn-cs"/>
      </a:defRPr>
    </a:lvl6pPr>
    <a:lvl7pPr marL="2743200" algn="l" defTabSz="914400" rtl="0" eaLnBrk="1" latinLnBrk="0" hangingPunct="1">
      <a:defRPr sz="4200" kern="1200">
        <a:solidFill>
          <a:schemeClr val="hlink"/>
        </a:solidFill>
        <a:latin typeface="Arial Rounded MT Bold" pitchFamily="34" charset="0"/>
        <a:ea typeface="+mn-ea"/>
        <a:cs typeface="+mn-cs"/>
      </a:defRPr>
    </a:lvl7pPr>
    <a:lvl8pPr marL="3200400" algn="l" defTabSz="914400" rtl="0" eaLnBrk="1" latinLnBrk="0" hangingPunct="1">
      <a:defRPr sz="4200" kern="1200">
        <a:solidFill>
          <a:schemeClr val="hlink"/>
        </a:solidFill>
        <a:latin typeface="Arial Rounded MT Bold" pitchFamily="34" charset="0"/>
        <a:ea typeface="+mn-ea"/>
        <a:cs typeface="+mn-cs"/>
      </a:defRPr>
    </a:lvl8pPr>
    <a:lvl9pPr marL="3657600" algn="l" defTabSz="914400" rtl="0" eaLnBrk="1" latinLnBrk="0" hangingPunct="1">
      <a:defRPr sz="4200" kern="1200">
        <a:solidFill>
          <a:schemeClr val="hlink"/>
        </a:solidFill>
        <a:latin typeface="Arial Rounded MT 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usheen"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214" autoAdjust="0"/>
    <p:restoredTop sz="94652" autoAdjust="0"/>
  </p:normalViewPr>
  <p:slideViewPr>
    <p:cSldViewPr>
      <p:cViewPr varScale="1">
        <p:scale>
          <a:sx n="74" d="100"/>
          <a:sy n="74" d="100"/>
        </p:scale>
        <p:origin x="-79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4658"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defRPr sz="1300">
                <a:solidFill>
                  <a:schemeClr val="tx1"/>
                </a:solidFill>
                <a:latin typeface="Arial" charset="0"/>
              </a:defRPr>
            </a:lvl1pPr>
          </a:lstStyle>
          <a:p>
            <a:endParaRPr lang="en-US"/>
          </a:p>
        </p:txBody>
      </p:sp>
      <p:sp>
        <p:nvSpPr>
          <p:cNvPr id="454659"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a:defRPr sz="1300">
                <a:solidFill>
                  <a:schemeClr val="tx1"/>
                </a:solidFill>
                <a:latin typeface="Arial" charset="0"/>
              </a:defRPr>
            </a:lvl1pPr>
          </a:lstStyle>
          <a:p>
            <a:endParaRPr lang="en-US"/>
          </a:p>
        </p:txBody>
      </p:sp>
      <p:sp>
        <p:nvSpPr>
          <p:cNvPr id="4546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454661" name="Rectangle 5"/>
          <p:cNvSpPr>
            <a:spLocks noGrp="1" noChangeArrowheads="1"/>
          </p:cNvSpPr>
          <p:nvPr>
            <p:ph type="body" sz="quarter" idx="3"/>
          </p:nvPr>
        </p:nvSpPr>
        <p:spPr bwMode="auto">
          <a:xfrm>
            <a:off x="731520" y="4560570"/>
            <a:ext cx="5852160" cy="4320540"/>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54662"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defRPr sz="1300">
                <a:solidFill>
                  <a:schemeClr val="tx1"/>
                </a:solidFill>
                <a:latin typeface="Arial" charset="0"/>
              </a:defRPr>
            </a:lvl1pPr>
          </a:lstStyle>
          <a:p>
            <a:endParaRPr lang="en-US"/>
          </a:p>
        </p:txBody>
      </p:sp>
      <p:sp>
        <p:nvSpPr>
          <p:cNvPr id="454663" name="Rectangle 7"/>
          <p:cNvSpPr>
            <a:spLocks noGrp="1" noChangeArrowheads="1"/>
          </p:cNvSpPr>
          <p:nvPr>
            <p:ph type="sldNum" sz="quarter" idx="5"/>
          </p:nvPr>
        </p:nvSpPr>
        <p:spPr bwMode="auto">
          <a:xfrm>
            <a:off x="4143587" y="9119474"/>
            <a:ext cx="3169920" cy="480060"/>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a:defRPr sz="1300">
                <a:solidFill>
                  <a:schemeClr val="tx1"/>
                </a:solidFill>
                <a:latin typeface="Arial" charset="0"/>
              </a:defRPr>
            </a:lvl1pPr>
          </a:lstStyle>
          <a:p>
            <a:fld id="{5CC76390-D733-4156-8B02-2CBE6245811F}"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09EAEF-9E2B-4140-A24E-C9E2B81F4ECE}" type="slidenum">
              <a:rPr lang="en-US"/>
              <a:pPr/>
              <a:t>1</a:t>
            </a:fld>
            <a:endParaRPr lang="en-US"/>
          </a:p>
        </p:txBody>
      </p:sp>
      <p:sp>
        <p:nvSpPr>
          <p:cNvPr id="455682" name="Rectangle 2"/>
          <p:cNvSpPr>
            <a:spLocks noGrp="1" noRot="1" noChangeAspect="1" noChangeArrowheads="1" noTextEdit="1"/>
          </p:cNvSpPr>
          <p:nvPr>
            <p:ph type="sldImg"/>
          </p:nvPr>
        </p:nvSpPr>
        <p:spPr>
          <a:ln/>
        </p:spPr>
      </p:sp>
      <p:sp>
        <p:nvSpPr>
          <p:cNvPr id="455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EB62ED-5369-4B22-9A17-50EA7BC1A107}" type="slidenum">
              <a:rPr lang="en-US"/>
              <a:pPr/>
              <a:t>10</a:t>
            </a:fld>
            <a:endParaRPr lang="en-US"/>
          </a:p>
        </p:txBody>
      </p:sp>
      <p:sp>
        <p:nvSpPr>
          <p:cNvPr id="461826" name="Rectangle 2"/>
          <p:cNvSpPr>
            <a:spLocks noGrp="1" noRot="1" noChangeAspect="1" noChangeArrowheads="1" noTextEdit="1"/>
          </p:cNvSpPr>
          <p:nvPr>
            <p:ph type="sldImg"/>
          </p:nvPr>
        </p:nvSpPr>
        <p:spPr>
          <a:ln/>
        </p:spPr>
      </p:sp>
      <p:sp>
        <p:nvSpPr>
          <p:cNvPr id="461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5C900C-CF02-4533-97CF-1054DFA6BEB1}" type="slidenum">
              <a:rPr lang="en-US"/>
              <a:pPr/>
              <a:t>11</a:t>
            </a:fld>
            <a:endParaRPr lang="en-US"/>
          </a:p>
        </p:txBody>
      </p:sp>
      <p:sp>
        <p:nvSpPr>
          <p:cNvPr id="462850" name="Rectangle 2"/>
          <p:cNvSpPr>
            <a:spLocks noGrp="1" noRot="1" noChangeAspect="1" noChangeArrowheads="1" noTextEdit="1"/>
          </p:cNvSpPr>
          <p:nvPr>
            <p:ph type="sldImg"/>
          </p:nvPr>
        </p:nvSpPr>
        <p:spPr>
          <a:ln/>
        </p:spPr>
      </p:sp>
      <p:sp>
        <p:nvSpPr>
          <p:cNvPr id="462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6F191-1130-41E7-9545-7E5A64693F34}" type="slidenum">
              <a:rPr lang="en-US"/>
              <a:pPr/>
              <a:t>12</a:t>
            </a:fld>
            <a:endParaRPr lang="en-US"/>
          </a:p>
        </p:txBody>
      </p:sp>
      <p:sp>
        <p:nvSpPr>
          <p:cNvPr id="482306" name="Rectangle 2"/>
          <p:cNvSpPr>
            <a:spLocks noGrp="1" noRot="1" noChangeAspect="1" noChangeArrowheads="1" noTextEdit="1"/>
          </p:cNvSpPr>
          <p:nvPr>
            <p:ph type="sldImg"/>
          </p:nvPr>
        </p:nvSpPr>
        <p:spPr>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8D12D5-88E5-461D-9484-4E76C357BAC5}" type="slidenum">
              <a:rPr lang="en-US"/>
              <a:pPr/>
              <a:t>13</a:t>
            </a:fld>
            <a:endParaRPr lang="en-US"/>
          </a:p>
        </p:txBody>
      </p:sp>
      <p:sp>
        <p:nvSpPr>
          <p:cNvPr id="494594" name="Rectangle 2"/>
          <p:cNvSpPr>
            <a:spLocks noGrp="1" noRot="1" noChangeAspect="1" noChangeArrowheads="1" noTextEdit="1"/>
          </p:cNvSpPr>
          <p:nvPr>
            <p:ph type="sldImg"/>
          </p:nvPr>
        </p:nvSpPr>
        <p:spPr>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766846-C492-4CD9-A431-159207BAA8D6}" type="slidenum">
              <a:rPr lang="en-US"/>
              <a:pPr/>
              <a:t>14</a:t>
            </a:fld>
            <a:endParaRPr lang="en-US"/>
          </a:p>
        </p:txBody>
      </p:sp>
      <p:sp>
        <p:nvSpPr>
          <p:cNvPr id="468994" name="Rectangle 2"/>
          <p:cNvSpPr>
            <a:spLocks noGrp="1" noRot="1" noChangeAspect="1" noChangeArrowheads="1" noTextEdit="1"/>
          </p:cNvSpPr>
          <p:nvPr>
            <p:ph type="sldImg"/>
          </p:nvPr>
        </p:nvSpPr>
        <p:spPr>
          <a:ln/>
        </p:spPr>
      </p:sp>
      <p:sp>
        <p:nvSpPr>
          <p:cNvPr id="468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EC3EDD-84D2-4EBA-9B02-819382A3FD22}" type="slidenum">
              <a:rPr lang="en-US"/>
              <a:pPr/>
              <a:t>15</a:t>
            </a:fld>
            <a:endParaRPr lang="en-US"/>
          </a:p>
        </p:txBody>
      </p:sp>
      <p:sp>
        <p:nvSpPr>
          <p:cNvPr id="496642" name="Rectangle 2"/>
          <p:cNvSpPr>
            <a:spLocks noGrp="1" noRot="1" noChangeAspec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D2856F-0C33-429E-83F5-E8F15C2CFCEC}" type="slidenum">
              <a:rPr lang="en-US"/>
              <a:pPr/>
              <a:t>16</a:t>
            </a:fld>
            <a:endParaRPr lang="en-US"/>
          </a:p>
        </p:txBody>
      </p:sp>
      <p:sp>
        <p:nvSpPr>
          <p:cNvPr id="472066" name="Rectangle 2"/>
          <p:cNvSpPr>
            <a:spLocks noGrp="1" noRot="1" noChangeAspect="1" noChangeArrowheads="1" noTextEdit="1"/>
          </p:cNvSpPr>
          <p:nvPr>
            <p:ph type="sldImg"/>
          </p:nvPr>
        </p:nvSpPr>
        <p:spPr>
          <a:ln/>
        </p:spPr>
      </p:sp>
      <p:sp>
        <p:nvSpPr>
          <p:cNvPr id="472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9F9D3B-8117-4EB5-9375-D31841C315A4}" type="slidenum">
              <a:rPr lang="en-US"/>
              <a:pPr/>
              <a:t>17</a:t>
            </a:fld>
            <a:endParaRPr lang="en-US"/>
          </a:p>
        </p:txBody>
      </p:sp>
      <p:sp>
        <p:nvSpPr>
          <p:cNvPr id="498690" name="Rectangle 2"/>
          <p:cNvSpPr>
            <a:spLocks noGrp="1" noRot="1" noChangeAspec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D2D48A-F611-40D4-B650-AE0F37511C22}" type="slidenum">
              <a:rPr lang="en-US"/>
              <a:pPr/>
              <a:t>18</a:t>
            </a:fld>
            <a:endParaRPr lang="en-US"/>
          </a:p>
        </p:txBody>
      </p:sp>
      <p:sp>
        <p:nvSpPr>
          <p:cNvPr id="473090" name="Rectangle 2"/>
          <p:cNvSpPr>
            <a:spLocks noGrp="1" noRot="1" noChangeAspect="1" noChangeArrowheads="1" noTextEdit="1"/>
          </p:cNvSpPr>
          <p:nvPr>
            <p:ph type="sldImg"/>
          </p:nvPr>
        </p:nvSpPr>
        <p:spPr>
          <a:ln/>
        </p:spPr>
      </p:sp>
      <p:sp>
        <p:nvSpPr>
          <p:cNvPr id="473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3267F2-72ED-4E54-9B95-2531F2561116}" type="slidenum">
              <a:rPr lang="en-US"/>
              <a:pPr/>
              <a:t>19</a:t>
            </a:fld>
            <a:endParaRPr lang="en-US"/>
          </a:p>
        </p:txBody>
      </p:sp>
      <p:sp>
        <p:nvSpPr>
          <p:cNvPr id="500738" name="Rectangle 2"/>
          <p:cNvSpPr>
            <a:spLocks noGrp="1" noRot="1" noChangeAspec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D598B3-50D8-4A7C-A981-44A0F6F264FC}" type="slidenum">
              <a:rPr lang="en-US"/>
              <a:pPr/>
              <a:t>2</a:t>
            </a:fld>
            <a:endParaRPr lang="en-US"/>
          </a:p>
        </p:txBody>
      </p:sp>
      <p:sp>
        <p:nvSpPr>
          <p:cNvPr id="456706" name="Rectangle 2"/>
          <p:cNvSpPr>
            <a:spLocks noGrp="1" noRot="1" noChangeAspect="1" noChangeArrowheads="1" noTextEdit="1"/>
          </p:cNvSpPr>
          <p:nvPr>
            <p:ph type="sldImg"/>
          </p:nvPr>
        </p:nvSpPr>
        <p:spPr>
          <a:ln/>
        </p:spPr>
      </p:sp>
      <p:sp>
        <p:nvSpPr>
          <p:cNvPr id="456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1A1EB-AC72-46C9-B9E8-43B41C5849AF}" type="slidenum">
              <a:rPr lang="en-US"/>
              <a:pPr/>
              <a:t>3</a:t>
            </a:fld>
            <a:endParaRPr lang="en-US"/>
          </a:p>
        </p:txBody>
      </p:sp>
      <p:sp>
        <p:nvSpPr>
          <p:cNvPr id="504834" name="Rectangle 2"/>
          <p:cNvSpPr>
            <a:spLocks noGrp="1" noRot="1" noChangeAspect="1" noChangeArrowheads="1" noTextEdit="1"/>
          </p:cNvSpPr>
          <p:nvPr>
            <p:ph type="sldImg"/>
          </p:nvPr>
        </p:nvSpPr>
        <p:spPr>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194878-BF3E-422D-AC94-A0B34F4D7303}" type="slidenum">
              <a:rPr lang="en-US"/>
              <a:pPr/>
              <a:t>4</a:t>
            </a:fld>
            <a:endParaRPr lang="en-US"/>
          </a:p>
        </p:txBody>
      </p:sp>
      <p:sp>
        <p:nvSpPr>
          <p:cNvPr id="478210" name="Rectangle 2"/>
          <p:cNvSpPr>
            <a:spLocks noGrp="1" noRot="1" noChangeAspect="1" noChangeArrowheads="1" noTextEdit="1"/>
          </p:cNvSpPr>
          <p:nvPr>
            <p:ph type="sldImg"/>
          </p:nvPr>
        </p:nvSpPr>
        <p:spPr>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5573BA-7B76-4F40-92A7-840F36C90ABC}" type="slidenum">
              <a:rPr lang="en-US"/>
              <a:pPr/>
              <a:t>5</a:t>
            </a:fld>
            <a:endParaRPr lang="en-US"/>
          </a:p>
        </p:txBody>
      </p:sp>
      <p:sp>
        <p:nvSpPr>
          <p:cNvPr id="457730" name="Rectangle 2"/>
          <p:cNvSpPr>
            <a:spLocks noGrp="1" noRot="1" noChangeAspect="1" noChangeArrowheads="1" noTextEdit="1"/>
          </p:cNvSpPr>
          <p:nvPr>
            <p:ph type="sldImg"/>
          </p:nvPr>
        </p:nvSpPr>
        <p:spPr>
          <a:ln/>
        </p:spPr>
      </p:sp>
      <p:sp>
        <p:nvSpPr>
          <p:cNvPr id="457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988E44-33C2-4455-B872-DD74B83C8504}" type="slidenum">
              <a:rPr lang="en-US"/>
              <a:pPr/>
              <a:t>6</a:t>
            </a:fld>
            <a:endParaRPr lang="en-US"/>
          </a:p>
        </p:txBody>
      </p:sp>
      <p:sp>
        <p:nvSpPr>
          <p:cNvPr id="488450" name="Rectangle 2"/>
          <p:cNvSpPr>
            <a:spLocks noGrp="1" noRot="1" noChangeAspect="1" noChangeArrowheads="1" noTextEdit="1"/>
          </p:cNvSpPr>
          <p:nvPr>
            <p:ph type="sldImg"/>
          </p:nvPr>
        </p:nvSpPr>
        <p:spPr>
          <a:ln/>
        </p:spPr>
      </p:sp>
      <p:sp>
        <p:nvSpPr>
          <p:cNvPr id="488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BE50D2-E57C-471E-BB26-EF69D923C5C4}" type="slidenum">
              <a:rPr lang="en-US"/>
              <a:pPr/>
              <a:t>7</a:t>
            </a:fld>
            <a:endParaRPr lang="en-US"/>
          </a:p>
        </p:txBody>
      </p:sp>
      <p:sp>
        <p:nvSpPr>
          <p:cNvPr id="458754" name="Rectangle 2"/>
          <p:cNvSpPr>
            <a:spLocks noGrp="1" noRot="1" noChangeAspect="1" noChangeArrowheads="1" noTextEdit="1"/>
          </p:cNvSpPr>
          <p:nvPr>
            <p:ph type="sldImg"/>
          </p:nvPr>
        </p:nvSpPr>
        <p:spPr>
          <a:ln/>
        </p:spPr>
      </p:sp>
      <p:sp>
        <p:nvSpPr>
          <p:cNvPr id="458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3D17C1-65C1-4FD2-86A5-5FFB65F92E65}" type="slidenum">
              <a:rPr lang="en-US"/>
              <a:pPr/>
              <a:t>8</a:t>
            </a:fld>
            <a:endParaRPr lang="en-US"/>
          </a:p>
        </p:txBody>
      </p:sp>
      <p:sp>
        <p:nvSpPr>
          <p:cNvPr id="492546" name="Rectangle 2"/>
          <p:cNvSpPr>
            <a:spLocks noGrp="1" noRot="1" noChangeAspect="1" noChangeArrowheads="1" noTextEdit="1"/>
          </p:cNvSpPr>
          <p:nvPr>
            <p:ph type="sldImg"/>
          </p:nvPr>
        </p:nvSpPr>
        <p:spPr>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4405DD-DFCB-482D-8E92-D874B49B1798}" type="slidenum">
              <a:rPr lang="en-US"/>
              <a:pPr/>
              <a:t>9</a:t>
            </a:fld>
            <a:endParaRPr lang="en-US"/>
          </a:p>
        </p:txBody>
      </p:sp>
      <p:sp>
        <p:nvSpPr>
          <p:cNvPr id="460802" name="Rectangle 2"/>
          <p:cNvSpPr>
            <a:spLocks noGrp="1" noRot="1" noChangeAspect="1" noChangeArrowheads="1" noTextEdit="1"/>
          </p:cNvSpPr>
          <p:nvPr>
            <p:ph type="sldImg"/>
          </p:nvPr>
        </p:nvSpPr>
        <p:spPr>
          <a:ln/>
        </p:spPr>
      </p:sp>
      <p:sp>
        <p:nvSpPr>
          <p:cNvPr id="4608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53634"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5363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453636" name="Rectangle 4"/>
          <p:cNvSpPr>
            <a:spLocks noGrp="1" noChangeArrowheads="1"/>
          </p:cNvSpPr>
          <p:nvPr>
            <p:ph type="dt" sz="half" idx="2"/>
          </p:nvPr>
        </p:nvSpPr>
        <p:spPr/>
        <p:txBody>
          <a:bodyPr/>
          <a:lstStyle>
            <a:lvl1pPr>
              <a:defRPr/>
            </a:lvl1pPr>
          </a:lstStyle>
          <a:p>
            <a:endParaRPr lang="en-US" altLang="en-US"/>
          </a:p>
        </p:txBody>
      </p:sp>
      <p:sp>
        <p:nvSpPr>
          <p:cNvPr id="453637" name="Rectangle 5"/>
          <p:cNvSpPr>
            <a:spLocks noGrp="1" noChangeArrowheads="1"/>
          </p:cNvSpPr>
          <p:nvPr>
            <p:ph type="ftr" sz="quarter" idx="3"/>
          </p:nvPr>
        </p:nvSpPr>
        <p:spPr>
          <a:xfrm>
            <a:off x="3124200" y="6243638"/>
            <a:ext cx="2895600" cy="457200"/>
          </a:xfrm>
        </p:spPr>
        <p:txBody>
          <a:bodyPr/>
          <a:lstStyle>
            <a:lvl1pPr>
              <a:defRPr/>
            </a:lvl1pPr>
          </a:lstStyle>
          <a:p>
            <a:r>
              <a:rPr lang="en-US" altLang="en-US" smtClean="0"/>
              <a:t>Nausheen R. Shah    Cosmo 08  </a:t>
            </a:r>
            <a:endParaRPr lang="en-US" altLang="en-US"/>
          </a:p>
        </p:txBody>
      </p:sp>
      <p:sp>
        <p:nvSpPr>
          <p:cNvPr id="453638" name="Rectangle 6"/>
          <p:cNvSpPr>
            <a:spLocks noGrp="1" noChangeArrowheads="1"/>
          </p:cNvSpPr>
          <p:nvPr>
            <p:ph type="sldNum" sz="quarter" idx="4"/>
          </p:nvPr>
        </p:nvSpPr>
        <p:spPr/>
        <p:txBody>
          <a:bodyPr/>
          <a:lstStyle>
            <a:lvl1pPr>
              <a:defRPr/>
            </a:lvl1pPr>
          </a:lstStyle>
          <a:p>
            <a:fld id="{43626160-FFD3-4442-849A-172CED7C46C7}" type="slidenum">
              <a:rPr lang="en-US" altLang="en-US"/>
              <a:pPr/>
              <a:t>‹#›</a:t>
            </a:fld>
            <a:endParaRPr lang="en-US" altLang="en-US"/>
          </a:p>
        </p:txBody>
      </p:sp>
      <p:sp>
        <p:nvSpPr>
          <p:cNvPr id="453639"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453640"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6" name="Slide Number Placeholder 5"/>
          <p:cNvSpPr>
            <a:spLocks noGrp="1"/>
          </p:cNvSpPr>
          <p:nvPr>
            <p:ph type="sldNum" sz="quarter" idx="12"/>
          </p:nvPr>
        </p:nvSpPr>
        <p:spPr/>
        <p:txBody>
          <a:bodyPr/>
          <a:lstStyle>
            <a:lvl1pPr>
              <a:defRPr/>
            </a:lvl1pPr>
          </a:lstStyle>
          <a:p>
            <a:fld id="{74F9C1CD-5DD2-454F-9F68-84239554EB90}"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6" name="Slide Number Placeholder 5"/>
          <p:cNvSpPr>
            <a:spLocks noGrp="1"/>
          </p:cNvSpPr>
          <p:nvPr>
            <p:ph type="sldNum" sz="quarter" idx="12"/>
          </p:nvPr>
        </p:nvSpPr>
        <p:spPr/>
        <p:txBody>
          <a:bodyPr/>
          <a:lstStyle>
            <a:lvl1pPr>
              <a:defRPr/>
            </a:lvl1pPr>
          </a:lstStyle>
          <a:p>
            <a:fld id="{F4762435-7CB2-4AB8-A225-2C2BA9657D6A}"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6" name="Slide Number Placeholder 5"/>
          <p:cNvSpPr>
            <a:spLocks noGrp="1"/>
          </p:cNvSpPr>
          <p:nvPr>
            <p:ph type="sldNum" sz="quarter" idx="12"/>
          </p:nvPr>
        </p:nvSpPr>
        <p:spPr/>
        <p:txBody>
          <a:bodyPr/>
          <a:lstStyle>
            <a:lvl1pPr>
              <a:defRPr/>
            </a:lvl1pPr>
          </a:lstStyle>
          <a:p>
            <a:fld id="{291FB7FD-DFE5-4977-8C06-D628F6C6A2E3}"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6" name="Slide Number Placeholder 5"/>
          <p:cNvSpPr>
            <a:spLocks noGrp="1"/>
          </p:cNvSpPr>
          <p:nvPr>
            <p:ph type="sldNum" sz="quarter" idx="12"/>
          </p:nvPr>
        </p:nvSpPr>
        <p:spPr/>
        <p:txBody>
          <a:bodyPr/>
          <a:lstStyle>
            <a:lvl1pPr>
              <a:defRPr/>
            </a:lvl1pPr>
          </a:lstStyle>
          <a:p>
            <a:fld id="{B09B6C3C-246D-4D7E-A9F9-4D78EC2E8C30}"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7" name="Slide Number Placeholder 6"/>
          <p:cNvSpPr>
            <a:spLocks noGrp="1"/>
          </p:cNvSpPr>
          <p:nvPr>
            <p:ph type="sldNum" sz="quarter" idx="12"/>
          </p:nvPr>
        </p:nvSpPr>
        <p:spPr/>
        <p:txBody>
          <a:bodyPr/>
          <a:lstStyle>
            <a:lvl1pPr>
              <a:defRPr/>
            </a:lvl1pPr>
          </a:lstStyle>
          <a:p>
            <a:fld id="{3801F651-1FF1-4CC4-AE42-0735F24DD32F}"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9" name="Slide Number Placeholder 8"/>
          <p:cNvSpPr>
            <a:spLocks noGrp="1"/>
          </p:cNvSpPr>
          <p:nvPr>
            <p:ph type="sldNum" sz="quarter" idx="12"/>
          </p:nvPr>
        </p:nvSpPr>
        <p:spPr/>
        <p:txBody>
          <a:bodyPr/>
          <a:lstStyle>
            <a:lvl1pPr>
              <a:defRPr/>
            </a:lvl1pPr>
          </a:lstStyle>
          <a:p>
            <a:fld id="{E200C24C-FCBB-4446-A6A9-456F39CCCD69}"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5" name="Slide Number Placeholder 4"/>
          <p:cNvSpPr>
            <a:spLocks noGrp="1"/>
          </p:cNvSpPr>
          <p:nvPr>
            <p:ph type="sldNum" sz="quarter" idx="12"/>
          </p:nvPr>
        </p:nvSpPr>
        <p:spPr/>
        <p:txBody>
          <a:bodyPr/>
          <a:lstStyle>
            <a:lvl1pPr>
              <a:defRPr/>
            </a:lvl1pPr>
          </a:lstStyle>
          <a:p>
            <a:fld id="{3892D74E-DA4D-4D87-AA52-180262E37FC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4" name="Slide Number Placeholder 3"/>
          <p:cNvSpPr>
            <a:spLocks noGrp="1"/>
          </p:cNvSpPr>
          <p:nvPr>
            <p:ph type="sldNum" sz="quarter" idx="12"/>
          </p:nvPr>
        </p:nvSpPr>
        <p:spPr/>
        <p:txBody>
          <a:bodyPr/>
          <a:lstStyle>
            <a:lvl1pPr>
              <a:defRPr/>
            </a:lvl1pPr>
          </a:lstStyle>
          <a:p>
            <a:fld id="{236D09B2-71B3-435F-9F2C-24B185476F3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7" name="Slide Number Placeholder 6"/>
          <p:cNvSpPr>
            <a:spLocks noGrp="1"/>
          </p:cNvSpPr>
          <p:nvPr>
            <p:ph type="sldNum" sz="quarter" idx="12"/>
          </p:nvPr>
        </p:nvSpPr>
        <p:spPr/>
        <p:txBody>
          <a:bodyPr/>
          <a:lstStyle>
            <a:lvl1pPr>
              <a:defRPr/>
            </a:lvl1pPr>
          </a:lstStyle>
          <a:p>
            <a:fld id="{CF77116D-9D67-4F7B-BCA4-CF5F34AC92B3}"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Nausheen R. Shah    Cosmo 08  </a:t>
            </a:r>
            <a:endParaRPr lang="en-US" altLang="en-US"/>
          </a:p>
        </p:txBody>
      </p:sp>
      <p:sp>
        <p:nvSpPr>
          <p:cNvPr id="7" name="Slide Number Placeholder 6"/>
          <p:cNvSpPr>
            <a:spLocks noGrp="1"/>
          </p:cNvSpPr>
          <p:nvPr>
            <p:ph type="sldNum" sz="quarter" idx="12"/>
          </p:nvPr>
        </p:nvSpPr>
        <p:spPr/>
        <p:txBody>
          <a:bodyPr/>
          <a:lstStyle>
            <a:lvl1pPr>
              <a:defRPr/>
            </a:lvl1pPr>
          </a:lstStyle>
          <a:p>
            <a:fld id="{D0DB5DB8-6005-4875-A4D7-B2263EDB56B3}"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261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5261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52612"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mj-lt"/>
              </a:defRPr>
            </a:lvl1pPr>
          </a:lstStyle>
          <a:p>
            <a:endParaRPr lang="en-US" altLang="en-US"/>
          </a:p>
        </p:txBody>
      </p:sp>
      <p:sp>
        <p:nvSpPr>
          <p:cNvPr id="452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solidFill>
                  <a:schemeClr val="tx1"/>
                </a:solidFill>
                <a:latin typeface="+mj-lt"/>
              </a:defRPr>
            </a:lvl1pPr>
          </a:lstStyle>
          <a:p>
            <a:r>
              <a:rPr lang="en-US" altLang="en-US" smtClean="0"/>
              <a:t>Nausheen R. Shah    Cosmo 08  </a:t>
            </a:r>
            <a:endParaRPr lang="en-US" altLang="en-US"/>
          </a:p>
        </p:txBody>
      </p:sp>
      <p:sp>
        <p:nvSpPr>
          <p:cNvPr id="452614"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mj-lt"/>
              </a:defRPr>
            </a:lvl1pPr>
          </a:lstStyle>
          <a:p>
            <a:fld id="{9483E1DD-786A-4EFF-ADC5-27C9944CDB9C}" type="slidenum">
              <a:rPr lang="en-US" altLang="en-US"/>
              <a:pPr/>
              <a:t>‹#›</a:t>
            </a:fld>
            <a:endParaRPr lang="en-US" altLang="en-US"/>
          </a:p>
        </p:txBody>
      </p:sp>
      <p:sp>
        <p:nvSpPr>
          <p:cNvPr id="45261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52616"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6.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3" name="Rectangle 5"/>
          <p:cNvSpPr>
            <a:spLocks noGrp="1" noChangeArrowheads="1"/>
          </p:cNvSpPr>
          <p:nvPr>
            <p:ph type="ctrTitle"/>
          </p:nvPr>
        </p:nvSpPr>
        <p:spPr>
          <a:xfrm>
            <a:off x="685800" y="1219200"/>
            <a:ext cx="7772400" cy="2838450"/>
          </a:xfrm>
        </p:spPr>
        <p:txBody>
          <a:bodyPr/>
          <a:lstStyle/>
          <a:p>
            <a:r>
              <a:rPr lang="en-US" dirty="0">
                <a:solidFill>
                  <a:schemeClr val="hlink"/>
                </a:solidFill>
                <a:latin typeface="Arial Rounded MT Bold" pitchFamily="34" charset="0"/>
              </a:rPr>
              <a:t>Gravitons and Dark Matter in Universal Extra Dimensions</a:t>
            </a:r>
          </a:p>
        </p:txBody>
      </p:sp>
      <p:sp>
        <p:nvSpPr>
          <p:cNvPr id="432134" name="Rectangle 6"/>
          <p:cNvSpPr>
            <a:spLocks noGrp="1" noChangeArrowheads="1"/>
          </p:cNvSpPr>
          <p:nvPr>
            <p:ph type="subTitle" idx="1"/>
          </p:nvPr>
        </p:nvSpPr>
        <p:spPr>
          <a:noFill/>
        </p:spPr>
        <p:txBody>
          <a:bodyPr/>
          <a:lstStyle/>
          <a:p>
            <a:pPr>
              <a:lnSpc>
                <a:spcPct val="80000"/>
              </a:lnSpc>
            </a:pPr>
            <a:r>
              <a:rPr lang="en-US" sz="2000" b="1" dirty="0" err="1">
                <a:solidFill>
                  <a:srgbClr val="0070C0"/>
                </a:solidFill>
                <a:latin typeface="Arial Narrow" pitchFamily="34" charset="0"/>
              </a:rPr>
              <a:t>Nausheen</a:t>
            </a:r>
            <a:r>
              <a:rPr lang="en-US" sz="2000" b="1" dirty="0">
                <a:solidFill>
                  <a:srgbClr val="0070C0"/>
                </a:solidFill>
                <a:latin typeface="Arial Narrow" pitchFamily="34" charset="0"/>
              </a:rPr>
              <a:t> R. Shah</a:t>
            </a:r>
          </a:p>
          <a:p>
            <a:pPr>
              <a:lnSpc>
                <a:spcPct val="80000"/>
              </a:lnSpc>
            </a:pPr>
            <a:r>
              <a:rPr lang="en-US" sz="2000" b="1" dirty="0">
                <a:solidFill>
                  <a:srgbClr val="0070C0"/>
                </a:solidFill>
                <a:latin typeface="Arial Narrow" pitchFamily="34" charset="0"/>
              </a:rPr>
              <a:t>Carlos E. M. Wagner</a:t>
            </a:r>
          </a:p>
          <a:p>
            <a:pPr>
              <a:lnSpc>
                <a:spcPct val="80000"/>
              </a:lnSpc>
            </a:pPr>
            <a:r>
              <a:rPr lang="en-US" sz="2000" b="1" dirty="0" smtClean="0">
                <a:solidFill>
                  <a:srgbClr val="0070C0"/>
                </a:solidFill>
                <a:latin typeface="Arial Narrow" pitchFamily="34" charset="0"/>
              </a:rPr>
              <a:t>PRD 74:104008, 2006 [</a:t>
            </a:r>
            <a:r>
              <a:rPr lang="en-US" sz="2000" b="1" dirty="0" err="1" smtClean="0">
                <a:solidFill>
                  <a:srgbClr val="0070C0"/>
                </a:solidFill>
                <a:latin typeface="Arial Narrow" pitchFamily="34" charset="0"/>
              </a:rPr>
              <a:t>arXiv</a:t>
            </a:r>
            <a:r>
              <a:rPr lang="en-US" sz="2000" b="1" dirty="0" smtClean="0">
                <a:solidFill>
                  <a:srgbClr val="0070C0"/>
                </a:solidFill>
                <a:latin typeface="Arial Narrow" pitchFamily="34" charset="0"/>
              </a:rPr>
              <a:t>: hep-ph/0608140] </a:t>
            </a:r>
            <a:endParaRPr lang="en-US" sz="2000" b="1" dirty="0">
              <a:solidFill>
                <a:srgbClr val="0070C0"/>
              </a:solidFill>
              <a:latin typeface="Arial Narrow" pitchFamily="34" charset="0"/>
            </a:endParaRPr>
          </a:p>
          <a:p>
            <a:pPr algn="r">
              <a:lnSpc>
                <a:spcPct val="80000"/>
              </a:lnSpc>
            </a:pPr>
            <a:r>
              <a:rPr lang="en-US" sz="1600" dirty="0" err="1">
                <a:solidFill>
                  <a:srgbClr val="0070C0"/>
                </a:solidFill>
                <a:latin typeface="Arial Narrow" pitchFamily="34" charset="0"/>
              </a:rPr>
              <a:t>Enrico</a:t>
            </a:r>
            <a:r>
              <a:rPr lang="en-US" sz="1600" dirty="0">
                <a:solidFill>
                  <a:srgbClr val="0070C0"/>
                </a:solidFill>
                <a:latin typeface="Arial Narrow" pitchFamily="34" charset="0"/>
              </a:rPr>
              <a:t> Fermi Institute and </a:t>
            </a:r>
            <a:r>
              <a:rPr lang="en-US" sz="1600" dirty="0" err="1">
                <a:solidFill>
                  <a:srgbClr val="0070C0"/>
                </a:solidFill>
                <a:latin typeface="Arial Narrow" pitchFamily="34" charset="0"/>
              </a:rPr>
              <a:t>Kavli</a:t>
            </a:r>
            <a:r>
              <a:rPr lang="en-US" sz="1600" dirty="0">
                <a:solidFill>
                  <a:srgbClr val="0070C0"/>
                </a:solidFill>
                <a:latin typeface="Arial Narrow" pitchFamily="34" charset="0"/>
              </a:rPr>
              <a:t> Institute for Cosmological Physics, </a:t>
            </a:r>
          </a:p>
          <a:p>
            <a:pPr algn="r">
              <a:lnSpc>
                <a:spcPct val="80000"/>
              </a:lnSpc>
            </a:pPr>
            <a:r>
              <a:rPr lang="en-US" sz="1600" dirty="0">
                <a:solidFill>
                  <a:srgbClr val="0070C0"/>
                </a:solidFill>
                <a:latin typeface="Arial Narrow" pitchFamily="34" charset="0"/>
              </a:rPr>
              <a:t>University of Chicago. </a:t>
            </a:r>
          </a:p>
          <a:p>
            <a:pPr algn="r">
              <a:lnSpc>
                <a:spcPct val="80000"/>
              </a:lnSpc>
            </a:pPr>
            <a:r>
              <a:rPr lang="en-US" sz="1600" dirty="0">
                <a:solidFill>
                  <a:srgbClr val="0070C0"/>
                </a:solidFill>
                <a:latin typeface="Arial Narrow" pitchFamily="34" charset="0"/>
              </a:rPr>
              <a:t>HEP Division, Argonne National Labs</a:t>
            </a:r>
            <a:r>
              <a:rPr lang="en-US" sz="1600" dirty="0">
                <a:solidFill>
                  <a:schemeClr val="folHlink"/>
                </a:solidFill>
                <a:latin typeface="Arial Narrow" pitchFamily="34" charset="0"/>
              </a:rPr>
              <a:t>.</a:t>
            </a:r>
            <a:r>
              <a:rPr lang="en-US" sz="2000" dirty="0">
                <a:solidFill>
                  <a:schemeClr val="folHlink"/>
                </a:solidFill>
                <a:latin typeface="Arial Narrow"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13317" name="Rectangle 5"/>
          <p:cNvSpPr>
            <a:spLocks noGrp="1" noChangeArrowheads="1"/>
          </p:cNvSpPr>
          <p:nvPr>
            <p:ph type="title"/>
          </p:nvPr>
        </p:nvSpPr>
        <p:spPr/>
        <p:txBody>
          <a:bodyPr/>
          <a:lstStyle/>
          <a:p>
            <a:r>
              <a:rPr lang="en-US" sz="1900" dirty="0">
                <a:solidFill>
                  <a:schemeClr val="hlink"/>
                </a:solidFill>
                <a:latin typeface="Arial Rounded MT Bold" pitchFamily="34" charset="0"/>
              </a:rPr>
              <a:t>T</a:t>
            </a:r>
            <a:r>
              <a:rPr lang="en-US" sz="1900" baseline="-25000" dirty="0">
                <a:solidFill>
                  <a:schemeClr val="hlink"/>
                </a:solidFill>
                <a:latin typeface="Arial Rounded MT Bold" pitchFamily="34" charset="0"/>
              </a:rPr>
              <a:t>R </a:t>
            </a:r>
            <a:r>
              <a:rPr lang="en-US" sz="1900" dirty="0">
                <a:solidFill>
                  <a:schemeClr val="hlink"/>
                </a:solidFill>
                <a:latin typeface="Arial Rounded MT Bold" pitchFamily="34" charset="0"/>
              </a:rPr>
              <a:t>= 40 m</a:t>
            </a:r>
            <a:r>
              <a:rPr lang="en-US" sz="1900" baseline="-25000" dirty="0">
                <a:solidFill>
                  <a:schemeClr val="hlink"/>
                </a:solidFill>
                <a:latin typeface="Arial Rounded MT Bold" pitchFamily="34" charset="0"/>
              </a:rPr>
              <a:t>KK</a:t>
            </a:r>
            <a:r>
              <a:rPr lang="en-US" sz="1900" dirty="0">
                <a:solidFill>
                  <a:schemeClr val="hlink"/>
                </a:solidFill>
                <a:latin typeface="Arial Rounded MT Bold" pitchFamily="34" charset="0"/>
              </a:rPr>
              <a:t>, D = 5.</a:t>
            </a:r>
          </a:p>
        </p:txBody>
      </p:sp>
      <p:pic>
        <p:nvPicPr>
          <p:cNvPr id="13316" name="Picture 4" descr="mwg"/>
          <p:cNvPicPr>
            <a:picLocks noChangeAspect="1" noChangeArrowheads="1"/>
          </p:cNvPicPr>
          <p:nvPr/>
        </p:nvPicPr>
        <p:blipFill>
          <a:blip r:embed="rId3"/>
          <a:srcRect/>
          <a:stretch>
            <a:fillRect/>
          </a:stretch>
        </p:blipFill>
        <p:spPr bwMode="auto">
          <a:xfrm>
            <a:off x="1028700" y="685800"/>
            <a:ext cx="7200900" cy="548005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12293" name="Rectangle 5"/>
          <p:cNvSpPr>
            <a:spLocks noGrp="1" noChangeArrowheads="1"/>
          </p:cNvSpPr>
          <p:nvPr>
            <p:ph type="title"/>
          </p:nvPr>
        </p:nvSpPr>
        <p:spPr/>
        <p:txBody>
          <a:bodyPr/>
          <a:lstStyle/>
          <a:p>
            <a:r>
              <a:rPr lang="en-US" sz="1900" dirty="0">
                <a:solidFill>
                  <a:schemeClr val="hlink"/>
                </a:solidFill>
                <a:latin typeface="Arial Rounded MT Bold" pitchFamily="34" charset="0"/>
              </a:rPr>
              <a:t>T</a:t>
            </a:r>
            <a:r>
              <a:rPr lang="en-US" sz="1900" baseline="-25000" dirty="0">
                <a:solidFill>
                  <a:schemeClr val="hlink"/>
                </a:solidFill>
                <a:latin typeface="Arial Rounded MT Bold" pitchFamily="34" charset="0"/>
              </a:rPr>
              <a:t>R</a:t>
            </a:r>
            <a:r>
              <a:rPr lang="en-US" sz="1900" dirty="0">
                <a:solidFill>
                  <a:schemeClr val="hlink"/>
                </a:solidFill>
                <a:latin typeface="Arial Rounded MT Bold" pitchFamily="34" charset="0"/>
              </a:rPr>
              <a:t> = 100 m</a:t>
            </a:r>
            <a:r>
              <a:rPr lang="en-US" sz="1900" baseline="-25000" dirty="0">
                <a:solidFill>
                  <a:schemeClr val="hlink"/>
                </a:solidFill>
                <a:latin typeface="Arial Rounded MT Bold" pitchFamily="34" charset="0"/>
              </a:rPr>
              <a:t>KK</a:t>
            </a:r>
            <a:r>
              <a:rPr lang="en-US" sz="1900" dirty="0">
                <a:solidFill>
                  <a:schemeClr val="hlink"/>
                </a:solidFill>
                <a:latin typeface="Arial Rounded MT Bold" pitchFamily="34" charset="0"/>
              </a:rPr>
              <a:t>, D=5.</a:t>
            </a:r>
          </a:p>
        </p:txBody>
      </p:sp>
      <p:pic>
        <p:nvPicPr>
          <p:cNvPr id="12292" name="Picture 4" descr="mwg100"/>
          <p:cNvPicPr>
            <a:picLocks noChangeAspect="1" noChangeArrowheads="1"/>
          </p:cNvPicPr>
          <p:nvPr/>
        </p:nvPicPr>
        <p:blipFill>
          <a:blip r:embed="rId3"/>
          <a:srcRect/>
          <a:stretch>
            <a:fillRect/>
          </a:stretch>
        </p:blipFill>
        <p:spPr bwMode="auto">
          <a:xfrm>
            <a:off x="971550" y="685800"/>
            <a:ext cx="7200900" cy="54800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r>
              <a:rPr lang="en-US" altLang="en-US" smtClean="0"/>
              <a:t>Nausheen R. Shah    Cosmo 08  </a:t>
            </a:r>
            <a:endParaRPr lang="en-US" altLang="en-US"/>
          </a:p>
        </p:txBody>
      </p:sp>
      <p:pic>
        <p:nvPicPr>
          <p:cNvPr id="481287" name="Picture 7"/>
          <p:cNvPicPr>
            <a:picLocks noChangeAspect="1" noChangeArrowheads="1"/>
          </p:cNvPicPr>
          <p:nvPr/>
        </p:nvPicPr>
        <p:blipFill>
          <a:blip r:embed="rId3"/>
          <a:srcRect/>
          <a:stretch>
            <a:fillRect/>
          </a:stretch>
        </p:blipFill>
        <p:spPr bwMode="auto">
          <a:xfrm>
            <a:off x="2514600" y="4114800"/>
            <a:ext cx="3678238" cy="2003425"/>
          </a:xfrm>
          <a:prstGeom prst="rect">
            <a:avLst/>
          </a:prstGeom>
          <a:noFill/>
          <a:ln w="9525">
            <a:noFill/>
            <a:miter lim="800000"/>
            <a:headEnd/>
            <a:tailEnd/>
          </a:ln>
          <a:effectLst/>
        </p:spPr>
      </p:pic>
      <p:sp>
        <p:nvSpPr>
          <p:cNvPr id="481282" name="Rectangle 2"/>
          <p:cNvSpPr>
            <a:spLocks noGrp="1" noChangeArrowheads="1"/>
          </p:cNvSpPr>
          <p:nvPr>
            <p:ph type="title"/>
          </p:nvPr>
        </p:nvSpPr>
        <p:spPr/>
        <p:txBody>
          <a:bodyPr/>
          <a:lstStyle/>
          <a:p>
            <a:r>
              <a:rPr lang="en-US" dirty="0">
                <a:solidFill>
                  <a:schemeClr val="hlink"/>
                </a:solidFill>
                <a:latin typeface="Arial Rounded MT Bold" pitchFamily="34" charset="0"/>
              </a:rPr>
              <a:t>Decay Lifetimes</a:t>
            </a:r>
            <a:endParaRPr lang="en-US" dirty="0"/>
          </a:p>
        </p:txBody>
      </p:sp>
      <p:pic>
        <p:nvPicPr>
          <p:cNvPr id="481284" name="Picture 4"/>
          <p:cNvPicPr>
            <a:picLocks noGrp="1" noChangeAspect="1" noChangeArrowheads="1"/>
          </p:cNvPicPr>
          <p:nvPr>
            <p:ph type="body" idx="1"/>
          </p:nvPr>
        </p:nvPicPr>
        <p:blipFill>
          <a:blip r:embed="rId4"/>
          <a:srcRect/>
          <a:stretch>
            <a:fillRect/>
          </a:stretch>
        </p:blipFill>
        <p:spPr>
          <a:xfrm>
            <a:off x="609600" y="1600200"/>
            <a:ext cx="4819650" cy="2165350"/>
          </a:xfrm>
          <a:noFill/>
          <a:ln/>
        </p:spPr>
      </p:pic>
      <p:sp>
        <p:nvSpPr>
          <p:cNvPr id="481285" name="Text Box 5"/>
          <p:cNvSpPr txBox="1">
            <a:spLocks noChangeArrowheads="1"/>
          </p:cNvSpPr>
          <p:nvPr/>
        </p:nvSpPr>
        <p:spPr bwMode="auto">
          <a:xfrm>
            <a:off x="533400" y="1066800"/>
            <a:ext cx="8153400" cy="641350"/>
          </a:xfrm>
          <a:prstGeom prst="rect">
            <a:avLst/>
          </a:prstGeom>
          <a:noFill/>
          <a:ln w="9525">
            <a:noFill/>
            <a:miter lim="800000"/>
            <a:headEnd/>
            <a:tailEnd/>
          </a:ln>
          <a:effectLst/>
        </p:spPr>
        <p:txBody>
          <a:bodyPr>
            <a:spAutoFit/>
          </a:bodyPr>
          <a:lstStyle/>
          <a:p>
            <a:pPr>
              <a:spcBef>
                <a:spcPct val="50000"/>
              </a:spcBef>
            </a:pPr>
            <a:r>
              <a:rPr lang="en-US" sz="1800" dirty="0" err="1" smtClean="0">
                <a:solidFill>
                  <a:srgbClr val="0070C0"/>
                </a:solidFill>
              </a:rPr>
              <a:t>G</a:t>
            </a:r>
            <a:r>
              <a:rPr lang="en-US" sz="1800" baseline="30000" dirty="0" err="1" smtClean="0">
                <a:solidFill>
                  <a:srgbClr val="0070C0"/>
                </a:solidFill>
              </a:rPr>
              <a:t>n</a:t>
            </a:r>
            <a:r>
              <a:rPr lang="en-US" sz="1800" dirty="0" smtClean="0">
                <a:solidFill>
                  <a:srgbClr val="0070C0"/>
                </a:solidFill>
              </a:rPr>
              <a:t> </a:t>
            </a:r>
            <a:r>
              <a:rPr lang="en-US" sz="1800" dirty="0">
                <a:solidFill>
                  <a:srgbClr val="0070C0"/>
                </a:solidFill>
              </a:rPr>
              <a:t>, for n&gt;1, primarily decays to a pair of gauge bosons with equal KK numbers, with lifetime given by: </a:t>
            </a:r>
          </a:p>
        </p:txBody>
      </p:sp>
      <p:sp>
        <p:nvSpPr>
          <p:cNvPr id="481286" name="Text Box 6"/>
          <p:cNvSpPr txBox="1">
            <a:spLocks noChangeArrowheads="1"/>
          </p:cNvSpPr>
          <p:nvPr/>
        </p:nvSpPr>
        <p:spPr bwMode="auto">
          <a:xfrm>
            <a:off x="533400" y="3733800"/>
            <a:ext cx="7391400" cy="366713"/>
          </a:xfrm>
          <a:prstGeom prst="rect">
            <a:avLst/>
          </a:prstGeom>
          <a:noFill/>
          <a:ln w="9525">
            <a:noFill/>
            <a:miter lim="800000"/>
            <a:headEnd/>
            <a:tailEnd/>
          </a:ln>
          <a:effectLst/>
        </p:spPr>
        <p:txBody>
          <a:bodyPr>
            <a:spAutoFit/>
          </a:bodyPr>
          <a:lstStyle/>
          <a:p>
            <a:pPr>
              <a:spcBef>
                <a:spcPct val="50000"/>
              </a:spcBef>
            </a:pPr>
            <a:r>
              <a:rPr lang="en-US" sz="1800" dirty="0">
                <a:solidFill>
                  <a:srgbClr val="0070C0"/>
                </a:solidFill>
              </a:rPr>
              <a:t>Only long lived graviton is </a:t>
            </a:r>
            <a:r>
              <a:rPr lang="en-US" sz="1800" dirty="0" smtClean="0">
                <a:solidFill>
                  <a:srgbClr val="0070C0"/>
                </a:solidFill>
              </a:rPr>
              <a:t>G</a:t>
            </a:r>
            <a:r>
              <a:rPr lang="en-US" sz="1800" baseline="30000" dirty="0" smtClean="0">
                <a:solidFill>
                  <a:srgbClr val="0070C0"/>
                </a:solidFill>
              </a:rPr>
              <a:t>1</a:t>
            </a:r>
            <a:r>
              <a:rPr lang="en-US" sz="1800" dirty="0" smtClean="0">
                <a:solidFill>
                  <a:srgbClr val="0070C0"/>
                </a:solidFill>
              </a:rPr>
              <a:t>:</a:t>
            </a:r>
            <a:endParaRPr lang="en-US" sz="1800" baseline="30000" dirty="0">
              <a:solidFill>
                <a:srgbClr val="0070C0"/>
              </a:solidFill>
            </a:endParaRPr>
          </a:p>
        </p:txBody>
      </p:sp>
      <p:pic>
        <p:nvPicPr>
          <p:cNvPr id="481288" name="Picture 8"/>
          <p:cNvPicPr>
            <a:picLocks noChangeAspect="1" noChangeArrowheads="1"/>
          </p:cNvPicPr>
          <p:nvPr/>
        </p:nvPicPr>
        <p:blipFill>
          <a:blip r:embed="rId5"/>
          <a:srcRect/>
          <a:stretch>
            <a:fillRect/>
          </a:stretch>
        </p:blipFill>
        <p:spPr bwMode="auto">
          <a:xfrm>
            <a:off x="5257800" y="1905000"/>
            <a:ext cx="3108325" cy="360363"/>
          </a:xfrm>
          <a:prstGeom prst="rect">
            <a:avLst/>
          </a:prstGeom>
          <a:noFill/>
          <a:ln w="9525">
            <a:noFill/>
            <a:miter lim="800000"/>
            <a:headEnd/>
            <a:tailEnd/>
          </a:ln>
          <a:effectLst/>
        </p:spPr>
      </p:pic>
      <p:pic>
        <p:nvPicPr>
          <p:cNvPr id="481289" name="Picture 9"/>
          <p:cNvPicPr>
            <a:picLocks noChangeAspect="1" noChangeArrowheads="1"/>
          </p:cNvPicPr>
          <p:nvPr/>
        </p:nvPicPr>
        <p:blipFill>
          <a:blip r:embed="rId6"/>
          <a:srcRect/>
          <a:stretch>
            <a:fillRect/>
          </a:stretch>
        </p:blipFill>
        <p:spPr bwMode="auto">
          <a:xfrm>
            <a:off x="5462588" y="2514600"/>
            <a:ext cx="2767012" cy="293688"/>
          </a:xfrm>
          <a:prstGeom prst="rect">
            <a:avLst/>
          </a:prstGeom>
          <a:noFill/>
          <a:ln w="9525">
            <a:noFill/>
            <a:miter lim="800000"/>
            <a:headEnd/>
            <a:tailEnd/>
          </a:ln>
          <a:effectLst/>
        </p:spPr>
      </p:pic>
      <p:pic>
        <p:nvPicPr>
          <p:cNvPr id="481290" name="Picture 10"/>
          <p:cNvPicPr>
            <a:picLocks noChangeAspect="1" noChangeArrowheads="1"/>
          </p:cNvPicPr>
          <p:nvPr/>
        </p:nvPicPr>
        <p:blipFill>
          <a:blip r:embed="rId7"/>
          <a:srcRect/>
          <a:stretch>
            <a:fillRect/>
          </a:stretch>
        </p:blipFill>
        <p:spPr bwMode="auto">
          <a:xfrm>
            <a:off x="5994400" y="3124200"/>
            <a:ext cx="1549400" cy="28416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smtClean="0"/>
              <a:t>Nausheen R. Shah    Cosmo 08  </a:t>
            </a:r>
            <a:endParaRPr lang="en-US" altLang="en-US"/>
          </a:p>
        </p:txBody>
      </p:sp>
      <p:pic>
        <p:nvPicPr>
          <p:cNvPr id="493573" name="Picture 5"/>
          <p:cNvPicPr>
            <a:picLocks noChangeAspect="1" noChangeArrowheads="1"/>
          </p:cNvPicPr>
          <p:nvPr/>
        </p:nvPicPr>
        <p:blipFill>
          <a:blip r:embed="rId3"/>
          <a:srcRect/>
          <a:stretch>
            <a:fillRect/>
          </a:stretch>
        </p:blipFill>
        <p:spPr bwMode="auto">
          <a:xfrm>
            <a:off x="1811338" y="4953000"/>
            <a:ext cx="6113462" cy="987425"/>
          </a:xfrm>
          <a:prstGeom prst="rect">
            <a:avLst/>
          </a:prstGeom>
          <a:noFill/>
          <a:ln w="9525">
            <a:noFill/>
            <a:miter lim="800000"/>
            <a:headEnd/>
            <a:tailEnd/>
          </a:ln>
          <a:effectLst/>
        </p:spPr>
      </p:pic>
      <p:pic>
        <p:nvPicPr>
          <p:cNvPr id="493572" name="Picture 4"/>
          <p:cNvPicPr>
            <a:picLocks noChangeAspect="1" noChangeArrowheads="1"/>
          </p:cNvPicPr>
          <p:nvPr/>
        </p:nvPicPr>
        <p:blipFill>
          <a:blip r:embed="rId4"/>
          <a:srcRect/>
          <a:stretch>
            <a:fillRect/>
          </a:stretch>
        </p:blipFill>
        <p:spPr bwMode="auto">
          <a:xfrm>
            <a:off x="1828800" y="3048000"/>
            <a:ext cx="5334000" cy="927100"/>
          </a:xfrm>
          <a:prstGeom prst="rect">
            <a:avLst/>
          </a:prstGeom>
          <a:noFill/>
          <a:ln w="9525">
            <a:noFill/>
            <a:miter lim="800000"/>
            <a:headEnd/>
            <a:tailEnd/>
          </a:ln>
          <a:effectLst/>
        </p:spPr>
      </p:pic>
      <p:sp>
        <p:nvSpPr>
          <p:cNvPr id="493570" name="Rectangle 2"/>
          <p:cNvSpPr>
            <a:spLocks noGrp="1" noChangeArrowheads="1"/>
          </p:cNvSpPr>
          <p:nvPr>
            <p:ph type="title"/>
          </p:nvPr>
        </p:nvSpPr>
        <p:spPr/>
        <p:txBody>
          <a:bodyPr/>
          <a:lstStyle/>
          <a:p>
            <a:r>
              <a:rPr lang="en-US" sz="3800" dirty="0">
                <a:solidFill>
                  <a:schemeClr val="hlink"/>
                </a:solidFill>
                <a:latin typeface="Arial Rounded MT Bold" pitchFamily="34" charset="0"/>
              </a:rPr>
              <a:t>Constraints on the G</a:t>
            </a:r>
            <a:r>
              <a:rPr lang="en-US" sz="3800" baseline="30000" dirty="0">
                <a:solidFill>
                  <a:schemeClr val="hlink"/>
                </a:solidFill>
                <a:latin typeface="Arial Rounded MT Bold" pitchFamily="34" charset="0"/>
              </a:rPr>
              <a:t>1</a:t>
            </a:r>
            <a:r>
              <a:rPr lang="en-US" sz="3800" dirty="0">
                <a:solidFill>
                  <a:schemeClr val="hlink"/>
                </a:solidFill>
                <a:latin typeface="Arial Rounded MT Bold" pitchFamily="34" charset="0"/>
              </a:rPr>
              <a:t>-B</a:t>
            </a:r>
            <a:r>
              <a:rPr lang="en-US" sz="3800" baseline="30000" dirty="0">
                <a:solidFill>
                  <a:schemeClr val="hlink"/>
                </a:solidFill>
                <a:latin typeface="Arial Rounded MT Bold" pitchFamily="34" charset="0"/>
              </a:rPr>
              <a:t>1</a:t>
            </a:r>
            <a:r>
              <a:rPr lang="en-US" sz="3800" dirty="0">
                <a:solidFill>
                  <a:schemeClr val="hlink"/>
                </a:solidFill>
                <a:latin typeface="Arial Rounded MT Bold" pitchFamily="34" charset="0"/>
              </a:rPr>
              <a:t> mass difference.</a:t>
            </a:r>
          </a:p>
        </p:txBody>
      </p:sp>
      <p:sp>
        <p:nvSpPr>
          <p:cNvPr id="493571" name="Rectangle 3"/>
          <p:cNvSpPr>
            <a:spLocks noGrp="1" noChangeArrowheads="1"/>
          </p:cNvSpPr>
          <p:nvPr>
            <p:ph type="body" idx="1"/>
          </p:nvPr>
        </p:nvSpPr>
        <p:spPr/>
        <p:txBody>
          <a:bodyPr/>
          <a:lstStyle/>
          <a:p>
            <a:r>
              <a:rPr lang="en-US" sz="2800" dirty="0">
                <a:solidFill>
                  <a:srgbClr val="0070C0"/>
                </a:solidFill>
                <a:latin typeface="Arial Rounded MT Bold" pitchFamily="34" charset="0"/>
              </a:rPr>
              <a:t>If we assume that </a:t>
            </a:r>
            <a:r>
              <a:rPr lang="en-US" sz="2800" dirty="0" smtClean="0">
                <a:solidFill>
                  <a:srgbClr val="0070C0"/>
                </a:solidFill>
                <a:latin typeface="Arial Rounded MT Bold" pitchFamily="34" charset="0"/>
              </a:rPr>
              <a:t>T</a:t>
            </a:r>
            <a:r>
              <a:rPr lang="en-US" sz="2800" baseline="-25000" dirty="0" smtClean="0">
                <a:solidFill>
                  <a:srgbClr val="0070C0"/>
                </a:solidFill>
                <a:latin typeface="Arial Rounded MT Bold" pitchFamily="34" charset="0"/>
              </a:rPr>
              <a:t>R </a:t>
            </a:r>
            <a:r>
              <a:rPr lang="en-US" sz="2800" dirty="0" smtClean="0">
                <a:solidFill>
                  <a:srgbClr val="0070C0"/>
                </a:solidFill>
                <a:latin typeface="Arial Rounded MT Bold" pitchFamily="34" charset="0"/>
              </a:rPr>
              <a:t>is </a:t>
            </a:r>
            <a:r>
              <a:rPr lang="en-US" sz="2800" dirty="0">
                <a:solidFill>
                  <a:srgbClr val="0070C0"/>
                </a:solidFill>
                <a:latin typeface="Arial Rounded MT Bold" pitchFamily="34" charset="0"/>
              </a:rPr>
              <a:t>such that </a:t>
            </a:r>
            <a:r>
              <a:rPr lang="en-US" sz="2800" dirty="0">
                <a:solidFill>
                  <a:srgbClr val="0070C0"/>
                </a:solidFill>
                <a:latin typeface="Symbol" pitchFamily="18" charset="2"/>
              </a:rPr>
              <a:t>W </a:t>
            </a:r>
            <a:r>
              <a:rPr lang="en-US" sz="2800" dirty="0">
                <a:solidFill>
                  <a:srgbClr val="0070C0"/>
                </a:solidFill>
                <a:latin typeface="Arial Rounded MT Bold" pitchFamily="34" charset="0"/>
              </a:rPr>
              <a:t>= 0.23, we find that to preserve BBN predicted light element abundances : </a:t>
            </a:r>
          </a:p>
          <a:p>
            <a:endParaRPr lang="en-US" sz="2800" dirty="0">
              <a:solidFill>
                <a:srgbClr val="0070C0"/>
              </a:solidFill>
              <a:latin typeface="Arial Rounded MT Bold" pitchFamily="34" charset="0"/>
            </a:endParaRPr>
          </a:p>
          <a:p>
            <a:endParaRPr lang="en-US" sz="2800" dirty="0" smtClean="0">
              <a:solidFill>
                <a:srgbClr val="0070C0"/>
              </a:solidFill>
              <a:latin typeface="Arial Rounded MT Bold" pitchFamily="34" charset="0"/>
            </a:endParaRPr>
          </a:p>
          <a:p>
            <a:r>
              <a:rPr lang="en-US" sz="2800" dirty="0" smtClean="0">
                <a:solidFill>
                  <a:srgbClr val="0070C0"/>
                </a:solidFill>
                <a:latin typeface="Arial Rounded MT Bold" pitchFamily="34" charset="0"/>
              </a:rPr>
              <a:t>Requiring </a:t>
            </a:r>
            <a:r>
              <a:rPr lang="en-US" sz="2800" dirty="0">
                <a:solidFill>
                  <a:srgbClr val="0070C0"/>
                </a:solidFill>
                <a:latin typeface="Arial Rounded MT Bold" pitchFamily="34" charset="0"/>
              </a:rPr>
              <a:t>that late decays don’t destroy the diffuse photon flux:</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9221" name="Rectangle 5"/>
          <p:cNvSpPr>
            <a:spLocks noGrp="1" noChangeArrowheads="1"/>
          </p:cNvSpPr>
          <p:nvPr>
            <p:ph type="title"/>
          </p:nvPr>
        </p:nvSpPr>
        <p:spPr/>
        <p:txBody>
          <a:bodyPr/>
          <a:lstStyle/>
          <a:p>
            <a:r>
              <a:rPr lang="en-US" sz="1900">
                <a:solidFill>
                  <a:schemeClr val="hlink"/>
                </a:solidFill>
                <a:latin typeface="Arial Rounded MT Bold" pitchFamily="34" charset="0"/>
              </a:rPr>
              <a:t>Combined constraints due to both BBN and observed diffuse flux on the mass difference. </a:t>
            </a:r>
          </a:p>
        </p:txBody>
      </p:sp>
      <p:pic>
        <p:nvPicPr>
          <p:cNvPr id="9220" name="Picture 4" descr="delsuper"/>
          <p:cNvPicPr>
            <a:picLocks noChangeAspect="1" noChangeArrowheads="1"/>
          </p:cNvPicPr>
          <p:nvPr/>
        </p:nvPicPr>
        <p:blipFill>
          <a:blip r:embed="rId3"/>
          <a:srcRect/>
          <a:stretch>
            <a:fillRect/>
          </a:stretch>
        </p:blipFill>
        <p:spPr bwMode="auto">
          <a:xfrm>
            <a:off x="971550" y="762000"/>
            <a:ext cx="7200900" cy="54038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smtClean="0"/>
              <a:t>Nausheen R. Shah    Cosmo 08  </a:t>
            </a:r>
            <a:endParaRPr lang="en-US" altLang="en-US"/>
          </a:p>
        </p:txBody>
      </p:sp>
      <p:pic>
        <p:nvPicPr>
          <p:cNvPr id="495620" name="Picture 4"/>
          <p:cNvPicPr>
            <a:picLocks noChangeAspect="1" noChangeArrowheads="1"/>
          </p:cNvPicPr>
          <p:nvPr/>
        </p:nvPicPr>
        <p:blipFill>
          <a:blip r:embed="rId3"/>
          <a:srcRect/>
          <a:stretch>
            <a:fillRect/>
          </a:stretch>
        </p:blipFill>
        <p:spPr bwMode="auto">
          <a:xfrm>
            <a:off x="1219200" y="2362200"/>
            <a:ext cx="5808663" cy="1547813"/>
          </a:xfrm>
          <a:prstGeom prst="rect">
            <a:avLst/>
          </a:prstGeom>
          <a:noFill/>
          <a:ln w="9525">
            <a:noFill/>
            <a:miter lim="800000"/>
            <a:headEnd/>
            <a:tailEnd/>
          </a:ln>
          <a:effectLst/>
        </p:spPr>
      </p:pic>
      <p:sp>
        <p:nvSpPr>
          <p:cNvPr id="495618" name="Rectangle 2"/>
          <p:cNvSpPr>
            <a:spLocks noGrp="1" noChangeArrowheads="1"/>
          </p:cNvSpPr>
          <p:nvPr>
            <p:ph type="title"/>
          </p:nvPr>
        </p:nvSpPr>
        <p:spPr/>
        <p:txBody>
          <a:bodyPr/>
          <a:lstStyle/>
          <a:p>
            <a:r>
              <a:rPr lang="en-US" sz="3800">
                <a:solidFill>
                  <a:schemeClr val="hlink"/>
                </a:solidFill>
                <a:latin typeface="Arial Rounded MT Bold" pitchFamily="34" charset="0"/>
              </a:rPr>
              <a:t>One Loop Corrections to the KK Masses.</a:t>
            </a:r>
          </a:p>
        </p:txBody>
      </p:sp>
      <p:sp>
        <p:nvSpPr>
          <p:cNvPr id="495619" name="Rectangle 3"/>
          <p:cNvSpPr>
            <a:spLocks noGrp="1" noChangeArrowheads="1"/>
          </p:cNvSpPr>
          <p:nvPr>
            <p:ph type="body" idx="1"/>
          </p:nvPr>
        </p:nvSpPr>
        <p:spPr/>
        <p:txBody>
          <a:bodyPr/>
          <a:lstStyle/>
          <a:p>
            <a:r>
              <a:rPr lang="en-US" sz="2400" dirty="0">
                <a:solidFill>
                  <a:srgbClr val="0070C0"/>
                </a:solidFill>
                <a:latin typeface="Arial Rounded MT Bold" pitchFamily="34" charset="0"/>
              </a:rPr>
              <a:t>The gauge boson mass matrix due to the Higgs </a:t>
            </a:r>
            <a:r>
              <a:rPr lang="en-US" sz="2400" dirty="0" err="1">
                <a:solidFill>
                  <a:srgbClr val="0070C0"/>
                </a:solidFill>
                <a:latin typeface="Arial Rounded MT Bold" pitchFamily="34" charset="0"/>
              </a:rPr>
              <a:t>vev</a:t>
            </a:r>
            <a:r>
              <a:rPr lang="en-US" sz="2400" dirty="0">
                <a:solidFill>
                  <a:srgbClr val="0070C0"/>
                </a:solidFill>
                <a:latin typeface="Arial Rounded MT Bold" pitchFamily="34" charset="0"/>
              </a:rPr>
              <a:t> in the </a:t>
            </a:r>
            <a:r>
              <a:rPr lang="en-US" sz="2400" i="1" dirty="0">
                <a:solidFill>
                  <a:srgbClr val="0070C0"/>
                </a:solidFill>
                <a:latin typeface="Arial Rounded MT Bold" pitchFamily="34" charset="0"/>
              </a:rPr>
              <a:t>B </a:t>
            </a:r>
            <a:r>
              <a:rPr lang="en-US" sz="2400" baseline="30000" dirty="0">
                <a:solidFill>
                  <a:srgbClr val="0070C0"/>
                </a:solidFill>
                <a:latin typeface="Arial Rounded MT Bold" pitchFamily="34" charset="0"/>
              </a:rPr>
              <a:t>n</a:t>
            </a:r>
            <a:r>
              <a:rPr lang="en-US" sz="2400" dirty="0">
                <a:solidFill>
                  <a:srgbClr val="0070C0"/>
                </a:solidFill>
                <a:latin typeface="Arial Rounded MT Bold" pitchFamily="34" charset="0"/>
              </a:rPr>
              <a:t>, </a:t>
            </a:r>
            <a:r>
              <a:rPr lang="en-US" sz="2400" i="1" dirty="0">
                <a:solidFill>
                  <a:srgbClr val="0070C0"/>
                </a:solidFill>
                <a:latin typeface="Arial Rounded MT Bold" pitchFamily="34" charset="0"/>
              </a:rPr>
              <a:t>W </a:t>
            </a:r>
            <a:r>
              <a:rPr lang="en-US" sz="2400" baseline="30000" dirty="0">
                <a:solidFill>
                  <a:srgbClr val="0070C0"/>
                </a:solidFill>
                <a:latin typeface="Arial Rounded MT Bold" pitchFamily="34" charset="0"/>
              </a:rPr>
              <a:t>3n</a:t>
            </a:r>
            <a:r>
              <a:rPr lang="en-US" sz="2400" dirty="0">
                <a:solidFill>
                  <a:srgbClr val="0070C0"/>
                </a:solidFill>
                <a:latin typeface="Arial Rounded MT Bold" pitchFamily="34" charset="0"/>
              </a:rPr>
              <a:t> basis:</a:t>
            </a:r>
          </a:p>
          <a:p>
            <a:endParaRPr lang="en-US" sz="2800" dirty="0">
              <a:solidFill>
                <a:srgbClr val="0070C0"/>
              </a:solidFill>
              <a:latin typeface="Arial Rounded MT Bold" pitchFamily="34" charset="0"/>
            </a:endParaRPr>
          </a:p>
          <a:p>
            <a:endParaRPr lang="en-US" dirty="0">
              <a:solidFill>
                <a:srgbClr val="0070C0"/>
              </a:solidFill>
              <a:latin typeface="Arial Rounded MT Bold" pitchFamily="34" charset="0"/>
            </a:endParaRPr>
          </a:p>
          <a:p>
            <a:endParaRPr lang="en-US" sz="2800" dirty="0">
              <a:solidFill>
                <a:srgbClr val="0070C0"/>
              </a:solidFill>
              <a:latin typeface="Arial Rounded MT Bold" pitchFamily="34" charset="0"/>
            </a:endParaRPr>
          </a:p>
          <a:p>
            <a:r>
              <a:rPr lang="en-US" sz="2400" dirty="0">
                <a:solidFill>
                  <a:srgbClr val="0070C0"/>
                </a:solidFill>
                <a:latin typeface="Arial Rounded MT Bold" pitchFamily="34" charset="0"/>
              </a:rPr>
              <a:t>Since the mixing is very small, the </a:t>
            </a:r>
            <a:r>
              <a:rPr lang="en-US" sz="2400" dirty="0" smtClean="0">
                <a:solidFill>
                  <a:srgbClr val="0070C0"/>
                </a:solidFill>
                <a:latin typeface="Arial Rounded MT Bold" pitchFamily="34" charset="0"/>
              </a:rPr>
              <a:t>first KK mode of the photon is very well approximated by the </a:t>
            </a:r>
            <a:r>
              <a:rPr lang="en-US" sz="2400" i="1" dirty="0" smtClean="0">
                <a:solidFill>
                  <a:srgbClr val="0070C0"/>
                </a:solidFill>
                <a:latin typeface="Arial Rounded MT Bold" pitchFamily="34" charset="0"/>
              </a:rPr>
              <a:t>B</a:t>
            </a:r>
            <a:r>
              <a:rPr lang="en-US" sz="2400" baseline="30000" dirty="0" smtClean="0">
                <a:solidFill>
                  <a:srgbClr val="0070C0"/>
                </a:solidFill>
                <a:latin typeface="Arial Rounded MT Bold" pitchFamily="34" charset="0"/>
              </a:rPr>
              <a:t>1</a:t>
            </a:r>
            <a:r>
              <a:rPr lang="en-US" sz="2400" dirty="0" smtClean="0">
                <a:solidFill>
                  <a:srgbClr val="0070C0"/>
                </a:solidFill>
                <a:latin typeface="Arial Rounded MT Bold" pitchFamily="34" charset="0"/>
              </a:rPr>
              <a:t>:</a:t>
            </a:r>
            <a:endParaRPr lang="en-US" sz="2400" dirty="0">
              <a:solidFill>
                <a:srgbClr val="0070C0"/>
              </a:solidFill>
              <a:latin typeface="Arial Rounded MT Bold" pitchFamily="34" charset="0"/>
            </a:endParaRPr>
          </a:p>
        </p:txBody>
      </p:sp>
      <p:pic>
        <p:nvPicPr>
          <p:cNvPr id="495621" name="Picture 5"/>
          <p:cNvPicPr>
            <a:picLocks noChangeAspect="1" noChangeArrowheads="1"/>
          </p:cNvPicPr>
          <p:nvPr/>
        </p:nvPicPr>
        <p:blipFill>
          <a:blip r:embed="rId4"/>
          <a:srcRect/>
          <a:stretch>
            <a:fillRect/>
          </a:stretch>
        </p:blipFill>
        <p:spPr bwMode="auto">
          <a:xfrm>
            <a:off x="762000" y="5080000"/>
            <a:ext cx="7696200" cy="10160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2054" name="Rectangle 6"/>
          <p:cNvSpPr>
            <a:spLocks noGrp="1" noChangeArrowheads="1"/>
          </p:cNvSpPr>
          <p:nvPr>
            <p:ph type="title"/>
          </p:nvPr>
        </p:nvSpPr>
        <p:spPr/>
        <p:txBody>
          <a:bodyPr/>
          <a:lstStyle/>
          <a:p>
            <a:r>
              <a:rPr lang="en-US" sz="1900" dirty="0">
                <a:solidFill>
                  <a:schemeClr val="hlink"/>
                </a:solidFill>
                <a:latin typeface="Arial Rounded MT Bold" pitchFamily="34" charset="0"/>
              </a:rPr>
              <a:t>Absolute value of the one loop corrections to the B</a:t>
            </a:r>
            <a:r>
              <a:rPr lang="en-US" sz="1900" baseline="30000" dirty="0">
                <a:solidFill>
                  <a:schemeClr val="hlink"/>
                </a:solidFill>
                <a:latin typeface="Arial Rounded MT Bold" pitchFamily="34" charset="0"/>
              </a:rPr>
              <a:t>1</a:t>
            </a:r>
            <a:r>
              <a:rPr lang="en-US" sz="1900" dirty="0">
                <a:solidFill>
                  <a:schemeClr val="hlink"/>
                </a:solidFill>
                <a:latin typeface="Arial Rounded MT Bold" pitchFamily="34" charset="0"/>
              </a:rPr>
              <a:t> mass in the MUED as a function of m</a:t>
            </a:r>
            <a:r>
              <a:rPr lang="en-US" sz="1900" baseline="-25000" dirty="0">
                <a:solidFill>
                  <a:schemeClr val="hlink"/>
                </a:solidFill>
                <a:latin typeface="Arial Rounded MT Bold" pitchFamily="34" charset="0"/>
              </a:rPr>
              <a:t>KK</a:t>
            </a:r>
            <a:r>
              <a:rPr lang="en-US" sz="1900" dirty="0">
                <a:solidFill>
                  <a:schemeClr val="hlink"/>
                </a:solidFill>
                <a:latin typeface="Arial Rounded MT Bold" pitchFamily="34" charset="0"/>
              </a:rPr>
              <a:t>. The graviton would be the LKP below masses ~ 800 </a:t>
            </a:r>
            <a:r>
              <a:rPr lang="en-US" sz="1900" dirty="0" err="1">
                <a:solidFill>
                  <a:schemeClr val="hlink"/>
                </a:solidFill>
                <a:latin typeface="Arial Rounded MT Bold" pitchFamily="34" charset="0"/>
              </a:rPr>
              <a:t>GeV</a:t>
            </a:r>
            <a:r>
              <a:rPr lang="en-US" sz="1900" dirty="0">
                <a:solidFill>
                  <a:schemeClr val="hlink"/>
                </a:solidFill>
                <a:latin typeface="Arial Rounded MT Bold" pitchFamily="34" charset="0"/>
              </a:rPr>
              <a:t>. </a:t>
            </a:r>
          </a:p>
        </p:txBody>
      </p:sp>
      <p:pic>
        <p:nvPicPr>
          <p:cNvPr id="2052" name="Picture 4" descr="1loop"/>
          <p:cNvPicPr>
            <a:picLocks noChangeAspect="1" noChangeArrowheads="1"/>
          </p:cNvPicPr>
          <p:nvPr/>
        </p:nvPicPr>
        <p:blipFill>
          <a:blip r:embed="rId3"/>
          <a:srcRect/>
          <a:stretch>
            <a:fillRect/>
          </a:stretch>
        </p:blipFill>
        <p:spPr bwMode="auto">
          <a:xfrm>
            <a:off x="1143000" y="838200"/>
            <a:ext cx="7200900" cy="5486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smtClean="0"/>
              <a:t>Nausheen R. Shah    Cosmo 08  </a:t>
            </a:r>
            <a:endParaRPr lang="en-US" altLang="en-US"/>
          </a:p>
        </p:txBody>
      </p:sp>
      <p:sp>
        <p:nvSpPr>
          <p:cNvPr id="497666" name="Rectangle 2"/>
          <p:cNvSpPr>
            <a:spLocks noGrp="1" noChangeArrowheads="1"/>
          </p:cNvSpPr>
          <p:nvPr>
            <p:ph type="title"/>
          </p:nvPr>
        </p:nvSpPr>
        <p:spPr/>
        <p:txBody>
          <a:bodyPr/>
          <a:lstStyle/>
          <a:p>
            <a:r>
              <a:rPr lang="en-US" sz="3800" dirty="0">
                <a:solidFill>
                  <a:schemeClr val="hlink"/>
                </a:solidFill>
                <a:latin typeface="Arial Rounded MT Bold" pitchFamily="34" charset="0"/>
              </a:rPr>
              <a:t>Determining </a:t>
            </a:r>
            <a:r>
              <a:rPr lang="en-US" sz="3800" dirty="0" smtClean="0">
                <a:solidFill>
                  <a:schemeClr val="hlink"/>
                </a:solidFill>
                <a:latin typeface="Arial Rounded MT Bold" pitchFamily="34" charset="0"/>
              </a:rPr>
              <a:t>T</a:t>
            </a:r>
            <a:r>
              <a:rPr lang="en-US" sz="3800" baseline="-25000" dirty="0" smtClean="0">
                <a:solidFill>
                  <a:schemeClr val="hlink"/>
                </a:solidFill>
                <a:latin typeface="Arial Rounded MT Bold" pitchFamily="34" charset="0"/>
              </a:rPr>
              <a:t>R</a:t>
            </a:r>
            <a:endParaRPr lang="en-US" sz="3800" baseline="-25000" dirty="0">
              <a:solidFill>
                <a:schemeClr val="hlink"/>
              </a:solidFill>
              <a:latin typeface="Arial Rounded MT Bold" pitchFamily="34" charset="0"/>
            </a:endParaRPr>
          </a:p>
        </p:txBody>
      </p:sp>
      <p:sp>
        <p:nvSpPr>
          <p:cNvPr id="497667" name="Rectangle 3"/>
          <p:cNvSpPr>
            <a:spLocks noGrp="1" noChangeArrowheads="1"/>
          </p:cNvSpPr>
          <p:nvPr>
            <p:ph type="body" idx="1"/>
          </p:nvPr>
        </p:nvSpPr>
        <p:spPr/>
        <p:txBody>
          <a:bodyPr/>
          <a:lstStyle/>
          <a:p>
            <a:pPr>
              <a:lnSpc>
                <a:spcPct val="90000"/>
              </a:lnSpc>
            </a:pPr>
            <a:r>
              <a:rPr lang="en-US" sz="2600" dirty="0">
                <a:solidFill>
                  <a:srgbClr val="0070C0"/>
                </a:solidFill>
                <a:latin typeface="Arial Rounded MT Bold" pitchFamily="34" charset="0"/>
              </a:rPr>
              <a:t>Due to small couplings to matter, provided the G</a:t>
            </a:r>
            <a:r>
              <a:rPr lang="en-US" sz="2600" baseline="30000" dirty="0">
                <a:solidFill>
                  <a:srgbClr val="0070C0"/>
                </a:solidFill>
                <a:latin typeface="Arial Rounded MT Bold" pitchFamily="34" charset="0"/>
              </a:rPr>
              <a:t>1</a:t>
            </a:r>
            <a:r>
              <a:rPr lang="en-US" sz="2600" dirty="0">
                <a:solidFill>
                  <a:srgbClr val="0070C0"/>
                </a:solidFill>
                <a:latin typeface="Arial Rounded MT Bold" pitchFamily="34" charset="0"/>
              </a:rPr>
              <a:t> is not the LKP, it will not be produced in laboratory experiments.</a:t>
            </a:r>
          </a:p>
          <a:p>
            <a:pPr>
              <a:lnSpc>
                <a:spcPct val="90000"/>
              </a:lnSpc>
              <a:buFont typeface="Wingdings" pitchFamily="2" charset="2"/>
              <a:buNone/>
            </a:pPr>
            <a:r>
              <a:rPr lang="en-US" sz="2600" dirty="0">
                <a:solidFill>
                  <a:srgbClr val="0070C0"/>
                </a:solidFill>
                <a:latin typeface="Arial Rounded MT Bold" pitchFamily="34" charset="0"/>
              </a:rPr>
              <a:t> </a:t>
            </a:r>
          </a:p>
          <a:p>
            <a:pPr>
              <a:lnSpc>
                <a:spcPct val="90000"/>
              </a:lnSpc>
            </a:pPr>
            <a:r>
              <a:rPr lang="en-US" sz="2600" dirty="0">
                <a:solidFill>
                  <a:srgbClr val="0070C0"/>
                </a:solidFill>
                <a:latin typeface="Arial Rounded MT Bold" pitchFamily="34" charset="0"/>
              </a:rPr>
              <a:t>If conclusive evidence for UED is found in collider experiments, and relevant properties of the first and second modes were measured, then assuming that no other exotic particle exists, we could estimate the contribution of the </a:t>
            </a:r>
            <a:r>
              <a:rPr lang="en-US" sz="2600" dirty="0" err="1">
                <a:solidFill>
                  <a:srgbClr val="0070C0"/>
                </a:solidFill>
                <a:latin typeface="Arial Rounded MT Bold" pitchFamily="34" charset="0"/>
              </a:rPr>
              <a:t>G</a:t>
            </a:r>
            <a:r>
              <a:rPr lang="en-US" sz="2600" baseline="30000" dirty="0" err="1">
                <a:solidFill>
                  <a:srgbClr val="0070C0"/>
                </a:solidFill>
                <a:latin typeface="Arial Rounded MT Bold" pitchFamily="34" charset="0"/>
              </a:rPr>
              <a:t>n</a:t>
            </a:r>
            <a:r>
              <a:rPr lang="en-US" sz="2600" dirty="0">
                <a:solidFill>
                  <a:srgbClr val="0070C0"/>
                </a:solidFill>
                <a:latin typeface="Arial Rounded MT Bold" pitchFamily="34" charset="0"/>
              </a:rPr>
              <a:t> </a:t>
            </a:r>
            <a:r>
              <a:rPr lang="en-US" sz="2600" dirty="0" smtClean="0">
                <a:solidFill>
                  <a:srgbClr val="0070C0"/>
                </a:solidFill>
                <a:latin typeface="Arial Rounded MT Bold" pitchFamily="34" charset="0"/>
              </a:rPr>
              <a:t>to </a:t>
            </a:r>
            <a:r>
              <a:rPr lang="en-US" sz="2600" spc="100" dirty="0" smtClean="0">
                <a:solidFill>
                  <a:srgbClr val="0070C0"/>
                </a:solidFill>
                <a:latin typeface="Symbol" pitchFamily="18" charset="2"/>
              </a:rPr>
              <a:t>W</a:t>
            </a:r>
            <a:r>
              <a:rPr lang="en-US" sz="2600" spc="100" baseline="-25000" dirty="0" smtClean="0">
                <a:solidFill>
                  <a:srgbClr val="0070C0"/>
                </a:solidFill>
              </a:rPr>
              <a:t>DM</a:t>
            </a:r>
            <a:r>
              <a:rPr lang="en-US" sz="2400" spc="100" baseline="-25000" dirty="0" smtClean="0">
                <a:solidFill>
                  <a:srgbClr val="0070C0"/>
                </a:solidFill>
              </a:rPr>
              <a:t> </a:t>
            </a:r>
            <a:r>
              <a:rPr lang="en-US" sz="2600" dirty="0" smtClean="0">
                <a:solidFill>
                  <a:srgbClr val="0070C0"/>
                </a:solidFill>
                <a:latin typeface="Arial Rounded MT Bold" pitchFamily="34" charset="0"/>
              </a:rPr>
              <a:t>, </a:t>
            </a:r>
            <a:r>
              <a:rPr lang="en-US" sz="2600" dirty="0">
                <a:solidFill>
                  <a:srgbClr val="0070C0"/>
                </a:solidFill>
                <a:latin typeface="Arial Rounded MT Bold" pitchFamily="34" charset="0"/>
              </a:rPr>
              <a:t>and therefore be able to infer </a:t>
            </a:r>
            <a:r>
              <a:rPr lang="en-US" sz="2600" dirty="0" smtClean="0">
                <a:solidFill>
                  <a:srgbClr val="0070C0"/>
                </a:solidFill>
                <a:latin typeface="Arial Rounded MT Bold" pitchFamily="34" charset="0"/>
              </a:rPr>
              <a:t>T</a:t>
            </a:r>
            <a:r>
              <a:rPr lang="en-US" sz="2600" baseline="-25000" dirty="0" smtClean="0">
                <a:solidFill>
                  <a:srgbClr val="0070C0"/>
                </a:solidFill>
                <a:latin typeface="Arial Rounded MT Bold" pitchFamily="34" charset="0"/>
              </a:rPr>
              <a:t>R</a:t>
            </a:r>
            <a:r>
              <a:rPr lang="en-US" sz="2600" dirty="0" smtClean="0">
                <a:solidFill>
                  <a:srgbClr val="0070C0"/>
                </a:solidFill>
                <a:latin typeface="Arial Rounded MT Bold" pitchFamily="34" charset="0"/>
              </a:rPr>
              <a:t>. </a:t>
            </a:r>
            <a:endParaRPr lang="en-US" sz="2600" dirty="0">
              <a:solidFill>
                <a:srgbClr val="0070C0"/>
              </a:solidFill>
              <a:latin typeface="Arial Rounded MT Bold"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16389" name="Rectangle 5"/>
          <p:cNvSpPr>
            <a:spLocks noGrp="1" noChangeArrowheads="1"/>
          </p:cNvSpPr>
          <p:nvPr>
            <p:ph type="title"/>
          </p:nvPr>
        </p:nvSpPr>
        <p:spPr/>
        <p:txBody>
          <a:bodyPr/>
          <a:lstStyle/>
          <a:p>
            <a:r>
              <a:rPr lang="en-US" sz="1900">
                <a:solidFill>
                  <a:schemeClr val="hlink"/>
                </a:solidFill>
                <a:latin typeface="Arial Rounded MT Bold" pitchFamily="34" charset="0"/>
              </a:rPr>
              <a:t>If LKP observed at LHC, the reheating temperature required to make up the deficit DM density by KK gravitons. </a:t>
            </a:r>
          </a:p>
        </p:txBody>
      </p:sp>
      <p:pic>
        <p:nvPicPr>
          <p:cNvPr id="16388" name="Picture 4" descr="TrOm"/>
          <p:cNvPicPr>
            <a:picLocks noChangeAspect="1" noChangeArrowheads="1"/>
          </p:cNvPicPr>
          <p:nvPr/>
        </p:nvPicPr>
        <p:blipFill>
          <a:blip r:embed="rId3"/>
          <a:srcRect/>
          <a:stretch>
            <a:fillRect/>
          </a:stretch>
        </p:blipFill>
        <p:spPr bwMode="auto">
          <a:xfrm>
            <a:off x="971550" y="692150"/>
            <a:ext cx="7200900" cy="55562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smtClean="0"/>
              <a:t>Nausheen R. Shah    Cosmo 08  </a:t>
            </a:r>
            <a:endParaRPr lang="en-US" altLang="en-US"/>
          </a:p>
        </p:txBody>
      </p:sp>
      <p:sp>
        <p:nvSpPr>
          <p:cNvPr id="499714" name="Rectangle 2"/>
          <p:cNvSpPr>
            <a:spLocks noGrp="1" noChangeArrowheads="1"/>
          </p:cNvSpPr>
          <p:nvPr>
            <p:ph type="title"/>
          </p:nvPr>
        </p:nvSpPr>
        <p:spPr/>
        <p:txBody>
          <a:bodyPr/>
          <a:lstStyle/>
          <a:p>
            <a:r>
              <a:rPr lang="en-US">
                <a:solidFill>
                  <a:schemeClr val="hlink"/>
                </a:solidFill>
                <a:latin typeface="Arial Rounded MT Bold" pitchFamily="34" charset="0"/>
              </a:rPr>
              <a:t>Conclusion</a:t>
            </a:r>
          </a:p>
        </p:txBody>
      </p:sp>
      <p:sp>
        <p:nvSpPr>
          <p:cNvPr id="499715" name="Rectangle 3"/>
          <p:cNvSpPr>
            <a:spLocks noGrp="1" noChangeArrowheads="1"/>
          </p:cNvSpPr>
          <p:nvPr>
            <p:ph type="body" idx="1"/>
          </p:nvPr>
        </p:nvSpPr>
        <p:spPr/>
        <p:txBody>
          <a:bodyPr/>
          <a:lstStyle/>
          <a:p>
            <a:pPr>
              <a:lnSpc>
                <a:spcPct val="80000"/>
              </a:lnSpc>
            </a:pPr>
            <a:r>
              <a:rPr lang="en-US" sz="1900" dirty="0">
                <a:solidFill>
                  <a:srgbClr val="0070C0"/>
                </a:solidFill>
                <a:latin typeface="Arial Rounded MT Bold" pitchFamily="34" charset="0"/>
              </a:rPr>
              <a:t>We have studied the cosmological effects of the inclusion of the </a:t>
            </a:r>
            <a:r>
              <a:rPr lang="en-US" sz="1900" dirty="0" smtClean="0">
                <a:solidFill>
                  <a:srgbClr val="0070C0"/>
                </a:solidFill>
                <a:latin typeface="Arial Rounded MT Bold" pitchFamily="34" charset="0"/>
              </a:rPr>
              <a:t>KK graviton </a:t>
            </a:r>
            <a:r>
              <a:rPr lang="en-US" sz="1900" dirty="0">
                <a:solidFill>
                  <a:srgbClr val="0070C0"/>
                </a:solidFill>
                <a:latin typeface="Arial Rounded MT Bold" pitchFamily="34" charset="0"/>
              </a:rPr>
              <a:t>tower in detail. </a:t>
            </a:r>
          </a:p>
          <a:p>
            <a:pPr>
              <a:lnSpc>
                <a:spcPct val="80000"/>
              </a:lnSpc>
            </a:pPr>
            <a:endParaRPr lang="en-US" sz="1900" dirty="0">
              <a:solidFill>
                <a:srgbClr val="0070C0"/>
              </a:solidFill>
              <a:latin typeface="Arial Rounded MT Bold" pitchFamily="34" charset="0"/>
            </a:endParaRPr>
          </a:p>
          <a:p>
            <a:pPr>
              <a:lnSpc>
                <a:spcPct val="80000"/>
              </a:lnSpc>
            </a:pPr>
            <a:r>
              <a:rPr lang="en-US" sz="1900" dirty="0">
                <a:solidFill>
                  <a:srgbClr val="0070C0"/>
                </a:solidFill>
                <a:latin typeface="Arial Rounded MT Bold" pitchFamily="34" charset="0"/>
              </a:rPr>
              <a:t>Conventionally, due to Planck suppression, the graviton has been ignored. We have shown that it can in fact have significant effects.</a:t>
            </a:r>
          </a:p>
          <a:p>
            <a:pPr>
              <a:lnSpc>
                <a:spcPct val="80000"/>
              </a:lnSpc>
              <a:buFont typeface="Wingdings" pitchFamily="2" charset="2"/>
              <a:buNone/>
            </a:pPr>
            <a:r>
              <a:rPr lang="en-US" sz="1900" dirty="0">
                <a:solidFill>
                  <a:srgbClr val="0070C0"/>
                </a:solidFill>
                <a:latin typeface="Arial Rounded MT Bold" pitchFamily="34" charset="0"/>
              </a:rPr>
              <a:t> </a:t>
            </a:r>
          </a:p>
          <a:p>
            <a:pPr>
              <a:lnSpc>
                <a:spcPct val="80000"/>
              </a:lnSpc>
            </a:pPr>
            <a:r>
              <a:rPr lang="en-US" sz="1900" dirty="0">
                <a:solidFill>
                  <a:srgbClr val="0070C0"/>
                </a:solidFill>
                <a:latin typeface="Arial Rounded MT Bold" pitchFamily="34" charset="0"/>
              </a:rPr>
              <a:t>Requiring that the graviton decays don’t destroy BBN predicted light element abundances and the diffuse gamma ray flux, we have obtained a bound on the mass difference between the G</a:t>
            </a:r>
            <a:r>
              <a:rPr lang="en-US" sz="1900" baseline="30000" dirty="0">
                <a:solidFill>
                  <a:srgbClr val="0070C0"/>
                </a:solidFill>
                <a:latin typeface="Arial Rounded MT Bold" pitchFamily="34" charset="0"/>
              </a:rPr>
              <a:t>1</a:t>
            </a:r>
            <a:r>
              <a:rPr lang="en-US" sz="1900" dirty="0">
                <a:solidFill>
                  <a:srgbClr val="0070C0"/>
                </a:solidFill>
                <a:latin typeface="Arial Rounded MT Bold" pitchFamily="34" charset="0"/>
              </a:rPr>
              <a:t> and the LKP, which is consistent with the one obtained from one loop corrections in the MUED for a large range of values of m</a:t>
            </a:r>
            <a:r>
              <a:rPr lang="en-US" sz="1900" baseline="-25000" dirty="0">
                <a:solidFill>
                  <a:srgbClr val="0070C0"/>
                </a:solidFill>
                <a:latin typeface="Arial Rounded MT Bold" pitchFamily="34" charset="0"/>
              </a:rPr>
              <a:t>KK</a:t>
            </a:r>
            <a:r>
              <a:rPr lang="en-US" sz="1900" dirty="0">
                <a:solidFill>
                  <a:srgbClr val="0070C0"/>
                </a:solidFill>
                <a:latin typeface="Arial Rounded MT Bold" pitchFamily="34" charset="0"/>
              </a:rPr>
              <a:t>. </a:t>
            </a:r>
          </a:p>
          <a:p>
            <a:pPr>
              <a:lnSpc>
                <a:spcPct val="80000"/>
              </a:lnSpc>
            </a:pPr>
            <a:endParaRPr lang="en-US" sz="1900" dirty="0">
              <a:solidFill>
                <a:srgbClr val="0070C0"/>
              </a:solidFill>
              <a:latin typeface="Arial Rounded MT Bold" pitchFamily="34" charset="0"/>
            </a:endParaRPr>
          </a:p>
          <a:p>
            <a:pPr>
              <a:lnSpc>
                <a:spcPct val="80000"/>
              </a:lnSpc>
            </a:pPr>
            <a:r>
              <a:rPr lang="en-US" sz="1900" dirty="0">
                <a:solidFill>
                  <a:srgbClr val="0070C0"/>
                </a:solidFill>
                <a:latin typeface="Arial Rounded MT Bold" pitchFamily="34" charset="0"/>
              </a:rPr>
              <a:t>If UED is observed experimentally, we show that an upper limit on the reheating temperature can be deduced. </a:t>
            </a:r>
          </a:p>
          <a:p>
            <a:pPr>
              <a:lnSpc>
                <a:spcPct val="80000"/>
              </a:lnSpc>
            </a:pPr>
            <a:endParaRPr lang="en-US" sz="1900" dirty="0">
              <a:solidFill>
                <a:schemeClr val="folHlink"/>
              </a:solidFill>
              <a:latin typeface="Arial Rounded MT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smtClean="0"/>
              <a:t>Nausheen R. Shah    Cosmo 08  </a:t>
            </a:r>
            <a:endParaRPr lang="en-US" altLang="en-US"/>
          </a:p>
        </p:txBody>
      </p:sp>
      <p:sp>
        <p:nvSpPr>
          <p:cNvPr id="439298" name="Rectangle 2"/>
          <p:cNvSpPr>
            <a:spLocks noGrp="1" noChangeArrowheads="1"/>
          </p:cNvSpPr>
          <p:nvPr>
            <p:ph type="title"/>
          </p:nvPr>
        </p:nvSpPr>
        <p:spPr/>
        <p:txBody>
          <a:bodyPr/>
          <a:lstStyle/>
          <a:p>
            <a:r>
              <a:rPr lang="en-US">
                <a:solidFill>
                  <a:schemeClr val="hlink"/>
                </a:solidFill>
                <a:latin typeface="Arial Rounded MT Bold" pitchFamily="34" charset="0"/>
              </a:rPr>
              <a:t>Universal Extra Dimensions</a:t>
            </a:r>
          </a:p>
        </p:txBody>
      </p:sp>
      <p:sp>
        <p:nvSpPr>
          <p:cNvPr id="439299" name="Rectangle 3"/>
          <p:cNvSpPr>
            <a:spLocks noGrp="1" noChangeArrowheads="1"/>
          </p:cNvSpPr>
          <p:nvPr>
            <p:ph type="body" idx="1"/>
          </p:nvPr>
        </p:nvSpPr>
        <p:spPr/>
        <p:txBody>
          <a:bodyPr/>
          <a:lstStyle/>
          <a:p>
            <a:pPr>
              <a:lnSpc>
                <a:spcPct val="80000"/>
              </a:lnSpc>
            </a:pPr>
            <a:r>
              <a:rPr lang="en-US" sz="2600" dirty="0">
                <a:solidFill>
                  <a:srgbClr val="0070C0"/>
                </a:solidFill>
                <a:latin typeface="Arial Rounded MT Bold" pitchFamily="34" charset="0"/>
              </a:rPr>
              <a:t>Models beyond Standard Model (SM) frequently imply </a:t>
            </a:r>
            <a:r>
              <a:rPr lang="en-US" sz="2600" dirty="0" smtClean="0">
                <a:solidFill>
                  <a:srgbClr val="0070C0"/>
                </a:solidFill>
                <a:latin typeface="Arial Rounded MT Bold" pitchFamily="34" charset="0"/>
              </a:rPr>
              <a:t>the existence </a:t>
            </a:r>
            <a:r>
              <a:rPr lang="en-US" sz="2600" dirty="0">
                <a:solidFill>
                  <a:srgbClr val="0070C0"/>
                </a:solidFill>
                <a:latin typeface="Arial Rounded MT Bold" pitchFamily="34" charset="0"/>
              </a:rPr>
              <a:t>of extra dimensions (ED).</a:t>
            </a:r>
          </a:p>
          <a:p>
            <a:pPr>
              <a:lnSpc>
                <a:spcPct val="80000"/>
              </a:lnSpc>
            </a:pPr>
            <a:endParaRPr lang="en-US" sz="2600" dirty="0">
              <a:solidFill>
                <a:srgbClr val="0070C0"/>
              </a:solidFill>
              <a:latin typeface="Arial Rounded MT Bold" pitchFamily="34" charset="0"/>
            </a:endParaRPr>
          </a:p>
          <a:p>
            <a:pPr>
              <a:lnSpc>
                <a:spcPct val="80000"/>
              </a:lnSpc>
            </a:pPr>
            <a:r>
              <a:rPr lang="en-US" sz="2600" dirty="0">
                <a:solidFill>
                  <a:srgbClr val="0070C0"/>
                </a:solidFill>
                <a:latin typeface="Arial Rounded MT Bold" pitchFamily="34" charset="0"/>
              </a:rPr>
              <a:t>Simplest incorporation of ED: Universal Extra </a:t>
            </a:r>
            <a:r>
              <a:rPr lang="en-US" sz="2600" dirty="0" smtClean="0">
                <a:solidFill>
                  <a:srgbClr val="0070C0"/>
                </a:solidFill>
                <a:latin typeface="Arial Rounded MT Bold" pitchFamily="34" charset="0"/>
              </a:rPr>
              <a:t>Dimensions (UED).</a:t>
            </a:r>
            <a:endParaRPr lang="en-US" sz="2600" dirty="0">
              <a:solidFill>
                <a:srgbClr val="0070C0"/>
              </a:solidFill>
              <a:latin typeface="Arial Rounded MT Bold" pitchFamily="34" charset="0"/>
            </a:endParaRPr>
          </a:p>
          <a:p>
            <a:pPr>
              <a:lnSpc>
                <a:spcPct val="80000"/>
              </a:lnSpc>
            </a:pPr>
            <a:endParaRPr lang="en-US" sz="2600" dirty="0">
              <a:solidFill>
                <a:srgbClr val="0070C0"/>
              </a:solidFill>
              <a:latin typeface="Arial Rounded MT Bold" pitchFamily="34" charset="0"/>
            </a:endParaRPr>
          </a:p>
          <a:p>
            <a:pPr>
              <a:lnSpc>
                <a:spcPct val="80000"/>
              </a:lnSpc>
            </a:pPr>
            <a:r>
              <a:rPr lang="en-US" sz="2600" dirty="0">
                <a:solidFill>
                  <a:srgbClr val="0070C0"/>
                </a:solidFill>
                <a:latin typeface="Arial Rounded MT Bold" pitchFamily="34" charset="0"/>
              </a:rPr>
              <a:t>All fields propagate in ED.</a:t>
            </a:r>
          </a:p>
          <a:p>
            <a:pPr>
              <a:lnSpc>
                <a:spcPct val="80000"/>
              </a:lnSpc>
            </a:pPr>
            <a:endParaRPr lang="en-US" sz="2600" dirty="0">
              <a:solidFill>
                <a:srgbClr val="0070C0"/>
              </a:solidFill>
              <a:latin typeface="Arial Rounded MT Bold" pitchFamily="34" charset="0"/>
            </a:endParaRPr>
          </a:p>
          <a:p>
            <a:pPr>
              <a:lnSpc>
                <a:spcPct val="80000"/>
              </a:lnSpc>
            </a:pPr>
            <a:r>
              <a:rPr lang="en-US" sz="2600" dirty="0">
                <a:solidFill>
                  <a:srgbClr val="0070C0"/>
                </a:solidFill>
                <a:latin typeface="Arial Rounded MT Bold" pitchFamily="34" charset="0"/>
              </a:rPr>
              <a:t>Only one free parameter: m</a:t>
            </a:r>
            <a:r>
              <a:rPr lang="en-US" sz="2600" baseline="-25000" dirty="0">
                <a:solidFill>
                  <a:srgbClr val="0070C0"/>
                </a:solidFill>
                <a:latin typeface="Arial Rounded MT Bold" pitchFamily="34" charset="0"/>
              </a:rPr>
              <a:t>KK</a:t>
            </a:r>
            <a:r>
              <a:rPr lang="en-US" sz="2600" dirty="0">
                <a:solidFill>
                  <a:srgbClr val="0070C0"/>
                </a:solidFill>
                <a:latin typeface="Arial Rounded MT Bold" pitchFamily="34" charset="0"/>
              </a:rPr>
              <a:t>~1/R.  </a:t>
            </a:r>
          </a:p>
          <a:p>
            <a:pPr>
              <a:lnSpc>
                <a:spcPct val="80000"/>
              </a:lnSpc>
            </a:pPr>
            <a:endParaRPr lang="en-US" sz="2600" dirty="0">
              <a:solidFill>
                <a:schemeClr val="folHlink"/>
              </a:solidFill>
              <a:latin typeface="Arial Rounded MT Bold" pitchFamily="34" charset="0"/>
            </a:endParaRPr>
          </a:p>
          <a:p>
            <a:pPr>
              <a:lnSpc>
                <a:spcPct val="80000"/>
              </a:lnSpc>
              <a:buFont typeface="Wingdings" pitchFamily="2" charset="2"/>
              <a:buNone/>
            </a:pPr>
            <a:r>
              <a:rPr lang="en-US" sz="2600" dirty="0">
                <a:solidFill>
                  <a:schemeClr val="folHlink"/>
                </a:solidFill>
                <a:latin typeface="Arial Rounded MT Bold" pitchFamily="34" charset="0"/>
              </a:rPr>
              <a:t>		</a:t>
            </a:r>
            <a:r>
              <a:rPr lang="en-US" dirty="0">
                <a:solidFill>
                  <a:schemeClr val="hlink"/>
                </a:solidFill>
                <a:latin typeface="Arial Rounded MT Bold" pitchFamily="34"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altLang="en-US" smtClean="0"/>
              <a:t>Nausheen R. Shah    Cosmo 08  </a:t>
            </a:r>
            <a:endParaRPr lang="en-US" altLang="en-US"/>
          </a:p>
        </p:txBody>
      </p:sp>
      <p:sp>
        <p:nvSpPr>
          <p:cNvPr id="503810" name="Rectangle 2"/>
          <p:cNvSpPr>
            <a:spLocks noGrp="1" noChangeArrowheads="1"/>
          </p:cNvSpPr>
          <p:nvPr>
            <p:ph type="title"/>
          </p:nvPr>
        </p:nvSpPr>
        <p:spPr/>
        <p:txBody>
          <a:bodyPr/>
          <a:lstStyle/>
          <a:p>
            <a:r>
              <a:rPr lang="en-US">
                <a:solidFill>
                  <a:schemeClr val="hlink"/>
                </a:solidFill>
                <a:latin typeface="Arial Rounded MT Bold" pitchFamily="34" charset="0"/>
              </a:rPr>
              <a:t>Universal Extra Dimensions</a:t>
            </a:r>
          </a:p>
        </p:txBody>
      </p:sp>
      <p:sp>
        <p:nvSpPr>
          <p:cNvPr id="503811" name="Rectangle 3"/>
          <p:cNvSpPr>
            <a:spLocks noGrp="1" noChangeArrowheads="1"/>
          </p:cNvSpPr>
          <p:nvPr>
            <p:ph type="body" idx="1"/>
          </p:nvPr>
        </p:nvSpPr>
        <p:spPr/>
        <p:txBody>
          <a:bodyPr/>
          <a:lstStyle/>
          <a:p>
            <a:pPr>
              <a:lnSpc>
                <a:spcPct val="90000"/>
              </a:lnSpc>
            </a:pPr>
            <a:r>
              <a:rPr lang="en-US" dirty="0">
                <a:solidFill>
                  <a:srgbClr val="0070C0"/>
                </a:solidFill>
                <a:latin typeface="Arial Rounded MT Bold" pitchFamily="34" charset="0"/>
              </a:rPr>
              <a:t>D = 5:</a:t>
            </a:r>
          </a:p>
          <a:p>
            <a:pPr>
              <a:lnSpc>
                <a:spcPct val="90000"/>
              </a:lnSpc>
              <a:buFont typeface="Wingdings" pitchFamily="2" charset="2"/>
              <a:buNone/>
            </a:pPr>
            <a:r>
              <a:rPr lang="en-US" dirty="0">
                <a:solidFill>
                  <a:srgbClr val="0070C0"/>
                </a:solidFill>
                <a:latin typeface="Arial Rounded MT Bold" pitchFamily="34" charset="0"/>
              </a:rPr>
              <a:t>		S</a:t>
            </a:r>
            <a:r>
              <a:rPr lang="en-US" baseline="30000" dirty="0">
                <a:solidFill>
                  <a:srgbClr val="0070C0"/>
                </a:solidFill>
                <a:latin typeface="Arial Rounded MT Bold" pitchFamily="34" charset="0"/>
              </a:rPr>
              <a:t>1</a:t>
            </a:r>
            <a:r>
              <a:rPr lang="en-US" dirty="0">
                <a:solidFill>
                  <a:srgbClr val="0070C0"/>
                </a:solidFill>
                <a:latin typeface="Arial Rounded MT Bold" pitchFamily="34" charset="0"/>
              </a:rPr>
              <a:t>/Z</a:t>
            </a:r>
            <a:r>
              <a:rPr lang="en-US" baseline="-25000" dirty="0">
                <a:solidFill>
                  <a:srgbClr val="0070C0"/>
                </a:solidFill>
                <a:latin typeface="Arial Rounded MT Bold" pitchFamily="34" charset="0"/>
              </a:rPr>
              <a:t>2</a:t>
            </a:r>
            <a:r>
              <a:rPr lang="en-US" dirty="0">
                <a:solidFill>
                  <a:srgbClr val="0070C0"/>
                </a:solidFill>
                <a:latin typeface="Arial Rounded MT Bold" pitchFamily="34" charset="0"/>
              </a:rPr>
              <a:t>		(-1)</a:t>
            </a:r>
            <a:r>
              <a:rPr lang="en-US" baseline="30000" dirty="0">
                <a:solidFill>
                  <a:srgbClr val="0070C0"/>
                </a:solidFill>
                <a:latin typeface="Arial Rounded MT Bold" pitchFamily="34" charset="0"/>
              </a:rPr>
              <a:t>KK</a:t>
            </a:r>
            <a:r>
              <a:rPr lang="en-US" dirty="0">
                <a:solidFill>
                  <a:srgbClr val="0070C0"/>
                </a:solidFill>
                <a:latin typeface="Arial Rounded MT Bold" pitchFamily="34" charset="0"/>
              </a:rPr>
              <a:t>   </a:t>
            </a:r>
            <a:r>
              <a:rPr lang="en-US" dirty="0" err="1">
                <a:solidFill>
                  <a:srgbClr val="0070C0"/>
                </a:solidFill>
                <a:latin typeface="Arial Rounded MT Bold" pitchFamily="34" charset="0"/>
              </a:rPr>
              <a:t>KK</a:t>
            </a:r>
            <a:r>
              <a:rPr lang="en-US" dirty="0">
                <a:solidFill>
                  <a:srgbClr val="0070C0"/>
                </a:solidFill>
                <a:latin typeface="Arial Rounded MT Bold" pitchFamily="34" charset="0"/>
              </a:rPr>
              <a:t> Parity  </a:t>
            </a:r>
          </a:p>
          <a:p>
            <a:pPr>
              <a:lnSpc>
                <a:spcPct val="90000"/>
              </a:lnSpc>
              <a:buFont typeface="Wingdings" pitchFamily="2" charset="2"/>
              <a:buNone/>
            </a:pPr>
            <a:endParaRPr lang="en-US" baseline="-25000" dirty="0">
              <a:solidFill>
                <a:srgbClr val="0070C0"/>
              </a:solidFill>
              <a:latin typeface="Arial Rounded MT Bold" pitchFamily="34" charset="0"/>
            </a:endParaRPr>
          </a:p>
          <a:p>
            <a:pPr>
              <a:lnSpc>
                <a:spcPct val="90000"/>
              </a:lnSpc>
              <a:buFont typeface="Wingdings" pitchFamily="2" charset="2"/>
              <a:buNone/>
            </a:pPr>
            <a:r>
              <a:rPr lang="en-US" baseline="-25000" dirty="0">
                <a:solidFill>
                  <a:srgbClr val="0070C0"/>
                </a:solidFill>
                <a:latin typeface="Arial Rounded MT Bold" pitchFamily="34" charset="0"/>
              </a:rPr>
              <a:t>                                           	</a:t>
            </a:r>
            <a:r>
              <a:rPr lang="en-US" dirty="0">
                <a:solidFill>
                  <a:srgbClr val="0070C0"/>
                </a:solidFill>
                <a:latin typeface="Arial Rounded MT Bold" pitchFamily="34" charset="0"/>
              </a:rPr>
              <a:t>LKP Stable</a:t>
            </a:r>
          </a:p>
          <a:p>
            <a:pPr>
              <a:lnSpc>
                <a:spcPct val="90000"/>
              </a:lnSpc>
              <a:buFont typeface="Wingdings" pitchFamily="2" charset="2"/>
              <a:buNone/>
            </a:pPr>
            <a:endParaRPr lang="en-US" dirty="0">
              <a:solidFill>
                <a:srgbClr val="0070C0"/>
              </a:solidFill>
              <a:latin typeface="Arial Rounded MT Bold" pitchFamily="34" charset="0"/>
            </a:endParaRPr>
          </a:p>
          <a:p>
            <a:pPr>
              <a:lnSpc>
                <a:spcPct val="90000"/>
              </a:lnSpc>
              <a:buFont typeface="Wingdings" pitchFamily="2" charset="2"/>
              <a:buNone/>
            </a:pPr>
            <a:r>
              <a:rPr lang="en-US" dirty="0">
                <a:solidFill>
                  <a:srgbClr val="0070C0"/>
                </a:solidFill>
                <a:latin typeface="Arial Rounded MT Bold" pitchFamily="34" charset="0"/>
              </a:rPr>
              <a:t>				LKP DM Candidate w/ </a:t>
            </a:r>
          </a:p>
          <a:p>
            <a:pPr>
              <a:lnSpc>
                <a:spcPct val="90000"/>
              </a:lnSpc>
              <a:buFont typeface="Wingdings" pitchFamily="2" charset="2"/>
              <a:buNone/>
            </a:pPr>
            <a:r>
              <a:rPr lang="en-US" dirty="0">
                <a:solidFill>
                  <a:srgbClr val="0070C0"/>
                </a:solidFill>
                <a:latin typeface="Arial Rounded MT Bold" pitchFamily="34" charset="0"/>
              </a:rPr>
              <a:t>				m</a:t>
            </a:r>
            <a:r>
              <a:rPr lang="en-US" baseline="-25000" dirty="0">
                <a:solidFill>
                  <a:srgbClr val="0070C0"/>
                </a:solidFill>
                <a:latin typeface="Arial Rounded MT Bold" pitchFamily="34" charset="0"/>
              </a:rPr>
              <a:t>KK </a:t>
            </a:r>
            <a:r>
              <a:rPr lang="en-US" dirty="0">
                <a:solidFill>
                  <a:srgbClr val="0070C0"/>
                </a:solidFill>
                <a:latin typeface="Arial Rounded MT Bold" pitchFamily="34" charset="0"/>
              </a:rPr>
              <a:t>~ O(1) </a:t>
            </a:r>
            <a:r>
              <a:rPr lang="en-US" dirty="0" err="1">
                <a:solidFill>
                  <a:srgbClr val="0070C0"/>
                </a:solidFill>
                <a:latin typeface="Arial Rounded MT Bold" pitchFamily="34" charset="0"/>
              </a:rPr>
              <a:t>TeV</a:t>
            </a:r>
            <a:endParaRPr lang="en-US" dirty="0">
              <a:solidFill>
                <a:srgbClr val="0070C0"/>
              </a:solidFill>
              <a:latin typeface="Arial Rounded MT Bold" pitchFamily="34" charset="0"/>
            </a:endParaRPr>
          </a:p>
          <a:p>
            <a:pPr>
              <a:lnSpc>
                <a:spcPct val="90000"/>
              </a:lnSpc>
              <a:buFont typeface="Wingdings" pitchFamily="2" charset="2"/>
              <a:buNone/>
            </a:pPr>
            <a:r>
              <a:rPr lang="en-US" dirty="0">
                <a:solidFill>
                  <a:schemeClr val="folHlink"/>
                </a:solidFill>
                <a:latin typeface="Arial Rounded MT Bold" pitchFamily="34" charset="0"/>
              </a:rPr>
              <a:t>			</a:t>
            </a:r>
          </a:p>
          <a:p>
            <a:pPr>
              <a:lnSpc>
                <a:spcPct val="90000"/>
              </a:lnSpc>
              <a:buFont typeface="Wingdings" pitchFamily="2" charset="2"/>
              <a:buNone/>
            </a:pPr>
            <a:r>
              <a:rPr lang="en-US" sz="3400" dirty="0">
                <a:solidFill>
                  <a:schemeClr val="hlink"/>
                </a:solidFill>
                <a:latin typeface="Arial Rounded MT Bold" pitchFamily="34" charset="0"/>
              </a:rPr>
              <a:t>			</a:t>
            </a:r>
          </a:p>
        </p:txBody>
      </p:sp>
      <p:sp>
        <p:nvSpPr>
          <p:cNvPr id="503812" name="Line 4"/>
          <p:cNvSpPr>
            <a:spLocks noChangeShapeType="1"/>
          </p:cNvSpPr>
          <p:nvPr/>
        </p:nvSpPr>
        <p:spPr bwMode="auto">
          <a:xfrm>
            <a:off x="2590800" y="2362200"/>
            <a:ext cx="609600" cy="0"/>
          </a:xfrm>
          <a:prstGeom prst="line">
            <a:avLst/>
          </a:prstGeom>
          <a:noFill/>
          <a:ln w="28575">
            <a:solidFill>
              <a:schemeClr val="folHlink"/>
            </a:solidFill>
            <a:round/>
            <a:headEnd/>
            <a:tailEnd type="triangle" w="med" len="med"/>
          </a:ln>
          <a:effectLst/>
        </p:spPr>
        <p:txBody>
          <a:bodyPr/>
          <a:lstStyle/>
          <a:p>
            <a:endParaRPr lang="en-US"/>
          </a:p>
        </p:txBody>
      </p:sp>
      <p:sp>
        <p:nvSpPr>
          <p:cNvPr id="503813" name="Line 5"/>
          <p:cNvSpPr>
            <a:spLocks noChangeShapeType="1"/>
          </p:cNvSpPr>
          <p:nvPr/>
        </p:nvSpPr>
        <p:spPr bwMode="auto">
          <a:xfrm>
            <a:off x="2590800" y="3276600"/>
            <a:ext cx="609600" cy="0"/>
          </a:xfrm>
          <a:prstGeom prst="line">
            <a:avLst/>
          </a:prstGeom>
          <a:noFill/>
          <a:ln w="28575">
            <a:solidFill>
              <a:schemeClr val="folHlink"/>
            </a:solidFill>
            <a:round/>
            <a:headEnd/>
            <a:tailEnd type="triangle" w="med" len="med"/>
          </a:ln>
          <a:effectLst/>
        </p:spPr>
        <p:txBody>
          <a:bodyPr/>
          <a:lstStyle/>
          <a:p>
            <a:endParaRPr lang="en-US"/>
          </a:p>
        </p:txBody>
      </p:sp>
      <p:sp>
        <p:nvSpPr>
          <p:cNvPr id="503814" name="Line 6"/>
          <p:cNvSpPr>
            <a:spLocks noChangeShapeType="1"/>
          </p:cNvSpPr>
          <p:nvPr/>
        </p:nvSpPr>
        <p:spPr bwMode="auto">
          <a:xfrm>
            <a:off x="2590800" y="4267200"/>
            <a:ext cx="609600" cy="0"/>
          </a:xfrm>
          <a:prstGeom prst="line">
            <a:avLst/>
          </a:prstGeom>
          <a:noFill/>
          <a:ln w="28575">
            <a:solidFill>
              <a:schemeClr val="folHlink"/>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altLang="en-US" smtClean="0"/>
              <a:t>Nausheen R. Shah    Cosmo 08  </a:t>
            </a:r>
            <a:endParaRPr lang="en-US" altLang="en-US"/>
          </a:p>
        </p:txBody>
      </p:sp>
      <p:sp>
        <p:nvSpPr>
          <p:cNvPr id="477186" name="Rectangle 2"/>
          <p:cNvSpPr>
            <a:spLocks noGrp="1" noChangeArrowheads="1"/>
          </p:cNvSpPr>
          <p:nvPr>
            <p:ph type="title"/>
          </p:nvPr>
        </p:nvSpPr>
        <p:spPr/>
        <p:txBody>
          <a:bodyPr/>
          <a:lstStyle/>
          <a:p>
            <a:r>
              <a:rPr lang="en-US">
                <a:solidFill>
                  <a:schemeClr val="hlink"/>
                </a:solidFill>
                <a:latin typeface="Arial Rounded MT Bold" pitchFamily="34" charset="0"/>
              </a:rPr>
              <a:t>Gravitons?</a:t>
            </a:r>
          </a:p>
        </p:txBody>
      </p:sp>
      <p:sp>
        <p:nvSpPr>
          <p:cNvPr id="477187" name="Rectangle 3"/>
          <p:cNvSpPr>
            <a:spLocks noGrp="1" noChangeArrowheads="1"/>
          </p:cNvSpPr>
          <p:nvPr>
            <p:ph type="body" idx="1"/>
          </p:nvPr>
        </p:nvSpPr>
        <p:spPr/>
        <p:txBody>
          <a:bodyPr/>
          <a:lstStyle/>
          <a:p>
            <a:r>
              <a:rPr lang="en-US" dirty="0">
                <a:solidFill>
                  <a:srgbClr val="0070C0"/>
                </a:solidFill>
                <a:latin typeface="Arial Rounded MT Bold" pitchFamily="34" charset="0"/>
              </a:rPr>
              <a:t>G</a:t>
            </a:r>
            <a:r>
              <a:rPr lang="en-US" baseline="30000" dirty="0">
                <a:solidFill>
                  <a:srgbClr val="0070C0"/>
                </a:solidFill>
                <a:latin typeface="Arial Rounded MT Bold" pitchFamily="34" charset="0"/>
              </a:rPr>
              <a:t>1 </a:t>
            </a:r>
            <a:r>
              <a:rPr lang="en-US" dirty="0">
                <a:solidFill>
                  <a:srgbClr val="0070C0"/>
                </a:solidFill>
                <a:latin typeface="Arial Rounded MT Bold" pitchFamily="34" charset="0"/>
              </a:rPr>
              <a:t> as the LKP very tightly constrained by Big Bang </a:t>
            </a:r>
            <a:r>
              <a:rPr lang="en-US" dirty="0" err="1">
                <a:solidFill>
                  <a:srgbClr val="0070C0"/>
                </a:solidFill>
                <a:latin typeface="Arial Rounded MT Bold" pitchFamily="34" charset="0"/>
              </a:rPr>
              <a:t>Nucleosynthesis</a:t>
            </a:r>
            <a:r>
              <a:rPr lang="en-US" dirty="0">
                <a:solidFill>
                  <a:srgbClr val="0070C0"/>
                </a:solidFill>
                <a:latin typeface="Arial Rounded MT Bold" pitchFamily="34" charset="0"/>
              </a:rPr>
              <a:t> (BBN) and diffuse gamma spectrum. </a:t>
            </a:r>
          </a:p>
          <a:p>
            <a:r>
              <a:rPr lang="en-US" dirty="0">
                <a:solidFill>
                  <a:srgbClr val="0070C0"/>
                </a:solidFill>
                <a:latin typeface="Arial Rounded MT Bold" pitchFamily="34" charset="0"/>
              </a:rPr>
              <a:t>Usually effect of the </a:t>
            </a:r>
            <a:r>
              <a:rPr lang="en-US" dirty="0" smtClean="0">
                <a:solidFill>
                  <a:srgbClr val="0070C0"/>
                </a:solidFill>
                <a:latin typeface="Arial Rounded MT Bold" pitchFamily="34" charset="0"/>
              </a:rPr>
              <a:t>G</a:t>
            </a:r>
            <a:r>
              <a:rPr lang="en-US" baseline="30000" dirty="0" smtClean="0">
                <a:solidFill>
                  <a:srgbClr val="0070C0"/>
                </a:solidFill>
                <a:latin typeface="Arial Rounded MT Bold" pitchFamily="34" charset="0"/>
              </a:rPr>
              <a:t>1</a:t>
            </a:r>
            <a:r>
              <a:rPr lang="en-US" baseline="30000" dirty="0" smtClean="0">
                <a:solidFill>
                  <a:srgbClr val="0070C0"/>
                </a:solidFill>
                <a:latin typeface="Arial Rounded MT Bold" pitchFamily="34" charset="0"/>
              </a:rPr>
              <a:t> </a:t>
            </a:r>
            <a:r>
              <a:rPr lang="en-US" dirty="0" smtClean="0">
                <a:solidFill>
                  <a:srgbClr val="0070C0"/>
                </a:solidFill>
                <a:latin typeface="Arial Rounded MT Bold" pitchFamily="34" charset="0"/>
              </a:rPr>
              <a:t>considered </a:t>
            </a:r>
            <a:r>
              <a:rPr lang="en-US" dirty="0" smtClean="0">
                <a:solidFill>
                  <a:srgbClr val="0070C0"/>
                </a:solidFill>
                <a:latin typeface="Arial Rounded MT Bold" pitchFamily="34" charset="0"/>
              </a:rPr>
              <a:t>not important, </a:t>
            </a:r>
            <a:r>
              <a:rPr lang="en-US" dirty="0" smtClean="0">
                <a:solidFill>
                  <a:srgbClr val="0070C0"/>
                </a:solidFill>
                <a:latin typeface="Arial Rounded MT Bold" pitchFamily="34" charset="0"/>
              </a:rPr>
              <a:t>when </a:t>
            </a:r>
            <a:r>
              <a:rPr lang="en-US" dirty="0">
                <a:solidFill>
                  <a:srgbClr val="0070C0"/>
                </a:solidFill>
                <a:latin typeface="Arial Rounded MT Bold" pitchFamily="34" charset="0"/>
              </a:rPr>
              <a:t>it is not the </a:t>
            </a:r>
            <a:r>
              <a:rPr lang="en-US" dirty="0" smtClean="0">
                <a:solidFill>
                  <a:srgbClr val="0070C0"/>
                </a:solidFill>
                <a:latin typeface="Arial Rounded MT Bold" pitchFamily="34" charset="0"/>
              </a:rPr>
              <a:t>LKP, </a:t>
            </a:r>
            <a:r>
              <a:rPr lang="en-US" dirty="0">
                <a:solidFill>
                  <a:srgbClr val="0070C0"/>
                </a:solidFill>
                <a:latin typeface="Arial Rounded MT Bold" pitchFamily="34" charset="0"/>
              </a:rPr>
              <a:t>since all interactions are Planck suppressed. </a:t>
            </a:r>
          </a:p>
          <a:p>
            <a:r>
              <a:rPr lang="en-US" dirty="0">
                <a:solidFill>
                  <a:srgbClr val="0070C0"/>
                </a:solidFill>
                <a:latin typeface="Arial Rounded MT Bold" pitchFamily="34" charset="0"/>
              </a:rPr>
              <a:t>We will show that in fact the gravitons can have significant effects on the DM density. </a:t>
            </a:r>
          </a:p>
          <a:p>
            <a:pPr>
              <a:buFont typeface="Wingdings" pitchFamily="2" charset="2"/>
              <a:buNone/>
            </a:pPr>
            <a:endParaRPr lang="en-US" dirty="0">
              <a:solidFill>
                <a:schemeClr val="folHlink"/>
              </a:solidFill>
              <a:latin typeface="Arial Rounded MT Bold" pitchFamily="34" charset="0"/>
            </a:endParaRPr>
          </a:p>
          <a:p>
            <a:pPr>
              <a:buFont typeface="Wingdings" pitchFamily="2" charset="2"/>
              <a:buNone/>
            </a:pPr>
            <a:endParaRPr lang="en-US" dirty="0">
              <a:solidFill>
                <a:schemeClr val="folHlink"/>
              </a:solidFill>
              <a:latin typeface="Arial Rounded MT Bold"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Footer Placeholder 2"/>
          <p:cNvSpPr>
            <a:spLocks noGrp="1"/>
          </p:cNvSpPr>
          <p:nvPr>
            <p:ph type="ftr" sz="quarter" idx="11"/>
          </p:nvPr>
        </p:nvSpPr>
        <p:spPr/>
        <p:txBody>
          <a:bodyPr/>
          <a:lstStyle/>
          <a:p>
            <a:r>
              <a:rPr lang="en-US" altLang="en-US" smtClean="0"/>
              <a:t>Nausheen R. Shah    Cosmo 08  </a:t>
            </a:r>
            <a:endParaRPr lang="en-US" altLang="en-US"/>
          </a:p>
        </p:txBody>
      </p:sp>
      <p:sp>
        <p:nvSpPr>
          <p:cNvPr id="436239" name="Text Box 15"/>
          <p:cNvSpPr txBox="1">
            <a:spLocks noChangeArrowheads="1"/>
          </p:cNvSpPr>
          <p:nvPr/>
        </p:nvSpPr>
        <p:spPr bwMode="auto">
          <a:xfrm>
            <a:off x="3276600" y="457200"/>
            <a:ext cx="2830513" cy="366713"/>
          </a:xfrm>
          <a:prstGeom prst="rect">
            <a:avLst/>
          </a:prstGeom>
          <a:noFill/>
          <a:ln w="9525">
            <a:noFill/>
            <a:miter lim="800000"/>
            <a:headEnd/>
            <a:tailEnd/>
          </a:ln>
          <a:effectLst/>
        </p:spPr>
        <p:txBody>
          <a:bodyPr wrap="none">
            <a:spAutoFit/>
          </a:bodyPr>
          <a:lstStyle/>
          <a:p>
            <a:r>
              <a:rPr lang="en-US" sz="1800">
                <a:solidFill>
                  <a:schemeClr val="tx1"/>
                </a:solidFill>
              </a:rPr>
              <a:t>Reheating Temperature</a:t>
            </a:r>
          </a:p>
        </p:txBody>
      </p:sp>
      <p:sp>
        <p:nvSpPr>
          <p:cNvPr id="436240" name="Text Box 16"/>
          <p:cNvSpPr txBox="1">
            <a:spLocks noChangeArrowheads="1"/>
          </p:cNvSpPr>
          <p:nvPr/>
        </p:nvSpPr>
        <p:spPr bwMode="auto">
          <a:xfrm>
            <a:off x="4341813" y="2605088"/>
            <a:ext cx="687387" cy="366712"/>
          </a:xfrm>
          <a:prstGeom prst="rect">
            <a:avLst/>
          </a:prstGeom>
          <a:noFill/>
          <a:ln w="9525">
            <a:noFill/>
            <a:miter lim="800000"/>
            <a:headEnd/>
            <a:tailEnd/>
          </a:ln>
          <a:effectLst/>
        </p:spPr>
        <p:txBody>
          <a:bodyPr>
            <a:spAutoFit/>
          </a:bodyPr>
          <a:lstStyle/>
          <a:p>
            <a:r>
              <a:rPr lang="en-US" sz="1800">
                <a:solidFill>
                  <a:schemeClr val="tx1"/>
                </a:solidFill>
              </a:rPr>
              <a:t>BBN</a:t>
            </a:r>
          </a:p>
        </p:txBody>
      </p:sp>
      <p:sp>
        <p:nvSpPr>
          <p:cNvPr id="436243" name="Text Box 19"/>
          <p:cNvSpPr txBox="1">
            <a:spLocks noChangeArrowheads="1"/>
          </p:cNvSpPr>
          <p:nvPr/>
        </p:nvSpPr>
        <p:spPr bwMode="auto">
          <a:xfrm>
            <a:off x="588963" y="1752600"/>
            <a:ext cx="1925637" cy="366713"/>
          </a:xfrm>
          <a:prstGeom prst="rect">
            <a:avLst/>
          </a:prstGeom>
          <a:noFill/>
          <a:ln w="9525">
            <a:noFill/>
            <a:miter lim="800000"/>
            <a:headEnd/>
            <a:tailEnd/>
          </a:ln>
          <a:effectLst/>
        </p:spPr>
        <p:txBody>
          <a:bodyPr wrap="none">
            <a:spAutoFit/>
          </a:bodyPr>
          <a:lstStyle/>
          <a:p>
            <a:r>
              <a:rPr lang="en-US" sz="1800">
                <a:solidFill>
                  <a:schemeClr val="tx1"/>
                </a:solidFill>
              </a:rPr>
              <a:t>LKP Freeze Out</a:t>
            </a:r>
          </a:p>
        </p:txBody>
      </p:sp>
      <p:sp>
        <p:nvSpPr>
          <p:cNvPr id="436244" name="Text Box 20"/>
          <p:cNvSpPr txBox="1">
            <a:spLocks noChangeArrowheads="1"/>
          </p:cNvSpPr>
          <p:nvPr/>
        </p:nvSpPr>
        <p:spPr bwMode="auto">
          <a:xfrm>
            <a:off x="6019800" y="1524000"/>
            <a:ext cx="2430987" cy="923330"/>
          </a:xfrm>
          <a:prstGeom prst="rect">
            <a:avLst/>
          </a:prstGeom>
          <a:noFill/>
          <a:ln w="9525">
            <a:noFill/>
            <a:miter lim="800000"/>
            <a:headEnd/>
            <a:tailEnd/>
          </a:ln>
          <a:effectLst/>
        </p:spPr>
        <p:txBody>
          <a:bodyPr wrap="none">
            <a:spAutoFit/>
          </a:bodyPr>
          <a:lstStyle/>
          <a:p>
            <a:pPr algn="ctr"/>
            <a:r>
              <a:rPr lang="en-US" sz="1800" dirty="0" smtClean="0">
                <a:solidFill>
                  <a:schemeClr val="tx1"/>
                </a:solidFill>
              </a:rPr>
              <a:t>Non-thermal </a:t>
            </a:r>
            <a:endParaRPr lang="en-US" sz="1800" dirty="0">
              <a:solidFill>
                <a:schemeClr val="tx1"/>
              </a:solidFill>
            </a:endParaRPr>
          </a:p>
          <a:p>
            <a:pPr algn="ctr"/>
            <a:r>
              <a:rPr lang="en-US" sz="1800" dirty="0">
                <a:solidFill>
                  <a:schemeClr val="tx1"/>
                </a:solidFill>
              </a:rPr>
              <a:t>Graviton </a:t>
            </a:r>
            <a:r>
              <a:rPr lang="en-US" sz="1800" dirty="0" smtClean="0">
                <a:solidFill>
                  <a:schemeClr val="tx1"/>
                </a:solidFill>
              </a:rPr>
              <a:t>Production</a:t>
            </a:r>
          </a:p>
          <a:p>
            <a:pPr algn="ctr"/>
            <a:r>
              <a:rPr lang="en-US" sz="1800" dirty="0" smtClean="0">
                <a:solidFill>
                  <a:schemeClr val="tx1"/>
                </a:solidFill>
              </a:rPr>
              <a:t>Via Collisions</a:t>
            </a:r>
            <a:endParaRPr lang="en-US" sz="1800" dirty="0">
              <a:solidFill>
                <a:schemeClr val="tx1"/>
              </a:solidFill>
            </a:endParaRPr>
          </a:p>
        </p:txBody>
      </p:sp>
      <p:grpSp>
        <p:nvGrpSpPr>
          <p:cNvPr id="436254" name="Group 30"/>
          <p:cNvGrpSpPr>
            <a:grpSpLocks/>
          </p:cNvGrpSpPr>
          <p:nvPr/>
        </p:nvGrpSpPr>
        <p:grpSpPr bwMode="auto">
          <a:xfrm>
            <a:off x="1676400" y="914400"/>
            <a:ext cx="6248400" cy="4419600"/>
            <a:chOff x="912" y="576"/>
            <a:chExt cx="3936" cy="2784"/>
          </a:xfrm>
        </p:grpSpPr>
        <p:sp>
          <p:nvSpPr>
            <p:cNvPr id="436231" name="Line 7"/>
            <p:cNvSpPr>
              <a:spLocks noChangeShapeType="1"/>
            </p:cNvSpPr>
            <p:nvPr/>
          </p:nvSpPr>
          <p:spPr bwMode="auto">
            <a:xfrm>
              <a:off x="912" y="576"/>
              <a:ext cx="3936" cy="0"/>
            </a:xfrm>
            <a:prstGeom prst="line">
              <a:avLst/>
            </a:prstGeom>
            <a:noFill/>
            <a:ln w="38100">
              <a:solidFill>
                <a:srgbClr val="FF0000"/>
              </a:solidFill>
              <a:round/>
              <a:headEnd/>
              <a:tailEnd/>
            </a:ln>
            <a:effectLst/>
          </p:spPr>
          <p:txBody>
            <a:bodyPr/>
            <a:lstStyle/>
            <a:p>
              <a:endParaRPr lang="en-US"/>
            </a:p>
          </p:txBody>
        </p:sp>
        <p:sp>
          <p:nvSpPr>
            <p:cNvPr id="436232" name="Line 8"/>
            <p:cNvSpPr>
              <a:spLocks noChangeShapeType="1"/>
            </p:cNvSpPr>
            <p:nvPr/>
          </p:nvSpPr>
          <p:spPr bwMode="auto">
            <a:xfrm>
              <a:off x="2016" y="624"/>
              <a:ext cx="0" cy="624"/>
            </a:xfrm>
            <a:prstGeom prst="line">
              <a:avLst/>
            </a:prstGeom>
            <a:noFill/>
            <a:ln w="9525">
              <a:solidFill>
                <a:schemeClr val="tx1"/>
              </a:solidFill>
              <a:round/>
              <a:headEnd/>
              <a:tailEnd type="triangle" w="med" len="med"/>
            </a:ln>
            <a:effectLst/>
          </p:spPr>
          <p:txBody>
            <a:bodyPr/>
            <a:lstStyle/>
            <a:p>
              <a:endParaRPr lang="en-US"/>
            </a:p>
          </p:txBody>
        </p:sp>
        <p:sp>
          <p:nvSpPr>
            <p:cNvPr id="436241" name="Line 17"/>
            <p:cNvSpPr>
              <a:spLocks noChangeShapeType="1"/>
            </p:cNvSpPr>
            <p:nvPr/>
          </p:nvSpPr>
          <p:spPr bwMode="auto">
            <a:xfrm>
              <a:off x="1488" y="1248"/>
              <a:ext cx="1056" cy="0"/>
            </a:xfrm>
            <a:prstGeom prst="line">
              <a:avLst/>
            </a:prstGeom>
            <a:noFill/>
            <a:ln w="9525">
              <a:solidFill>
                <a:srgbClr val="339966"/>
              </a:solidFill>
              <a:prstDash val="lgDashDot"/>
              <a:round/>
              <a:headEnd/>
              <a:tailEnd/>
            </a:ln>
            <a:effectLst/>
          </p:spPr>
          <p:txBody>
            <a:bodyPr/>
            <a:lstStyle/>
            <a:p>
              <a:endParaRPr lang="en-US"/>
            </a:p>
          </p:txBody>
        </p:sp>
        <p:grpSp>
          <p:nvGrpSpPr>
            <p:cNvPr id="436253" name="Group 29"/>
            <p:cNvGrpSpPr>
              <a:grpSpLocks/>
            </p:cNvGrpSpPr>
            <p:nvPr/>
          </p:nvGrpSpPr>
          <p:grpSpPr bwMode="auto">
            <a:xfrm>
              <a:off x="960" y="624"/>
              <a:ext cx="3888" cy="2736"/>
              <a:chOff x="960" y="624"/>
              <a:chExt cx="3888" cy="2736"/>
            </a:xfrm>
          </p:grpSpPr>
          <p:sp>
            <p:nvSpPr>
              <p:cNvPr id="436233" name="Line 9"/>
              <p:cNvSpPr>
                <a:spLocks noChangeShapeType="1"/>
              </p:cNvSpPr>
              <p:nvPr/>
            </p:nvSpPr>
            <p:spPr bwMode="auto">
              <a:xfrm>
                <a:off x="3552" y="624"/>
                <a:ext cx="0" cy="1200"/>
              </a:xfrm>
              <a:prstGeom prst="line">
                <a:avLst/>
              </a:prstGeom>
              <a:noFill/>
              <a:ln w="9525">
                <a:solidFill>
                  <a:schemeClr val="tx1"/>
                </a:solidFill>
                <a:round/>
                <a:headEnd/>
                <a:tailEnd type="triangle" w="med" len="med"/>
              </a:ln>
              <a:effectLst/>
            </p:spPr>
            <p:txBody>
              <a:bodyPr/>
              <a:lstStyle/>
              <a:p>
                <a:endParaRPr lang="en-US"/>
              </a:p>
            </p:txBody>
          </p:sp>
          <p:sp>
            <p:nvSpPr>
              <p:cNvPr id="436234" name="Line 10"/>
              <p:cNvSpPr>
                <a:spLocks noChangeShapeType="1"/>
              </p:cNvSpPr>
              <p:nvPr/>
            </p:nvSpPr>
            <p:spPr bwMode="auto">
              <a:xfrm>
                <a:off x="960" y="1872"/>
                <a:ext cx="3888" cy="0"/>
              </a:xfrm>
              <a:prstGeom prst="line">
                <a:avLst/>
              </a:prstGeom>
              <a:noFill/>
              <a:ln w="28575">
                <a:solidFill>
                  <a:srgbClr val="0000FF"/>
                </a:solidFill>
                <a:round/>
                <a:headEnd/>
                <a:tailEnd/>
              </a:ln>
              <a:effectLst/>
            </p:spPr>
            <p:txBody>
              <a:bodyPr/>
              <a:lstStyle/>
              <a:p>
                <a:endParaRPr lang="en-US"/>
              </a:p>
            </p:txBody>
          </p:sp>
          <p:sp>
            <p:nvSpPr>
              <p:cNvPr id="436235" name="Line 11"/>
              <p:cNvSpPr>
                <a:spLocks noChangeShapeType="1"/>
              </p:cNvSpPr>
              <p:nvPr/>
            </p:nvSpPr>
            <p:spPr bwMode="auto">
              <a:xfrm flipH="1">
                <a:off x="2064" y="2016"/>
                <a:ext cx="1488" cy="720"/>
              </a:xfrm>
              <a:prstGeom prst="line">
                <a:avLst/>
              </a:prstGeom>
              <a:noFill/>
              <a:ln w="9525">
                <a:solidFill>
                  <a:schemeClr val="tx1"/>
                </a:solidFill>
                <a:round/>
                <a:headEnd/>
                <a:tailEnd type="triangle" w="med" len="med"/>
              </a:ln>
              <a:effectLst/>
            </p:spPr>
            <p:txBody>
              <a:bodyPr/>
              <a:lstStyle/>
              <a:p>
                <a:endParaRPr lang="en-US"/>
              </a:p>
            </p:txBody>
          </p:sp>
          <p:grpSp>
            <p:nvGrpSpPr>
              <p:cNvPr id="436252" name="Group 28"/>
              <p:cNvGrpSpPr>
                <a:grpSpLocks/>
              </p:cNvGrpSpPr>
              <p:nvPr/>
            </p:nvGrpSpPr>
            <p:grpSpPr bwMode="auto">
              <a:xfrm>
                <a:off x="1008" y="1296"/>
                <a:ext cx="3792" cy="2064"/>
                <a:chOff x="1008" y="1296"/>
                <a:chExt cx="3792" cy="2064"/>
              </a:xfrm>
            </p:grpSpPr>
            <p:sp>
              <p:nvSpPr>
                <p:cNvPr id="436236" name="Line 12"/>
                <p:cNvSpPr>
                  <a:spLocks noChangeShapeType="1"/>
                </p:cNvSpPr>
                <p:nvPr/>
              </p:nvSpPr>
              <p:spPr bwMode="auto">
                <a:xfrm>
                  <a:off x="2016" y="1296"/>
                  <a:ext cx="0" cy="1920"/>
                </a:xfrm>
                <a:prstGeom prst="line">
                  <a:avLst/>
                </a:prstGeom>
                <a:noFill/>
                <a:ln w="9525">
                  <a:solidFill>
                    <a:schemeClr val="tx1"/>
                  </a:solidFill>
                  <a:round/>
                  <a:headEnd/>
                  <a:tailEnd type="triangle" w="med" len="med"/>
                </a:ln>
                <a:effectLst/>
              </p:spPr>
              <p:txBody>
                <a:bodyPr/>
                <a:lstStyle/>
                <a:p>
                  <a:endParaRPr lang="en-US"/>
                </a:p>
              </p:txBody>
            </p:sp>
            <p:sp>
              <p:nvSpPr>
                <p:cNvPr id="436237" name="Line 13"/>
                <p:cNvSpPr>
                  <a:spLocks noChangeShapeType="1"/>
                </p:cNvSpPr>
                <p:nvPr/>
              </p:nvSpPr>
              <p:spPr bwMode="auto">
                <a:xfrm>
                  <a:off x="1008" y="3360"/>
                  <a:ext cx="3792" cy="0"/>
                </a:xfrm>
                <a:prstGeom prst="line">
                  <a:avLst/>
                </a:prstGeom>
                <a:noFill/>
                <a:ln w="38100">
                  <a:solidFill>
                    <a:srgbClr val="339966"/>
                  </a:solidFill>
                  <a:round/>
                  <a:headEnd/>
                  <a:tailEnd/>
                </a:ln>
                <a:effectLst/>
              </p:spPr>
              <p:txBody>
                <a:bodyPr/>
                <a:lstStyle/>
                <a:p>
                  <a:endParaRPr lang="en-US"/>
                </a:p>
              </p:txBody>
            </p:sp>
          </p:grpSp>
          <p:sp>
            <p:nvSpPr>
              <p:cNvPr id="436245" name="Line 21"/>
              <p:cNvSpPr>
                <a:spLocks noChangeShapeType="1"/>
              </p:cNvSpPr>
              <p:nvPr/>
            </p:nvSpPr>
            <p:spPr bwMode="auto">
              <a:xfrm flipH="1">
                <a:off x="2064" y="2160"/>
                <a:ext cx="1488" cy="1008"/>
              </a:xfrm>
              <a:prstGeom prst="line">
                <a:avLst/>
              </a:prstGeom>
              <a:noFill/>
              <a:ln w="9525">
                <a:solidFill>
                  <a:schemeClr val="tx1"/>
                </a:solidFill>
                <a:round/>
                <a:headEnd/>
                <a:tailEnd type="triangle" w="med" len="med"/>
              </a:ln>
              <a:effectLst/>
            </p:spPr>
            <p:txBody>
              <a:bodyPr/>
              <a:lstStyle/>
              <a:p>
                <a:endParaRPr lang="en-US"/>
              </a:p>
            </p:txBody>
          </p:sp>
          <p:sp>
            <p:nvSpPr>
              <p:cNvPr id="436246" name="Line 22"/>
              <p:cNvSpPr>
                <a:spLocks noChangeShapeType="1"/>
              </p:cNvSpPr>
              <p:nvPr/>
            </p:nvSpPr>
            <p:spPr bwMode="auto">
              <a:xfrm flipH="1">
                <a:off x="2064" y="1968"/>
                <a:ext cx="1488" cy="384"/>
              </a:xfrm>
              <a:prstGeom prst="line">
                <a:avLst/>
              </a:prstGeom>
              <a:noFill/>
              <a:ln w="9525">
                <a:solidFill>
                  <a:schemeClr val="tx1"/>
                </a:solidFill>
                <a:round/>
                <a:headEnd/>
                <a:tailEnd type="triangle" w="med" len="med"/>
              </a:ln>
              <a:effectLst/>
            </p:spPr>
            <p:txBody>
              <a:bodyPr/>
              <a:lstStyle/>
              <a:p>
                <a:endParaRPr lang="en-US"/>
              </a:p>
            </p:txBody>
          </p:sp>
          <p:sp>
            <p:nvSpPr>
              <p:cNvPr id="436247" name="Line 23"/>
              <p:cNvSpPr>
                <a:spLocks noChangeShapeType="1"/>
              </p:cNvSpPr>
              <p:nvPr/>
            </p:nvSpPr>
            <p:spPr bwMode="auto">
              <a:xfrm>
                <a:off x="3552" y="1872"/>
                <a:ext cx="0" cy="336"/>
              </a:xfrm>
              <a:prstGeom prst="line">
                <a:avLst/>
              </a:prstGeom>
              <a:noFill/>
              <a:ln w="9525">
                <a:solidFill>
                  <a:schemeClr val="tx1"/>
                </a:solidFill>
                <a:prstDash val="sysDot"/>
                <a:round/>
                <a:headEnd/>
                <a:tailEnd type="triangle" w="med" len="med"/>
              </a:ln>
              <a:effectLst/>
            </p:spPr>
            <p:txBody>
              <a:bodyPr/>
              <a:lstStyle/>
              <a:p>
                <a:endParaRPr lang="en-US"/>
              </a:p>
            </p:txBody>
          </p:sp>
        </p:grpSp>
      </p:grpSp>
      <p:sp>
        <p:nvSpPr>
          <p:cNvPr id="436248" name="Text Box 24"/>
          <p:cNvSpPr txBox="1">
            <a:spLocks noChangeArrowheads="1"/>
          </p:cNvSpPr>
          <p:nvPr/>
        </p:nvSpPr>
        <p:spPr bwMode="auto">
          <a:xfrm>
            <a:off x="5105400" y="4038600"/>
            <a:ext cx="3208338" cy="366713"/>
          </a:xfrm>
          <a:prstGeom prst="rect">
            <a:avLst/>
          </a:prstGeom>
          <a:noFill/>
          <a:ln w="9525">
            <a:noFill/>
            <a:miter lim="800000"/>
            <a:headEnd/>
            <a:tailEnd/>
          </a:ln>
          <a:effectLst/>
        </p:spPr>
        <p:txBody>
          <a:bodyPr>
            <a:spAutoFit/>
          </a:bodyPr>
          <a:lstStyle/>
          <a:p>
            <a:r>
              <a:rPr lang="en-US" sz="1800" dirty="0">
                <a:solidFill>
                  <a:schemeClr val="tx1"/>
                </a:solidFill>
              </a:rPr>
              <a:t>Gravitons decay to the LKP</a:t>
            </a:r>
          </a:p>
        </p:txBody>
      </p:sp>
      <p:sp>
        <p:nvSpPr>
          <p:cNvPr id="436249" name="Text Box 25"/>
          <p:cNvSpPr txBox="1">
            <a:spLocks noChangeArrowheads="1"/>
          </p:cNvSpPr>
          <p:nvPr/>
        </p:nvSpPr>
        <p:spPr bwMode="auto">
          <a:xfrm>
            <a:off x="228600" y="3686175"/>
            <a:ext cx="3124200" cy="1190625"/>
          </a:xfrm>
          <a:prstGeom prst="rect">
            <a:avLst/>
          </a:prstGeom>
          <a:noFill/>
          <a:ln w="9525">
            <a:noFill/>
            <a:miter lim="800000"/>
            <a:headEnd/>
            <a:tailEnd/>
          </a:ln>
          <a:effectLst/>
        </p:spPr>
        <p:txBody>
          <a:bodyPr>
            <a:spAutoFit/>
          </a:bodyPr>
          <a:lstStyle/>
          <a:p>
            <a:pPr algn="ctr"/>
            <a:r>
              <a:rPr lang="en-US" sz="1800">
                <a:solidFill>
                  <a:schemeClr val="tx1"/>
                </a:solidFill>
              </a:rPr>
              <a:t>BBN and Diffuse Gamma</a:t>
            </a:r>
          </a:p>
          <a:p>
            <a:pPr algn="ctr"/>
            <a:r>
              <a:rPr lang="en-US" sz="1800">
                <a:solidFill>
                  <a:schemeClr val="tx1"/>
                </a:solidFill>
              </a:rPr>
              <a:t>Ray Constraints on Graviton </a:t>
            </a:r>
          </a:p>
          <a:p>
            <a:pPr algn="ctr"/>
            <a:r>
              <a:rPr lang="en-US" sz="1800">
                <a:solidFill>
                  <a:schemeClr val="tx1"/>
                </a:solidFill>
              </a:rPr>
              <a:t>Decay.</a:t>
            </a:r>
          </a:p>
        </p:txBody>
      </p:sp>
      <p:sp>
        <p:nvSpPr>
          <p:cNvPr id="436250" name="Text Box 26"/>
          <p:cNvSpPr txBox="1">
            <a:spLocks noChangeArrowheads="1"/>
          </p:cNvSpPr>
          <p:nvPr/>
        </p:nvSpPr>
        <p:spPr bwMode="auto">
          <a:xfrm>
            <a:off x="1676400" y="5486400"/>
            <a:ext cx="6324600" cy="579438"/>
          </a:xfrm>
          <a:prstGeom prst="rect">
            <a:avLst/>
          </a:prstGeom>
          <a:noFill/>
          <a:ln w="9525">
            <a:noFill/>
            <a:miter lim="800000"/>
            <a:headEnd/>
            <a:tailEnd/>
          </a:ln>
          <a:effectLst/>
        </p:spPr>
        <p:txBody>
          <a:bodyPr>
            <a:spAutoFit/>
          </a:bodyPr>
          <a:lstStyle/>
          <a:p>
            <a:pPr algn="ctr"/>
            <a:r>
              <a:rPr lang="en-US" sz="3200" dirty="0">
                <a:solidFill>
                  <a:schemeClr val="tx1"/>
                </a:solidFill>
              </a:rPr>
              <a:t>Present Day </a:t>
            </a:r>
            <a:r>
              <a:rPr lang="en-US" sz="3200" dirty="0">
                <a:solidFill>
                  <a:schemeClr val="tx1"/>
                </a:solidFill>
                <a:latin typeface="Arial" charset="0"/>
              </a:rPr>
              <a:t> </a:t>
            </a:r>
            <a:r>
              <a:rPr lang="en-US" sz="3200" dirty="0">
                <a:solidFill>
                  <a:schemeClr val="tx1"/>
                </a:solidFill>
                <a:latin typeface="Symbol" pitchFamily="18" charset="2"/>
              </a:rPr>
              <a:t>W</a:t>
            </a:r>
            <a:r>
              <a:rPr lang="en-US" sz="3200" baseline="-25000" dirty="0">
                <a:solidFill>
                  <a:schemeClr val="tx1"/>
                </a:solidFill>
              </a:rPr>
              <a:t>DM  </a:t>
            </a:r>
            <a:r>
              <a:rPr lang="en-US" sz="3200" dirty="0">
                <a:solidFill>
                  <a:schemeClr val="tx1"/>
                </a:solidFill>
                <a:latin typeface="Symbol" pitchFamily="18" charset="2"/>
              </a:rPr>
              <a:t>= W</a:t>
            </a:r>
            <a:r>
              <a:rPr lang="en-US" sz="3200" baseline="-25000" dirty="0">
                <a:solidFill>
                  <a:schemeClr val="tx1"/>
                </a:solidFill>
              </a:rPr>
              <a:t>LKP  </a:t>
            </a:r>
            <a:r>
              <a:rPr lang="en-US" sz="3200" dirty="0">
                <a:solidFill>
                  <a:schemeClr val="tx1"/>
                </a:solidFill>
                <a:latin typeface="Symbol" pitchFamily="18" charset="2"/>
              </a:rPr>
              <a:t>+ </a:t>
            </a:r>
            <a:r>
              <a:rPr lang="en-US" sz="3200" dirty="0" err="1">
                <a:solidFill>
                  <a:schemeClr val="tx1"/>
                </a:solidFill>
                <a:latin typeface="Symbol" pitchFamily="18" charset="2"/>
              </a:rPr>
              <a:t>W</a:t>
            </a:r>
            <a:r>
              <a:rPr lang="en-US" sz="3200" baseline="-25000" dirty="0" err="1">
                <a:solidFill>
                  <a:schemeClr val="tx1"/>
                </a:solidFill>
              </a:rPr>
              <a:t>Gn</a:t>
            </a:r>
            <a:endParaRPr lang="en-US" sz="3200" baseline="-25000" dirty="0">
              <a:solidFill>
                <a:schemeClr val="tx1"/>
              </a:solidFill>
            </a:endParaRPr>
          </a:p>
        </p:txBody>
      </p:sp>
      <p:sp>
        <p:nvSpPr>
          <p:cNvPr id="436251" name="Text Box 27"/>
          <p:cNvSpPr txBox="1">
            <a:spLocks noChangeArrowheads="1"/>
          </p:cNvSpPr>
          <p:nvPr/>
        </p:nvSpPr>
        <p:spPr bwMode="auto">
          <a:xfrm>
            <a:off x="890588" y="1111250"/>
            <a:ext cx="2386012" cy="641350"/>
          </a:xfrm>
          <a:prstGeom prst="rect">
            <a:avLst/>
          </a:prstGeom>
          <a:noFill/>
          <a:ln w="9525">
            <a:noFill/>
            <a:miter lim="800000"/>
            <a:headEnd/>
            <a:tailEnd/>
          </a:ln>
          <a:effectLst/>
        </p:spPr>
        <p:txBody>
          <a:bodyPr wrap="none">
            <a:spAutoFit/>
          </a:bodyPr>
          <a:lstStyle/>
          <a:p>
            <a:pPr algn="ctr"/>
            <a:r>
              <a:rPr lang="en-US" sz="1800">
                <a:solidFill>
                  <a:schemeClr val="tx1"/>
                </a:solidFill>
              </a:rPr>
              <a:t>Thermal Production</a:t>
            </a:r>
          </a:p>
          <a:p>
            <a:pPr algn="ctr"/>
            <a:r>
              <a:rPr lang="en-US" sz="1800">
                <a:solidFill>
                  <a:schemeClr val="tx1"/>
                </a:solidFill>
              </a:rPr>
              <a:t> of LKP</a:t>
            </a:r>
          </a:p>
        </p:txBody>
      </p:sp>
      <p:sp>
        <p:nvSpPr>
          <p:cNvPr id="26" name="Rectangle 25"/>
          <p:cNvSpPr/>
          <p:nvPr/>
        </p:nvSpPr>
        <p:spPr>
          <a:xfrm>
            <a:off x="5410200" y="4572000"/>
            <a:ext cx="2971800" cy="810478"/>
          </a:xfrm>
          <a:prstGeom prst="rect">
            <a:avLst/>
          </a:prstGeom>
        </p:spPr>
        <p:txBody>
          <a:bodyPr wrap="square">
            <a:spAutoFit/>
          </a:bodyPr>
          <a:lstStyle/>
          <a:p>
            <a:pPr lvl="0"/>
            <a:r>
              <a:rPr lang="en-US" sz="2000" dirty="0" err="1" smtClean="0">
                <a:solidFill>
                  <a:srgbClr val="000000"/>
                </a:solidFill>
                <a:latin typeface="Symbol" pitchFamily="18" charset="2"/>
              </a:rPr>
              <a:t>W</a:t>
            </a:r>
            <a:r>
              <a:rPr lang="en-US" sz="2000" baseline="-25000" dirty="0" err="1" smtClean="0">
                <a:solidFill>
                  <a:srgbClr val="000000"/>
                </a:solidFill>
              </a:rPr>
              <a:t>Gn</a:t>
            </a:r>
            <a:r>
              <a:rPr lang="en-US" sz="2000" baseline="-25000" dirty="0" smtClean="0">
                <a:solidFill>
                  <a:srgbClr val="000000"/>
                </a:solidFill>
              </a:rPr>
              <a:t>  </a:t>
            </a:r>
            <a:r>
              <a:rPr lang="en-US" sz="2000" dirty="0" smtClean="0">
                <a:solidFill>
                  <a:srgbClr val="000000"/>
                </a:solidFill>
              </a:rPr>
              <a:t>~ C  [T</a:t>
            </a:r>
            <a:r>
              <a:rPr lang="en-US" sz="2000" baseline="-25000" dirty="0" smtClean="0">
                <a:solidFill>
                  <a:srgbClr val="000000"/>
                </a:solidFill>
              </a:rPr>
              <a:t>R </a:t>
            </a:r>
            <a:r>
              <a:rPr lang="en-US" sz="2000" dirty="0" smtClean="0">
                <a:solidFill>
                  <a:srgbClr val="000000"/>
                </a:solidFill>
              </a:rPr>
              <a:t>/ </a:t>
            </a:r>
            <a:r>
              <a:rPr lang="en-US" sz="2000" dirty="0" err="1" smtClean="0">
                <a:solidFill>
                  <a:srgbClr val="000000"/>
                </a:solidFill>
              </a:rPr>
              <a:t>m</a:t>
            </a:r>
            <a:r>
              <a:rPr lang="en-US" sz="2000" baseline="-25000" dirty="0" err="1" smtClean="0">
                <a:solidFill>
                  <a:srgbClr val="000000"/>
                </a:solidFill>
              </a:rPr>
              <a:t>KK</a:t>
            </a:r>
            <a:r>
              <a:rPr lang="en-US" sz="2000" dirty="0" smtClean="0">
                <a:solidFill>
                  <a:srgbClr val="000000"/>
                </a:solidFill>
              </a:rPr>
              <a:t>]</a:t>
            </a:r>
            <a:r>
              <a:rPr lang="en-US" sz="2000" baseline="30000" dirty="0" smtClean="0">
                <a:solidFill>
                  <a:srgbClr val="000000"/>
                </a:solidFill>
              </a:rPr>
              <a:t>7/2</a:t>
            </a:r>
          </a:p>
          <a:p>
            <a:pPr lvl="0"/>
            <a:endParaRPr lang="en-US" sz="2000" baseline="30000" dirty="0" smtClean="0">
              <a:solidFill>
                <a:srgbClr val="000000"/>
              </a:solidFill>
            </a:endParaRPr>
          </a:p>
          <a:p>
            <a:pPr lvl="0"/>
            <a:r>
              <a:rPr lang="en-US" sz="2000" baseline="30000" dirty="0" smtClean="0">
                <a:solidFill>
                  <a:srgbClr val="000000"/>
                </a:solidFill>
              </a:rPr>
              <a:t>                  C~O(1)</a:t>
            </a:r>
            <a:endParaRPr lang="en-US" sz="2000" baseline="30000"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smtClean="0"/>
              <a:t>Nausheen R. Shah    Cosmo 08  </a:t>
            </a:r>
            <a:endParaRPr lang="en-US" altLang="en-US"/>
          </a:p>
        </p:txBody>
      </p:sp>
      <p:sp>
        <p:nvSpPr>
          <p:cNvPr id="487426" name="Rectangle 2"/>
          <p:cNvSpPr>
            <a:spLocks noGrp="1" noChangeArrowheads="1"/>
          </p:cNvSpPr>
          <p:nvPr>
            <p:ph type="title"/>
          </p:nvPr>
        </p:nvSpPr>
        <p:spPr/>
        <p:txBody>
          <a:bodyPr/>
          <a:lstStyle/>
          <a:p>
            <a:r>
              <a:rPr lang="en-US">
                <a:solidFill>
                  <a:schemeClr val="hlink"/>
                </a:solidFill>
                <a:latin typeface="Arial Rounded MT Bold" pitchFamily="34" charset="0"/>
              </a:rPr>
              <a:t>Reheating Temperature</a:t>
            </a:r>
          </a:p>
        </p:txBody>
      </p:sp>
      <p:sp>
        <p:nvSpPr>
          <p:cNvPr id="487427" name="Rectangle 3"/>
          <p:cNvSpPr>
            <a:spLocks noGrp="1" noChangeArrowheads="1"/>
          </p:cNvSpPr>
          <p:nvPr>
            <p:ph type="body" idx="1"/>
          </p:nvPr>
        </p:nvSpPr>
        <p:spPr/>
        <p:txBody>
          <a:bodyPr/>
          <a:lstStyle/>
          <a:p>
            <a:pPr>
              <a:lnSpc>
                <a:spcPct val="150000"/>
              </a:lnSpc>
            </a:pPr>
            <a:r>
              <a:rPr lang="en-US" sz="2800" spc="100" dirty="0" smtClean="0">
                <a:solidFill>
                  <a:srgbClr val="0070C0"/>
                </a:solidFill>
                <a:latin typeface="Arial Rounded MT Bold" pitchFamily="34" charset="0"/>
              </a:rPr>
              <a:t>Demanding that   </a:t>
            </a:r>
            <a:r>
              <a:rPr lang="en-US" sz="2800" spc="100" dirty="0" smtClean="0">
                <a:solidFill>
                  <a:srgbClr val="0070C0"/>
                </a:solidFill>
                <a:latin typeface="Symbol" pitchFamily="18" charset="2"/>
              </a:rPr>
              <a:t>W</a:t>
            </a:r>
            <a:r>
              <a:rPr lang="en-US" sz="2800" spc="100" baseline="-25000" dirty="0" smtClean="0">
                <a:solidFill>
                  <a:srgbClr val="0070C0"/>
                </a:solidFill>
              </a:rPr>
              <a:t>DM  </a:t>
            </a:r>
            <a:r>
              <a:rPr lang="en-US" sz="2800" spc="100" dirty="0" smtClean="0">
                <a:solidFill>
                  <a:srgbClr val="0070C0"/>
                </a:solidFill>
                <a:latin typeface="Symbol" pitchFamily="18" charset="2"/>
              </a:rPr>
              <a:t>=  W</a:t>
            </a:r>
            <a:r>
              <a:rPr lang="en-US" sz="2800" spc="100" baseline="-25000" dirty="0" smtClean="0">
                <a:solidFill>
                  <a:srgbClr val="0070C0"/>
                </a:solidFill>
              </a:rPr>
              <a:t>LKP  </a:t>
            </a:r>
            <a:r>
              <a:rPr lang="en-US" sz="2800" spc="100" dirty="0" smtClean="0">
                <a:solidFill>
                  <a:srgbClr val="0070C0"/>
                </a:solidFill>
                <a:latin typeface="Symbol" pitchFamily="18" charset="2"/>
              </a:rPr>
              <a:t>+ </a:t>
            </a:r>
            <a:r>
              <a:rPr lang="en-US" sz="2800" spc="100" dirty="0" err="1" smtClean="0">
                <a:solidFill>
                  <a:srgbClr val="0070C0"/>
                </a:solidFill>
                <a:latin typeface="Symbol" pitchFamily="18" charset="2"/>
              </a:rPr>
              <a:t>W</a:t>
            </a:r>
            <a:r>
              <a:rPr lang="en-US" sz="2800" spc="100" baseline="-25000" dirty="0" err="1" smtClean="0">
                <a:solidFill>
                  <a:srgbClr val="0070C0"/>
                </a:solidFill>
              </a:rPr>
              <a:t>Gn</a:t>
            </a:r>
            <a:r>
              <a:rPr lang="en-US" sz="2800" spc="100" baseline="-25000" dirty="0" smtClean="0">
                <a:solidFill>
                  <a:srgbClr val="0070C0"/>
                </a:solidFill>
              </a:rPr>
              <a:t> </a:t>
            </a:r>
            <a:r>
              <a:rPr lang="en-US" sz="2800" spc="100" dirty="0" smtClean="0">
                <a:solidFill>
                  <a:srgbClr val="0070C0"/>
                </a:solidFill>
              </a:rPr>
              <a:t> </a:t>
            </a:r>
            <a:r>
              <a:rPr lang="en-US" sz="2800" spc="100" dirty="0" smtClean="0">
                <a:solidFill>
                  <a:srgbClr val="0070C0"/>
                </a:solidFill>
                <a:latin typeface="Arial Rounded MT Bold" pitchFamily="34" charset="0"/>
              </a:rPr>
              <a:t>be </a:t>
            </a:r>
            <a:r>
              <a:rPr lang="en-US" sz="2800" spc="100" dirty="0">
                <a:solidFill>
                  <a:srgbClr val="0070C0"/>
                </a:solidFill>
                <a:latin typeface="Arial Rounded MT Bold" pitchFamily="34" charset="0"/>
              </a:rPr>
              <a:t>consistent with </a:t>
            </a:r>
            <a:r>
              <a:rPr lang="en-US" sz="2800" spc="100" dirty="0" smtClean="0">
                <a:solidFill>
                  <a:srgbClr val="0070C0"/>
                </a:solidFill>
                <a:latin typeface="Arial Rounded MT Bold" pitchFamily="34" charset="0"/>
              </a:rPr>
              <a:t>observation </a:t>
            </a:r>
            <a:r>
              <a:rPr lang="en-US" sz="2800" spc="100" dirty="0" smtClean="0">
                <a:solidFill>
                  <a:srgbClr val="0070C0"/>
                </a:solidFill>
                <a:latin typeface="Arial Rounded MT Bold" pitchFamily="34" charset="0"/>
              </a:rPr>
              <a:t>constrains the reheating temperature, T</a:t>
            </a:r>
            <a:r>
              <a:rPr lang="en-US" sz="2800" spc="100" baseline="-25000" dirty="0" smtClean="0">
                <a:solidFill>
                  <a:srgbClr val="0070C0"/>
                </a:solidFill>
                <a:latin typeface="Arial Rounded MT Bold" pitchFamily="34" charset="0"/>
              </a:rPr>
              <a:t>R</a:t>
            </a:r>
            <a:r>
              <a:rPr lang="en-US" sz="2800" spc="100" dirty="0" smtClean="0">
                <a:solidFill>
                  <a:srgbClr val="0070C0"/>
                </a:solidFill>
                <a:latin typeface="Arial Rounded MT Bold" pitchFamily="34" charset="0"/>
              </a:rPr>
              <a:t>, as a function of the LKP mass:</a:t>
            </a:r>
            <a:endParaRPr lang="en-US" sz="2800" spc="100" dirty="0">
              <a:solidFill>
                <a:srgbClr val="0070C0"/>
              </a:solidFill>
              <a:latin typeface="Arial Rounded MT Bold" pitchFamily="34" charset="0"/>
            </a:endParaRPr>
          </a:p>
        </p:txBody>
      </p:sp>
      <p:pic>
        <p:nvPicPr>
          <p:cNvPr id="487428" name="Picture 4"/>
          <p:cNvPicPr>
            <a:picLocks noChangeAspect="1" noChangeArrowheads="1"/>
          </p:cNvPicPr>
          <p:nvPr/>
        </p:nvPicPr>
        <p:blipFill>
          <a:blip r:embed="rId3"/>
          <a:srcRect/>
          <a:stretch>
            <a:fillRect/>
          </a:stretch>
        </p:blipFill>
        <p:spPr bwMode="auto">
          <a:xfrm>
            <a:off x="1981200" y="4267200"/>
            <a:ext cx="5486400" cy="12128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14341" name="Rectangle 5"/>
          <p:cNvSpPr>
            <a:spLocks noGrp="1" noChangeArrowheads="1"/>
          </p:cNvSpPr>
          <p:nvPr>
            <p:ph type="title"/>
          </p:nvPr>
        </p:nvSpPr>
        <p:spPr/>
        <p:txBody>
          <a:bodyPr/>
          <a:lstStyle/>
          <a:p>
            <a:r>
              <a:rPr lang="en-US" sz="1900" dirty="0">
                <a:solidFill>
                  <a:schemeClr val="hlink"/>
                </a:solidFill>
                <a:latin typeface="Arial Rounded MT Bold" pitchFamily="34" charset="0"/>
              </a:rPr>
              <a:t>Values of </a:t>
            </a:r>
            <a:r>
              <a:rPr lang="en-US" sz="1900" dirty="0" smtClean="0">
                <a:solidFill>
                  <a:schemeClr val="hlink"/>
                </a:solidFill>
                <a:latin typeface="Arial Rounded MT Bold" pitchFamily="34" charset="0"/>
              </a:rPr>
              <a:t>T</a:t>
            </a:r>
            <a:r>
              <a:rPr lang="en-US" sz="1900" baseline="-25000" dirty="0" smtClean="0">
                <a:solidFill>
                  <a:schemeClr val="hlink"/>
                </a:solidFill>
                <a:latin typeface="Arial Rounded MT Bold" pitchFamily="34" charset="0"/>
              </a:rPr>
              <a:t>R </a:t>
            </a:r>
            <a:r>
              <a:rPr lang="en-US" sz="1900" dirty="0" smtClean="0">
                <a:solidFill>
                  <a:schemeClr val="hlink"/>
                </a:solidFill>
                <a:latin typeface="Arial Rounded MT Bold" pitchFamily="34" charset="0"/>
              </a:rPr>
              <a:t>obtained </a:t>
            </a:r>
            <a:r>
              <a:rPr lang="en-US" sz="1900" dirty="0">
                <a:solidFill>
                  <a:schemeClr val="hlink"/>
                </a:solidFill>
                <a:latin typeface="Arial Rounded MT Bold" pitchFamily="34" charset="0"/>
              </a:rPr>
              <a:t>by demanding a proper DM density, for different values of the graviton production </a:t>
            </a:r>
            <a:r>
              <a:rPr lang="en-US" sz="1900" dirty="0" smtClean="0">
                <a:solidFill>
                  <a:schemeClr val="hlink"/>
                </a:solidFill>
                <a:latin typeface="Arial Rounded MT Bold" pitchFamily="34" charset="0"/>
              </a:rPr>
              <a:t>parameter, C, </a:t>
            </a:r>
            <a:r>
              <a:rPr lang="en-US" sz="1900" dirty="0">
                <a:solidFill>
                  <a:schemeClr val="hlink"/>
                </a:solidFill>
                <a:latin typeface="Arial Rounded MT Bold" pitchFamily="34" charset="0"/>
              </a:rPr>
              <a:t>for D=5. Also shown are lines of constant ratios of </a:t>
            </a:r>
            <a:r>
              <a:rPr lang="en-US" sz="1900" dirty="0" smtClean="0">
                <a:solidFill>
                  <a:schemeClr val="hlink"/>
                </a:solidFill>
                <a:latin typeface="Arial Rounded MT Bold" pitchFamily="34" charset="0"/>
              </a:rPr>
              <a:t>T</a:t>
            </a:r>
            <a:r>
              <a:rPr lang="en-US" sz="1900" baseline="-25000" dirty="0" smtClean="0">
                <a:solidFill>
                  <a:schemeClr val="hlink"/>
                </a:solidFill>
                <a:latin typeface="Arial Rounded MT Bold" pitchFamily="34" charset="0"/>
              </a:rPr>
              <a:t>R </a:t>
            </a:r>
            <a:r>
              <a:rPr lang="en-US" sz="1900" dirty="0" smtClean="0">
                <a:solidFill>
                  <a:schemeClr val="hlink"/>
                </a:solidFill>
                <a:latin typeface="Arial Rounded MT Bold" pitchFamily="34" charset="0"/>
              </a:rPr>
              <a:t>to </a:t>
            </a:r>
            <a:r>
              <a:rPr lang="en-US" sz="1900" dirty="0">
                <a:solidFill>
                  <a:schemeClr val="hlink"/>
                </a:solidFill>
                <a:latin typeface="Arial Rounded MT Bold" pitchFamily="34" charset="0"/>
              </a:rPr>
              <a:t>the </a:t>
            </a:r>
            <a:r>
              <a:rPr lang="en-US" sz="1900" dirty="0" smtClean="0">
                <a:solidFill>
                  <a:schemeClr val="hlink"/>
                </a:solidFill>
                <a:latin typeface="Arial Rounded MT Bold" pitchFamily="34" charset="0"/>
              </a:rPr>
              <a:t>LKP mass.</a:t>
            </a:r>
            <a:r>
              <a:rPr lang="en-US" sz="2100" dirty="0" smtClean="0">
                <a:solidFill>
                  <a:schemeClr val="hlink"/>
                </a:solidFill>
                <a:latin typeface="Arial Rounded MT Bold" pitchFamily="34" charset="0"/>
              </a:rPr>
              <a:t>  </a:t>
            </a:r>
            <a:r>
              <a:rPr lang="en-US" sz="2500" dirty="0" smtClean="0"/>
              <a:t> </a:t>
            </a:r>
            <a:endParaRPr lang="en-US" sz="2500" dirty="0"/>
          </a:p>
        </p:txBody>
      </p:sp>
      <p:pic>
        <p:nvPicPr>
          <p:cNvPr id="14340" name="Picture 4" descr="trd5c1"/>
          <p:cNvPicPr>
            <a:picLocks noChangeAspect="1" noChangeArrowheads="1"/>
          </p:cNvPicPr>
          <p:nvPr/>
        </p:nvPicPr>
        <p:blipFill>
          <a:blip r:embed="rId3"/>
          <a:srcRect/>
          <a:stretch>
            <a:fillRect/>
          </a:stretch>
        </p:blipFill>
        <p:spPr bwMode="auto">
          <a:xfrm>
            <a:off x="971550" y="1066800"/>
            <a:ext cx="7200900" cy="52514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smtClean="0"/>
              <a:t>Nausheen R. Shah    Cosmo 08  </a:t>
            </a:r>
            <a:endParaRPr lang="en-US" altLang="en-US"/>
          </a:p>
        </p:txBody>
      </p:sp>
      <p:pic>
        <p:nvPicPr>
          <p:cNvPr id="491524" name="Picture 4"/>
          <p:cNvPicPr>
            <a:picLocks noChangeAspect="1" noChangeArrowheads="1"/>
          </p:cNvPicPr>
          <p:nvPr/>
        </p:nvPicPr>
        <p:blipFill>
          <a:blip r:embed="rId3"/>
          <a:srcRect/>
          <a:stretch>
            <a:fillRect/>
          </a:stretch>
        </p:blipFill>
        <p:spPr bwMode="auto">
          <a:xfrm>
            <a:off x="1066800" y="3810000"/>
            <a:ext cx="2133600" cy="765175"/>
          </a:xfrm>
          <a:prstGeom prst="rect">
            <a:avLst/>
          </a:prstGeom>
          <a:noFill/>
          <a:ln w="9525">
            <a:noFill/>
            <a:miter lim="800000"/>
            <a:headEnd/>
            <a:tailEnd/>
          </a:ln>
          <a:effectLst/>
        </p:spPr>
      </p:pic>
      <p:pic>
        <p:nvPicPr>
          <p:cNvPr id="491525" name="Picture 5"/>
          <p:cNvPicPr>
            <a:picLocks noChangeAspect="1" noChangeArrowheads="1"/>
          </p:cNvPicPr>
          <p:nvPr/>
        </p:nvPicPr>
        <p:blipFill>
          <a:blip r:embed="rId4"/>
          <a:srcRect/>
          <a:stretch>
            <a:fillRect/>
          </a:stretch>
        </p:blipFill>
        <p:spPr bwMode="auto">
          <a:xfrm>
            <a:off x="2743200" y="4495800"/>
            <a:ext cx="6019800" cy="1676400"/>
          </a:xfrm>
          <a:prstGeom prst="rect">
            <a:avLst/>
          </a:prstGeom>
          <a:noFill/>
          <a:ln w="9525">
            <a:noFill/>
            <a:miter lim="800000"/>
            <a:headEnd/>
            <a:tailEnd/>
          </a:ln>
          <a:effectLst/>
        </p:spPr>
      </p:pic>
      <p:sp>
        <p:nvSpPr>
          <p:cNvPr id="491522" name="Rectangle 2"/>
          <p:cNvSpPr>
            <a:spLocks noGrp="1" noChangeArrowheads="1"/>
          </p:cNvSpPr>
          <p:nvPr>
            <p:ph type="title"/>
          </p:nvPr>
        </p:nvSpPr>
        <p:spPr/>
        <p:txBody>
          <a:bodyPr/>
          <a:lstStyle/>
          <a:p>
            <a:r>
              <a:rPr lang="en-US" sz="3800" dirty="0">
                <a:solidFill>
                  <a:schemeClr val="hlink"/>
                </a:solidFill>
                <a:latin typeface="Arial Rounded MT Bold" pitchFamily="34" charset="0"/>
              </a:rPr>
              <a:t>Additional Contributions to the Annihilation Cross-Section</a:t>
            </a:r>
          </a:p>
        </p:txBody>
      </p:sp>
      <p:sp>
        <p:nvSpPr>
          <p:cNvPr id="491523" name="Rectangle 3"/>
          <p:cNvSpPr>
            <a:spLocks noGrp="1" noChangeArrowheads="1"/>
          </p:cNvSpPr>
          <p:nvPr>
            <p:ph type="body" idx="1"/>
          </p:nvPr>
        </p:nvSpPr>
        <p:spPr/>
        <p:txBody>
          <a:bodyPr/>
          <a:lstStyle/>
          <a:p>
            <a:r>
              <a:rPr lang="en-US" sz="2100" dirty="0">
                <a:solidFill>
                  <a:srgbClr val="0070C0"/>
                </a:solidFill>
                <a:latin typeface="Arial Rounded MT Bold" pitchFamily="34" charset="0"/>
              </a:rPr>
              <a:t>A precise calculation </a:t>
            </a:r>
            <a:r>
              <a:rPr lang="en-US" sz="2100" dirty="0" smtClean="0">
                <a:solidFill>
                  <a:srgbClr val="0070C0"/>
                </a:solidFill>
                <a:latin typeface="Arial Rounded MT Bold" pitchFamily="34" charset="0"/>
              </a:rPr>
              <a:t>of </a:t>
            </a:r>
            <a:r>
              <a:rPr lang="en-US" sz="2100" dirty="0">
                <a:solidFill>
                  <a:srgbClr val="0070C0"/>
                </a:solidFill>
                <a:latin typeface="Arial Rounded MT Bold" pitchFamily="34" charset="0"/>
              </a:rPr>
              <a:t>LKP density must include co-annihilation and second KK resonances effects. This changes the numerical results obtained, but the qualitative picture presented remains unchanged. </a:t>
            </a:r>
          </a:p>
          <a:p>
            <a:r>
              <a:rPr lang="en-US" sz="2100" dirty="0">
                <a:solidFill>
                  <a:srgbClr val="0070C0"/>
                </a:solidFill>
                <a:latin typeface="Arial Rounded MT Bold" pitchFamily="34" charset="0"/>
              </a:rPr>
              <a:t>These corrections can be quantified by noting that due to the weak logarithmic dependence of </a:t>
            </a:r>
            <a:r>
              <a:rPr lang="en-US" sz="2100" i="1" dirty="0" err="1">
                <a:solidFill>
                  <a:srgbClr val="0070C0"/>
                </a:solidFill>
                <a:latin typeface="Arial Rounded MT Bold" pitchFamily="34" charset="0"/>
              </a:rPr>
              <a:t>x</a:t>
            </a:r>
            <a:r>
              <a:rPr lang="en-US" sz="2100" baseline="-25000" dirty="0" err="1">
                <a:solidFill>
                  <a:srgbClr val="0070C0"/>
                </a:solidFill>
                <a:latin typeface="Arial Rounded MT Bold" pitchFamily="34" charset="0"/>
              </a:rPr>
              <a:t>F</a:t>
            </a:r>
            <a:r>
              <a:rPr lang="en-US" sz="2100" dirty="0">
                <a:solidFill>
                  <a:srgbClr val="0070C0"/>
                </a:solidFill>
                <a:latin typeface="Arial Rounded MT Bold" pitchFamily="34" charset="0"/>
              </a:rPr>
              <a:t>, we can approximately parameterize Y as being proportional to m</a:t>
            </a:r>
            <a:r>
              <a:rPr lang="en-US" sz="2100" baseline="-25000" dirty="0">
                <a:solidFill>
                  <a:srgbClr val="0070C0"/>
                </a:solidFill>
                <a:latin typeface="Arial Rounded MT Bold" pitchFamily="34" charset="0"/>
              </a:rPr>
              <a:t>KK</a:t>
            </a:r>
            <a:r>
              <a:rPr lang="en-US" sz="2100" dirty="0">
                <a:solidFill>
                  <a:srgbClr val="0070C0"/>
                </a:solidFill>
                <a:latin typeface="Arial Rounded MT Bold" pitchFamily="34" charset="0"/>
              </a:rPr>
              <a:t>:</a:t>
            </a:r>
          </a:p>
          <a:p>
            <a:endParaRPr lang="en-US" sz="2100" dirty="0">
              <a:solidFill>
                <a:srgbClr val="0070C0"/>
              </a:solidFill>
              <a:latin typeface="Arial Rounded MT Bold" pitchFamily="34" charset="0"/>
            </a:endParaRPr>
          </a:p>
          <a:p>
            <a:r>
              <a:rPr lang="en-US" sz="2100" dirty="0">
                <a:solidFill>
                  <a:srgbClr val="0070C0"/>
                </a:solidFill>
                <a:latin typeface="Arial Rounded MT Bold" pitchFamily="34" charset="0"/>
              </a:rPr>
              <a:t>The change in </a:t>
            </a:r>
            <a:r>
              <a:rPr lang="en-US" sz="2100" dirty="0" err="1">
                <a:solidFill>
                  <a:srgbClr val="0070C0"/>
                </a:solidFill>
                <a:latin typeface="Arial Rounded MT Bold" pitchFamily="34" charset="0"/>
              </a:rPr>
              <a:t>m</a:t>
            </a:r>
            <a:r>
              <a:rPr lang="en-US" sz="2100" baseline="-25000" dirty="0" err="1">
                <a:solidFill>
                  <a:srgbClr val="0070C0"/>
                </a:solidFill>
                <a:latin typeface="Arial Rounded MT Bold" pitchFamily="34" charset="0"/>
              </a:rPr>
              <a:t>WG</a:t>
            </a:r>
            <a:r>
              <a:rPr lang="en-US" sz="2100" dirty="0">
                <a:solidFill>
                  <a:srgbClr val="0070C0"/>
                </a:solidFill>
                <a:latin typeface="Arial Rounded MT Bold" pitchFamily="34" charset="0"/>
              </a:rPr>
              <a:t> necessary to reproduce the correct DM density for a given </a:t>
            </a:r>
            <a:r>
              <a:rPr lang="en-US" sz="2100" dirty="0" smtClean="0">
                <a:solidFill>
                  <a:srgbClr val="0070C0"/>
                </a:solidFill>
                <a:latin typeface="Arial Rounded MT Bold" pitchFamily="34" charset="0"/>
              </a:rPr>
              <a:t>T</a:t>
            </a:r>
            <a:r>
              <a:rPr lang="en-US" sz="2100" baseline="-25000" dirty="0" smtClean="0">
                <a:solidFill>
                  <a:srgbClr val="0070C0"/>
                </a:solidFill>
                <a:latin typeface="Arial Rounded MT Bold" pitchFamily="34" charset="0"/>
              </a:rPr>
              <a:t>R</a:t>
            </a:r>
            <a:r>
              <a:rPr lang="en-US" sz="2100" dirty="0" smtClean="0">
                <a:solidFill>
                  <a:srgbClr val="0070C0"/>
                </a:solidFill>
                <a:latin typeface="Arial Rounded MT Bold" pitchFamily="34" charset="0"/>
              </a:rPr>
              <a:t>:</a:t>
            </a:r>
            <a:endParaRPr lang="en-US" sz="2100" dirty="0">
              <a:solidFill>
                <a:srgbClr val="0070C0"/>
              </a:solidFill>
              <a:latin typeface="Arial Rounded MT Bold" pitchFamily="34" charset="0"/>
            </a:endParaRPr>
          </a:p>
          <a:p>
            <a:pPr>
              <a:buFont typeface="Wingdings" pitchFamily="2" charset="2"/>
              <a:buNone/>
            </a:pPr>
            <a:r>
              <a:rPr lang="en-US" sz="2600" dirty="0">
                <a:solidFill>
                  <a:schemeClr val="folHlink"/>
                </a:solidFill>
                <a:latin typeface="Arial Rounded MT Bold" pitchFamily="34" charset="0"/>
              </a:rP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smtClean="0"/>
              <a:t>Nausheen R. Shah    Cosmo 08  </a:t>
            </a:r>
            <a:endParaRPr lang="en-US" altLang="en-US"/>
          </a:p>
        </p:txBody>
      </p:sp>
      <p:sp>
        <p:nvSpPr>
          <p:cNvPr id="11269" name="Rectangle 5"/>
          <p:cNvSpPr>
            <a:spLocks noGrp="1" noChangeArrowheads="1"/>
          </p:cNvSpPr>
          <p:nvPr>
            <p:ph type="title"/>
          </p:nvPr>
        </p:nvSpPr>
        <p:spPr/>
        <p:txBody>
          <a:bodyPr/>
          <a:lstStyle/>
          <a:p>
            <a:r>
              <a:rPr lang="en-US" sz="1900" dirty="0" smtClean="0">
                <a:solidFill>
                  <a:schemeClr val="hlink"/>
                </a:solidFill>
                <a:latin typeface="Arial Rounded MT Bold" pitchFamily="34" charset="0"/>
              </a:rPr>
              <a:t>Ratio </a:t>
            </a:r>
            <a:r>
              <a:rPr lang="en-US" sz="1900" dirty="0">
                <a:solidFill>
                  <a:schemeClr val="hlink"/>
                </a:solidFill>
                <a:latin typeface="Arial Rounded MT Bold" pitchFamily="34" charset="0"/>
              </a:rPr>
              <a:t>of the LKP mass consistent with DM density to the one obtained in the absence of gravitons, </a:t>
            </a:r>
            <a:r>
              <a:rPr lang="en-US" sz="1900" dirty="0" err="1">
                <a:solidFill>
                  <a:schemeClr val="hlink"/>
                </a:solidFill>
                <a:latin typeface="Arial Rounded MT Bold" pitchFamily="34" charset="0"/>
              </a:rPr>
              <a:t>m</a:t>
            </a:r>
            <a:r>
              <a:rPr lang="en-US" sz="1900" baseline="-25000" dirty="0" err="1">
                <a:solidFill>
                  <a:schemeClr val="hlink"/>
                </a:solidFill>
                <a:latin typeface="Arial Rounded MT Bold" pitchFamily="34" charset="0"/>
              </a:rPr>
              <a:t>WG</a:t>
            </a:r>
            <a:r>
              <a:rPr lang="en-US" sz="1900" dirty="0">
                <a:solidFill>
                  <a:schemeClr val="hlink"/>
                </a:solidFill>
                <a:latin typeface="Arial Rounded MT Bold" pitchFamily="34" charset="0"/>
              </a:rPr>
              <a:t>, for T</a:t>
            </a:r>
            <a:r>
              <a:rPr lang="en-US" sz="1900" baseline="-25000" dirty="0">
                <a:solidFill>
                  <a:schemeClr val="hlink"/>
                </a:solidFill>
                <a:latin typeface="Arial Rounded MT Bold" pitchFamily="34" charset="0"/>
              </a:rPr>
              <a:t>R </a:t>
            </a:r>
            <a:r>
              <a:rPr lang="en-US" sz="1900" dirty="0">
                <a:solidFill>
                  <a:schemeClr val="hlink"/>
                </a:solidFill>
                <a:latin typeface="Arial Rounded MT Bold" pitchFamily="34" charset="0"/>
              </a:rPr>
              <a:t>= 20 m</a:t>
            </a:r>
            <a:r>
              <a:rPr lang="en-US" sz="1900" baseline="-25000" dirty="0">
                <a:solidFill>
                  <a:schemeClr val="hlink"/>
                </a:solidFill>
                <a:latin typeface="Arial Rounded MT Bold" pitchFamily="34" charset="0"/>
              </a:rPr>
              <a:t>KK</a:t>
            </a:r>
            <a:r>
              <a:rPr lang="en-US" sz="1900" dirty="0">
                <a:solidFill>
                  <a:schemeClr val="hlink"/>
                </a:solidFill>
                <a:latin typeface="Arial Rounded MT Bold" pitchFamily="34" charset="0"/>
              </a:rPr>
              <a:t> and D=5</a:t>
            </a:r>
          </a:p>
        </p:txBody>
      </p:sp>
      <p:pic>
        <p:nvPicPr>
          <p:cNvPr id="11268" name="Picture 4" descr="mwg20"/>
          <p:cNvPicPr>
            <a:picLocks noChangeAspect="1" noChangeArrowheads="1"/>
          </p:cNvPicPr>
          <p:nvPr/>
        </p:nvPicPr>
        <p:blipFill>
          <a:blip r:embed="rId3"/>
          <a:srcRect/>
          <a:stretch>
            <a:fillRect/>
          </a:stretch>
        </p:blipFill>
        <p:spPr bwMode="auto">
          <a:xfrm>
            <a:off x="971550" y="685800"/>
            <a:ext cx="7200900" cy="5556250"/>
          </a:xfrm>
          <a:prstGeom prst="rect">
            <a:avLst/>
          </a:prstGeom>
          <a:noFill/>
        </p:spPr>
      </p:pic>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chemeClr val="hlink"/>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chemeClr val="hlink"/>
            </a:solidFill>
            <a:effectLst/>
            <a:latin typeface="Arial Rounded MT Bold" pitchFamily="34" charset="0"/>
          </a:defRPr>
        </a:defPPr>
      </a:lstStyle>
    </a:lnDef>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650</TotalTime>
  <Words>917</Words>
  <Application>Microsoft Office PowerPoint</Application>
  <PresentationFormat>On-screen Show (4:3)</PresentationFormat>
  <Paragraphs>125</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Edge</vt:lpstr>
      <vt:lpstr>Gravitons and Dark Matter in Universal Extra Dimensions</vt:lpstr>
      <vt:lpstr>Universal Extra Dimensions</vt:lpstr>
      <vt:lpstr>Universal Extra Dimensions</vt:lpstr>
      <vt:lpstr>Gravitons?</vt:lpstr>
      <vt:lpstr>Slide 5</vt:lpstr>
      <vt:lpstr>Reheating Temperature</vt:lpstr>
      <vt:lpstr>Values of TR obtained by demanding a proper DM density, for different values of the graviton production parameter, C, for D=5. Also shown are lines of constant ratios of TR to the LKP mass.   </vt:lpstr>
      <vt:lpstr>Additional Contributions to the Annihilation Cross-Section</vt:lpstr>
      <vt:lpstr>Ratio of the LKP mass consistent with DM density to the one obtained in the absence of gravitons, mWG, for TR = 20 mKK and D=5</vt:lpstr>
      <vt:lpstr>TR = 40 mKK, D = 5.</vt:lpstr>
      <vt:lpstr>TR = 100 mKK, D=5.</vt:lpstr>
      <vt:lpstr>Decay Lifetimes</vt:lpstr>
      <vt:lpstr>Constraints on the G1-B1 mass difference.</vt:lpstr>
      <vt:lpstr>Combined constraints due to both BBN and observed diffuse flux on the mass difference. </vt:lpstr>
      <vt:lpstr>One Loop Corrections to the KK Masses.</vt:lpstr>
      <vt:lpstr>Absolute value of the one loop corrections to the B1 mass in the MUED as a function of mKK. The graviton would be the LKP below masses ~ 800 GeV. </vt:lpstr>
      <vt:lpstr>Determining TR</vt:lpstr>
      <vt:lpstr>If LKP observed at LHC, the reheating temperature required to make up the deficit DM density by KK gravitons. </vt:lpstr>
      <vt:lpstr>Conclusion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Nausheen</dc:creator>
  <cp:lastModifiedBy>Nausheen</cp:lastModifiedBy>
  <cp:revision>82</cp:revision>
  <dcterms:created xsi:type="dcterms:W3CDTF">2006-11-02T16:25:57Z</dcterms:created>
  <dcterms:modified xsi:type="dcterms:W3CDTF">2008-08-26T19:08:21Z</dcterms:modified>
</cp:coreProperties>
</file>