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cnl.ca/doi/pdf/10.12943/CNR.2017.00002" TargetMode="External"/><Relationship Id="rId2" Type="http://schemas.openxmlformats.org/officeDocument/2006/relationships/hyperlink" Target="https://indico.cern.ch/event/245281/contributions/1564676/attachments/420136/583408/thermal_physics_validation_argarcia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057-43DE-420B-82D9-0829FB90D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 Am Doing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A4095-9CCC-44F5-B0B3-D6CF840AF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Simulating Decays of Elements in the Forward Field Region</a:t>
            </a:r>
          </a:p>
          <a:p>
            <a:r>
              <a:rPr lang="en-US" dirty="0"/>
              <a:t>Today’s Slide is </a:t>
            </a:r>
            <a:r>
              <a:rPr lang="en-US" dirty="0">
                <a:hlinkClick r:id="rId2" action="ppaction://hlinksldjump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72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B10B-45FD-46B0-AFE5-03B0319A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Do/Answer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7DEDC-2D66-469B-B39C-414777E9CB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C8AA6-0439-4DC4-BD0D-558C974363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*Why I am getting so many events well above 1333 </a:t>
            </a:r>
            <a:r>
              <a:rPr lang="en-US" dirty="0" err="1"/>
              <a:t>keV</a:t>
            </a:r>
            <a:r>
              <a:rPr lang="en-US" dirty="0"/>
              <a:t>?</a:t>
            </a:r>
          </a:p>
          <a:p>
            <a:r>
              <a:rPr lang="en-US" dirty="0"/>
              <a:t>*What types of events are causing the very small, but numerous energy deposits?</a:t>
            </a:r>
          </a:p>
          <a:p>
            <a:r>
              <a:rPr lang="en-US" dirty="0"/>
              <a:t>Why are there relatively few events at photopeak (compared to other measurements)?</a:t>
            </a:r>
          </a:p>
          <a:p>
            <a:r>
              <a:rPr lang="en-US" dirty="0"/>
              <a:t>What other energy values do I want to look at?</a:t>
            </a:r>
          </a:p>
          <a:p>
            <a:r>
              <a:rPr lang="en-US" dirty="0"/>
              <a:t>Understand equations that I am using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A4149-E26E-4754-8B9C-C38FDC7AE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02455-A34B-415C-9029-A32988F907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Find values of other energy factors (escape peaks, detector efficiency, etc.)</a:t>
            </a:r>
          </a:p>
          <a:p>
            <a:r>
              <a:rPr lang="en-US" dirty="0"/>
              <a:t>Create rough model of what I should be seeing (ideally)</a:t>
            </a:r>
          </a:p>
          <a:p>
            <a:r>
              <a:rPr lang="en-US" dirty="0"/>
              <a:t>Keep reading </a:t>
            </a:r>
          </a:p>
        </p:txBody>
      </p:sp>
    </p:spTree>
    <p:extLst>
      <p:ext uri="{BB962C8B-B14F-4D97-AF65-F5344CB8AC3E}">
        <p14:creationId xmlns:p14="http://schemas.microsoft.com/office/powerpoint/2010/main" val="180482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6FA3-C9D0-42AF-9A1B-84DEB6A6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769B-074B-4FC4-96C4-B6692AE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Submission Script/Macro running</a:t>
            </a:r>
          </a:p>
          <a:p>
            <a:r>
              <a:rPr lang="en-US" dirty="0"/>
              <a:t>Plotted by position</a:t>
            </a:r>
          </a:p>
          <a:p>
            <a:r>
              <a:rPr lang="en-US" dirty="0"/>
              <a:t>Plotted by energy/histograms of energy</a:t>
            </a:r>
          </a:p>
          <a:p>
            <a:r>
              <a:rPr lang="en-US" dirty="0"/>
              <a:t>Included Clustering</a:t>
            </a:r>
          </a:p>
          <a:p>
            <a:r>
              <a:rPr lang="en-US" dirty="0"/>
              <a:t>Included Accurate Values</a:t>
            </a:r>
          </a:p>
          <a:p>
            <a:r>
              <a:rPr lang="en-US" dirty="0"/>
              <a:t>Other elements</a:t>
            </a:r>
          </a:p>
          <a:p>
            <a:r>
              <a:rPr lang="en-US" dirty="0"/>
              <a:t>Measured rate above energy threshold</a:t>
            </a:r>
          </a:p>
          <a:p>
            <a:r>
              <a:rPr lang="en-US" dirty="0"/>
              <a:t>Cable Making (Minor)</a:t>
            </a:r>
          </a:p>
          <a:p>
            <a:r>
              <a:rPr lang="en-US" dirty="0"/>
              <a:t>More components w/ More Decays (In Progress)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7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E7B3-28B7-4238-B401-496EE38A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By Position/Energy/Clustering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EB03FE-B706-46A3-9574-0412699803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1930400"/>
            <a:ext cx="5027720" cy="3717304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FE65ADD-3486-4B7C-8F76-49BAE22F28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05583" y="1930400"/>
            <a:ext cx="4713158" cy="3342495"/>
          </a:xfrm>
        </p:spPr>
      </p:pic>
    </p:spTree>
    <p:extLst>
      <p:ext uri="{BB962C8B-B14F-4D97-AF65-F5344CB8AC3E}">
        <p14:creationId xmlns:p14="http://schemas.microsoft.com/office/powerpoint/2010/main" val="226524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D9A6-3BA5-4519-B774-298A7FB2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Accurate Values/Rate/More Elements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0D7065-86E4-4FFE-8713-25D37CBCC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72998" y="2767221"/>
            <a:ext cx="3828489" cy="254622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13C2A5-ADB8-418A-87B3-A45468CCC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13" y="4101576"/>
            <a:ext cx="3620043" cy="2384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6CA806-A2C5-49F6-BAEA-39F41218B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13" y="1711144"/>
            <a:ext cx="3620043" cy="23904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7086EB-5EE0-4A10-BDEF-AB7289855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2956" y="4101576"/>
            <a:ext cx="3529012" cy="2341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294F8E-468D-4B74-B0D6-40EFE5751E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2956" y="1778793"/>
            <a:ext cx="3529012" cy="236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3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3729-D3E8-42DE-B673-1E0C589F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Fall 2017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9CE5-F78F-44CA-A941-3ED36E1A2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Tasks</a:t>
            </a:r>
          </a:p>
          <a:p>
            <a:pPr lvl="1"/>
            <a:r>
              <a:rPr lang="en-US" dirty="0"/>
              <a:t>More Components</a:t>
            </a:r>
          </a:p>
          <a:p>
            <a:pPr lvl="1"/>
            <a:r>
              <a:rPr lang="en-US" dirty="0"/>
              <a:t>Give LZ-value estimate range</a:t>
            </a:r>
          </a:p>
          <a:p>
            <a:pPr lvl="1"/>
            <a:r>
              <a:rPr lang="en-US" dirty="0"/>
              <a:t>Errors (And More Events)</a:t>
            </a:r>
          </a:p>
          <a:p>
            <a:pPr lvl="1"/>
            <a:r>
              <a:rPr lang="en-US" dirty="0"/>
              <a:t>Thorium Alpha Energies</a:t>
            </a:r>
          </a:p>
          <a:p>
            <a:r>
              <a:rPr lang="en-US" dirty="0"/>
              <a:t>Conceptual Knowledge</a:t>
            </a:r>
          </a:p>
          <a:p>
            <a:pPr lvl="1"/>
            <a:r>
              <a:rPr lang="en-US" dirty="0"/>
              <a:t>What Specific Impact Do Decays Have on Experiment </a:t>
            </a:r>
          </a:p>
          <a:p>
            <a:r>
              <a:rPr lang="en-US" dirty="0"/>
              <a:t>Technical Knowledge</a:t>
            </a:r>
          </a:p>
          <a:p>
            <a:pPr lvl="1"/>
            <a:r>
              <a:rPr lang="en-US" dirty="0"/>
              <a:t>Learn More C++; be able to write code in C++ instead of Python</a:t>
            </a:r>
          </a:p>
          <a:p>
            <a:pPr lvl="1"/>
            <a:r>
              <a:rPr lang="en-US" dirty="0"/>
              <a:t>Getting Better at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1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2007-179E-4871-918D-934ECE0A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K40 Background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6D571-06E1-4B7C-B9A7-9F9ACA3B80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Each source @ 1mBq/kg</a:t>
            </a:r>
          </a:p>
          <a:p>
            <a:r>
              <a:rPr lang="en-US" dirty="0"/>
              <a:t>Rate is for &gt; 0 </a:t>
            </a:r>
            <a:r>
              <a:rPr lang="en-US" dirty="0" err="1"/>
              <a:t>keV</a:t>
            </a:r>
            <a:endParaRPr lang="en-US" dirty="0"/>
          </a:p>
          <a:p>
            <a:r>
              <a:rPr lang="en-US" dirty="0"/>
              <a:t>Issues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6FBA6CAB-8DDD-4133-9FCA-C406D38449D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7889691"/>
              </p:ext>
            </p:extLst>
          </p:nvPr>
        </p:nvGraphicFramePr>
        <p:xfrm>
          <a:off x="5962681" y="738554"/>
          <a:ext cx="5889351" cy="5644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415">
                  <a:extLst>
                    <a:ext uri="{9D8B030D-6E8A-4147-A177-3AD203B41FA5}">
                      <a16:colId xmlns:a16="http://schemas.microsoft.com/office/drawing/2014/main" val="1238759246"/>
                    </a:ext>
                  </a:extLst>
                </a:gridCol>
                <a:gridCol w="600273">
                  <a:extLst>
                    <a:ext uri="{9D8B030D-6E8A-4147-A177-3AD203B41FA5}">
                      <a16:colId xmlns:a16="http://schemas.microsoft.com/office/drawing/2014/main" val="20423844"/>
                    </a:ext>
                  </a:extLst>
                </a:gridCol>
                <a:gridCol w="613613">
                  <a:extLst>
                    <a:ext uri="{9D8B030D-6E8A-4147-A177-3AD203B41FA5}">
                      <a16:colId xmlns:a16="http://schemas.microsoft.com/office/drawing/2014/main" val="2064476312"/>
                    </a:ext>
                  </a:extLst>
                </a:gridCol>
                <a:gridCol w="1150525">
                  <a:extLst>
                    <a:ext uri="{9D8B030D-6E8A-4147-A177-3AD203B41FA5}">
                      <a16:colId xmlns:a16="http://schemas.microsoft.com/office/drawing/2014/main" val="4165584628"/>
                    </a:ext>
                  </a:extLst>
                </a:gridCol>
                <a:gridCol w="1150525">
                  <a:extLst>
                    <a:ext uri="{9D8B030D-6E8A-4147-A177-3AD203B41FA5}">
                      <a16:colId xmlns:a16="http://schemas.microsoft.com/office/drawing/2014/main" val="4069635364"/>
                    </a:ext>
                  </a:extLst>
                </a:gridCol>
              </a:tblGrid>
              <a:tr h="227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Volume Name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Mass (g)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Other masses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K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%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278138501"/>
                  </a:ext>
                </a:extLst>
              </a:tr>
              <a:tr h="209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VacuumSpaceOuterCryoVessel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1.22E-20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8.52E-29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827960458"/>
                  </a:ext>
                </a:extLst>
              </a:tr>
              <a:tr h="110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InnerCryoVessel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78576.8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2.81E-03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3.572002652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22783519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LiquidXenonInnerCryoVessel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48918.7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96588.6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1.29E-03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137971998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GasXeInnerCryoVessel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243.699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257.436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2.39E-06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010154384"/>
                  </a:ext>
                </a:extLst>
              </a:tr>
              <a:tr h="227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TPCptfeInLiquid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13548.2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8.91E-04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6.58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602621676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TPCptfeConeInLiquid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1531.61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5.05E-06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381599801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gridRingInLiquid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108.655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4.93E-06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4.54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770731452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PeekSpacerArc1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7.09061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7.09144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2.67E-07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326401674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PeekSpacerArc2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2.56987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9.77E-08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22335140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PeekSpacerArc3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1.00E-07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771973686"/>
                  </a:ext>
                </a:extLst>
              </a:tr>
              <a:tr h="110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PeekSpacerArc4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2.57021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6.84E-07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26.63056824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799689154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PeekSpacerArc5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2.57035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6.84E-07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26.62766741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603036449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peekSpacersInGas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47.5447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1.73E-06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5659535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gridRingInGas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108.664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4.93E-06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4.54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328075901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activeLXeRFRegion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3643.83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9.66E-05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489653785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activeLXeFFRegion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23253.3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1.52E-02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65.23999991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012245842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activeGXeFFRegion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2.10509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2.33E-07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11.09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41216137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AnodeGridHolder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0.05311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5.53E-09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10.42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673824718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CathodeGridHolder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7.8301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9.22E-07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11.77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822040722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GateGridHolder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7.86043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1.04E-06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13.19000004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201702582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BottomGridHolder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8.14317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7.08E-08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0.87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221262583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anodeGridRingSupportInGas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1114.76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2.93E-05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343869221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TPCptfeConeInGas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871.769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2.62E-05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898156858"/>
                  </a:ext>
                </a:extLst>
              </a:tr>
              <a:tr h="110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top_pmtR9288_adapter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162.704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3.11E-06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656831431"/>
                  </a:ext>
                </a:extLst>
              </a:tr>
              <a:tr h="227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top_pmtR9288_quartzWindow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10.6158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10.6159 (ad)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3.07E-07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46518074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top_pmtR9288_realVacuum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5.76E-24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5.76301e-24 (ad)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1.23E-31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2.128739756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226212352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topR9288_PMT_Photocathode_1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4.21468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1.11E-07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599537794"/>
                  </a:ext>
                </a:extLst>
              </a:tr>
              <a:tr h="227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top_pmtR9288_flashing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1.11387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1.11377 (ad)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2.97E-08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377141789"/>
                  </a:ext>
                </a:extLst>
              </a:tr>
              <a:tr h="227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top_pmtR9288_aluminumBody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51.4667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51.4608( ad)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1.03E-06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2.01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633032210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TopPMT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0.33035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1.48E-08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4.49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405628894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bottom_pmtR9288_adapter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162.726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3.25E-07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740572865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bottom_pmtR9288_quartzWindow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10.6158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2.34E-08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3686352552"/>
                  </a:ext>
                </a:extLst>
              </a:tr>
              <a:tr h="209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bottom_pmtR9288_realVacuum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5.76E-24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1.09E-32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0.189900764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848293239"/>
                  </a:ext>
                </a:extLst>
              </a:tr>
              <a:tr h="209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bottomR9288_PMT_Photocathode_1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4.21483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7.17E-09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83405373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bottom_pmtR9288_flashing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1.11391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1.89E-09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555359868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bottom_pmtR9288_aluminumBody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51.463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2.11E-07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1745894110"/>
                  </a:ext>
                </a:extLst>
              </a:tr>
              <a:tr h="1164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BottomPMT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63.5921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3.12E-07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0.49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483428539"/>
                  </a:ext>
                </a:extLst>
              </a:tr>
              <a:tr h="209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highlight>
                            <a:srgbClr val="FFFF00"/>
                          </a:highlight>
                        </a:rPr>
                        <a:t>Total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1.73E+05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u="none" strike="noStrike">
                          <a:effectLst/>
                        </a:rPr>
                        <a:t>2.03E-02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7" marR="4147" marT="41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</a:rPr>
                        <a:t>11.78823734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147" marR="4147" marT="4147" marB="0" anchor="ctr"/>
                </a:tc>
                <a:extLst>
                  <a:ext uri="{0D108BD9-81ED-4DB2-BD59-A6C34878D82A}">
                    <a16:rowId xmlns:a16="http://schemas.microsoft.com/office/drawing/2014/main" val="253136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085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7D22-A648-4B84-870D-AAE94FC8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Thoron Calibration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001B21-0AB1-4E5B-A5B6-F789B88D70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37384" y="2590145"/>
            <a:ext cx="5498863" cy="3236224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3863EB-2FF1-4BF9-AFAF-6306C77013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7333" y="2086131"/>
            <a:ext cx="5360051" cy="4038195"/>
          </a:xfrm>
        </p:spPr>
      </p:pic>
    </p:spTree>
    <p:extLst>
      <p:ext uri="{BB962C8B-B14F-4D97-AF65-F5344CB8AC3E}">
        <p14:creationId xmlns:p14="http://schemas.microsoft.com/office/powerpoint/2010/main" val="495629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C959-D13D-450E-8ABF-86D1306F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Work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2114B-80D0-4106-B68E-26A736208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Backgrounds for other elements</a:t>
            </a:r>
          </a:p>
          <a:p>
            <a:r>
              <a:rPr lang="en-US" dirty="0"/>
              <a:t>Give energy threshold histograms</a:t>
            </a:r>
          </a:p>
          <a:p>
            <a:r>
              <a:rPr lang="en-US" dirty="0"/>
              <a:t>Better statistics for Thoron calibration 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6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C9B6-39E9-49FC-8186-8E7B10B4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Plots!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B9F0C-7D2A-4EF4-8244-5F7C681834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Concerns</a:t>
            </a:r>
          </a:p>
          <a:p>
            <a:r>
              <a:rPr lang="en-US" dirty="0"/>
              <a:t>Time threshold?</a:t>
            </a:r>
          </a:p>
          <a:p>
            <a:r>
              <a:rPr lang="en-US" dirty="0"/>
              <a:t>Does not line up exactly with parameters (especially height)</a:t>
            </a:r>
          </a:p>
          <a:p>
            <a:r>
              <a:rPr lang="en-US" dirty="0"/>
              <a:t>Gap at 100mm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A86F068-C51F-4F47-86D7-70C2CD7BE7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7688" y="1930400"/>
            <a:ext cx="6664940" cy="4927801"/>
          </a:xfrm>
        </p:spPr>
      </p:pic>
    </p:spTree>
    <p:extLst>
      <p:ext uri="{BB962C8B-B14F-4D97-AF65-F5344CB8AC3E}">
        <p14:creationId xmlns:p14="http://schemas.microsoft.com/office/powerpoint/2010/main" val="4557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824A-F643-4BB7-987C-0FCA131F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C0B3-B2D4-4EF3-90BA-27A95F9F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Current Issues</a:t>
            </a:r>
          </a:p>
          <a:p>
            <a:r>
              <a:rPr lang="en-US" dirty="0"/>
              <a:t>Use Energy Values Instead of Counts</a:t>
            </a:r>
          </a:p>
          <a:p>
            <a:r>
              <a:rPr lang="en-US" dirty="0"/>
              <a:t>Try Simulating Decays from Bottom</a:t>
            </a:r>
          </a:p>
          <a:p>
            <a:r>
              <a:rPr lang="en-US" dirty="0"/>
              <a:t>Possibly other Materials?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4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A02E-601F-43BE-97E3-263FAC0F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59013" cy="1320800"/>
          </a:xfrm>
        </p:spPr>
        <p:txBody>
          <a:bodyPr/>
          <a:lstStyle/>
          <a:p>
            <a:r>
              <a:rPr lang="en-US" dirty="0"/>
              <a:t>Energy Depositions and Correct Dimensions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B204F80-758C-48A9-B511-D402BC3B4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829" y="3801374"/>
            <a:ext cx="5220889" cy="2847037"/>
          </a:xfrm>
          <a:prstGeom prst="rect">
            <a:avLst/>
          </a:prstGeom>
        </p:spPr>
      </p:pic>
      <p:pic>
        <p:nvPicPr>
          <p:cNvPr id="27" name="Content Placeholder 26">
            <a:extLst>
              <a:ext uri="{FF2B5EF4-FFF2-40B4-BE49-F238E27FC236}">
                <a16:creationId xmlns:a16="http://schemas.microsoft.com/office/drawing/2014/main" id="{147B9F91-E4B4-46B0-B877-FD55BB379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58" y="1351303"/>
            <a:ext cx="5086071" cy="3701382"/>
          </a:xfr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7A5CA1A-FB72-4B16-997C-F66E9BAAC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829" y="1161690"/>
            <a:ext cx="5220889" cy="269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0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B815-053A-4B37-B8ED-0A51DA32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5707-7589-4074-B98E-E193F162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decay rates in area</a:t>
            </a:r>
          </a:p>
          <a:p>
            <a:r>
              <a:rPr lang="en-US" dirty="0"/>
              <a:t>Fix geometry problems</a:t>
            </a:r>
          </a:p>
          <a:p>
            <a:r>
              <a:rPr lang="en-US" dirty="0"/>
              <a:t>Other materials?</a:t>
            </a:r>
          </a:p>
        </p:txBody>
      </p:sp>
    </p:spTree>
    <p:extLst>
      <p:ext uri="{BB962C8B-B14F-4D97-AF65-F5344CB8AC3E}">
        <p14:creationId xmlns:p14="http://schemas.microsoft.com/office/powerpoint/2010/main" val="3462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50EDC-08B7-4BCC-A3F3-91D7B4F0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Neutron 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32555-4C98-4909-A25C-F600ACFB5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https://indico.cern.ch/event/245281/contributions/1564676/attachments/420136/583408/thermal_physics_validation_argarcia.pdf</a:t>
            </a:r>
            <a:endParaRPr lang="en-US" dirty="0"/>
          </a:p>
          <a:p>
            <a:r>
              <a:rPr lang="en-US" dirty="0">
                <a:hlinkClick r:id="rId3"/>
              </a:rPr>
              <a:t>http://pubs.cnl.ca/doi/pdf/10.12943/CNR.2017.00002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3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7D30-1615-481F-9235-A23D99DD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Energy Deposition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B21868-8278-4DCE-AA5C-D1FC6D408D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4" y="1270000"/>
            <a:ext cx="4183062" cy="254153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F0B05A8-4EF4-416F-8DF9-83A5BD9686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7334" y="3811535"/>
            <a:ext cx="4183062" cy="289386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EC3482-E13D-42E9-9599-DC60786EFEC9}"/>
              </a:ext>
            </a:extLst>
          </p:cNvPr>
          <p:cNvSpPr txBox="1"/>
          <p:nvPr/>
        </p:nvSpPr>
        <p:spPr>
          <a:xfrm>
            <a:off x="5831457" y="1385977"/>
            <a:ext cx="5405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Why is there so little energy degradation until it is close to the center?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Why is there a sudden drop at the edge, but regular events past it?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Why are there so many small-energy events at the edge, but fewer later on?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02DE5E-7EB9-45A5-841F-FE33B34D4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35" y="3326595"/>
            <a:ext cx="4776288" cy="353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C156-5BAD-489A-94EF-A1005555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Histogram Very Far Off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8EAA-B2D6-4168-A16A-5B8C72D6EE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00CAC4A-025B-47F6-8904-0E15D3B707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5" y="2905594"/>
            <a:ext cx="4184650" cy="296768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54FF0-363C-442B-B479-62C13E063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Jonathan’s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E12F81C-892E-422B-B771-3E50415EB4F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04591" y="2872570"/>
            <a:ext cx="4152930" cy="3033735"/>
          </a:xfrm>
        </p:spPr>
      </p:pic>
    </p:spTree>
    <p:extLst>
      <p:ext uri="{BB962C8B-B14F-4D97-AF65-F5344CB8AC3E}">
        <p14:creationId xmlns:p14="http://schemas.microsoft.com/office/powerpoint/2010/main" val="193865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CBA20-5483-46AD-BCEA-8AA9711F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With Clustering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741D4-716F-437A-B087-FD4CD0C7E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4" y="1386776"/>
            <a:ext cx="5835414" cy="576262"/>
          </a:xfrm>
        </p:spPr>
        <p:txBody>
          <a:bodyPr/>
          <a:lstStyle/>
          <a:p>
            <a:pPr algn="ctr"/>
            <a:r>
              <a:rPr lang="en-US" dirty="0"/>
              <a:t>Post-Clustering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FB4AB37-17A2-4C05-9DBF-50B8882443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4" y="1963039"/>
            <a:ext cx="5992539" cy="391024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49ADE-2930-43EC-807F-64BDCDEAC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1688" y="1419415"/>
            <a:ext cx="3294994" cy="576262"/>
          </a:xfrm>
        </p:spPr>
        <p:txBody>
          <a:bodyPr/>
          <a:lstStyle/>
          <a:p>
            <a:pPr algn="ctr"/>
            <a:r>
              <a:rPr lang="en-US" dirty="0"/>
              <a:t>Expected Values (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BFF4C-C2BD-453C-AFD2-7758EB855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8813" y="2028316"/>
            <a:ext cx="3831021" cy="1699228"/>
          </a:xfrm>
        </p:spPr>
        <p:txBody>
          <a:bodyPr>
            <a:normAutofit/>
          </a:bodyPr>
          <a:lstStyle/>
          <a:p>
            <a:r>
              <a:rPr lang="en-US" dirty="0"/>
              <a:t>Brown=E’ (204, 208)</a:t>
            </a:r>
          </a:p>
          <a:p>
            <a:r>
              <a:rPr lang="en-US" dirty="0"/>
              <a:t>Green=</a:t>
            </a:r>
            <a:r>
              <a:rPr lang="el-GR" dirty="0"/>
              <a:t>β</a:t>
            </a:r>
            <a:r>
              <a:rPr lang="el-GR" baseline="30000" dirty="0"/>
              <a:t>−</a:t>
            </a:r>
            <a:r>
              <a:rPr lang="en-US" baseline="30000" dirty="0"/>
              <a:t> max</a:t>
            </a:r>
            <a:r>
              <a:rPr lang="en-US" dirty="0"/>
              <a:t> (316)</a:t>
            </a:r>
            <a:r>
              <a:rPr lang="en-US" baseline="30000" dirty="0"/>
              <a:t> </a:t>
            </a:r>
            <a:r>
              <a:rPr lang="en-US" dirty="0"/>
              <a:t> </a:t>
            </a:r>
            <a:endParaRPr lang="en-US" baseline="30000" dirty="0"/>
          </a:p>
          <a:p>
            <a:r>
              <a:rPr lang="en-US" dirty="0"/>
              <a:t>Black=</a:t>
            </a:r>
            <a:r>
              <a:rPr lang="en-US" dirty="0" err="1"/>
              <a:t>E</a:t>
            </a:r>
            <a:r>
              <a:rPr lang="en-US" baseline="-25000" dirty="0" err="1"/>
              <a:t>e</a:t>
            </a:r>
            <a:r>
              <a:rPr lang="en-US" baseline="-25000" dirty="0"/>
              <a:t> </a:t>
            </a:r>
            <a:r>
              <a:rPr lang="en-US" dirty="0"/>
              <a:t> (966,1112)</a:t>
            </a:r>
            <a:endParaRPr lang="en-US" baseline="-25000" dirty="0"/>
          </a:p>
          <a:p>
            <a:r>
              <a:rPr lang="en-US" dirty="0"/>
              <a:t>Red=Photopeak (1173,1333)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84A284-3F82-4649-96E3-227348DAF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813" y="4170450"/>
            <a:ext cx="4006935" cy="122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201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6783</TotalTime>
  <Words>704</Words>
  <Application>Microsoft Office PowerPoint</Application>
  <PresentationFormat>Widescreen</PresentationFormat>
  <Paragraphs>274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What I Am Doing</vt:lpstr>
      <vt:lpstr>Plots!</vt:lpstr>
      <vt:lpstr>Still To Do</vt:lpstr>
      <vt:lpstr>Energy Depositions and Correct Dimensions</vt:lpstr>
      <vt:lpstr>Still To Do</vt:lpstr>
      <vt:lpstr>Thermal Neutron Scattering</vt:lpstr>
      <vt:lpstr>Average Energy Deposition</vt:lpstr>
      <vt:lpstr>Energy Histogram Very Far Off</vt:lpstr>
      <vt:lpstr>Now With Clustering</vt:lpstr>
      <vt:lpstr>Still to Do/Answer</vt:lpstr>
      <vt:lpstr>Summer Overview</vt:lpstr>
      <vt:lpstr>Plotting By Position/Energy/Clustering</vt:lpstr>
      <vt:lpstr>Accurate Values/Rate/More Elements</vt:lpstr>
      <vt:lpstr>Goals For Fall 2017 Semester</vt:lpstr>
      <vt:lpstr>K40 Background Sources</vt:lpstr>
      <vt:lpstr>Thoron Calibration</vt:lpstr>
      <vt:lpstr>To Work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Presentation</dc:title>
  <dc:creator>John Campbell</dc:creator>
  <cp:lastModifiedBy>John Campbell</cp:lastModifiedBy>
  <cp:revision>35</cp:revision>
  <dcterms:created xsi:type="dcterms:W3CDTF">2017-07-25T20:10:14Z</dcterms:created>
  <dcterms:modified xsi:type="dcterms:W3CDTF">2017-09-27T21:16:54Z</dcterms:modified>
</cp:coreProperties>
</file>