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078913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6600CC"/>
    <a:srgbClr val="4735CF"/>
    <a:srgbClr val="3E2DBD"/>
    <a:srgbClr val="33259B"/>
    <a:srgbClr val="FF6600"/>
    <a:srgbClr val="33CCFF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6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52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Relationship Id="rId4" Type="http://schemas.openxmlformats.org/officeDocument/2006/relationships/image" Target="../media/image22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6D65DB1-D155-4334-B3F7-DBCB918090BF}" type="datetimeFigureOut">
              <a:rPr lang="en-US"/>
              <a:pPr>
                <a:defRPr/>
              </a:pPr>
              <a:t>8/27/2008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330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330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7F60383-4DCA-4447-8723-4C16BCE7B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8897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11650"/>
            <a:ext cx="5484813" cy="408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8875" y="688975"/>
            <a:ext cx="4538663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1650"/>
            <a:ext cx="5486400" cy="408622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590BB-6D6E-408E-8E99-A710BCC81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FCBA1-A4C4-4D87-8CC4-634092716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3C7B2-C7F9-4F32-BE3C-47027D202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8013" cy="1370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7013" cy="4113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981200"/>
            <a:ext cx="4038600" cy="1979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4113213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AC7AD-0DA9-49F3-A0CA-24EB50E8B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8013" cy="1370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7013" cy="4113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4038600" cy="4113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4AAC0-EB0B-4590-BA9F-0A3CBD5A4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65DE9-5154-47E6-BA1F-1F3D99E65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EE8C9-469A-4C32-A1A5-6BF4F28E4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331A7-7B85-45FF-8E71-6E42D339E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0EBBC-4FB1-4D3C-9421-6C54283DB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82A19-9262-42F7-87C6-17C7E9A5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3C7A3-04E9-41CF-AB2D-BDA1F38C8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00C87-BBF0-40E1-B4BA-9DF250F02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3A10F-420A-43CF-AC43-C6D54BB6E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A7EC62C-D5B5-4D88-869A-223340030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6700" cy="6946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600200"/>
          </a:xfrm>
        </p:spPr>
        <p:txBody>
          <a:bodyPr lIns="90000" tIns="46800" rIns="90000" bIns="4680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800" b="1" u="sng" dirty="0" smtClean="0">
                <a:solidFill>
                  <a:schemeClr val="bg1"/>
                </a:solidFill>
              </a:rPr>
              <a:t>Emergent Cyclic universe </a:t>
            </a:r>
            <a:br>
              <a:rPr lang="en-US" sz="3800" b="1" u="sng" dirty="0" smtClean="0">
                <a:solidFill>
                  <a:schemeClr val="bg1"/>
                </a:solidFill>
              </a:rPr>
            </a:br>
            <a:r>
              <a:rPr lang="en-US" sz="3800" b="1" u="sng" dirty="0" smtClean="0">
                <a:solidFill>
                  <a:schemeClr val="bg1"/>
                </a:solidFill>
              </a:rPr>
              <a:t>&amp; </a:t>
            </a:r>
            <a:br>
              <a:rPr lang="en-US" sz="3800" b="1" u="sng" dirty="0" smtClean="0">
                <a:solidFill>
                  <a:schemeClr val="bg1"/>
                </a:solidFill>
              </a:rPr>
            </a:br>
            <a:r>
              <a:rPr lang="en-US" sz="3800" b="1" u="sng" dirty="0" err="1" smtClean="0">
                <a:solidFill>
                  <a:schemeClr val="bg1"/>
                </a:solidFill>
              </a:rPr>
              <a:t>Tolman's</a:t>
            </a:r>
            <a:r>
              <a:rPr lang="en-US" sz="3800" b="1" u="sng" dirty="0" smtClean="0">
                <a:solidFill>
                  <a:schemeClr val="bg1"/>
                </a:solidFill>
              </a:rPr>
              <a:t> Entropy Problem</a:t>
            </a:r>
            <a:r>
              <a:rPr lang="en-US" sz="3800" u="sng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981200"/>
            <a:ext cx="7848600" cy="4362450"/>
          </a:xfrm>
        </p:spPr>
        <p:txBody>
          <a:bodyPr lIns="90000" tIns="46800" rIns="90000" bIns="46800"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u="sng" dirty="0" smtClean="0"/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u="sng" dirty="0" err="1" smtClean="0">
                <a:solidFill>
                  <a:schemeClr val="bg1"/>
                </a:solidFill>
              </a:rPr>
              <a:t>Tirthabir</a:t>
            </a:r>
            <a:r>
              <a:rPr lang="en-US" sz="2800" u="sng" dirty="0" smtClean="0">
                <a:solidFill>
                  <a:schemeClr val="bg1"/>
                </a:solidFill>
              </a:rPr>
              <a:t> </a:t>
            </a:r>
            <a:r>
              <a:rPr lang="en-US" sz="2800" u="sng" dirty="0" err="1" smtClean="0">
                <a:solidFill>
                  <a:schemeClr val="bg1"/>
                </a:solidFill>
              </a:rPr>
              <a:t>Biswas</a:t>
            </a:r>
            <a:endParaRPr lang="en-US" sz="2800" u="sng" dirty="0" smtClean="0">
              <a:solidFill>
                <a:schemeClr val="bg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 smtClean="0">
              <a:solidFill>
                <a:schemeClr val="bg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dirty="0" smtClean="0">
              <a:solidFill>
                <a:schemeClr val="bg1"/>
              </a:solidFill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IGC, Penn State University, USA</a:t>
            </a: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</a:endParaRPr>
          </a:p>
          <a:p>
            <a:pPr algn="l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pPr algn="l"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 </a:t>
            </a:r>
          </a:p>
          <a:p>
            <a:pPr eaLnBrk="1" fontAlgn="auto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/>
          </a:p>
        </p:txBody>
      </p:sp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52850" y="3429000"/>
            <a:ext cx="1733550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eaLnBrk="1" hangingPunct="1">
              <a:buClr>
                <a:srgbClr val="F0411E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u="sng" smtClean="0">
                <a:solidFill>
                  <a:srgbClr val="F0411E"/>
                </a:solidFill>
              </a:rPr>
              <a:t>Assessment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6491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000099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Resolving the singularity? 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    Emerging possibilities, we can move ahead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Resolving cosmological puzzles?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Bouncing Universe: horizon, flatness (?)</a:t>
            </a:r>
            <a:r>
              <a:rPr lang="ar-SA" sz="2000" smtClean="0">
                <a:solidFill>
                  <a:srgbClr val="000000"/>
                </a:solidFill>
              </a:rPr>
              <a:t>‏</a:t>
            </a:r>
            <a:endParaRPr lang="en-US" sz="20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Cyclic Universe: much better chance (homogeniety ?)</a:t>
            </a:r>
            <a:r>
              <a:rPr lang="ar-SA" sz="2000" smtClean="0">
                <a:solidFill>
                  <a:srgbClr val="000000"/>
                </a:solidFill>
              </a:rPr>
              <a:t>‏</a:t>
            </a:r>
            <a:endParaRPr lang="en-US" sz="20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Generating scale-invariant Perturbations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Ekpyrotic:2-field case works, Integrate with backgrounds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BVN mechanism: Open strings (radiation)+Closed strings (winding) + Quantum Gravity works!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    </a:t>
            </a:r>
            <a:r>
              <a:rPr lang="en-US" sz="2000" smtClean="0">
                <a:solidFill>
                  <a:srgbClr val="000000"/>
                </a:solidFill>
              </a:rPr>
              <a:t>Better understanding of Hagedorn phase?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New Mechanism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What about the Dark Energy?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Ekpyrotic has built-in accelerated phase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Presence of </a:t>
            </a:r>
            <a:r>
              <a:rPr lang="el-GR" sz="2000" smtClean="0">
                <a:solidFill>
                  <a:srgbClr val="000000"/>
                </a:solidFill>
              </a:rPr>
              <a:t>Λ</a:t>
            </a:r>
            <a:r>
              <a:rPr lang="en-US" sz="2000" smtClean="0">
                <a:solidFill>
                  <a:srgbClr val="000000"/>
                </a:solidFill>
              </a:rPr>
              <a:t> ends cyclicity, we are living in the last cycle!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Predictions/Tests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000000"/>
                </a:solidFill>
              </a:rPr>
              <a:t>Gravity Waves, Non-gaussianity…</a:t>
            </a:r>
          </a:p>
          <a:p>
            <a:pPr eaLnBrk="1" hangingPunct="1">
              <a:lnSpc>
                <a:spcPct val="90000"/>
              </a:lnSpc>
              <a:spcBef>
                <a:spcPts val="5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2000" smtClean="0">
              <a:solidFill>
                <a:srgbClr val="000000"/>
              </a:solidFill>
            </a:endParaRPr>
          </a:p>
        </p:txBody>
      </p:sp>
      <p:grpSp>
        <p:nvGrpSpPr>
          <p:cNvPr id="6149" name="Group 3"/>
          <p:cNvGrpSpPr>
            <a:grpSpLocks/>
          </p:cNvGrpSpPr>
          <p:nvPr/>
        </p:nvGrpSpPr>
        <p:grpSpPr bwMode="auto">
          <a:xfrm>
            <a:off x="8094663" y="1981200"/>
            <a:ext cx="1047750" cy="1979613"/>
            <a:chOff x="5099" y="1248"/>
            <a:chExt cx="660" cy="1247"/>
          </a:xfrm>
        </p:grpSpPr>
        <p:graphicFrame>
          <p:nvGraphicFramePr>
            <p:cNvPr id="6146" name="Object 4"/>
            <p:cNvGraphicFramePr>
              <a:graphicFrameLocks noChangeAspect="1"/>
            </p:cNvGraphicFramePr>
            <p:nvPr/>
          </p:nvGraphicFramePr>
          <p:xfrm>
            <a:off x="5099" y="1248"/>
            <a:ext cx="661" cy="1248"/>
          </p:xfrm>
          <a:graphic>
            <a:graphicData uri="http://schemas.openxmlformats.org/presentationml/2006/ole">
              <p:oleObj spid="_x0000_s6146" r:id="rId4" imgW="114120" imgH="215640" progId="Equation.3">
                <p:embed/>
              </p:oleObj>
            </a:graphicData>
          </a:graphic>
        </p:graphicFrame>
        <p:sp>
          <p:nvSpPr>
            <p:cNvPr id="6150" name="Text Box 5"/>
            <p:cNvSpPr txBox="1">
              <a:spLocks noChangeArrowheads="1"/>
            </p:cNvSpPr>
            <p:nvPr/>
          </p:nvSpPr>
          <p:spPr bwMode="auto">
            <a:xfrm>
              <a:off x="5099" y="1248"/>
              <a:ext cx="661" cy="124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10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151" end="2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203" end="2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244" end="3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301" end="3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391" end="4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35" end="4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49" end="4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477" end="5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518" end="5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581" end="5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charRg st="599" end="6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u="sng" smtClean="0">
                <a:solidFill>
                  <a:srgbClr val="FF0000"/>
                </a:solidFill>
              </a:rPr>
              <a:t>Hagedorn Phase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458200" cy="4749800"/>
          </a:xfrm>
        </p:spPr>
        <p:txBody>
          <a:bodyPr/>
          <a:lstStyle/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2B2BDB"/>
                </a:solidFill>
              </a:rPr>
              <a:t>Qualitative Behaviour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Close to </a:t>
            </a:r>
            <a:r>
              <a:rPr lang="en-US" sz="2400" smtClean="0">
                <a:solidFill>
                  <a:srgbClr val="000000"/>
                </a:solidFill>
              </a:rPr>
              <a:t>T=T</a:t>
            </a:r>
            <a:r>
              <a:rPr lang="en-US" sz="2400" baseline="-25000" smtClean="0">
                <a:solidFill>
                  <a:srgbClr val="000000"/>
                </a:solidFill>
              </a:rPr>
              <a:t>H </a:t>
            </a:r>
            <a:r>
              <a:rPr lang="en-US" sz="2400" smtClean="0">
                <a:solidFill>
                  <a:srgbClr val="000000"/>
                </a:solidFill>
              </a:rPr>
              <a:t>~ M</a:t>
            </a:r>
            <a:r>
              <a:rPr lang="en-US" sz="2400" baseline="-25000" smtClean="0">
                <a:solidFill>
                  <a:srgbClr val="000000"/>
                </a:solidFill>
              </a:rPr>
              <a:t>S</a:t>
            </a:r>
            <a:r>
              <a:rPr lang="en-US" sz="2400" baseline="-25000" smtClean="0">
                <a:solidFill>
                  <a:srgbClr val="2B2BDB"/>
                </a:solidFill>
              </a:rPr>
              <a:t> </a:t>
            </a:r>
            <a:r>
              <a:rPr lang="en-US" sz="2400" smtClean="0">
                <a:solidFill>
                  <a:srgbClr val="2B2BDB"/>
                </a:solidFill>
              </a:rPr>
              <a:t>massive (winding) string states are excited.</a:t>
            </a:r>
            <a:r>
              <a:rPr lang="en-US" sz="2400" smtClean="0">
                <a:solidFill>
                  <a:srgbClr val="000000"/>
                </a:solidFill>
              </a:rPr>
              <a:t> </a:t>
            </a:r>
            <a:r>
              <a:rPr lang="en-US" sz="2400" smtClean="0">
                <a:solidFill>
                  <a:srgbClr val="2B2BDB"/>
                </a:solidFill>
              </a:rPr>
              <a:t>Pumping energy doesn’t increase temperature, produces new states.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Thermodynamics no longer determined by massless modes: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Cosmological Evolution: Entropy is constant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    Energy, Temperature  remains approximately constant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Transition to radiation occur when S ~ VT</a:t>
            </a:r>
            <a:r>
              <a:rPr lang="en-US" sz="2400" baseline="-25000" smtClean="0">
                <a:solidFill>
                  <a:srgbClr val="2B2BDB"/>
                </a:solidFill>
              </a:rPr>
              <a:t>H</a:t>
            </a:r>
            <a:r>
              <a:rPr lang="en-US" sz="2400" baseline="30000" smtClean="0">
                <a:solidFill>
                  <a:srgbClr val="2B2BDB"/>
                </a:solidFill>
              </a:rPr>
              <a:t>d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2819400" y="3962400"/>
          <a:ext cx="3125788" cy="534988"/>
        </p:xfrm>
        <a:graphic>
          <a:graphicData uri="http://schemas.openxmlformats.org/presentationml/2006/ole">
            <p:oleObj spid="_x0000_s7170" r:id="rId4" imgW="33832440" imgH="5790960" progId="Equation.3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2743200" y="5181600"/>
          <a:ext cx="4038600" cy="1030288"/>
        </p:xfrm>
        <a:graphic>
          <a:graphicData uri="http://schemas.openxmlformats.org/presentationml/2006/ole">
            <p:oleObj spid="_x0000_s7171" r:id="rId5" imgW="45414720" imgH="1158192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7013"/>
            <a:ext cx="8229600" cy="1068387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u="sng" smtClean="0">
                <a:solidFill>
                  <a:srgbClr val="FF0000"/>
                </a:solidFill>
              </a:rPr>
              <a:t>Challenges &amp; Virtues of Cyclic Universes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458200" cy="5334000"/>
          </a:xfrm>
        </p:spPr>
        <p:txBody>
          <a:bodyPr/>
          <a:lstStyle/>
          <a:p>
            <a:pPr marL="609600" indent="-609600" eaLnBrk="1" hangingPunct="1">
              <a:spcBef>
                <a:spcPts val="500"/>
              </a:spcBef>
              <a:buFont typeface="Wingdings" pitchFamily="2" charset="2"/>
              <a:buAutoNum type="romanU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6600CC"/>
                </a:solidFill>
              </a:rPr>
              <a:t>Singularity Resolution:</a:t>
            </a:r>
            <a:r>
              <a:rPr lang="en-US" sz="4000" b="1" dirty="0" smtClean="0">
                <a:solidFill>
                  <a:srgbClr val="2B2BDB"/>
                </a:solidFill>
              </a:rPr>
              <a:t>  </a:t>
            </a:r>
          </a:p>
          <a:p>
            <a:pPr marL="609600" indent="-609600"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2B2BDB"/>
                </a:solidFill>
              </a:rPr>
              <a:t>Inflation cannot be past eternal, </a:t>
            </a:r>
            <a:r>
              <a:rPr lang="en-US" sz="2000" dirty="0" err="1" smtClean="0">
                <a:solidFill>
                  <a:srgbClr val="2B2BDB"/>
                </a:solidFill>
              </a:rPr>
              <a:t>geodesically</a:t>
            </a:r>
            <a:r>
              <a:rPr lang="en-US" sz="2000" dirty="0" smtClean="0">
                <a:solidFill>
                  <a:srgbClr val="2B2BDB"/>
                </a:solidFill>
              </a:rPr>
              <a:t> incomplete         </a:t>
            </a:r>
            <a:r>
              <a:rPr lang="en-US" sz="1400" dirty="0" smtClean="0"/>
              <a:t>[</a:t>
            </a:r>
            <a:r>
              <a:rPr lang="en-US" sz="1400" dirty="0" err="1" smtClean="0"/>
              <a:t>Guth,Vilenkin,Borde,Linde</a:t>
            </a:r>
            <a:r>
              <a:rPr lang="en-US" sz="1400" dirty="0" smtClean="0"/>
              <a:t>]</a:t>
            </a:r>
            <a:endParaRPr lang="en-US" sz="2000" dirty="0" smtClean="0">
              <a:solidFill>
                <a:srgbClr val="2B2BDB"/>
              </a:solidFill>
            </a:endParaRPr>
          </a:p>
          <a:p>
            <a:pPr marL="609600" indent="-609600"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2B2BDB"/>
                </a:solidFill>
              </a:rPr>
              <a:t>“Effective” 4D metric + BKL conjecture =&gt; FLRW, ok to start</a:t>
            </a:r>
          </a:p>
          <a:p>
            <a:pPr marL="609600" indent="-609600"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4735CF"/>
              </a:solidFill>
            </a:endParaRPr>
          </a:p>
          <a:p>
            <a:pPr marL="609600" indent="-609600" eaLnBrk="1" hangingPunct="1"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4735CF"/>
                </a:solidFill>
              </a:rPr>
              <a:t>Consistent (</a:t>
            </a:r>
            <a:r>
              <a:rPr lang="en-US" sz="2000" dirty="0" err="1" smtClean="0">
                <a:solidFill>
                  <a:srgbClr val="4735CF"/>
                </a:solidFill>
              </a:rPr>
              <a:t>ghostfree</a:t>
            </a:r>
            <a:r>
              <a:rPr lang="en-US" sz="2000" dirty="0" smtClean="0">
                <a:solidFill>
                  <a:srgbClr val="4735CF"/>
                </a:solidFill>
              </a:rPr>
              <a:t>) Bounce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p-</a:t>
            </a:r>
            <a:r>
              <a:rPr lang="en-US" sz="1800" dirty="0" err="1" smtClean="0"/>
              <a:t>adic</a:t>
            </a:r>
            <a:r>
              <a:rPr lang="en-US" sz="1800" dirty="0" smtClean="0"/>
              <a:t>/SFT inspired Non-local modifications 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5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           of   gravity  </a:t>
            </a:r>
            <a:r>
              <a:rPr lang="en-US" sz="1200" dirty="0" smtClean="0"/>
              <a:t>[</a:t>
            </a:r>
            <a:r>
              <a:rPr lang="en-US" sz="1200" dirty="0" err="1" smtClean="0"/>
              <a:t>Seigel</a:t>
            </a:r>
            <a:r>
              <a:rPr lang="en-US" sz="1200" dirty="0" smtClean="0"/>
              <a:t>, </a:t>
            </a:r>
            <a:r>
              <a:rPr lang="en-US" sz="1200" dirty="0" err="1" smtClean="0"/>
              <a:t>Mazumdar</a:t>
            </a:r>
            <a:r>
              <a:rPr lang="en-US" sz="1200" dirty="0" smtClean="0"/>
              <a:t>, TB]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Ghost condensation </a:t>
            </a:r>
            <a:r>
              <a:rPr lang="en-US" sz="1200" dirty="0" smtClean="0"/>
              <a:t>[</a:t>
            </a:r>
            <a:r>
              <a:rPr lang="en-US" sz="1200" dirty="0" err="1" smtClean="0"/>
              <a:t>Arkani-Hamed</a:t>
            </a:r>
            <a:r>
              <a:rPr lang="en-US" sz="1200" dirty="0" smtClean="0"/>
              <a:t> et.al., </a:t>
            </a:r>
            <a:r>
              <a:rPr lang="en-US" sz="1200" dirty="0" err="1" smtClean="0"/>
              <a:t>Khoury</a:t>
            </a:r>
            <a:r>
              <a:rPr lang="en-US" sz="1200" dirty="0" smtClean="0"/>
              <a:t> et.al.]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err="1" smtClean="0"/>
              <a:t>Casimir</a:t>
            </a:r>
            <a:r>
              <a:rPr lang="en-US" sz="1800" dirty="0" smtClean="0"/>
              <a:t> Energies</a:t>
            </a:r>
          </a:p>
          <a:p>
            <a:pPr marL="609600" indent="-609600"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BCS Gap energy: </a:t>
            </a:r>
            <a:r>
              <a:rPr lang="en-US" sz="1200" dirty="0" smtClean="0"/>
              <a:t>[Alexander, TB]</a:t>
            </a:r>
          </a:p>
          <a:p>
            <a:pPr marL="609600" indent="-609600" eaLnBrk="1" hangingPunct="1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dirty="0" smtClean="0">
              <a:solidFill>
                <a:schemeClr val="accent2"/>
              </a:solidFill>
            </a:endParaRPr>
          </a:p>
        </p:txBody>
      </p:sp>
      <p:pic>
        <p:nvPicPr>
          <p:cNvPr id="5129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2819400"/>
            <a:ext cx="3048000" cy="3048000"/>
          </a:xfrm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457200" y="2590800"/>
            <a:ext cx="8382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812800" indent="-812800">
              <a:lnSpc>
                <a:spcPct val="80000"/>
              </a:lnSpc>
              <a:spcBef>
                <a:spcPts val="500"/>
              </a:spcBef>
              <a:buClr>
                <a:srgbClr val="00CCFF"/>
              </a:buClr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812800" indent="-812800">
              <a:lnSpc>
                <a:spcPct val="80000"/>
              </a:lnSpc>
              <a:spcBef>
                <a:spcPts val="45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9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5638800" y="5334000"/>
            <a:ext cx="32766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1313" indent="-341313">
              <a:spcBef>
                <a:spcPts val="45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1313" indent="-341313">
              <a:spcBef>
                <a:spcPts val="35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Einstein,Freedman,Tolman,Lemaitre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, 30’s</a:t>
            </a:r>
          </a:p>
          <a:p>
            <a:pPr marL="341313" indent="-341313">
              <a:spcBef>
                <a:spcPts val="35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Bondi,Gold,Narlekar,Hoyle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(steady state) 50’s </a:t>
            </a:r>
          </a:p>
          <a:p>
            <a:pPr marL="341313" indent="-341313">
              <a:spcBef>
                <a:spcPts val="35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(pre-big bang) ’97 </a:t>
            </a:r>
          </a:p>
          <a:p>
            <a:pPr marL="341313" indent="-341313">
              <a:spcBef>
                <a:spcPts val="35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Steinhardt &amp; </a:t>
            </a:r>
            <a:r>
              <a:rPr 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Turok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ekpyrotic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),</a:t>
            </a:r>
          </a:p>
          <a:p>
            <a:pPr marL="341313" indent="-341313">
              <a:spcBef>
                <a:spcPts val="35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Freese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et.al.,Frampton</a:t>
            </a:r>
            <a:r>
              <a:rPr lang="en-US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et. al. (phantom) </a:t>
            </a:r>
            <a:endParaRPr lang="en-US" sz="14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341313" indent="-341313">
              <a:lnSpc>
                <a:spcPct val="80000"/>
              </a:lnSpc>
              <a:spcBef>
                <a:spcPts val="5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7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 rtlCol="0">
            <a:normAutofit fontScale="85000" lnSpcReduction="20000"/>
          </a:bodyPr>
          <a:lstStyle/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romanUcPeriod" startAt="2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Turn-around</a:t>
            </a:r>
            <a:endParaRPr lang="en-US" sz="2400" b="1" dirty="0" smtClean="0">
              <a:solidFill>
                <a:srgbClr val="6600CC"/>
              </a:solidFill>
            </a:endParaRP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Spatial curvature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Scalars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AutoNum type="romanUcPeriod" startAt="3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Classic puzzles: 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b="1" dirty="0" smtClean="0">
                <a:solidFill>
                  <a:srgbClr val="6600CC"/>
                </a:solidFill>
              </a:rPr>
              <a:t> </a:t>
            </a:r>
            <a:r>
              <a:rPr lang="en-US" sz="2000" dirty="0" smtClean="0">
                <a:solidFill>
                  <a:srgbClr val="4735CF"/>
                </a:solidFill>
              </a:rPr>
              <a:t>Horizon: All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</a:t>
            </a:r>
            <a:r>
              <a:rPr lang="en-US" sz="2000" dirty="0" smtClean="0">
                <a:solidFill>
                  <a:srgbClr val="4735CF"/>
                </a:solidFill>
              </a:rPr>
              <a:t>Flatness </a:t>
            </a:r>
            <a:r>
              <a:rPr lang="en-US" sz="2000" dirty="0" smtClean="0">
                <a:solidFill>
                  <a:srgbClr val="4735CF"/>
                </a:solidFill>
              </a:rPr>
              <a:t>&amp; Largeness: Emergent cyclic model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</a:t>
            </a:r>
            <a:r>
              <a:rPr lang="en-US" sz="2000" dirty="0" smtClean="0">
                <a:solidFill>
                  <a:srgbClr val="4735CF"/>
                </a:solidFill>
              </a:rPr>
              <a:t>Homogeneity</a:t>
            </a:r>
            <a:r>
              <a:rPr lang="en-US" sz="2000" dirty="0" smtClean="0">
                <a:solidFill>
                  <a:srgbClr val="4735CF"/>
                </a:solidFill>
              </a:rPr>
              <a:t>: “no new ideas”, </a:t>
            </a:r>
            <a:r>
              <a:rPr lang="en-US" sz="2000" dirty="0" err="1" smtClean="0">
                <a:solidFill>
                  <a:srgbClr val="4735CF"/>
                </a:solidFill>
              </a:rPr>
              <a:t>Ekpyrotic</a:t>
            </a:r>
            <a:r>
              <a:rPr lang="en-US" sz="2000" dirty="0" smtClean="0">
                <a:solidFill>
                  <a:srgbClr val="4735CF"/>
                </a:solidFill>
              </a:rPr>
              <a:t> models can address it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IV.          Black hole over-production &amp; Dark energy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100" dirty="0" smtClean="0">
                <a:solidFill>
                  <a:srgbClr val="4735CF"/>
                </a:solidFill>
              </a:rPr>
              <a:t> Quintessence (</a:t>
            </a:r>
            <a:r>
              <a:rPr lang="en-US" sz="2100" dirty="0" err="1" smtClean="0">
                <a:solidFill>
                  <a:srgbClr val="4735CF"/>
                </a:solidFill>
              </a:rPr>
              <a:t>ekpyrotic</a:t>
            </a:r>
            <a:r>
              <a:rPr lang="en-US" sz="2100" dirty="0" smtClean="0">
                <a:solidFill>
                  <a:srgbClr val="4735CF"/>
                </a:solidFill>
              </a:rPr>
              <a:t>) makes BH’s dilute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100" b="1" dirty="0" smtClean="0">
                <a:solidFill>
                  <a:srgbClr val="4735CF"/>
                </a:solidFill>
              </a:rPr>
              <a:t> </a:t>
            </a:r>
            <a:r>
              <a:rPr lang="en-US" sz="2100" dirty="0" smtClean="0">
                <a:solidFill>
                  <a:srgbClr val="4735CF"/>
                </a:solidFill>
              </a:rPr>
              <a:t>Phantom makes BH’s disintegrate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V.          Generating Scale-invariant Perturbations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Scalar field fluctuations </a:t>
            </a:r>
            <a:r>
              <a:rPr lang="en-US" sz="1400" dirty="0" smtClean="0"/>
              <a:t>[Steinhardt et.al]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Stringy fluctuations </a:t>
            </a:r>
            <a:r>
              <a:rPr lang="en-US" sz="1400" dirty="0" smtClean="0"/>
              <a:t>[</a:t>
            </a:r>
            <a:r>
              <a:rPr lang="en-US" sz="1400" dirty="0" err="1" smtClean="0"/>
              <a:t>Brandenberger</a:t>
            </a:r>
            <a:r>
              <a:rPr lang="en-US" sz="1400" dirty="0" smtClean="0"/>
              <a:t> et. al]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“New idea”?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marL="812800" indent="-812800" eaLnBrk="1" fontAlgn="auto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VI.        </a:t>
            </a:r>
            <a:r>
              <a:rPr lang="en-US" sz="2400" b="1" dirty="0" err="1" smtClean="0">
                <a:solidFill>
                  <a:srgbClr val="6600CC"/>
                </a:solidFill>
              </a:rPr>
              <a:t>Tolman’s</a:t>
            </a:r>
            <a:r>
              <a:rPr lang="en-US" sz="2400" b="1" dirty="0" smtClean="0">
                <a:solidFill>
                  <a:srgbClr val="6600CC"/>
                </a:solidFill>
              </a:rPr>
              <a:t> Entropy Problem = Geodesic incompleteness </a:t>
            </a:r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/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/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/>
          </a:p>
          <a:p>
            <a:pPr marL="812800" indent="-812800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800" dirty="0" smtClean="0">
              <a:solidFill>
                <a:srgbClr val="F0411E"/>
              </a:solidFill>
            </a:endParaRPr>
          </a:p>
        </p:txBody>
      </p:sp>
      <p:sp>
        <p:nvSpPr>
          <p:cNvPr id="7" name="Titl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Challenges/Virtues Cont.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0"/>
            <a:ext cx="4343400" cy="434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096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u="sng" smtClean="0">
                <a:solidFill>
                  <a:srgbClr val="FF0000"/>
                </a:solidFill>
              </a:rPr>
              <a:t>Emergent Cyclic Universe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19200"/>
            <a:ext cx="84582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6600CC"/>
                </a:solidFill>
              </a:rPr>
              <a:t>Tolman’s Entropy Problem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2B2BDB"/>
                </a:solidFill>
              </a:rPr>
              <a:t>Entropy is monotonically increasing</a:t>
            </a:r>
            <a:r>
              <a:rPr lang="en-US" sz="1800" smtClean="0">
                <a:solidFill>
                  <a:srgbClr val="2B2BDB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Universe atmost quasi-periodic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Entropy (Energy, period) vanishes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     in a finite time in the past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     Beginning of time – back to square 1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smtClean="0">
                <a:solidFill>
                  <a:srgbClr val="2B2BDB"/>
                </a:solidFill>
              </a:rPr>
              <a:t>Thermal Hagedorn Phase, </a:t>
            </a:r>
            <a:r>
              <a:rPr lang="en-US" sz="2000" smtClean="0">
                <a:solidFill>
                  <a:srgbClr val="F0411E"/>
                </a:solidFill>
              </a:rPr>
              <a:t>T=T</a:t>
            </a:r>
            <a:r>
              <a:rPr lang="en-US" sz="2000" baseline="-25000" smtClean="0">
                <a:solidFill>
                  <a:srgbClr val="F0411E"/>
                </a:solidFill>
              </a:rPr>
              <a:t>H </a:t>
            </a:r>
            <a:r>
              <a:rPr lang="en-US" sz="2000" smtClean="0">
                <a:solidFill>
                  <a:srgbClr val="F0411E"/>
                </a:solidFill>
              </a:rPr>
              <a:t>~ M</a:t>
            </a:r>
            <a:r>
              <a:rPr lang="en-US" sz="2000" baseline="-25000" smtClean="0">
                <a:solidFill>
                  <a:srgbClr val="F0411E"/>
                </a:solidFill>
              </a:rPr>
              <a:t>S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All string states in thermal equilibrium 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entropy constant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As cycles shrink, universe is hotter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less time in entropy producing                            non-Hagedornic phase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more time in                                                           Hagedorn phase</a:t>
            </a: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smtClean="0">
                <a:solidFill>
                  <a:srgbClr val="000000"/>
                </a:solidFill>
              </a:rPr>
              <a:t>Cycles assymptote to a constant entropy periodic evolution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0"/>
            <a:ext cx="1524000" cy="2133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8382000" cy="5867400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6600CC"/>
                </a:solidFill>
              </a:rPr>
              <a:t>Stringy Toy Model</a:t>
            </a:r>
          </a:p>
          <a:p>
            <a:pPr marL="341313" indent="-341313" eaLnBrk="1" hangingPunct="1">
              <a:spcBef>
                <a:spcPts val="600"/>
              </a:spcBef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2B2BDB"/>
                </a:solidFill>
              </a:rPr>
              <a:t>Hagedorn</a:t>
            </a:r>
            <a:r>
              <a:rPr lang="en-US" sz="2400" dirty="0" smtClean="0">
                <a:solidFill>
                  <a:srgbClr val="2B2BDB"/>
                </a:solidFill>
              </a:rPr>
              <a:t> half</a:t>
            </a:r>
          </a:p>
          <a:p>
            <a:pPr marL="341313" indent="-341313" eaLnBrk="1" hangingPunct="1">
              <a:spcBef>
                <a:spcPts val="700"/>
              </a:spcBef>
              <a:buSzPct val="65000"/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Eternally periodic universe</a:t>
            </a:r>
            <a:r>
              <a:rPr lang="en-US" sz="2800" dirty="0" smtClean="0">
                <a:solidFill>
                  <a:srgbClr val="2B2BDB"/>
                </a:solidFill>
              </a:rPr>
              <a:t> </a:t>
            </a:r>
          </a:p>
          <a:p>
            <a:pPr marL="341313" indent="-341313" eaLnBrk="1" hangingPunct="1">
              <a:spcBef>
                <a:spcPts val="700"/>
              </a:spcBef>
              <a:buSzPct val="65000"/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800" dirty="0" smtClean="0">
              <a:solidFill>
                <a:srgbClr val="2B2BDB"/>
              </a:solidFill>
            </a:endParaRPr>
          </a:p>
          <a:p>
            <a:pPr marL="341313" indent="-341313" eaLnBrk="1" hangingPunct="1">
              <a:spcBef>
                <a:spcPts val="600"/>
              </a:spcBef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2B2BDB"/>
                </a:solidFill>
              </a:rPr>
              <a:t>Non-</a:t>
            </a:r>
            <a:r>
              <a:rPr lang="en-US" sz="2400" dirty="0" err="1" smtClean="0">
                <a:solidFill>
                  <a:srgbClr val="2B2BDB"/>
                </a:solidFill>
              </a:rPr>
              <a:t>Hagedorn</a:t>
            </a:r>
            <a:r>
              <a:rPr lang="en-US" sz="2400" dirty="0" smtClean="0">
                <a:solidFill>
                  <a:srgbClr val="2B2BDB"/>
                </a:solidFill>
              </a:rPr>
              <a:t> half </a:t>
            </a:r>
          </a:p>
          <a:p>
            <a:pPr marL="341313" indent="-341313" eaLnBrk="1" hangingPunct="1">
              <a:spcBef>
                <a:spcPts val="500"/>
              </a:spcBef>
              <a:buSzPct val="65000"/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solidFill>
                  <a:srgbClr val="000000"/>
                </a:solidFill>
              </a:rPr>
              <a:t>Hagedorn</a:t>
            </a:r>
            <a:r>
              <a:rPr lang="en-US" sz="2000" dirty="0" smtClean="0">
                <a:solidFill>
                  <a:srgbClr val="000000"/>
                </a:solidFill>
              </a:rPr>
              <a:t> matter = </a:t>
            </a:r>
            <a:r>
              <a:rPr lang="en-US" sz="2000" dirty="0" err="1" smtClean="0">
                <a:solidFill>
                  <a:srgbClr val="000000"/>
                </a:solidFill>
              </a:rPr>
              <a:t>massless</a:t>
            </a:r>
            <a:r>
              <a:rPr lang="en-US" sz="2000" dirty="0" smtClean="0">
                <a:solidFill>
                  <a:srgbClr val="000000"/>
                </a:solidFill>
              </a:rPr>
              <a:t> (r)+massive (m)</a:t>
            </a:r>
            <a:r>
              <a:rPr lang="ar-SA" sz="2000" dirty="0" smtClean="0">
                <a:solidFill>
                  <a:srgbClr val="000000"/>
                </a:solidFill>
              </a:rPr>
              <a:t>‏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00"/>
              </a:spcBef>
              <a:buSzPct val="65000"/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                  &amp; </a:t>
            </a:r>
          </a:p>
          <a:p>
            <a:pPr marL="341313" indent="-341313" eaLnBrk="1" hangingPunct="1">
              <a:spcBef>
                <a:spcPts val="600"/>
              </a:spcBef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2B2BDB"/>
                </a:solidFill>
              </a:rPr>
              <a:t>Gluing the two halves (                         )</a:t>
            </a:r>
            <a:r>
              <a:rPr lang="ar-SA" sz="2400" dirty="0" smtClean="0">
                <a:solidFill>
                  <a:srgbClr val="2B2BDB"/>
                </a:solidFill>
              </a:rPr>
              <a:t>‏</a:t>
            </a:r>
            <a:endParaRPr lang="en-US" sz="2400" dirty="0" smtClean="0">
              <a:solidFill>
                <a:srgbClr val="2B2BDB"/>
              </a:solidFill>
            </a:endParaRPr>
          </a:p>
          <a:p>
            <a:pPr marL="341313" indent="-341313" eaLnBrk="1" hangingPunct="1">
              <a:spcBef>
                <a:spcPts val="500"/>
              </a:spcBef>
              <a:buSzPct val="65000"/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Entropy is conserved</a:t>
            </a:r>
          </a:p>
          <a:p>
            <a:pPr marL="341313" indent="-341313" eaLnBrk="1" hangingPunct="1">
              <a:spcBef>
                <a:spcPts val="500"/>
              </a:spcBef>
              <a:buSzPct val="65000"/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Matter and radiation was in equilibrium till the transition</a:t>
            </a:r>
          </a:p>
          <a:p>
            <a:pPr marL="341313" indent="-341313" eaLnBrk="1" hangingPunct="1">
              <a:spcBef>
                <a:spcPts val="500"/>
              </a:spcBef>
              <a:buSzPct val="65000"/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1313" indent="-341313" eaLnBrk="1" hangingPunct="1">
              <a:spcBef>
                <a:spcPts val="500"/>
              </a:spcBef>
              <a:buSzPct val="65000"/>
              <a:buFont typeface="Wingdings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Phenomenological  Input: </a:t>
            </a:r>
          </a:p>
          <a:p>
            <a:pPr marL="341313" indent="-341313" eaLnBrk="1" hangingPunct="1">
              <a:spcBef>
                <a:spcPts val="5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200400" y="847725"/>
          <a:ext cx="5105400" cy="765175"/>
        </p:xfrm>
        <a:graphic>
          <a:graphicData uri="http://schemas.openxmlformats.org/presentationml/2006/ole">
            <p:oleObj spid="_x0000_s1026" r:id="rId4" imgW="69189120" imgH="1036296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200400" y="1752600"/>
          <a:ext cx="5181600" cy="852488"/>
        </p:xfrm>
        <a:graphic>
          <a:graphicData uri="http://schemas.openxmlformats.org/presentationml/2006/ole">
            <p:oleObj spid="_x0000_s1027" r:id="rId5" imgW="74066040" imgH="12191760" progId="Equation.3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914400" y="3200400"/>
          <a:ext cx="5078413" cy="419100"/>
        </p:xfrm>
        <a:graphic>
          <a:graphicData uri="http://schemas.openxmlformats.org/presentationml/2006/ole">
            <p:oleObj spid="_x0000_s1028" r:id="rId6" imgW="73761120" imgH="6095520" progId="Equation.3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962400" y="4953000"/>
          <a:ext cx="2286000" cy="793750"/>
        </p:xfrm>
        <a:graphic>
          <a:graphicData uri="http://schemas.openxmlformats.org/presentationml/2006/ole">
            <p:oleObj spid="_x0000_s1029" name="Equation" r:id="rId7" imgW="29869920" imgH="10362960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295400" y="5867400"/>
          <a:ext cx="6781800" cy="711200"/>
        </p:xfrm>
        <a:graphic>
          <a:graphicData uri="http://schemas.openxmlformats.org/presentationml/2006/ole">
            <p:oleObj spid="_x0000_s1030" r:id="rId8" imgW="58216320" imgH="609552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3733800" y="3733800"/>
          <a:ext cx="1731963" cy="385763"/>
        </p:xfrm>
        <a:graphic>
          <a:graphicData uri="http://schemas.openxmlformats.org/presentationml/2006/ole">
            <p:oleObj spid="_x0000_s1031" r:id="rId9" imgW="24688440" imgH="54860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0"/>
            <a:ext cx="7543800" cy="6878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457200"/>
            <a:ext cx="8991600" cy="6413500"/>
          </a:xfrm>
        </p:spPr>
        <p:txBody>
          <a:bodyPr rtlCol="0">
            <a:normAutofit/>
          </a:bodyPr>
          <a:lstStyle/>
          <a:p>
            <a:pPr marL="341313" indent="-34131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Energy Exchange &amp; Entropy Production</a:t>
            </a:r>
          </a:p>
          <a:p>
            <a:pPr marL="341313" indent="-341313" eaLnBrk="1" fontAlgn="auto" hangingPunct="1">
              <a:spcBef>
                <a:spcPts val="4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Matter </a:t>
            </a:r>
            <a:r>
              <a:rPr lang="en-US" sz="200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coverted</a:t>
            </a: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to radiation </a:t>
            </a: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[</a:t>
            </a:r>
            <a:r>
              <a:rPr lang="en-US" sz="16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Tolman,Barrow</a:t>
            </a:r>
            <a:r>
              <a:rPr lang="en-US" sz="16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]</a:t>
            </a: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Conserves total                                                                               stress-energy tensor</a:t>
            </a: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Consistent with 1</a:t>
            </a:r>
            <a:r>
              <a:rPr lang="en-US" sz="2000" baseline="30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st</a:t>
            </a: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&amp;  2</a:t>
            </a:r>
            <a:r>
              <a:rPr lang="en-US" sz="2000" baseline="30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nd</a:t>
            </a: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                                        law of thermodynamics</a:t>
            </a: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Breaks time-reversal symmetry                                                             – arrow of time</a:t>
            </a: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Exchange function, s(</a:t>
            </a:r>
            <a:r>
              <a:rPr lang="en-US" sz="200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a,Ω</a:t>
            </a: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)</a:t>
            </a:r>
            <a:r>
              <a:rPr lang="ar-SA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‏</a:t>
            </a:r>
            <a:endParaRPr lang="en-US" sz="2000" dirty="0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Small cycle limit, s ~ const.</a:t>
            </a:r>
          </a:p>
          <a:p>
            <a:pPr marL="341313" indent="-341313" eaLnBrk="1" fontAlgn="auto" hangingPunct="1">
              <a:spcBef>
                <a:spcPts val="6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Crucial Difference</a:t>
            </a: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Singular bounce          </a:t>
            </a:r>
            <a:r>
              <a:rPr lang="el-GR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Γ</a:t>
            </a: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interaction  cannot                    keep up with H → ∞</a:t>
            </a: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Thermal </a:t>
            </a:r>
            <a:r>
              <a:rPr lang="en-US" sz="200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equil</a:t>
            </a: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. Cannot be </a:t>
            </a:r>
            <a:r>
              <a:rPr lang="en-US" sz="200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mantiened</a:t>
            </a: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entropy production during the bounce</a:t>
            </a: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Wingdings" pitchFamily="2" charset="2"/>
              <a:buChar char="Ø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Nonsingular bounce        H is finite,   a thermal </a:t>
            </a:r>
            <a:r>
              <a:rPr lang="en-US" sz="2000" dirty="0" err="1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Hagedorn</a:t>
            </a:r>
            <a:r>
              <a:rPr lang="en-US" sz="20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phase may exist.</a:t>
            </a:r>
          </a:p>
          <a:p>
            <a:pPr marL="341313" indent="-341313" eaLnBrk="1" fontAlgn="auto" hangingPunct="1">
              <a:spcBef>
                <a:spcPts val="500"/>
              </a:spcBef>
              <a:spcAft>
                <a:spcPts val="0"/>
              </a:spcAft>
              <a:buClr>
                <a:srgbClr val="00CCFF"/>
              </a:buClr>
              <a:buSzPct val="65000"/>
              <a:buFont typeface="Arial" pitchFamily="3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en-US" sz="2000" dirty="0" smtClean="0">
              <a:solidFill>
                <a:srgbClr val="66FFFF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4114800" y="3581400"/>
          <a:ext cx="2057400" cy="842963"/>
        </p:xfrm>
        <a:graphic>
          <a:graphicData uri="http://schemas.openxmlformats.org/presentationml/2006/ole">
            <p:oleObj spid="_x0000_s2050" name="Equation" r:id="rId5" imgW="25297920" imgH="10362960" progId="Equation.3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2362200" y="1295400"/>
          <a:ext cx="4953000" cy="1450975"/>
        </p:xfrm>
        <a:graphic>
          <a:graphicData uri="http://schemas.openxmlformats.org/presentationml/2006/ole">
            <p:oleObj spid="_x0000_s2051" name="Equation" r:id="rId6" imgW="60350040" imgH="17678160" progId="Equation.3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>
          <a:xfrm>
            <a:off x="2438400" y="46482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648200" y="50292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2819400" y="5410200"/>
            <a:ext cx="228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741738" y="6064250"/>
          <a:ext cx="1049337" cy="793750"/>
        </p:xfrm>
        <a:graphic>
          <a:graphicData uri="http://schemas.openxmlformats.org/presentationml/2006/ole">
            <p:oleObj spid="_x0000_s2059" name="Equation" r:id="rId7" imgW="571320" imgH="431640" progId="Equation.3">
              <p:embed/>
            </p:oleObj>
          </a:graphicData>
        </a:graphic>
      </p:graphicFrame>
      <p:graphicFrame>
        <p:nvGraphicFramePr>
          <p:cNvPr id="2060" name="Object 3"/>
          <p:cNvGraphicFramePr>
            <a:graphicFrameLocks noChangeAspect="1"/>
          </p:cNvGraphicFramePr>
          <p:nvPr/>
        </p:nvGraphicFramePr>
        <p:xfrm>
          <a:off x="4114800" y="5791200"/>
          <a:ext cx="1611313" cy="868362"/>
        </p:xfrm>
        <a:graphic>
          <a:graphicData uri="http://schemas.openxmlformats.org/presentationml/2006/ole">
            <p:oleObj spid="_x0000_s2060" name="Equation" r:id="rId8" imgW="825480" imgH="4442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349" end="3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375" end="4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06" end="4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21" end="4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94" end="5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530" end="5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8013" cy="685800"/>
          </a:xfrm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FF0000"/>
                </a:solidFill>
              </a:rPr>
              <a:t>How are doing?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229600" cy="5638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I.</a:t>
            </a:r>
            <a:r>
              <a:rPr lang="en-US" sz="2400" b="1" dirty="0" smtClean="0">
                <a:solidFill>
                  <a:srgbClr val="6600CC"/>
                </a:solidFill>
                <a:latin typeface="Times New Roman" pitchFamily="18" charset="0"/>
              </a:rPr>
              <a:t>           </a:t>
            </a:r>
            <a:r>
              <a:rPr lang="en-US" sz="2400" b="1" dirty="0" smtClean="0">
                <a:solidFill>
                  <a:srgbClr val="6600CC"/>
                </a:solidFill>
              </a:rPr>
              <a:t>Can </a:t>
            </a:r>
            <a:r>
              <a:rPr lang="en-US" sz="2400" b="1" dirty="0" err="1" smtClean="0">
                <a:solidFill>
                  <a:srgbClr val="6600CC"/>
                </a:solidFill>
              </a:rPr>
              <a:t>Casimir</a:t>
            </a:r>
            <a:r>
              <a:rPr lang="en-US" sz="2400" b="1" dirty="0" smtClean="0">
                <a:solidFill>
                  <a:srgbClr val="6600CC"/>
                </a:solidFill>
              </a:rPr>
              <a:t> Energy work?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1400" dirty="0" smtClean="0"/>
              <a:t>(work in </a:t>
            </a:r>
            <a:r>
              <a:rPr lang="en-US" sz="1400" dirty="0" err="1" smtClean="0"/>
              <a:t>prog</a:t>
            </a:r>
            <a:r>
              <a:rPr lang="en-US" sz="1400" dirty="0" smtClean="0"/>
              <a:t>. </a:t>
            </a:r>
            <a:r>
              <a:rPr lang="en-US" sz="1400" dirty="0" err="1" smtClean="0"/>
              <a:t>Roiban</a:t>
            </a:r>
            <a:r>
              <a:rPr lang="en-US" sz="1400" dirty="0" smtClean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           Include all stringy degrees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           Can thermal equilibrium be </a:t>
            </a:r>
            <a:r>
              <a:rPr lang="en-US" sz="2000" dirty="0" err="1" smtClean="0">
                <a:solidFill>
                  <a:srgbClr val="4735CF"/>
                </a:solidFill>
              </a:rPr>
              <a:t>mantained</a:t>
            </a:r>
            <a:r>
              <a:rPr lang="en-US" sz="2000" dirty="0" smtClean="0">
                <a:solidFill>
                  <a:srgbClr val="4735CF"/>
                </a:solidFill>
              </a:rPr>
              <a:t>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II. &amp; IV.  Introduce scalars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6600CC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III.           Still have to address homogeneity problem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endParaRPr lang="en-US" sz="2400" b="1" dirty="0" smtClean="0">
              <a:solidFill>
                <a:srgbClr val="6600CC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rgbClr val="6600CC"/>
                </a:solidFill>
              </a:rPr>
              <a:t>V.            “Disguised Inflation” 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1400" dirty="0" smtClean="0"/>
              <a:t>(conjecture, work in </a:t>
            </a:r>
            <a:r>
              <a:rPr lang="en-US" sz="1400" dirty="0" err="1" smtClean="0"/>
              <a:t>prog</a:t>
            </a:r>
            <a:r>
              <a:rPr lang="en-US" sz="1400" dirty="0" smtClean="0"/>
              <a:t>. </a:t>
            </a:r>
            <a:r>
              <a:rPr lang="en-US" sz="1400" dirty="0" err="1" smtClean="0"/>
              <a:t>Mazumdar</a:t>
            </a:r>
            <a:r>
              <a:rPr lang="en-US" sz="1400" dirty="0" smtClean="0"/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           Can entropy generation lead to inflation on an average?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            If cycle time scale &lt;&lt; Hubble time scale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                  A </a:t>
            </a:r>
            <a:r>
              <a:rPr lang="en-US" sz="2000" dirty="0" err="1" smtClean="0">
                <a:solidFill>
                  <a:srgbClr val="4735CF"/>
                </a:solidFill>
              </a:rPr>
              <a:t>massless</a:t>
            </a:r>
            <a:r>
              <a:rPr lang="en-US" sz="2000" dirty="0" smtClean="0">
                <a:solidFill>
                  <a:srgbClr val="4735CF"/>
                </a:solidFill>
              </a:rPr>
              <a:t> scalar may get a scale-invariant spectrum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endParaRPr lang="en-US" sz="2000" dirty="0" smtClean="0">
              <a:solidFill>
                <a:srgbClr val="4735CF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Times New Roman" pitchFamily="18" charset="0"/>
              <a:buNone/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              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SzPct val="100000"/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rgbClr val="4735CF"/>
                </a:solidFill>
              </a:rPr>
              <a:t>            Instead of a flat </a:t>
            </a:r>
            <a:r>
              <a:rPr lang="en-US" sz="2000" dirty="0" err="1" smtClean="0">
                <a:solidFill>
                  <a:srgbClr val="4735CF"/>
                </a:solidFill>
              </a:rPr>
              <a:t>inflaton</a:t>
            </a:r>
            <a:r>
              <a:rPr lang="en-US" sz="2000" dirty="0" smtClean="0">
                <a:solidFill>
                  <a:srgbClr val="4735CF"/>
                </a:solidFill>
              </a:rPr>
              <a:t> potential we want   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819400" y="4114800"/>
          <a:ext cx="3649663" cy="1666875"/>
        </p:xfrm>
        <a:graphic>
          <a:graphicData uri="http://schemas.openxmlformats.org/presentationml/2006/ole">
            <p:oleObj spid="_x0000_s3074" name="Equation" r:id="rId4" imgW="2057400" imgH="93960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5943600" y="5791200"/>
          <a:ext cx="788988" cy="698500"/>
        </p:xfrm>
        <a:graphic>
          <a:graphicData uri="http://schemas.openxmlformats.org/presentationml/2006/ole">
            <p:oleObj spid="_x0000_s3075" name="Equation" r:id="rId5" imgW="444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2713"/>
            <a:ext cx="8229600" cy="1068387"/>
          </a:xfrm>
        </p:spPr>
        <p:txBody>
          <a:bodyPr/>
          <a:lstStyle/>
          <a:p>
            <a:pPr eaLnBrk="1" hangingPunct="1">
              <a:buClr>
                <a:srgbClr val="F0411E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u="sng" smtClean="0">
                <a:solidFill>
                  <a:srgbClr val="F0411E"/>
                </a:solidFill>
              </a:rPr>
              <a:t>Thermodynamic Fluctuations during Hagedorn Phase</a:t>
            </a:r>
          </a:p>
        </p:txBody>
      </p:sp>
      <p:sp>
        <p:nvSpPr>
          <p:cNvPr id="410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 eaLnBrk="1" hangingPunct="1">
              <a:spcBef>
                <a:spcPts val="7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b="1" smtClean="0">
                <a:solidFill>
                  <a:srgbClr val="0066CC"/>
                </a:solidFill>
              </a:rPr>
              <a:t>Energy to Power Spectrum</a:t>
            </a: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Energy to density fluctuations: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Energy fluctuations from Heat Capacity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Matter fluctuations to metric perturbations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eaLnBrk="1" hangingPunct="1"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Power Spectrum</a:t>
            </a:r>
          </a:p>
        </p:txBody>
      </p:sp>
      <p:grpSp>
        <p:nvGrpSpPr>
          <p:cNvPr id="4104" name="Group 3"/>
          <p:cNvGrpSpPr>
            <a:grpSpLocks/>
          </p:cNvGrpSpPr>
          <p:nvPr/>
        </p:nvGrpSpPr>
        <p:grpSpPr bwMode="auto">
          <a:xfrm>
            <a:off x="3200400" y="1981200"/>
            <a:ext cx="3503613" cy="536575"/>
            <a:chOff x="2016" y="1248"/>
            <a:chExt cx="2207" cy="338"/>
          </a:xfrm>
        </p:grpSpPr>
        <p:graphicFrame>
          <p:nvGraphicFramePr>
            <p:cNvPr id="4101" name="Object 4"/>
            <p:cNvGraphicFramePr>
              <a:graphicFrameLocks noChangeAspect="1"/>
            </p:cNvGraphicFramePr>
            <p:nvPr/>
          </p:nvGraphicFramePr>
          <p:xfrm>
            <a:off x="2016" y="1248"/>
            <a:ext cx="2208" cy="339"/>
          </p:xfrm>
          <a:graphic>
            <a:graphicData uri="http://schemas.openxmlformats.org/presentationml/2006/ole">
              <p:oleObj spid="_x0000_s4101" r:id="rId4" imgW="37794960" imgH="5790960" progId="Equation.3">
                <p:embed/>
              </p:oleObj>
            </a:graphicData>
          </a:graphic>
        </p:graphicFrame>
        <p:sp>
          <p:nvSpPr>
            <p:cNvPr id="4111" name="Text Box 5"/>
            <p:cNvSpPr txBox="1">
              <a:spLocks noChangeArrowheads="1"/>
            </p:cNvSpPr>
            <p:nvPr/>
          </p:nvSpPr>
          <p:spPr bwMode="auto">
            <a:xfrm>
              <a:off x="2016" y="1248"/>
              <a:ext cx="2208" cy="33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5" name="Group 6"/>
          <p:cNvGrpSpPr>
            <a:grpSpLocks/>
          </p:cNvGrpSpPr>
          <p:nvPr/>
        </p:nvGrpSpPr>
        <p:grpSpPr bwMode="auto">
          <a:xfrm>
            <a:off x="3200400" y="5486400"/>
            <a:ext cx="3122613" cy="938213"/>
            <a:chOff x="2016" y="3456"/>
            <a:chExt cx="1967" cy="591"/>
          </a:xfrm>
        </p:grpSpPr>
        <p:graphicFrame>
          <p:nvGraphicFramePr>
            <p:cNvPr id="4100" name="Object 7"/>
            <p:cNvGraphicFramePr>
              <a:graphicFrameLocks noChangeAspect="1"/>
            </p:cNvGraphicFramePr>
            <p:nvPr/>
          </p:nvGraphicFramePr>
          <p:xfrm>
            <a:off x="2016" y="3456"/>
            <a:ext cx="1968" cy="592"/>
          </p:xfrm>
          <a:graphic>
            <a:graphicData uri="http://schemas.openxmlformats.org/presentationml/2006/ole">
              <p:oleObj spid="_x0000_s4100" r:id="rId5" imgW="34441920" imgH="10362960" progId="Equation.3">
                <p:embed/>
              </p:oleObj>
            </a:graphicData>
          </a:graphic>
        </p:graphicFrame>
        <p:sp>
          <p:nvSpPr>
            <p:cNvPr id="4110" name="Text Box 8"/>
            <p:cNvSpPr txBox="1">
              <a:spLocks noChangeArrowheads="1"/>
            </p:cNvSpPr>
            <p:nvPr/>
          </p:nvSpPr>
          <p:spPr bwMode="auto">
            <a:xfrm>
              <a:off x="2016" y="3456"/>
              <a:ext cx="1968" cy="5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124200" y="4572000"/>
            <a:ext cx="4824413" cy="481013"/>
            <a:chOff x="1968" y="2880"/>
            <a:chExt cx="3039" cy="303"/>
          </a:xfrm>
        </p:grpSpPr>
        <p:graphicFrame>
          <p:nvGraphicFramePr>
            <p:cNvPr id="4099" name="Object 10"/>
            <p:cNvGraphicFramePr>
              <a:graphicFrameLocks noChangeAspect="1"/>
            </p:cNvGraphicFramePr>
            <p:nvPr/>
          </p:nvGraphicFramePr>
          <p:xfrm>
            <a:off x="1968" y="2880"/>
            <a:ext cx="3040" cy="304"/>
          </p:xfrm>
          <a:graphic>
            <a:graphicData uri="http://schemas.openxmlformats.org/presentationml/2006/ole">
              <p:oleObj spid="_x0000_s4099" r:id="rId6" imgW="57911760" imgH="5790960" progId="Equation.3">
                <p:embed/>
              </p:oleObj>
            </a:graphicData>
          </a:graphic>
        </p:graphicFrame>
        <p:sp>
          <p:nvSpPr>
            <p:cNvPr id="4109" name="Text Box 11"/>
            <p:cNvSpPr txBox="1">
              <a:spLocks noChangeArrowheads="1"/>
            </p:cNvSpPr>
            <p:nvPr/>
          </p:nvSpPr>
          <p:spPr bwMode="auto">
            <a:xfrm>
              <a:off x="1968" y="2880"/>
              <a:ext cx="3040" cy="30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07" name="Group 12"/>
          <p:cNvGrpSpPr>
            <a:grpSpLocks/>
          </p:cNvGrpSpPr>
          <p:nvPr/>
        </p:nvGrpSpPr>
        <p:grpSpPr bwMode="auto">
          <a:xfrm>
            <a:off x="3200400" y="2971800"/>
            <a:ext cx="5637213" cy="920750"/>
            <a:chOff x="2016" y="1872"/>
            <a:chExt cx="3551" cy="580"/>
          </a:xfrm>
        </p:grpSpPr>
        <p:graphicFrame>
          <p:nvGraphicFramePr>
            <p:cNvPr id="4098" name="Object 13"/>
            <p:cNvGraphicFramePr>
              <a:graphicFrameLocks noChangeAspect="1"/>
            </p:cNvGraphicFramePr>
            <p:nvPr/>
          </p:nvGraphicFramePr>
          <p:xfrm>
            <a:off x="2016" y="1872"/>
            <a:ext cx="3552" cy="581"/>
          </p:xfrm>
          <a:graphic>
            <a:graphicData uri="http://schemas.openxmlformats.org/presentationml/2006/ole">
              <p:oleObj spid="_x0000_s4098" r:id="rId7" imgW="63398160" imgH="10362960" progId="Equation.3">
                <p:embed/>
              </p:oleObj>
            </a:graphicData>
          </a:graphic>
        </p:graphicFrame>
        <p:sp>
          <p:nvSpPr>
            <p:cNvPr id="4108" name="Text Box 14"/>
            <p:cNvSpPr txBox="1">
              <a:spLocks noChangeArrowheads="1"/>
            </p:cNvSpPr>
            <p:nvPr/>
          </p:nvSpPr>
          <p:spPr bwMode="auto">
            <a:xfrm>
              <a:off x="2016" y="1872"/>
              <a:ext cx="3552" cy="58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153400" cy="6346825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smtClean="0">
                <a:solidFill>
                  <a:srgbClr val="2B2BDB"/>
                </a:solidFill>
              </a:rPr>
              <a:t>CMB Spectrum: Minimal Requirements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Fluctuations should come from massive modes and not massless (radiation)</a:t>
            </a:r>
            <a:r>
              <a:rPr lang="ar-SA" sz="2400" smtClean="0">
                <a:solidFill>
                  <a:srgbClr val="2B2BDB"/>
                </a:solidFill>
              </a:rPr>
              <a:t>‏</a:t>
            </a:r>
            <a:endParaRPr lang="en-US" sz="2400" smtClean="0">
              <a:solidFill>
                <a:srgbClr val="2B2BDB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Amplitude: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Spectral tilt: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smtClean="0">
                <a:solidFill>
                  <a:srgbClr val="2B2BDB"/>
                </a:solidFill>
              </a:rPr>
              <a:t>   typically one obtains almost perfect scale-invariance!        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>
                <a:srgbClr val="00CCFF"/>
              </a:buClr>
              <a:buSzPct val="65000"/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smtClean="0">
              <a:solidFill>
                <a:srgbClr val="2B2BDB"/>
              </a:solidFill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048000" y="4419600"/>
          <a:ext cx="3200400" cy="955675"/>
        </p:xfrm>
        <a:graphic>
          <a:graphicData uri="http://schemas.openxmlformats.org/presentationml/2006/ole">
            <p:oleObj spid="_x0000_s5122" r:id="rId4" imgW="37794960" imgH="1127736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048000" y="1828800"/>
          <a:ext cx="3581400" cy="781050"/>
        </p:xfrm>
        <a:graphic>
          <a:graphicData uri="http://schemas.openxmlformats.org/presentationml/2006/ole">
            <p:oleObj spid="_x0000_s5123" r:id="rId5" imgW="47548440" imgH="1036296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048000" y="2590800"/>
          <a:ext cx="3048000" cy="1781175"/>
        </p:xfrm>
        <a:graphic>
          <a:graphicData uri="http://schemas.openxmlformats.org/presentationml/2006/ole">
            <p:oleObj spid="_x0000_s5124" r:id="rId6" imgW="41757120" imgH="2438352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</TotalTime>
  <Words>732</Words>
  <PresentationFormat>On-screen Show (4:3)</PresentationFormat>
  <Paragraphs>173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Office Theme</vt:lpstr>
      <vt:lpstr>Microsoft Equation 3.0</vt:lpstr>
      <vt:lpstr>Equation</vt:lpstr>
      <vt:lpstr>Emergent Cyclic universe  &amp;  Tolman's Entropy Problem </vt:lpstr>
      <vt:lpstr>Challenges &amp; Virtues of Cyclic Universes</vt:lpstr>
      <vt:lpstr>Challenges/Virtues Cont.</vt:lpstr>
      <vt:lpstr>Emergent Cyclic Universe</vt:lpstr>
      <vt:lpstr>Slide 5</vt:lpstr>
      <vt:lpstr>Slide 6</vt:lpstr>
      <vt:lpstr>How are doing?</vt:lpstr>
      <vt:lpstr>Thermodynamic Fluctuations during Hagedorn Phase</vt:lpstr>
      <vt:lpstr>Slide 9</vt:lpstr>
      <vt:lpstr>Assessment</vt:lpstr>
      <vt:lpstr>Hagedorn Phase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Stringy Dark Energy and Cosmic Coincidence</dc:title>
  <dc:creator>Tirthabir Biswas</dc:creator>
  <cp:lastModifiedBy>tirtho</cp:lastModifiedBy>
  <cp:revision>67</cp:revision>
  <dcterms:modified xsi:type="dcterms:W3CDTF">2008-08-28T01:38:53Z</dcterms:modified>
</cp:coreProperties>
</file>