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76" r:id="rId4"/>
    <p:sldId id="261" r:id="rId5"/>
    <p:sldId id="268" r:id="rId6"/>
    <p:sldId id="279" r:id="rId7"/>
    <p:sldId id="262" r:id="rId8"/>
    <p:sldId id="269" r:id="rId9"/>
    <p:sldId id="273" r:id="rId10"/>
    <p:sldId id="270" r:id="rId11"/>
    <p:sldId id="277" r:id="rId12"/>
    <p:sldId id="263" r:id="rId13"/>
    <p:sldId id="278" r:id="rId14"/>
  </p:sldIdLst>
  <p:sldSz cx="9144000" cy="6858000" type="screen4x3"/>
  <p:notesSz cx="6718300" cy="98679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51D632"/>
    <a:srgbClr val="3E863A"/>
    <a:srgbClr val="C14B9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DBED569-4797-4DF1-A0F4-6AAB3CD982D8}" styleName="밝은 스타일 3 - 강조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4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0427" cy="493948"/>
          </a:xfrm>
          <a:prstGeom prst="rect">
            <a:avLst/>
          </a:prstGeom>
        </p:spPr>
        <p:txBody>
          <a:bodyPr vert="horz" lIns="100511" tIns="50255" rIns="100511" bIns="502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06305" y="0"/>
            <a:ext cx="2910427" cy="493948"/>
          </a:xfrm>
          <a:prstGeom prst="rect">
            <a:avLst/>
          </a:prstGeom>
        </p:spPr>
        <p:txBody>
          <a:bodyPr vert="horz" lIns="100511" tIns="50255" rIns="100511" bIns="502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8B8050C8-2F38-4FA7-8A46-12AD16CBC962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39775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0511" tIns="50255" rIns="100511" bIns="50255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1516" y="4686977"/>
            <a:ext cx="5375268" cy="4440791"/>
          </a:xfrm>
          <a:prstGeom prst="rect">
            <a:avLst/>
          </a:prstGeom>
        </p:spPr>
        <p:txBody>
          <a:bodyPr vert="horz" lIns="100511" tIns="50255" rIns="100511" bIns="50255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2375"/>
            <a:ext cx="2910427" cy="493947"/>
          </a:xfrm>
          <a:prstGeom prst="rect">
            <a:avLst/>
          </a:prstGeom>
        </p:spPr>
        <p:txBody>
          <a:bodyPr vert="horz" lIns="100511" tIns="50255" rIns="100511" bIns="502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06305" y="9372375"/>
            <a:ext cx="2910427" cy="493947"/>
          </a:xfrm>
          <a:prstGeom prst="rect">
            <a:avLst/>
          </a:prstGeom>
        </p:spPr>
        <p:txBody>
          <a:bodyPr vert="horz" lIns="100511" tIns="50255" rIns="100511" bIns="5025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3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B1AA27AD-2F51-4C31-B70F-15822ADD58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endParaRPr lang="ko-KR" altLang="en-US" dirty="0" smtClean="0"/>
          </a:p>
        </p:txBody>
      </p:sp>
      <p:sp>
        <p:nvSpPr>
          <p:cNvPr id="26628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013BCB-A9A4-4EA1-B43B-B3E85BEB9708}" type="slidenum">
              <a:rPr lang="ko-KR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28625" y="0"/>
            <a:ext cx="8286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D7E9-1326-4AA9-8680-3A1B26FDE5BA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DEF10-5249-450B-B350-820060D3951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552F6-D004-403F-AF2C-E46A3BDCB640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ADEC4-F864-4AC4-ABCF-4761888C949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643813" y="-15875"/>
            <a:ext cx="1500187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5C8B4-86A0-4756-8C52-222EDD1477B9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0D590-D422-4A9E-A87F-7EEF05757F3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4E7C1-7342-4ED0-97B9-BAC06D3B465A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10031-8BDE-427D-BE10-77FDA289780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5" name="직선 연결선 4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69F3-8EB6-4EEE-AEA5-777A1AAC353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1294D-DFFC-41EC-8FD0-00A264E44EB8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285750"/>
            <a:ext cx="9144000" cy="1143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DC27F-1274-48BD-AB4C-C4BEC9B8DEDF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8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D1C9F-9003-4380-8935-347DEC07382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8859838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9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75741-B1C5-4001-A435-68665F4AF168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11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13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30A03-58CA-483E-AECE-E724827FB5D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428625" y="0"/>
            <a:ext cx="8286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62121-2B42-4551-9928-A6D2316EB0C6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5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CED18-25E9-44DF-AEEF-13C7C8DD171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531F3-68CB-470E-B83F-D8B70D5DA9D6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DA62-7C41-49BA-BBBD-82BC055C4CF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 bwMode="invGray">
          <a:xfrm>
            <a:off x="285750" y="263525"/>
            <a:ext cx="8858250" cy="665163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0" y="0"/>
            <a:ext cx="28575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2336E-5D3A-4B7D-88FA-4419C509B882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8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8462D-C2B8-4475-9BEC-4D83D7728F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0" y="3571875"/>
            <a:ext cx="9144000" cy="3286125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  <a:endParaRPr lang="en-US" noProof="0"/>
          </a:p>
        </p:txBody>
      </p:sp>
      <p:sp>
        <p:nvSpPr>
          <p:cNvPr id="6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3C476-6AAA-4686-8DB1-0896F52530FD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7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50"/>
            <a:ext cx="2895600" cy="2984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E5D3C-39CF-436E-8E98-994EC850962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50"/>
            <a:ext cx="9144000" cy="285750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1588"/>
            <a:ext cx="9144000" cy="284162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738" y="274638"/>
            <a:ext cx="8545512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7173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50"/>
            <a:ext cx="2133600" cy="285750"/>
          </a:xfrm>
          <a:prstGeom prst="rect">
            <a:avLst/>
          </a:prstGeom>
        </p:spPr>
        <p:txBody>
          <a:bodyPr vert="horz" rtlCol="0" anchor="ctr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63E6DAE-1B3C-479E-813A-5E3A5D7394EB}" type="datetimeFigureOut">
              <a:rPr lang="ko-KR" altLang="en-US"/>
              <a:pPr>
                <a:defRPr/>
              </a:pPr>
              <a:t>2008-08-29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50"/>
            <a:ext cx="2895600" cy="285750"/>
          </a:xfrm>
          <a:prstGeom prst="rect">
            <a:avLst/>
          </a:prstGeom>
        </p:spPr>
        <p:txBody>
          <a:bodyPr vert="horz" rtlCol="0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50"/>
            <a:ext cx="2133600" cy="285750"/>
          </a:xfrm>
          <a:prstGeom prst="rect">
            <a:avLst/>
          </a:prstGeom>
        </p:spPr>
        <p:txBody>
          <a:bodyPr vert="horz" rtlCol="0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584D8E6-16BE-4DBE-BAF1-7DFD45D49C6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78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HY견명조" pitchFamily="18" charset="-127"/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lr>
          <a:srgbClr val="C9824C"/>
        </a:buClr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lr>
          <a:srgbClr val="C9824C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0.bin"/><Relationship Id="rId2" Type="http://schemas.openxmlformats.org/officeDocument/2006/relationships/tags" Target="../tags/tag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75" y="642938"/>
            <a:ext cx="7643813" cy="1500187"/>
          </a:xfrm>
        </p:spPr>
        <p:txBody>
          <a:bodyPr/>
          <a:lstStyle/>
          <a:p>
            <a:pPr algn="l" fontAlgn="auto">
              <a:spcAft>
                <a:spcPts val="0"/>
              </a:spcAft>
              <a:defRPr/>
            </a:pPr>
            <a:r>
              <a:rPr lang="en-US" altLang="ko-KR" sz="5400" b="1" dirty="0" smtClean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44450" dist="25400" dir="2700000" algn="tl" rotWithShape="0">
                    <a:schemeClr val="bg1">
                      <a:alpha val="51000"/>
                    </a:schemeClr>
                  </a:outerShdw>
                  <a:reflection blurRad="6350" stA="55000" endA="300" endPos="45500" dir="5400000" sy="-100000" algn="bl" rotWithShape="0"/>
                </a:effectLst>
              </a:rPr>
              <a:t>Nflation:</a:t>
            </a:r>
            <a:endParaRPr lang="ko-KR" altLang="en-US" sz="5400" b="1" dirty="0">
              <a:solidFill>
                <a:schemeClr val="accent1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44450" dist="25400" dir="2700000" algn="tl" rotWithShape="0">
                  <a:schemeClr val="bg1">
                    <a:alpha val="51000"/>
                  </a:scheme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18435" name="부제목 2"/>
          <p:cNvSpPr>
            <a:spLocks noGrp="1"/>
          </p:cNvSpPr>
          <p:nvPr>
            <p:ph type="subTitle" idx="1"/>
          </p:nvPr>
        </p:nvSpPr>
        <p:spPr>
          <a:xfrm>
            <a:off x="785813" y="1857375"/>
            <a:ext cx="7500937" cy="857250"/>
          </a:xfrm>
        </p:spPr>
        <p:txBody>
          <a:bodyPr/>
          <a:lstStyle/>
          <a:p>
            <a:pPr algn="l"/>
            <a:r>
              <a:rPr lang="en-US" altLang="ko-KR" sz="2800" b="1" smtClean="0"/>
              <a:t>observational predictions from the random matrix mass spectrum</a:t>
            </a:r>
            <a:endParaRPr lang="ko-KR" altLang="en-US" sz="2800" b="1" smtClean="0"/>
          </a:p>
        </p:txBody>
      </p:sp>
      <p:sp>
        <p:nvSpPr>
          <p:cNvPr id="4" name="부제목 2"/>
          <p:cNvSpPr txBox="1">
            <a:spLocks/>
          </p:cNvSpPr>
          <p:nvPr/>
        </p:nvSpPr>
        <p:spPr>
          <a:xfrm>
            <a:off x="857224" y="4643446"/>
            <a:ext cx="7500937" cy="85725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rPr>
              <a:t>SAK and Andrew R. </a:t>
            </a:r>
            <a:r>
              <a:rPr kumimoji="0" lang="en-US" altLang="ko-KR" b="1" dirty="0" smtClean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rPr>
              <a:t>Liddle (Sussex)</a:t>
            </a:r>
            <a:endParaRPr kumimoji="0" lang="en-US" altLang="ko-KR" b="1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</a:endParaRP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rPr>
              <a:t>Phys. Rev. D </a:t>
            </a:r>
            <a:r>
              <a:rPr kumimoji="0" lang="en-US" altLang="ko-KR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76</a:t>
            </a:r>
            <a:r>
              <a:rPr kumimoji="0" lang="en-US" altLang="ko-KR" b="1" dirty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</a:rPr>
              <a:t>, 063515, 2007, arXiv:0707 .1982.</a:t>
            </a:r>
            <a:endParaRPr kumimoji="0" lang="ko-KR" altLang="en-US" b="1" dirty="0">
              <a:solidFill>
                <a:schemeClr val="accent5">
                  <a:lumMod val="7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5" name="부제목 2"/>
          <p:cNvSpPr txBox="1">
            <a:spLocks/>
          </p:cNvSpPr>
          <p:nvPr/>
        </p:nvSpPr>
        <p:spPr>
          <a:xfrm>
            <a:off x="785786" y="5715016"/>
            <a:ext cx="7500990" cy="857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dirty="0" smtClean="0">
                <a:solidFill>
                  <a:schemeClr val="tx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28th August </a:t>
            </a:r>
            <a:r>
              <a:rPr kumimoji="0" lang="en-US" altLang="ko-KR" sz="2400" b="1" dirty="0">
                <a:solidFill>
                  <a:schemeClr val="tx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2008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altLang="ko-KR" sz="2400" b="1" dirty="0" smtClean="0">
                <a:solidFill>
                  <a:schemeClr val="tx2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+mn-lt"/>
                <a:ea typeface="+mn-ea"/>
              </a:rPr>
              <a:t>COSMO08</a:t>
            </a:r>
            <a:endParaRPr kumimoji="0" lang="en-US" altLang="ko-KR" sz="2400" b="1" dirty="0">
              <a:solidFill>
                <a:schemeClr val="tx2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+mn-lt"/>
              <a:ea typeface="+mn-ea"/>
            </a:endParaRPr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714348" y="2928934"/>
            <a:ext cx="7500990" cy="85725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</a:rPr>
              <a:t>Soo A Kim</a:t>
            </a:r>
          </a:p>
          <a:p>
            <a:pPr algn="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dirty="0">
                <a:solidFill>
                  <a:schemeClr val="tx2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+mn-ea"/>
              </a:rPr>
              <a:t>Kyung Hee University</a:t>
            </a:r>
            <a:endParaRPr kumimoji="0" lang="ko-KR" altLang="en-US" sz="2400" b="1" dirty="0">
              <a:solidFill>
                <a:schemeClr val="tx2"/>
              </a:solidFill>
              <a:effectLst>
                <a:reflection blurRad="6350" stA="55000" endA="300" endPos="45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 advTm="2754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relations between the total number of e-</a:t>
            </a:r>
            <a:r>
              <a:rPr lang="en-US" altLang="ko-KR" b="1" dirty="0" err="1" smtClean="0"/>
              <a:t>foldings</a:t>
            </a:r>
            <a:r>
              <a:rPr lang="en-US" altLang="ko-KR" b="1" dirty="0" smtClean="0"/>
              <a:t> N</a:t>
            </a:r>
            <a:r>
              <a:rPr lang="en-US" altLang="ko-KR" b="1" baseline="-25000" dirty="0" smtClean="0"/>
              <a:t>total</a:t>
            </a:r>
            <a:r>
              <a:rPr lang="en-US" altLang="ko-KR" b="1" dirty="0" smtClean="0"/>
              <a:t> and the number of fields </a:t>
            </a:r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N</a:t>
            </a:r>
            <a:r>
              <a:rPr lang="en-US" altLang="ko-KR" sz="36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f</a:t>
            </a:r>
          </a:p>
          <a:p>
            <a:pPr lvl="1" algn="ct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None/>
              <a:defRPr/>
            </a:pP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altLang="ko-KR" b="1" baseline="-25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/>
              </a:rPr>
              <a:t> </a:t>
            </a:r>
            <a:r>
              <a:rPr lang="en-US" altLang="ko-KR" sz="32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N</a:t>
            </a:r>
            <a:r>
              <a:rPr lang="en-US" altLang="ko-KR" sz="3200" b="1" baseline="-250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f</a:t>
            </a:r>
            <a:r>
              <a:rPr lang="en-US" altLang="ko-KR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/12 </a:t>
            </a:r>
          </a:p>
          <a:p>
            <a:pPr lvl="1" algn="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None/>
              <a:defRPr/>
            </a:pPr>
            <a:r>
              <a:rPr lang="en-US" altLang="ko-KR" b="1" dirty="0" smtClean="0"/>
              <a:t>indicate more than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</a:rPr>
              <a:t>600</a:t>
            </a:r>
            <a:r>
              <a:rPr lang="en-US" altLang="ko-KR" b="1" dirty="0" smtClean="0"/>
              <a:t> fields needed to get enough e-</a:t>
            </a:r>
            <a:r>
              <a:rPr lang="en-US" altLang="ko-KR" b="1" dirty="0" err="1" smtClean="0"/>
              <a:t>foldings</a:t>
            </a:r>
            <a:r>
              <a:rPr lang="en-US" altLang="ko-KR" b="1" dirty="0" smtClean="0"/>
              <a:t>, i.e. more than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</a:rPr>
              <a:t>50</a:t>
            </a:r>
            <a:r>
              <a:rPr lang="en-US" altLang="ko-KR" b="1" dirty="0" smtClean="0"/>
              <a:t> e-</a:t>
            </a:r>
            <a:r>
              <a:rPr lang="en-US" altLang="ko-KR" b="1" dirty="0" err="1" smtClean="0"/>
              <a:t>foldings</a:t>
            </a:r>
            <a:endParaRPr lang="en-US" altLang="ko-KR" b="1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Numerical results</a:t>
            </a:r>
            <a:endParaRPr lang="ko-KR" altLang="en-US" b="1" dirty="0"/>
          </a:p>
        </p:txBody>
      </p:sp>
      <p:pic>
        <p:nvPicPr>
          <p:cNvPr id="22532" name="그림 3" descr="Kyunghe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143375" y="0"/>
            <a:ext cx="5000625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SAK and Andrew R. Liddle, Phys. Rev. D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74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023513 (2006).</a:t>
            </a: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61113" y="1643063"/>
            <a:ext cx="2568575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214438"/>
            <a:ext cx="8472488" cy="5311775"/>
          </a:xfrm>
        </p:spPr>
        <p:txBody>
          <a:bodyPr/>
          <a:lstStyle/>
          <a:p>
            <a:pPr>
              <a:buFont typeface="Wingdings" pitchFamily="2" charset="2"/>
              <a:buChar char=""/>
            </a:pPr>
            <a:r>
              <a:rPr lang="en-US" altLang="ko-KR" sz="2800" b="1" dirty="0" smtClean="0"/>
              <a:t>The mass spectrum by the random matrix </a:t>
            </a:r>
            <a:r>
              <a:rPr lang="en-US" altLang="ko-KR" sz="2800" b="1" dirty="0" smtClean="0">
                <a:sym typeface="Symbol" pitchFamily="18" charset="2"/>
              </a:rPr>
              <a:t> </a:t>
            </a:r>
            <a:r>
              <a:rPr lang="en-US" altLang="ko-KR" sz="2800" b="1" dirty="0" smtClean="0"/>
              <a:t>m</a:t>
            </a:r>
            <a:r>
              <a:rPr lang="en-US" altLang="ko-KR" sz="2800" b="1" baseline="-25000" dirty="0" smtClean="0"/>
              <a:t>i</a:t>
            </a:r>
            <a:r>
              <a:rPr lang="en-US" altLang="ko-KR" sz="2800" b="1" baseline="30000" dirty="0" smtClean="0"/>
              <a:t>2</a:t>
            </a:r>
            <a:r>
              <a:rPr lang="en-US" altLang="ko-KR" sz="2800" b="1" dirty="0" smtClean="0"/>
              <a:t> (</a:t>
            </a:r>
            <a:r>
              <a:rPr lang="en-US" altLang="ko-KR" sz="2800" b="1" dirty="0" smtClean="0">
                <a:sym typeface="Symbol" pitchFamily="18" charset="2"/>
              </a:rPr>
              <a:t>)</a:t>
            </a:r>
          </a:p>
          <a:p>
            <a:pPr lvl="1"/>
            <a:r>
              <a:rPr lang="en-US" altLang="ko-KR" sz="2400" b="1" dirty="0" smtClean="0">
                <a:sym typeface="Symbol" pitchFamily="18" charset="2"/>
              </a:rPr>
              <a:t>The average mass term </a:t>
            </a:r>
          </a:p>
          <a:p>
            <a:pPr lvl="2">
              <a:buFont typeface="Arial" pitchFamily="34" charset="0"/>
              <a:buNone/>
            </a:pPr>
            <a:r>
              <a:rPr lang="en-US" altLang="ko-KR" sz="2000" b="1" dirty="0" smtClean="0">
                <a:sym typeface="Symbol" pitchFamily="18" charset="2"/>
              </a:rPr>
              <a:t>m=10</a:t>
            </a:r>
            <a:r>
              <a:rPr lang="en-US" altLang="ko-KR" sz="2000" b="1" baseline="30000" dirty="0" smtClean="0">
                <a:sym typeface="Symbol" pitchFamily="18" charset="2"/>
              </a:rPr>
              <a:t>-6</a:t>
            </a:r>
            <a:r>
              <a:rPr lang="en-US" altLang="ko-KR" sz="2000" b="1" dirty="0" smtClean="0">
                <a:sym typeface="Symbol" pitchFamily="18" charset="2"/>
              </a:rPr>
              <a:t>M</a:t>
            </a:r>
            <a:r>
              <a:rPr lang="en-US" altLang="ko-KR" sz="2000" b="1" baseline="-25000" dirty="0" smtClean="0">
                <a:sym typeface="Symbol" pitchFamily="18" charset="2"/>
              </a:rPr>
              <a:t>pl    </a:t>
            </a:r>
            <a:endParaRPr lang="en-US" altLang="ko-KR" sz="2000" b="1" baseline="-25000" dirty="0" smtClean="0"/>
          </a:p>
          <a:p>
            <a:pPr lvl="2">
              <a:buFont typeface="Arial" pitchFamily="34" charset="0"/>
              <a:buNone/>
            </a:pPr>
            <a:r>
              <a:rPr lang="en-US" altLang="ko-KR" sz="2000" b="1" dirty="0" smtClean="0">
                <a:sym typeface="Symbol" pitchFamily="18" charset="2"/>
              </a:rPr>
              <a:t>		        </a:t>
            </a:r>
            <a:r>
              <a:rPr lang="ko-KR" altLang="en-US" sz="2000" b="1" dirty="0" smtClean="0">
                <a:sym typeface="Symbol" pitchFamily="18" charset="2"/>
              </a:rPr>
              <a:t></a:t>
            </a:r>
            <a:r>
              <a:rPr lang="en-US" altLang="ko-KR" sz="2000" b="1" dirty="0" smtClean="0">
                <a:sym typeface="Symbol" pitchFamily="18" charset="2"/>
              </a:rPr>
              <a:t>=0, </a:t>
            </a:r>
            <a:r>
              <a:rPr lang="en-US" altLang="ko-KR" sz="2000" b="1" dirty="0" smtClean="0">
                <a:solidFill>
                  <a:srgbClr val="0070C0"/>
                </a:solidFill>
                <a:sym typeface="Symbol" pitchFamily="18" charset="2"/>
              </a:rPr>
              <a:t>0.3</a:t>
            </a:r>
            <a:r>
              <a:rPr lang="en-US" altLang="ko-KR" sz="2000" b="1" dirty="0" smtClean="0">
                <a:sym typeface="Symbol" pitchFamily="18" charset="2"/>
              </a:rPr>
              <a:t>, </a:t>
            </a:r>
            <a:r>
              <a:rPr lang="en-US" altLang="ko-KR" sz="2000" b="1" dirty="0" smtClean="0">
                <a:solidFill>
                  <a:srgbClr val="FF0000"/>
                </a:solidFill>
                <a:sym typeface="Symbol" pitchFamily="18" charset="2"/>
              </a:rPr>
              <a:t>0.5</a:t>
            </a:r>
            <a:r>
              <a:rPr lang="en-US" altLang="ko-KR" sz="2000" b="1" dirty="0" smtClean="0">
                <a:sym typeface="Symbol" pitchFamily="18" charset="2"/>
              </a:rPr>
              <a:t>, </a:t>
            </a:r>
            <a:r>
              <a:rPr lang="en-US" altLang="ko-KR" sz="2000" b="1" dirty="0" smtClean="0">
                <a:solidFill>
                  <a:srgbClr val="51D632"/>
                </a:solidFill>
                <a:sym typeface="Symbol" pitchFamily="18" charset="2"/>
              </a:rPr>
              <a:t>0.9</a:t>
            </a:r>
          </a:p>
          <a:p>
            <a:pPr>
              <a:buFont typeface="Wingdings" pitchFamily="2" charset="2"/>
              <a:buChar char=""/>
            </a:pPr>
            <a:r>
              <a:rPr lang="en-US" altLang="ko-KR" sz="2800" b="1" dirty="0" smtClean="0"/>
              <a:t>The spectral index</a:t>
            </a:r>
          </a:p>
          <a:p>
            <a:pPr algn="r">
              <a:buFont typeface="Wingdings" pitchFamily="2" charset="2"/>
              <a:buNone/>
            </a:pPr>
            <a:endParaRPr lang="en-US" altLang="ko-KR" sz="2000" b="1" dirty="0" smtClean="0">
              <a:sym typeface="Symbol" pitchFamily="18" charset="2"/>
            </a:endParaRPr>
          </a:p>
          <a:p>
            <a:pPr algn="r">
              <a:buFont typeface="Wingdings" pitchFamily="2" charset="2"/>
              <a:buNone/>
            </a:pPr>
            <a:r>
              <a:rPr lang="ko-KR" altLang="en-US" sz="2000" b="1" dirty="0" smtClean="0">
                <a:sym typeface="Symbol" pitchFamily="18" charset="2"/>
              </a:rPr>
              <a:t></a:t>
            </a:r>
            <a:r>
              <a:rPr lang="en-US" altLang="ko-KR" sz="2000" b="1" dirty="0" smtClean="0">
                <a:sym typeface="Symbol" pitchFamily="18" charset="2"/>
              </a:rPr>
              <a:t>=</a:t>
            </a:r>
            <a:r>
              <a:rPr lang="en-US" altLang="ko-KR" sz="2000" b="1" dirty="0" smtClean="0">
                <a:solidFill>
                  <a:srgbClr val="FF0000"/>
                </a:solidFill>
                <a:sym typeface="Symbol" pitchFamily="18" charset="2"/>
              </a:rPr>
              <a:t>0</a:t>
            </a:r>
            <a:r>
              <a:rPr lang="en-US" altLang="ko-KR" sz="2000" b="1" dirty="0" smtClean="0">
                <a:sym typeface="Symbol" pitchFamily="18" charset="2"/>
              </a:rPr>
              <a:t>, </a:t>
            </a:r>
            <a:r>
              <a:rPr lang="en-US" altLang="ko-KR" sz="2000" b="1" dirty="0" smtClean="0">
                <a:solidFill>
                  <a:srgbClr val="00B050"/>
                </a:solidFill>
                <a:sym typeface="Symbol" pitchFamily="18" charset="2"/>
              </a:rPr>
              <a:t>0.1</a:t>
            </a:r>
            <a:r>
              <a:rPr lang="en-US" altLang="ko-KR" sz="2000" b="1" dirty="0" smtClean="0">
                <a:sym typeface="Symbol" pitchFamily="18" charset="2"/>
              </a:rPr>
              <a:t>, </a:t>
            </a:r>
            <a:r>
              <a:rPr lang="en-US" altLang="ko-KR" sz="2000" b="1" dirty="0" smtClean="0">
                <a:solidFill>
                  <a:srgbClr val="0070C0"/>
                </a:solidFill>
                <a:sym typeface="Symbol" pitchFamily="18" charset="2"/>
              </a:rPr>
              <a:t>0.3</a:t>
            </a:r>
            <a:r>
              <a:rPr lang="en-US" altLang="ko-KR" sz="2000" b="1" dirty="0" smtClean="0">
                <a:sym typeface="Symbol" pitchFamily="18" charset="2"/>
              </a:rPr>
              <a:t>, </a:t>
            </a:r>
            <a:r>
              <a:rPr lang="en-US" altLang="ko-KR" sz="2000" b="1" dirty="0" smtClean="0">
                <a:solidFill>
                  <a:srgbClr val="00B0F0"/>
                </a:solidFill>
                <a:sym typeface="Symbol" pitchFamily="18" charset="2"/>
              </a:rPr>
              <a:t>0.5</a:t>
            </a:r>
            <a:r>
              <a:rPr lang="en-US" altLang="ko-KR" sz="2000" b="1" dirty="0" smtClean="0">
                <a:sym typeface="Symbol" pitchFamily="18" charset="2"/>
              </a:rPr>
              <a:t>, </a:t>
            </a:r>
          </a:p>
          <a:p>
            <a:pPr algn="r">
              <a:buFont typeface="Wingdings" pitchFamily="2" charset="2"/>
              <a:buNone/>
            </a:pPr>
            <a:r>
              <a:rPr lang="en-US" altLang="ko-KR" sz="2000" b="1" dirty="0" smtClean="0">
                <a:solidFill>
                  <a:srgbClr val="C14B9F"/>
                </a:solidFill>
                <a:sym typeface="Symbol" pitchFamily="18" charset="2"/>
              </a:rPr>
              <a:t>0.7</a:t>
            </a:r>
            <a:r>
              <a:rPr lang="en-US" altLang="ko-KR" sz="2000" b="1" dirty="0" smtClean="0">
                <a:sym typeface="Symbol" pitchFamily="18" charset="2"/>
              </a:rPr>
              <a:t>, </a:t>
            </a:r>
            <a:r>
              <a:rPr lang="en-US" altLang="ko-KR" sz="2000" b="1" dirty="0" smtClean="0">
                <a:solidFill>
                  <a:srgbClr val="7030A0"/>
                </a:solidFill>
                <a:sym typeface="Symbol" pitchFamily="18" charset="2"/>
              </a:rPr>
              <a:t>0.8</a:t>
            </a:r>
            <a:r>
              <a:rPr lang="en-US" altLang="ko-KR" sz="2000" b="1" dirty="0" smtClean="0">
                <a:sym typeface="Symbol" pitchFamily="18" charset="2"/>
              </a:rPr>
              <a:t>, </a:t>
            </a:r>
            <a:r>
              <a:rPr lang="en-US" altLang="ko-KR" sz="2000" b="1" dirty="0" smtClean="0">
                <a:solidFill>
                  <a:srgbClr val="FFC000"/>
                </a:solidFill>
                <a:sym typeface="Symbol" pitchFamily="18" charset="2"/>
              </a:rPr>
              <a:t>0.9</a:t>
            </a:r>
            <a:r>
              <a:rPr lang="en-US" altLang="ko-KR" sz="2000" b="1" dirty="0" smtClean="0">
                <a:sym typeface="Symbol" pitchFamily="18" charset="2"/>
              </a:rPr>
              <a:t>, </a:t>
            </a:r>
            <a:r>
              <a:rPr lang="en-US" altLang="ko-KR" sz="2000" b="1" dirty="0" smtClean="0">
                <a:solidFill>
                  <a:srgbClr val="92D050"/>
                </a:solidFill>
                <a:sym typeface="Symbol" pitchFamily="18" charset="2"/>
              </a:rPr>
              <a:t>0.95</a:t>
            </a:r>
          </a:p>
          <a:p>
            <a:pPr lvl="2">
              <a:buFont typeface="Arial" pitchFamily="34" charset="0"/>
              <a:buNone/>
            </a:pPr>
            <a:endParaRPr lang="ko-KR" altLang="en-US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None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spectral index</a:t>
            </a:r>
            <a:endParaRPr lang="ko-KR" altLang="en-US" b="1" dirty="0"/>
          </a:p>
        </p:txBody>
      </p:sp>
      <p:pic>
        <p:nvPicPr>
          <p:cNvPr id="4" name="Picture 4"/>
          <p:cNvPicPr preferRelativeResize="0"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4000500"/>
            <a:ext cx="30480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357688" y="6215063"/>
            <a:ext cx="7143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  <a:ea typeface="+mn-ea"/>
              </a:rPr>
              <a:t>N</a:t>
            </a:r>
            <a:r>
              <a:rPr kumimoji="0" lang="en-US" altLang="ko-KR" sz="2400" b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  <a:ea typeface="+mn-ea"/>
              </a:rPr>
              <a:t>f</a:t>
            </a:r>
            <a:endParaRPr kumimoji="0" lang="ko-KR" altLang="en-US" sz="24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lz MT" pitchFamily="82" charset="0"/>
              <a:ea typeface="+mn-ea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14375" y="5143500"/>
            <a:ext cx="2000250" cy="9286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>
                <a:latin typeface="Georgia" pitchFamily="18" charset="0"/>
                <a:ea typeface="HY견명조" pitchFamily="18" charset="-127"/>
              </a:rPr>
              <a:t>Observational</a:t>
            </a:r>
          </a:p>
          <a:p>
            <a:pPr algn="ctr"/>
            <a:r>
              <a:rPr kumimoji="0" lang="en-US" altLang="ko-KR" b="1">
                <a:latin typeface="Georgia" pitchFamily="18" charset="0"/>
                <a:ea typeface="HY견명조" pitchFamily="18" charset="-127"/>
              </a:rPr>
              <a:t>Lower Limit</a:t>
            </a:r>
          </a:p>
          <a:p>
            <a:pPr algn="ctr"/>
            <a:r>
              <a:rPr kumimoji="0" lang="en-US" altLang="ko-KR" b="1">
                <a:latin typeface="Georgia" pitchFamily="18" charset="0"/>
                <a:ea typeface="HY견명조" pitchFamily="18" charset="-127"/>
              </a:rPr>
              <a:t>(WMAP3)</a:t>
            </a:r>
            <a:endParaRPr kumimoji="0" lang="ko-KR" altLang="en-US" b="1">
              <a:latin typeface="Georgia" pitchFamily="18" charset="0"/>
              <a:ea typeface="HY견명조" pitchFamily="18" charset="-127"/>
            </a:endParaRPr>
          </a:p>
        </p:txBody>
      </p:sp>
      <p:cxnSp>
        <p:nvCxnSpPr>
          <p:cNvPr id="8" name="직선 화살표 연결선 7"/>
          <p:cNvCxnSpPr/>
          <p:nvPr/>
        </p:nvCxnSpPr>
        <p:spPr>
          <a:xfrm>
            <a:off x="2714625" y="5643563"/>
            <a:ext cx="357188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14625" y="4630748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 dirty="0">
                <a:latin typeface="Georgia" pitchFamily="18" charset="0"/>
                <a:ea typeface="HY견명조" pitchFamily="18" charset="-127"/>
              </a:rPr>
              <a:t>n</a:t>
            </a:r>
            <a:r>
              <a:rPr kumimoji="0" lang="en-US" altLang="ko-KR" b="1" baseline="-25000" dirty="0">
                <a:latin typeface="Georgia" pitchFamily="18" charset="0"/>
                <a:ea typeface="HY견명조" pitchFamily="18" charset="-127"/>
              </a:rPr>
              <a:t>S</a:t>
            </a:r>
            <a:endParaRPr kumimoji="0" lang="ko-KR" altLang="en-US" b="1" baseline="-25000" dirty="0">
              <a:latin typeface="Georgia" pitchFamily="18" charset="0"/>
              <a:ea typeface="HY견명조" pitchFamily="18" charset="-127"/>
            </a:endParaRPr>
          </a:p>
        </p:txBody>
      </p:sp>
      <p:pic>
        <p:nvPicPr>
          <p:cNvPr id="23563" name="그림 15" descr="Kyunghee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4" name="TextBox 16"/>
          <p:cNvSpPr txBox="1">
            <a:spLocks noChangeArrowheads="1"/>
          </p:cNvSpPr>
          <p:nvPr/>
        </p:nvSpPr>
        <p:spPr bwMode="auto">
          <a:xfrm>
            <a:off x="7575550" y="3429000"/>
            <a:ext cx="428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>
                <a:latin typeface="Georgia" pitchFamily="18" charset="0"/>
                <a:ea typeface="HY견명조" pitchFamily="18" charset="-127"/>
              </a:rPr>
              <a:t>i</a:t>
            </a:r>
            <a:endParaRPr kumimoji="0" lang="ko-KR" altLang="en-US" b="1"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23565" name="TextBox 17"/>
          <p:cNvSpPr txBox="1">
            <a:spLocks noChangeArrowheads="1"/>
          </p:cNvSpPr>
          <p:nvPr/>
        </p:nvSpPr>
        <p:spPr bwMode="auto">
          <a:xfrm>
            <a:off x="5283200" y="1630363"/>
            <a:ext cx="1289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en-US" altLang="ko-KR" b="1">
                <a:latin typeface="Georgia" pitchFamily="18" charset="0"/>
                <a:ea typeface="HY견명조" pitchFamily="18" charset="-127"/>
              </a:rPr>
              <a:t>m</a:t>
            </a:r>
            <a:r>
              <a:rPr kumimoji="0" lang="en-US" altLang="ko-KR" b="1" baseline="-25000">
                <a:latin typeface="Georgia" pitchFamily="18" charset="0"/>
                <a:ea typeface="HY견명조" pitchFamily="18" charset="-127"/>
              </a:rPr>
              <a:t>i</a:t>
            </a:r>
            <a:r>
              <a:rPr kumimoji="0" lang="en-US" altLang="ko-KR" b="1" baseline="30000">
                <a:latin typeface="Georgia" pitchFamily="18" charset="0"/>
                <a:ea typeface="HY견명조" pitchFamily="18" charset="-127"/>
              </a:rPr>
              <a:t>2</a:t>
            </a:r>
            <a:r>
              <a:rPr kumimoji="0" lang="en-US" altLang="ko-KR" b="1">
                <a:latin typeface="Georgia" pitchFamily="18" charset="0"/>
                <a:ea typeface="HY견명조" pitchFamily="18" charset="-127"/>
              </a:rPr>
              <a:t>/M</a:t>
            </a:r>
            <a:r>
              <a:rPr kumimoji="0" lang="en-US" altLang="ko-KR" b="1" baseline="-25000">
                <a:latin typeface="Georgia" pitchFamily="18" charset="0"/>
                <a:ea typeface="HY견명조" pitchFamily="18" charset="-127"/>
              </a:rPr>
              <a:t>Pl</a:t>
            </a:r>
            <a:r>
              <a:rPr kumimoji="0" lang="en-US" altLang="ko-KR" b="1" baseline="30000">
                <a:latin typeface="Georgia" pitchFamily="18" charset="0"/>
                <a:ea typeface="HY견명조" pitchFamily="18" charset="-127"/>
              </a:rPr>
              <a:t>2</a:t>
            </a:r>
            <a:endParaRPr kumimoji="0" lang="ko-KR" altLang="en-US" b="1" baseline="-25000"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357438" y="1681163"/>
            <a:ext cx="27860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R. Easther and L. McAllister,</a:t>
            </a:r>
          </a:p>
          <a:p>
            <a:pPr algn="r" fontAlgn="auto"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 JCAP 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0605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018 (2006).</a:t>
            </a:r>
            <a:endParaRPr kumimoji="0" lang="en-US" altLang="ko-KR" sz="1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43375" y="3643313"/>
            <a:ext cx="5000625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SAK and Andrew R. Liddle, Phys. Rev. D 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76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0635156 (2007).</a:t>
            </a:r>
            <a:endParaRPr kumimoji="0" lang="ko-KR" altLang="en-US" sz="1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cxnSp>
        <p:nvCxnSpPr>
          <p:cNvPr id="22" name="직선 연결선 21"/>
          <p:cNvCxnSpPr/>
          <p:nvPr/>
        </p:nvCxnSpPr>
        <p:spPr>
          <a:xfrm>
            <a:off x="3357563" y="4471200"/>
            <a:ext cx="2857500" cy="1587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14375" y="4143375"/>
            <a:ext cx="2000250" cy="928688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0" lang="en-US" altLang="ko-KR" b="1">
                <a:latin typeface="Georgia" pitchFamily="18" charset="0"/>
                <a:ea typeface="HY견명조" pitchFamily="18" charset="-127"/>
              </a:rPr>
              <a:t>Observational</a:t>
            </a:r>
          </a:p>
          <a:p>
            <a:pPr algn="ctr"/>
            <a:r>
              <a:rPr kumimoji="0" lang="en-US" altLang="ko-KR" b="1">
                <a:latin typeface="Georgia" pitchFamily="18" charset="0"/>
                <a:ea typeface="HY견명조" pitchFamily="18" charset="-127"/>
              </a:rPr>
              <a:t>Lower Limit</a:t>
            </a:r>
          </a:p>
          <a:p>
            <a:pPr algn="ctr"/>
            <a:r>
              <a:rPr kumimoji="0" lang="en-US" altLang="ko-KR" b="1">
                <a:latin typeface="Georgia" pitchFamily="18" charset="0"/>
                <a:ea typeface="HY견명조" pitchFamily="18" charset="-127"/>
              </a:rPr>
              <a:t>(WMAP5)</a:t>
            </a:r>
            <a:endParaRPr kumimoji="0" lang="ko-KR" altLang="en-US" b="1">
              <a:latin typeface="Georgia" pitchFamily="18" charset="0"/>
              <a:ea typeface="HY견명조" pitchFamily="18" charset="-127"/>
            </a:endParaRPr>
          </a:p>
        </p:txBody>
      </p:sp>
      <p:cxnSp>
        <p:nvCxnSpPr>
          <p:cNvPr id="27" name="직선 화살표 연결선 26"/>
          <p:cNvCxnSpPr/>
          <p:nvPr/>
        </p:nvCxnSpPr>
        <p:spPr>
          <a:xfrm>
            <a:off x="2786063" y="4500570"/>
            <a:ext cx="357187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6" grpId="1" animBg="1"/>
      <p:bldP spid="13" grpId="0"/>
      <p:bldP spid="20" grpId="0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At least 600 fields needed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tensor-to-scalar ratio &amp;</a:t>
            </a:r>
          </a:p>
          <a:p>
            <a:pPr algn="r" fontAlgn="auto">
              <a:spcAft>
                <a:spcPts val="0"/>
              </a:spcAft>
              <a:buFont typeface="Wingdings"/>
              <a:buNone/>
              <a:defRPr/>
            </a:pPr>
            <a:r>
              <a:rPr lang="en-US" altLang="ko-KR" b="1" dirty="0" smtClean="0"/>
              <a:t>the non-gaussianity parameter</a:t>
            </a:r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b="1" dirty="0" smtClean="0"/>
          </a:p>
          <a:p>
            <a:pPr lvl="3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b="1" dirty="0" smtClean="0"/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b="1" dirty="0" smtClean="0"/>
              <a:t>Completely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independent</a:t>
            </a:r>
            <a:r>
              <a:rPr lang="en-US" altLang="ko-KR" b="1" dirty="0" smtClean="0"/>
              <a:t> of the model parameters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ko-K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N</a:t>
            </a:r>
            <a:r>
              <a:rPr lang="en-US" altLang="ko-KR" sz="28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f</a:t>
            </a:r>
            <a:r>
              <a:rPr lang="en-US" altLang="ko-KR" b="1" dirty="0" smtClean="0"/>
              <a:t>  and the mass spectrum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ko-KR" b="1" dirty="0" smtClean="0"/>
              <a:t>Also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independent</a:t>
            </a:r>
            <a:r>
              <a:rPr lang="en-US" altLang="ko-KR" b="1" dirty="0" smtClean="0"/>
              <a:t> of the field initial conditions</a:t>
            </a:r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Summary </a:t>
            </a:r>
            <a:r>
              <a:rPr lang="en-US" altLang="ko-KR" b="1" dirty="0" smtClean="0">
                <a:latin typeface="맑은 고딕"/>
                <a:ea typeface="맑은 고딕"/>
              </a:rPr>
              <a:t>Ⅰ</a:t>
            </a:r>
            <a:endParaRPr lang="ko-KR" altLang="en-US" b="1" dirty="0"/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2098675" y="3214688"/>
          <a:ext cx="4902200" cy="857250"/>
        </p:xfrm>
        <a:graphic>
          <a:graphicData uri="http://schemas.openxmlformats.org/presentationml/2006/ole">
            <p:oleObj spid="_x0000_s6146" name="Equation" r:id="rId3" imgW="1777680" imgH="393480" progId="Equation.3">
              <p:embed/>
            </p:oleObj>
          </a:graphicData>
        </a:graphic>
      </p:graphicFrame>
      <p:pic>
        <p:nvPicPr>
          <p:cNvPr id="6149" name="그림 5" descr="Kyunghee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spectral index</a:t>
            </a:r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Depends</a:t>
            </a:r>
            <a:r>
              <a:rPr lang="en-US" altLang="ko-KR" b="1" dirty="0" smtClean="0"/>
              <a:t> on the model parameters; </a:t>
            </a:r>
          </a:p>
          <a:p>
            <a:pPr lvl="1" algn="ct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None/>
              <a:defRPr/>
            </a:pPr>
            <a:r>
              <a:rPr lang="en-US" altLang="ko-KR" b="1" dirty="0" smtClean="0"/>
              <a:t>n</a:t>
            </a:r>
            <a:r>
              <a:rPr lang="en-US" altLang="ko-KR" b="1" baseline="-25000" dirty="0" smtClean="0"/>
              <a:t>S</a:t>
            </a:r>
            <a:r>
              <a:rPr lang="en-US" altLang="ko-KR" b="1" dirty="0" smtClean="0"/>
              <a:t>(</a:t>
            </a:r>
            <a:r>
              <a:rPr lang="en-US" altLang="ko-K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N</a:t>
            </a:r>
            <a:r>
              <a:rPr lang="en-US" altLang="ko-KR" sz="3200" b="1" baseline="-25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f</a:t>
            </a:r>
            <a:r>
              <a:rPr lang="en-US" altLang="ko-KR" b="1" dirty="0" smtClean="0"/>
              <a:t>, m</a:t>
            </a:r>
            <a:r>
              <a:rPr lang="en-US" altLang="ko-KR" b="1" baseline="-25000" dirty="0" smtClean="0"/>
              <a:t>i</a:t>
            </a:r>
            <a:r>
              <a:rPr lang="en-US" altLang="ko-KR" b="1" dirty="0" smtClean="0"/>
              <a:t>)</a:t>
            </a:r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b="1" dirty="0" smtClean="0"/>
              <a:t>Also </a:t>
            </a:r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depends</a:t>
            </a:r>
            <a:r>
              <a:rPr lang="en-US" altLang="ko-KR" b="1" dirty="0" smtClean="0"/>
              <a:t> on the initial conditions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b="1" dirty="0" smtClean="0"/>
              <a:t>Existence of the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independent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/>
              <a:t>regime for the initial conditions</a:t>
            </a:r>
          </a:p>
          <a:p>
            <a:pPr lvl="2" algn="r" fontAlgn="auto">
              <a:spcAft>
                <a:spcPts val="0"/>
              </a:spcAft>
              <a:buFont typeface="Arial"/>
              <a:buNone/>
              <a:defRPr/>
            </a:pPr>
            <a:r>
              <a:rPr lang="en-US" altLang="ko-KR" b="1" dirty="0" smtClean="0"/>
              <a:t>called </a:t>
            </a:r>
            <a:r>
              <a:rPr lang="en-US" altLang="ko-K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‘thermodynamic’ </a:t>
            </a:r>
            <a:r>
              <a:rPr lang="en-US" altLang="ko-KR" b="1" dirty="0" smtClean="0"/>
              <a:t>regime</a:t>
            </a:r>
          </a:p>
          <a:p>
            <a:pPr lvl="2"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altLang="ko-KR" b="1" dirty="0" smtClean="0"/>
              <a:t>Provided </a:t>
            </a:r>
            <a:r>
              <a:rPr lang="en-US" altLang="ko-KR" b="1" dirty="0" smtClean="0">
                <a:sym typeface="Symbol"/>
              </a:rPr>
              <a:t> </a:t>
            </a:r>
            <a:r>
              <a:rPr lang="en-US" altLang="ko-KR" b="1" dirty="0" smtClean="0">
                <a:cs typeface="Times New Roman"/>
                <a:sym typeface="Symbol"/>
              </a:rPr>
              <a:t>&lt; 0.3</a:t>
            </a:r>
            <a:r>
              <a:rPr lang="en-US" altLang="ko-KR" b="1" dirty="0" smtClean="0"/>
              <a:t>, becomes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independent</a:t>
            </a:r>
          </a:p>
          <a:p>
            <a:pPr lvl="2" fontAlgn="auto">
              <a:spcAft>
                <a:spcPts val="0"/>
              </a:spcAft>
              <a:buNone/>
              <a:defRPr/>
            </a:pPr>
            <a:r>
              <a:rPr lang="en-US" altLang="ko-KR" b="1" dirty="0" smtClean="0"/>
              <a:t>  [With a large </a:t>
            </a:r>
            <a:r>
              <a:rPr lang="en-US" altLang="ko-K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N</a:t>
            </a:r>
            <a:r>
              <a:rPr lang="en-US" altLang="ko-KR" sz="32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f</a:t>
            </a:r>
            <a:r>
              <a:rPr lang="en-US" altLang="ko-KR" b="1" dirty="0" smtClean="0"/>
              <a:t>, n</a:t>
            </a:r>
            <a:r>
              <a:rPr lang="en-US" altLang="ko-KR" b="1" baseline="-25000" dirty="0" smtClean="0"/>
              <a:t>S</a:t>
            </a:r>
            <a:r>
              <a:rPr lang="en-US" altLang="ko-KR" b="1" dirty="0" smtClean="0"/>
              <a:t> also becomes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independent]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Summary </a:t>
            </a:r>
            <a:r>
              <a:rPr lang="en-US" altLang="ko-KR" b="1" dirty="0" smtClean="0">
                <a:latin typeface="맑은 고딕"/>
                <a:ea typeface="맑은 고딕"/>
              </a:rPr>
              <a:t>Ⅱ</a:t>
            </a:r>
            <a:endParaRPr lang="ko-KR" altLang="en-US" b="1" dirty="0"/>
          </a:p>
        </p:txBody>
      </p:sp>
      <p:pic>
        <p:nvPicPr>
          <p:cNvPr id="24580" name="그림 3" descr="Kyunghe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모서리가 둥근 사각형 설명선 5"/>
          <p:cNvSpPr/>
          <p:nvPr/>
        </p:nvSpPr>
        <p:spPr>
          <a:xfrm>
            <a:off x="7286625" y="5500688"/>
            <a:ext cx="1571625" cy="92868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you!</a:t>
            </a:r>
            <a:endParaRPr kumimoji="0" lang="ko-KR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8" presetClass="entr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"/>
            </a:pPr>
            <a:r>
              <a:rPr lang="en-US" altLang="ko-KR" b="1" smtClean="0"/>
              <a:t>Introduction</a:t>
            </a:r>
          </a:p>
          <a:p>
            <a:pPr>
              <a:buFont typeface="Wingdings" pitchFamily="2" charset="2"/>
              <a:buChar char=""/>
            </a:pPr>
            <a:r>
              <a:rPr lang="en-US" altLang="ko-KR" b="1" smtClean="0"/>
              <a:t>Nflation</a:t>
            </a:r>
          </a:p>
          <a:p>
            <a:pPr lvl="1"/>
            <a:r>
              <a:rPr lang="en-US" altLang="ko-KR" b="1" smtClean="0"/>
              <a:t>Basic set-up</a:t>
            </a:r>
          </a:p>
          <a:p>
            <a:pPr lvl="1"/>
            <a:r>
              <a:rPr lang="en-US" altLang="ko-KR" b="1" smtClean="0"/>
              <a:t>Multi-field dynamics</a:t>
            </a:r>
          </a:p>
          <a:p>
            <a:pPr>
              <a:buFont typeface="Wingdings" pitchFamily="2" charset="2"/>
              <a:buChar char=""/>
            </a:pPr>
            <a:r>
              <a:rPr lang="en-US" altLang="ko-KR" b="1" smtClean="0"/>
              <a:t>Observational predictions</a:t>
            </a:r>
          </a:p>
          <a:p>
            <a:pPr>
              <a:buFont typeface="Wingdings" pitchFamily="2" charset="2"/>
              <a:buChar char=""/>
            </a:pPr>
            <a:r>
              <a:rPr lang="en-US" altLang="ko-KR" b="1" smtClean="0"/>
              <a:t>Numerical results</a:t>
            </a:r>
          </a:p>
          <a:p>
            <a:pPr lvl="1"/>
            <a:r>
              <a:rPr lang="en-US" altLang="ko-KR" b="1" smtClean="0"/>
              <a:t>The spectral index</a:t>
            </a:r>
          </a:p>
          <a:p>
            <a:pPr>
              <a:buFont typeface="Wingdings" pitchFamily="2" charset="2"/>
              <a:buChar char=""/>
            </a:pPr>
            <a:r>
              <a:rPr lang="en-US" altLang="ko-KR" b="1" smtClean="0"/>
              <a:t>Summary</a:t>
            </a:r>
            <a:endParaRPr lang="ko-KR" altLang="en-US" b="1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Outline</a:t>
            </a:r>
            <a:endParaRPr lang="ko-KR" altLang="en-US" b="1" dirty="0"/>
          </a:p>
        </p:txBody>
      </p:sp>
      <p:pic>
        <p:nvPicPr>
          <p:cNvPr id="19460" name="그림 3" descr="Kyunghe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 advTm="57375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/>
          <p:cNvSpPr/>
          <p:nvPr/>
        </p:nvSpPr>
        <p:spPr>
          <a:xfrm>
            <a:off x="142875" y="1428750"/>
            <a:ext cx="2786063" cy="14287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solidFill>
                  <a:schemeClr val="tx1"/>
                </a:solidFill>
              </a:rPr>
              <a:t>Single field (large)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000" b="1" dirty="0">
                <a:solidFill>
                  <a:schemeClr val="accent2">
                    <a:lumMod val="75000"/>
                  </a:schemeClr>
                </a:solidFill>
              </a:rPr>
              <a:t>Chaotic inflation</a:t>
            </a:r>
            <a:endParaRPr kumimoji="0" lang="ko-KR" altLang="en-US" sz="2000" b="1" dirty="0"/>
          </a:p>
        </p:txBody>
      </p:sp>
      <p:sp>
        <p:nvSpPr>
          <p:cNvPr id="20483" name="Oval 21"/>
          <p:cNvSpPr>
            <a:spLocks noChangeArrowheads="1"/>
          </p:cNvSpPr>
          <p:nvPr/>
        </p:nvSpPr>
        <p:spPr bwMode="auto">
          <a:xfrm>
            <a:off x="1643063" y="2047875"/>
            <a:ext cx="3857625" cy="1666875"/>
          </a:xfrm>
          <a:prstGeom prst="ellipse">
            <a:avLst/>
          </a:prstGeom>
          <a:solidFill>
            <a:srgbClr val="FFBE7D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/>
            <a:r>
              <a:rPr kumimoji="0" lang="en-GB" altLang="ko-KR" sz="2000" b="1">
                <a:latin typeface="Georgia" pitchFamily="18" charset="0"/>
                <a:ea typeface="HY견명조" pitchFamily="18" charset="-127"/>
              </a:rPr>
              <a:t>Multiple fields</a:t>
            </a:r>
          </a:p>
          <a:p>
            <a:pPr algn="ctr"/>
            <a:r>
              <a:rPr kumimoji="0" lang="en-GB" altLang="ko-KR" sz="2000" b="1">
                <a:latin typeface="Georgia" pitchFamily="18" charset="0"/>
                <a:ea typeface="HY견명조" pitchFamily="18" charset="-127"/>
              </a:rPr>
              <a:t>Assisted  inflation</a:t>
            </a:r>
            <a:endParaRPr kumimoji="0" lang="en-US" altLang="ko-KR" sz="2000" b="1"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6" name="Rectangle 37"/>
          <p:cNvSpPr>
            <a:spLocks noChangeArrowheads="1"/>
          </p:cNvSpPr>
          <p:nvPr/>
        </p:nvSpPr>
        <p:spPr bwMode="auto">
          <a:xfrm>
            <a:off x="1214438" y="3357563"/>
            <a:ext cx="27432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6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from particle physics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6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in inflation models</a:t>
            </a:r>
            <a:endParaRPr kumimoji="0" lang="en-US" altLang="ko-KR" sz="16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7" name="Oval 38"/>
          <p:cNvSpPr>
            <a:spLocks noChangeArrowheads="1"/>
          </p:cNvSpPr>
          <p:nvPr/>
        </p:nvSpPr>
        <p:spPr bwMode="auto">
          <a:xfrm>
            <a:off x="4695825" y="2643188"/>
            <a:ext cx="2590800" cy="1219200"/>
          </a:xfrm>
          <a:prstGeom prst="ellipse">
            <a:avLst/>
          </a:prstGeom>
          <a:solidFill>
            <a:srgbClr val="CC9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2000" b="1" dirty="0">
                <a:latin typeface="+mn-lt"/>
                <a:ea typeface="+mn-ea"/>
              </a:rPr>
              <a:t>Large number of fields(</a:t>
            </a:r>
            <a:r>
              <a:rPr kumimoji="0" lang="en-GB" altLang="ko-KR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  <a:ea typeface="궁서" pitchFamily="18" charset="-127"/>
              </a:rPr>
              <a:t>N</a:t>
            </a:r>
            <a:r>
              <a:rPr kumimoji="0" lang="en-GB" altLang="ko-KR" sz="2400" b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  <a:ea typeface="+mn-ea"/>
              </a:rPr>
              <a:t>f</a:t>
            </a:r>
            <a:r>
              <a:rPr kumimoji="0" lang="en-GB" altLang="ko-KR" sz="2000" b="1" dirty="0">
                <a:latin typeface="+mn-lt"/>
                <a:ea typeface="+mn-ea"/>
              </a:rPr>
              <a:t>)</a:t>
            </a:r>
            <a:endParaRPr kumimoji="0" lang="en-US" altLang="ko-KR" sz="2000" b="1" dirty="0">
              <a:latin typeface="+mn-lt"/>
              <a:ea typeface="+mn-ea"/>
            </a:endParaRPr>
          </a:p>
        </p:txBody>
      </p:sp>
      <p:sp>
        <p:nvSpPr>
          <p:cNvPr id="20486" name="Oval 40"/>
          <p:cNvSpPr>
            <a:spLocks noChangeArrowheads="1"/>
          </p:cNvSpPr>
          <p:nvPr/>
        </p:nvSpPr>
        <p:spPr bwMode="auto">
          <a:xfrm>
            <a:off x="6858000" y="3152775"/>
            <a:ext cx="1905000" cy="990600"/>
          </a:xfrm>
          <a:prstGeom prst="ellipse">
            <a:avLst/>
          </a:prstGeom>
          <a:solidFill>
            <a:srgbClr val="FFFF99"/>
          </a:solidFill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/>
            <a:r>
              <a:rPr kumimoji="0" lang="en-US" altLang="ko-KR" sz="2000" b="1">
                <a:latin typeface="Georgia" pitchFamily="18" charset="0"/>
                <a:ea typeface="HY견명조" pitchFamily="18" charset="-127"/>
              </a:rPr>
              <a:t>Nflation</a:t>
            </a:r>
            <a:endParaRPr kumimoji="0" lang="ko-KR" altLang="ko-KR" sz="2000" b="1"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9" name="Rectangle 50"/>
          <p:cNvSpPr>
            <a:spLocks noChangeArrowheads="1"/>
          </p:cNvSpPr>
          <p:nvPr/>
        </p:nvSpPr>
        <p:spPr bwMode="auto">
          <a:xfrm>
            <a:off x="6000750" y="3786188"/>
            <a:ext cx="30241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S.Dimopoulos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 et al, hep-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th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/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0507205.</a:t>
            </a:r>
            <a:endParaRPr kumimoji="0" lang="en-US" altLang="ko-KR" sz="1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0" name="Rectangle 39"/>
          <p:cNvSpPr>
            <a:spLocks noChangeArrowheads="1"/>
          </p:cNvSpPr>
          <p:nvPr/>
        </p:nvSpPr>
        <p:spPr bwMode="auto">
          <a:xfrm>
            <a:off x="5000625" y="1428750"/>
            <a:ext cx="3643313" cy="100012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P. </a:t>
            </a:r>
            <a:r>
              <a:rPr kumimoji="0" lang="en-GB" altLang="ko-KR" sz="1200" b="1" dirty="0" err="1">
                <a:solidFill>
                  <a:srgbClr val="7030A0"/>
                </a:solidFill>
                <a:latin typeface="+mn-lt"/>
                <a:ea typeface="+mn-ea"/>
              </a:rPr>
              <a:t>Kanti</a:t>
            </a: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 and K. A. Olive,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 	Phys. Rev. D</a:t>
            </a:r>
            <a:r>
              <a:rPr kumimoji="0" lang="en-GB" altLang="ko-KR" sz="12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60</a:t>
            </a: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, 043502 (1999),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	Phys. </a:t>
            </a:r>
            <a:r>
              <a:rPr kumimoji="0" lang="en-GB" altLang="ko-KR" sz="1200" b="1" dirty="0" err="1">
                <a:solidFill>
                  <a:srgbClr val="7030A0"/>
                </a:solidFill>
                <a:latin typeface="+mn-lt"/>
                <a:ea typeface="+mn-ea"/>
              </a:rPr>
              <a:t>Lett</a:t>
            </a: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. B</a:t>
            </a:r>
            <a:r>
              <a:rPr kumimoji="0" lang="en-GB" altLang="ko-KR" sz="12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464</a:t>
            </a: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, 192 (1999).</a:t>
            </a:r>
            <a:endParaRPr kumimoji="0" lang="en-GB" altLang="ko-KR" sz="12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N. </a:t>
            </a:r>
            <a:r>
              <a:rPr kumimoji="0" lang="en-GB" altLang="ko-KR" sz="1200" b="1" dirty="0" err="1">
                <a:solidFill>
                  <a:srgbClr val="7030A0"/>
                </a:solidFill>
                <a:latin typeface="+mn-lt"/>
                <a:ea typeface="+mn-ea"/>
              </a:rPr>
              <a:t>Kaloper</a:t>
            </a: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 and A. R. Liddle,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 	Phys, Rev, D</a:t>
            </a:r>
            <a:r>
              <a:rPr kumimoji="0" lang="en-GB" altLang="ko-KR" sz="12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61</a:t>
            </a:r>
            <a:r>
              <a:rPr kumimoji="0" lang="en-GB" altLang="ko-KR" sz="1200" b="1" dirty="0">
                <a:solidFill>
                  <a:srgbClr val="7030A0"/>
                </a:solidFill>
                <a:latin typeface="+mn-lt"/>
                <a:ea typeface="+mn-ea"/>
              </a:rPr>
              <a:t>, 123513, (2000).</a:t>
            </a:r>
            <a:endParaRPr kumimoji="0" lang="en-US" altLang="ko-KR" sz="1200" b="1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</a:endParaRPr>
          </a:p>
        </p:txBody>
      </p:sp>
      <p:sp>
        <p:nvSpPr>
          <p:cNvPr id="20489" name="Line 54"/>
          <p:cNvSpPr>
            <a:spLocks noChangeShapeType="1"/>
          </p:cNvSpPr>
          <p:nvPr/>
        </p:nvSpPr>
        <p:spPr bwMode="auto">
          <a:xfrm flipH="1">
            <a:off x="6051550" y="2428875"/>
            <a:ext cx="46038" cy="214313"/>
          </a:xfrm>
          <a:prstGeom prst="line">
            <a:avLst/>
          </a:prstGeom>
          <a:noFill/>
          <a:ln w="9525">
            <a:solidFill>
              <a:srgbClr val="99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12" name="Cloud"/>
          <p:cNvSpPr>
            <a:spLocks noChangeAspect="1" noEditPoints="1" noChangeArrowheads="1"/>
          </p:cNvSpPr>
          <p:nvPr/>
        </p:nvSpPr>
        <p:spPr bwMode="auto">
          <a:xfrm>
            <a:off x="338138" y="4000500"/>
            <a:ext cx="4876800" cy="205740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CCFF99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lIns="90000" rIns="90000" anchor="ctr">
            <a:normAutofit fontScale="9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2000" b="1" dirty="0">
                <a:latin typeface="+mn-lt"/>
                <a:ea typeface="+mn-ea"/>
              </a:rPr>
              <a:t>Random initial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2000" b="1" dirty="0">
                <a:latin typeface="+mn-lt"/>
                <a:ea typeface="+mn-ea"/>
              </a:rPr>
              <a:t> conditions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2000" b="1" dirty="0">
                <a:latin typeface="+mn-lt"/>
                <a:ea typeface="+mn-ea"/>
              </a:rPr>
              <a:t>Different mass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2000" b="1" dirty="0">
                <a:latin typeface="+mn-lt"/>
                <a:ea typeface="+mn-ea"/>
              </a:rPr>
              <a:t>spectrum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2000" b="1" dirty="0">
                <a:latin typeface="+mn-lt"/>
                <a:ea typeface="+mn-ea"/>
              </a:rPr>
              <a:t>Adiabatic perturbations</a:t>
            </a:r>
            <a:endParaRPr kumimoji="0" lang="en-US" altLang="ko-KR" sz="2000" b="1" dirty="0">
              <a:latin typeface="+mn-lt"/>
              <a:ea typeface="+mn-ea"/>
            </a:endParaRPr>
          </a:p>
        </p:txBody>
      </p:sp>
      <p:sp>
        <p:nvSpPr>
          <p:cNvPr id="13" name="AutoShape 51"/>
          <p:cNvSpPr>
            <a:spLocks noChangeArrowheads="1"/>
          </p:cNvSpPr>
          <p:nvPr/>
        </p:nvSpPr>
        <p:spPr bwMode="auto">
          <a:xfrm>
            <a:off x="3357563" y="5643563"/>
            <a:ext cx="5638800" cy="762000"/>
          </a:xfrm>
          <a:prstGeom prst="parallelogram">
            <a:avLst>
              <a:gd name="adj" fmla="val 185000"/>
            </a:avLst>
          </a:prstGeom>
          <a:solidFill>
            <a:srgbClr val="CCECFF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2000" b="1" dirty="0">
                <a:latin typeface="+mn-lt"/>
                <a:ea typeface="+mn-ea"/>
              </a:rPr>
              <a:t>Density perturbations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2000" b="1" dirty="0">
                <a:latin typeface="+mn-lt"/>
                <a:ea typeface="+mn-ea"/>
              </a:rPr>
              <a:t>The tensor-to-scalar ratio</a:t>
            </a:r>
            <a:endParaRPr kumimoji="0" lang="en-US" altLang="ko-KR" sz="2000" b="1" dirty="0">
              <a:latin typeface="+mn-lt"/>
              <a:ea typeface="+mn-ea"/>
            </a:endParaRPr>
          </a:p>
        </p:txBody>
      </p:sp>
      <p:sp>
        <p:nvSpPr>
          <p:cNvPr id="14" name="제목 2"/>
          <p:cNvSpPr txBox="1">
            <a:spLocks/>
          </p:cNvSpPr>
          <p:nvPr/>
        </p:nvSpPr>
        <p:spPr>
          <a:xfrm>
            <a:off x="303213" y="417513"/>
            <a:ext cx="8555037" cy="939800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kumimoji="0" lang="en-US" altLang="ko-KR" sz="4400" b="1" spc="100" dirty="0">
                <a:ln w="18000">
                  <a:noFill/>
                  <a:prstDash val="solid"/>
                </a:ln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  <a:latin typeface="+mj-lt"/>
                <a:ea typeface="+mj-ea"/>
                <a:cs typeface="+mj-cs"/>
              </a:rPr>
              <a:t>Introduction</a:t>
            </a:r>
            <a:endParaRPr kumimoji="0" lang="ko-KR" altLang="en-US" sz="4400" b="1" spc="100" dirty="0">
              <a:ln w="18000">
                <a:noFill/>
                <a:prstDash val="solid"/>
              </a:ln>
              <a:effectLst>
                <a:outerShdw blurRad="44450" dist="25400" dir="2700000" algn="tl" rotWithShape="0">
                  <a:schemeClr val="bg1">
                    <a:alpha val="51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20493" name="그림 14" descr="Kyunghee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571625" y="2895600"/>
            <a:ext cx="38576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R. Liddle, A. </a:t>
            </a:r>
            <a:r>
              <a:rPr kumimoji="0" lang="en-US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Mazumdar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and F. E. </a:t>
            </a:r>
            <a:r>
              <a:rPr kumimoji="0" lang="en-US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Schunck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Phys. Rev. D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58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061310 (R).</a:t>
            </a:r>
            <a:endParaRPr kumimoji="0" lang="ko-KR" altLang="en-US" sz="1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750" y="2143125"/>
            <a:ext cx="21431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Initial condition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problem</a:t>
            </a:r>
            <a:endParaRPr kumimoji="0" lang="ko-KR" alt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</a:endParaRPr>
          </a:p>
        </p:txBody>
      </p:sp>
      <p:sp>
        <p:nvSpPr>
          <p:cNvPr id="18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  <p:custDataLst>
      <p:tags r:id="rId1"/>
    </p:custDataLst>
  </p:cSld>
  <p:clrMapOvr>
    <a:masterClrMapping/>
  </p:clrMapOvr>
  <p:transition advTm="212765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basic set-up</a:t>
            </a:r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sz="2400" b="1" dirty="0" smtClean="0"/>
              <a:t>A set of massive uncoupled scalar fields with a particular mass spectrum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Potentials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sz="2400" b="1" dirty="0" smtClean="0"/>
              <a:t>Periodic potentials  (cosine ones)</a:t>
            </a:r>
          </a:p>
          <a:p>
            <a:pPr lvl="1" algn="ct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Symbol"/>
              <a:buChar char="Þ"/>
              <a:defRPr/>
            </a:pPr>
            <a:r>
              <a:rPr lang="en-US" altLang="ko-KR" sz="2400" b="1" dirty="0" smtClean="0"/>
              <a:t> quadratic ones</a:t>
            </a:r>
          </a:p>
          <a:p>
            <a:pPr lvl="1" algn="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None/>
              <a:defRPr/>
            </a:pPr>
            <a:r>
              <a:rPr lang="en-US" altLang="ko-KR" sz="2200" b="1" dirty="0" smtClean="0"/>
              <a:t>Near to the minima of their own potentials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Mass spectrum by the random matrix</a:t>
            </a:r>
          </a:p>
          <a:p>
            <a:pPr lvl="8">
              <a:defRPr/>
            </a:pPr>
            <a:endParaRPr lang="en-US" altLang="ko-KR" sz="1000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Random initial conditions</a:t>
            </a:r>
          </a:p>
          <a:p>
            <a:pPr lvl="8">
              <a:defRPr/>
            </a:pPr>
            <a:endParaRPr lang="en-US" altLang="ko-KR" b="1" dirty="0" smtClean="0"/>
          </a:p>
          <a:p>
            <a:pPr lvl="1" algn="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None/>
              <a:defRPr/>
            </a:pPr>
            <a:r>
              <a:rPr lang="en-US" altLang="ko-KR" b="1" dirty="0" smtClean="0"/>
              <a:t>With the field initial conditions </a:t>
            </a:r>
            <a:r>
              <a:rPr lang="en-US" altLang="ko-KR" b="1" dirty="0" smtClean="0">
                <a:sym typeface="Symbol"/>
              </a:rPr>
              <a:t></a:t>
            </a:r>
            <a:r>
              <a:rPr lang="en-US" altLang="ko-KR" b="1" baseline="-25000" dirty="0" smtClean="0">
                <a:sym typeface="Symbol"/>
              </a:rPr>
              <a:t>i</a:t>
            </a:r>
            <a:r>
              <a:rPr lang="en-US" altLang="ko-KR" b="1" dirty="0" smtClean="0">
                <a:sym typeface="Symbol"/>
              </a:rPr>
              <a:t>/M</a:t>
            </a:r>
            <a:r>
              <a:rPr lang="en-US" altLang="ko-KR" b="1" baseline="-25000" dirty="0" smtClean="0">
                <a:sym typeface="Symbol"/>
              </a:rPr>
              <a:t>Pl</a:t>
            </a:r>
            <a:endParaRPr lang="en-US" altLang="ko-KR" b="1" baseline="-25000" dirty="0" smtClean="0"/>
          </a:p>
          <a:p>
            <a:pPr lvl="1" algn="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None/>
              <a:defRPr/>
            </a:pPr>
            <a:r>
              <a:rPr lang="en-US" altLang="ko-KR" b="1" dirty="0" smtClean="0"/>
              <a:t>chosen uniformly in the range [0,1]</a:t>
            </a:r>
          </a:p>
          <a:p>
            <a:pPr lvl="1" algn="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None/>
              <a:defRPr/>
            </a:pPr>
            <a:r>
              <a:rPr lang="en-US" altLang="ko-KR" b="1" dirty="0" smtClean="0">
                <a:sym typeface="Symbol"/>
              </a:rPr>
              <a:t> </a:t>
            </a:r>
            <a:r>
              <a:rPr lang="en-US" altLang="ko-KR" b="1" dirty="0" smtClean="0"/>
              <a:t>Symmetry to [-1,1]</a:t>
            </a:r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err="1" smtClean="0"/>
              <a:t>Nflation</a:t>
            </a:r>
            <a:r>
              <a:rPr lang="en-US" altLang="ko-KR" b="1" dirty="0" err="1" smtClean="0">
                <a:latin typeface="맑은 고딕"/>
                <a:ea typeface="맑은 고딕"/>
              </a:rPr>
              <a:t>Ⅰ</a:t>
            </a:r>
            <a:endParaRPr lang="ko-KR" altLang="en-US" b="1" dirty="0"/>
          </a:p>
        </p:txBody>
      </p:sp>
      <p:sp>
        <p:nvSpPr>
          <p:cNvPr id="21508" name="Freeform 25"/>
          <p:cNvSpPr>
            <a:spLocks/>
          </p:cNvSpPr>
          <p:nvPr/>
        </p:nvSpPr>
        <p:spPr bwMode="auto">
          <a:xfrm>
            <a:off x="6286500" y="2874963"/>
            <a:ext cx="609600" cy="625475"/>
          </a:xfrm>
          <a:custGeom>
            <a:avLst/>
            <a:gdLst>
              <a:gd name="T0" fmla="*/ 0 w 600"/>
              <a:gd name="T1" fmla="*/ 0 h 730"/>
              <a:gd name="T2" fmla="*/ 0 w 600"/>
              <a:gd name="T3" fmla="*/ 0 h 730"/>
              <a:gd name="T4" fmla="*/ 0 w 600"/>
              <a:gd name="T5" fmla="*/ 0 h 730"/>
              <a:gd name="T6" fmla="*/ 4 w 600"/>
              <a:gd name="T7" fmla="*/ 0 h 730"/>
              <a:gd name="T8" fmla="*/ 4 w 600"/>
              <a:gd name="T9" fmla="*/ 0 h 730"/>
              <a:gd name="T10" fmla="*/ 8 w 600"/>
              <a:gd name="T11" fmla="*/ 0 h 730"/>
              <a:gd name="T12" fmla="*/ 8 w 600"/>
              <a:gd name="T13" fmla="*/ 0 h 730"/>
              <a:gd name="T14" fmla="*/ 13 w 600"/>
              <a:gd name="T15" fmla="*/ 0 h 730"/>
              <a:gd name="T16" fmla="*/ 17 w 600"/>
              <a:gd name="T17" fmla="*/ 0 h 730"/>
              <a:gd name="T18" fmla="*/ 21 w 600"/>
              <a:gd name="T19" fmla="*/ 0 h 730"/>
              <a:gd name="T20" fmla="*/ 25 w 600"/>
              <a:gd name="T21" fmla="*/ 5 h 730"/>
              <a:gd name="T22" fmla="*/ 34 w 600"/>
              <a:gd name="T23" fmla="*/ 5 h 730"/>
              <a:gd name="T24" fmla="*/ 47 w 600"/>
              <a:gd name="T25" fmla="*/ 9 h 730"/>
              <a:gd name="T26" fmla="*/ 59 w 600"/>
              <a:gd name="T27" fmla="*/ 18 h 730"/>
              <a:gd name="T28" fmla="*/ 72 w 600"/>
              <a:gd name="T29" fmla="*/ 26 h 730"/>
              <a:gd name="T30" fmla="*/ 98 w 600"/>
              <a:gd name="T31" fmla="*/ 48 h 730"/>
              <a:gd name="T32" fmla="*/ 144 w 600"/>
              <a:gd name="T33" fmla="*/ 109 h 730"/>
              <a:gd name="T34" fmla="*/ 191 w 600"/>
              <a:gd name="T35" fmla="*/ 183 h 730"/>
              <a:gd name="T36" fmla="*/ 242 w 600"/>
              <a:gd name="T37" fmla="*/ 274 h 730"/>
              <a:gd name="T38" fmla="*/ 289 w 600"/>
              <a:gd name="T39" fmla="*/ 365 h 730"/>
              <a:gd name="T40" fmla="*/ 340 w 600"/>
              <a:gd name="T41" fmla="*/ 465 h 730"/>
              <a:gd name="T42" fmla="*/ 387 w 600"/>
              <a:gd name="T43" fmla="*/ 552 h 730"/>
              <a:gd name="T44" fmla="*/ 434 w 600"/>
              <a:gd name="T45" fmla="*/ 626 h 730"/>
              <a:gd name="T46" fmla="*/ 459 w 600"/>
              <a:gd name="T47" fmla="*/ 656 h 730"/>
              <a:gd name="T48" fmla="*/ 485 w 600"/>
              <a:gd name="T49" fmla="*/ 687 h 730"/>
              <a:gd name="T50" fmla="*/ 510 w 600"/>
              <a:gd name="T51" fmla="*/ 709 h 730"/>
              <a:gd name="T52" fmla="*/ 523 w 600"/>
              <a:gd name="T53" fmla="*/ 713 h 730"/>
              <a:gd name="T54" fmla="*/ 531 w 600"/>
              <a:gd name="T55" fmla="*/ 722 h 730"/>
              <a:gd name="T56" fmla="*/ 540 w 600"/>
              <a:gd name="T57" fmla="*/ 722 h 730"/>
              <a:gd name="T58" fmla="*/ 544 w 600"/>
              <a:gd name="T59" fmla="*/ 726 h 730"/>
              <a:gd name="T60" fmla="*/ 553 w 600"/>
              <a:gd name="T61" fmla="*/ 726 h 730"/>
              <a:gd name="T62" fmla="*/ 557 w 600"/>
              <a:gd name="T63" fmla="*/ 730 h 730"/>
              <a:gd name="T64" fmla="*/ 561 w 600"/>
              <a:gd name="T65" fmla="*/ 730 h 730"/>
              <a:gd name="T66" fmla="*/ 565 w 600"/>
              <a:gd name="T67" fmla="*/ 730 h 730"/>
              <a:gd name="T68" fmla="*/ 565 w 600"/>
              <a:gd name="T69" fmla="*/ 730 h 730"/>
              <a:gd name="T70" fmla="*/ 570 w 600"/>
              <a:gd name="T71" fmla="*/ 730 h 730"/>
              <a:gd name="T72" fmla="*/ 570 w 600"/>
              <a:gd name="T73" fmla="*/ 730 h 730"/>
              <a:gd name="T74" fmla="*/ 574 w 600"/>
              <a:gd name="T75" fmla="*/ 730 h 730"/>
              <a:gd name="T76" fmla="*/ 574 w 600"/>
              <a:gd name="T77" fmla="*/ 730 h 730"/>
              <a:gd name="T78" fmla="*/ 578 w 600"/>
              <a:gd name="T79" fmla="*/ 730 h 730"/>
              <a:gd name="T80" fmla="*/ 578 w 600"/>
              <a:gd name="T81" fmla="*/ 730 h 730"/>
              <a:gd name="T82" fmla="*/ 578 w 600"/>
              <a:gd name="T83" fmla="*/ 730 h 730"/>
              <a:gd name="T84" fmla="*/ 583 w 600"/>
              <a:gd name="T85" fmla="*/ 730 h 730"/>
              <a:gd name="T86" fmla="*/ 583 w 600"/>
              <a:gd name="T87" fmla="*/ 730 h 730"/>
              <a:gd name="T88" fmla="*/ 583 w 600"/>
              <a:gd name="T89" fmla="*/ 730 h 730"/>
              <a:gd name="T90" fmla="*/ 587 w 600"/>
              <a:gd name="T91" fmla="*/ 730 h 730"/>
              <a:gd name="T92" fmla="*/ 587 w 600"/>
              <a:gd name="T93" fmla="*/ 730 h 730"/>
              <a:gd name="T94" fmla="*/ 591 w 600"/>
              <a:gd name="T95" fmla="*/ 730 h 730"/>
              <a:gd name="T96" fmla="*/ 591 w 600"/>
              <a:gd name="T97" fmla="*/ 730 h 730"/>
              <a:gd name="T98" fmla="*/ 600 w 600"/>
              <a:gd name="T99" fmla="*/ 730 h 7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00"/>
              <a:gd name="T151" fmla="*/ 0 h 730"/>
              <a:gd name="T152" fmla="*/ 600 w 600"/>
              <a:gd name="T153" fmla="*/ 730 h 730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00" h="730">
                <a:moveTo>
                  <a:pt x="0" y="0"/>
                </a:moveTo>
                <a:lnTo>
                  <a:pt x="0" y="0"/>
                </a:lnTo>
                <a:lnTo>
                  <a:pt x="4" y="0"/>
                </a:lnTo>
                <a:lnTo>
                  <a:pt x="8" y="0"/>
                </a:lnTo>
                <a:lnTo>
                  <a:pt x="13" y="0"/>
                </a:lnTo>
                <a:lnTo>
                  <a:pt x="17" y="0"/>
                </a:lnTo>
                <a:lnTo>
                  <a:pt x="21" y="0"/>
                </a:lnTo>
                <a:lnTo>
                  <a:pt x="25" y="5"/>
                </a:lnTo>
                <a:lnTo>
                  <a:pt x="34" y="5"/>
                </a:lnTo>
                <a:lnTo>
                  <a:pt x="47" y="9"/>
                </a:lnTo>
                <a:lnTo>
                  <a:pt x="59" y="18"/>
                </a:lnTo>
                <a:lnTo>
                  <a:pt x="72" y="26"/>
                </a:lnTo>
                <a:lnTo>
                  <a:pt x="98" y="48"/>
                </a:lnTo>
                <a:lnTo>
                  <a:pt x="144" y="109"/>
                </a:lnTo>
                <a:lnTo>
                  <a:pt x="191" y="183"/>
                </a:lnTo>
                <a:lnTo>
                  <a:pt x="242" y="274"/>
                </a:lnTo>
                <a:lnTo>
                  <a:pt x="289" y="365"/>
                </a:lnTo>
                <a:lnTo>
                  <a:pt x="340" y="465"/>
                </a:lnTo>
                <a:lnTo>
                  <a:pt x="387" y="552"/>
                </a:lnTo>
                <a:lnTo>
                  <a:pt x="434" y="626"/>
                </a:lnTo>
                <a:lnTo>
                  <a:pt x="459" y="656"/>
                </a:lnTo>
                <a:lnTo>
                  <a:pt x="485" y="687"/>
                </a:lnTo>
                <a:lnTo>
                  <a:pt x="510" y="709"/>
                </a:lnTo>
                <a:lnTo>
                  <a:pt x="523" y="713"/>
                </a:lnTo>
                <a:lnTo>
                  <a:pt x="531" y="722"/>
                </a:lnTo>
                <a:lnTo>
                  <a:pt x="540" y="722"/>
                </a:lnTo>
                <a:lnTo>
                  <a:pt x="544" y="726"/>
                </a:lnTo>
                <a:lnTo>
                  <a:pt x="553" y="726"/>
                </a:lnTo>
                <a:lnTo>
                  <a:pt x="557" y="730"/>
                </a:lnTo>
                <a:lnTo>
                  <a:pt x="561" y="730"/>
                </a:lnTo>
                <a:lnTo>
                  <a:pt x="565" y="730"/>
                </a:lnTo>
                <a:lnTo>
                  <a:pt x="570" y="730"/>
                </a:lnTo>
                <a:lnTo>
                  <a:pt x="574" y="730"/>
                </a:lnTo>
                <a:lnTo>
                  <a:pt x="578" y="730"/>
                </a:lnTo>
                <a:lnTo>
                  <a:pt x="583" y="730"/>
                </a:lnTo>
                <a:lnTo>
                  <a:pt x="587" y="730"/>
                </a:lnTo>
                <a:lnTo>
                  <a:pt x="591" y="730"/>
                </a:lnTo>
                <a:lnTo>
                  <a:pt x="600" y="73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kumimoji="0" lang="ko-KR" altLang="en-US"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21509" name="Freeform 24"/>
          <p:cNvSpPr>
            <a:spLocks/>
          </p:cNvSpPr>
          <p:nvPr/>
        </p:nvSpPr>
        <p:spPr bwMode="auto">
          <a:xfrm>
            <a:off x="6853238" y="2857500"/>
            <a:ext cx="500062" cy="642938"/>
          </a:xfrm>
          <a:custGeom>
            <a:avLst/>
            <a:gdLst>
              <a:gd name="T0" fmla="*/ 0 w 557"/>
              <a:gd name="T1" fmla="*/ 730 h 730"/>
              <a:gd name="T2" fmla="*/ 4 w 557"/>
              <a:gd name="T3" fmla="*/ 726 h 730"/>
              <a:gd name="T4" fmla="*/ 17 w 557"/>
              <a:gd name="T5" fmla="*/ 722 h 730"/>
              <a:gd name="T6" fmla="*/ 29 w 557"/>
              <a:gd name="T7" fmla="*/ 717 h 730"/>
              <a:gd name="T8" fmla="*/ 51 w 557"/>
              <a:gd name="T9" fmla="*/ 704 h 730"/>
              <a:gd name="T10" fmla="*/ 76 w 557"/>
              <a:gd name="T11" fmla="*/ 682 h 730"/>
              <a:gd name="T12" fmla="*/ 123 w 557"/>
              <a:gd name="T13" fmla="*/ 622 h 730"/>
              <a:gd name="T14" fmla="*/ 170 w 557"/>
              <a:gd name="T15" fmla="*/ 548 h 730"/>
              <a:gd name="T16" fmla="*/ 221 w 557"/>
              <a:gd name="T17" fmla="*/ 457 h 730"/>
              <a:gd name="T18" fmla="*/ 267 w 557"/>
              <a:gd name="T19" fmla="*/ 365 h 730"/>
              <a:gd name="T20" fmla="*/ 314 w 557"/>
              <a:gd name="T21" fmla="*/ 274 h 730"/>
              <a:gd name="T22" fmla="*/ 365 w 557"/>
              <a:gd name="T23" fmla="*/ 183 h 730"/>
              <a:gd name="T24" fmla="*/ 412 w 557"/>
              <a:gd name="T25" fmla="*/ 109 h 730"/>
              <a:gd name="T26" fmla="*/ 438 w 557"/>
              <a:gd name="T27" fmla="*/ 74 h 730"/>
              <a:gd name="T28" fmla="*/ 463 w 557"/>
              <a:gd name="T29" fmla="*/ 48 h 730"/>
              <a:gd name="T30" fmla="*/ 489 w 557"/>
              <a:gd name="T31" fmla="*/ 26 h 730"/>
              <a:gd name="T32" fmla="*/ 501 w 557"/>
              <a:gd name="T33" fmla="*/ 18 h 730"/>
              <a:gd name="T34" fmla="*/ 510 w 557"/>
              <a:gd name="T35" fmla="*/ 9 h 730"/>
              <a:gd name="T36" fmla="*/ 523 w 557"/>
              <a:gd name="T37" fmla="*/ 5 h 730"/>
              <a:gd name="T38" fmla="*/ 535 w 557"/>
              <a:gd name="T39" fmla="*/ 0 h 730"/>
              <a:gd name="T40" fmla="*/ 540 w 557"/>
              <a:gd name="T41" fmla="*/ 0 h 730"/>
              <a:gd name="T42" fmla="*/ 544 w 557"/>
              <a:gd name="T43" fmla="*/ 0 h 730"/>
              <a:gd name="T44" fmla="*/ 548 w 557"/>
              <a:gd name="T45" fmla="*/ 0 h 730"/>
              <a:gd name="T46" fmla="*/ 548 w 557"/>
              <a:gd name="T47" fmla="*/ 0 h 730"/>
              <a:gd name="T48" fmla="*/ 552 w 557"/>
              <a:gd name="T49" fmla="*/ 0 h 730"/>
              <a:gd name="T50" fmla="*/ 552 w 557"/>
              <a:gd name="T51" fmla="*/ 0 h 730"/>
              <a:gd name="T52" fmla="*/ 552 w 557"/>
              <a:gd name="T53" fmla="*/ 0 h 730"/>
              <a:gd name="T54" fmla="*/ 557 w 557"/>
              <a:gd name="T55" fmla="*/ 0 h 730"/>
              <a:gd name="T56" fmla="*/ 557 w 557"/>
              <a:gd name="T57" fmla="*/ 0 h 730"/>
              <a:gd name="T58" fmla="*/ 557 w 557"/>
              <a:gd name="T59" fmla="*/ 0 h 73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557"/>
              <a:gd name="T91" fmla="*/ 0 h 730"/>
              <a:gd name="T92" fmla="*/ 557 w 557"/>
              <a:gd name="T93" fmla="*/ 730 h 73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557" h="730">
                <a:moveTo>
                  <a:pt x="0" y="730"/>
                </a:moveTo>
                <a:lnTo>
                  <a:pt x="4" y="726"/>
                </a:lnTo>
                <a:lnTo>
                  <a:pt x="17" y="722"/>
                </a:lnTo>
                <a:lnTo>
                  <a:pt x="29" y="717"/>
                </a:lnTo>
                <a:lnTo>
                  <a:pt x="51" y="704"/>
                </a:lnTo>
                <a:lnTo>
                  <a:pt x="76" y="682"/>
                </a:lnTo>
                <a:lnTo>
                  <a:pt x="123" y="622"/>
                </a:lnTo>
                <a:lnTo>
                  <a:pt x="170" y="548"/>
                </a:lnTo>
                <a:lnTo>
                  <a:pt x="221" y="457"/>
                </a:lnTo>
                <a:lnTo>
                  <a:pt x="267" y="365"/>
                </a:lnTo>
                <a:lnTo>
                  <a:pt x="314" y="274"/>
                </a:lnTo>
                <a:lnTo>
                  <a:pt x="365" y="183"/>
                </a:lnTo>
                <a:lnTo>
                  <a:pt x="412" y="109"/>
                </a:lnTo>
                <a:lnTo>
                  <a:pt x="438" y="74"/>
                </a:lnTo>
                <a:lnTo>
                  <a:pt x="463" y="48"/>
                </a:lnTo>
                <a:lnTo>
                  <a:pt x="489" y="26"/>
                </a:lnTo>
                <a:lnTo>
                  <a:pt x="501" y="18"/>
                </a:lnTo>
                <a:lnTo>
                  <a:pt x="510" y="9"/>
                </a:lnTo>
                <a:lnTo>
                  <a:pt x="523" y="5"/>
                </a:lnTo>
                <a:lnTo>
                  <a:pt x="535" y="0"/>
                </a:lnTo>
                <a:lnTo>
                  <a:pt x="540" y="0"/>
                </a:lnTo>
                <a:lnTo>
                  <a:pt x="544" y="0"/>
                </a:lnTo>
                <a:lnTo>
                  <a:pt x="548" y="0"/>
                </a:lnTo>
                <a:lnTo>
                  <a:pt x="552" y="0"/>
                </a:lnTo>
                <a:lnTo>
                  <a:pt x="557" y="0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kumimoji="0" lang="ko-KR" altLang="en-US"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21510" name="Oval 26"/>
          <p:cNvSpPr>
            <a:spLocks noChangeArrowheads="1"/>
          </p:cNvSpPr>
          <p:nvPr/>
        </p:nvSpPr>
        <p:spPr bwMode="auto">
          <a:xfrm>
            <a:off x="6996113" y="3143250"/>
            <a:ext cx="76200" cy="762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CC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kumimoji="0" lang="ko-KR" altLang="en-US">
              <a:latin typeface="Georgia" pitchFamily="18" charset="0"/>
              <a:ea typeface="HY견명조" pitchFamily="18" charset="-127"/>
            </a:endParaRPr>
          </a:p>
        </p:txBody>
      </p:sp>
      <p:sp>
        <p:nvSpPr>
          <p:cNvPr id="21511" name="Line 32"/>
          <p:cNvSpPr>
            <a:spLocks noChangeShapeType="1"/>
          </p:cNvSpPr>
          <p:nvPr/>
        </p:nvSpPr>
        <p:spPr bwMode="auto">
          <a:xfrm flipH="1">
            <a:off x="6858000" y="3286125"/>
            <a:ext cx="76200" cy="152400"/>
          </a:xfrm>
          <a:prstGeom prst="line">
            <a:avLst/>
          </a:prstGeom>
          <a:noFill/>
          <a:ln w="12700">
            <a:solidFill>
              <a:srgbClr val="FF0000"/>
            </a:solidFill>
            <a:miter lim="800000"/>
            <a:headEnd/>
            <a:tailEnd type="stealth" w="med" len="med"/>
          </a:ln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21512" name="그림 7" descr="Kyunghee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429250" y="1714500"/>
            <a:ext cx="3714750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S. Dimopoulos et al, </a:t>
            </a:r>
            <a:r>
              <a:rPr kumimoji="0" lang="en-US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hep-th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/050205.</a:t>
            </a:r>
            <a:endParaRPr kumimoji="0" lang="ko-KR" altLang="en-US" sz="1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00563" y="4179888"/>
            <a:ext cx="46434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R. Easther and L. McAllister, JCAP 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0605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018 (2006).</a:t>
            </a:r>
            <a:endParaRPr kumimoji="0" lang="en-US" altLang="ko-KR" sz="1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43375" y="4714875"/>
            <a:ext cx="5000625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SAK and Andrew R. Liddle, Phys. Rev. D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74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023513 (2006).</a:t>
            </a:r>
          </a:p>
        </p:txBody>
      </p:sp>
      <p:sp>
        <p:nvSpPr>
          <p:cNvPr id="13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 advTm="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"/>
            </a:pPr>
            <a:r>
              <a:rPr lang="en-US" altLang="ko-KR" b="1" smtClean="0"/>
              <a:t>Multi-field dynamics</a:t>
            </a:r>
          </a:p>
          <a:p>
            <a:pPr lvl="1"/>
            <a:r>
              <a:rPr lang="en-US" altLang="ko-KR" b="1" smtClean="0"/>
              <a:t>The total potential</a:t>
            </a:r>
          </a:p>
          <a:p>
            <a:pPr lvl="1"/>
            <a:r>
              <a:rPr lang="en-US" altLang="ko-KR" b="1" smtClean="0"/>
              <a:t>Field equations</a:t>
            </a:r>
          </a:p>
          <a:p>
            <a:pPr>
              <a:buFont typeface="Wingdings" pitchFamily="2" charset="2"/>
              <a:buChar char=""/>
            </a:pPr>
            <a:endParaRPr lang="en-US" altLang="ko-KR" b="1" smtClean="0"/>
          </a:p>
          <a:p>
            <a:pPr lvl="2"/>
            <a:endParaRPr lang="en-US" altLang="ko-KR" b="1" smtClean="0"/>
          </a:p>
          <a:p>
            <a:pPr lvl="2"/>
            <a:endParaRPr lang="en-US" altLang="ko-KR" b="1" smtClean="0"/>
          </a:p>
          <a:p>
            <a:pPr>
              <a:buFont typeface="Wingdings" pitchFamily="2" charset="2"/>
              <a:buChar char=""/>
            </a:pPr>
            <a:r>
              <a:rPr lang="en-US" altLang="ko-KR" b="1" smtClean="0"/>
              <a:t>The number of e-foldings</a:t>
            </a:r>
            <a:endParaRPr lang="ko-KR" altLang="en-US" b="1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Nflation </a:t>
            </a:r>
            <a:r>
              <a:rPr lang="en-US" altLang="ko-KR" b="1" dirty="0" smtClean="0">
                <a:latin typeface="맑은 고딕"/>
                <a:ea typeface="맑은 고딕"/>
              </a:rPr>
              <a:t>Ⅱ</a:t>
            </a:r>
            <a:endParaRPr lang="ko-KR" altLang="en-US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308475" y="2887663"/>
          <a:ext cx="3535363" cy="1827212"/>
        </p:xfrm>
        <a:graphic>
          <a:graphicData uri="http://schemas.openxmlformats.org/presentationml/2006/ole">
            <p:oleObj spid="_x0000_s1026" name="Equation" r:id="rId3" imgW="1815840" imgH="1015920" progId="Equation.3">
              <p:embed/>
            </p:oleObj>
          </a:graphicData>
        </a:graphic>
      </p:graphicFrame>
      <p:graphicFrame>
        <p:nvGraphicFramePr>
          <p:cNvPr id="1027" name="Object 0"/>
          <p:cNvGraphicFramePr>
            <a:graphicFrameLocks noChangeAspect="1"/>
          </p:cNvGraphicFramePr>
          <p:nvPr/>
        </p:nvGraphicFramePr>
        <p:xfrm>
          <a:off x="4730750" y="1976438"/>
          <a:ext cx="2484438" cy="952500"/>
        </p:xfrm>
        <a:graphic>
          <a:graphicData uri="http://schemas.openxmlformats.org/presentationml/2006/ole">
            <p:oleObj spid="_x0000_s1027" name="Equation" r:id="rId4" imgW="825480" imgH="457200" progId="Equation.3">
              <p:embed/>
            </p:oleObj>
          </a:graphicData>
        </a:graphic>
      </p:graphicFrame>
      <p:graphicFrame>
        <p:nvGraphicFramePr>
          <p:cNvPr id="1028" name="Object 1"/>
          <p:cNvGraphicFramePr>
            <a:graphicFrameLocks noChangeAspect="1"/>
          </p:cNvGraphicFramePr>
          <p:nvPr/>
        </p:nvGraphicFramePr>
        <p:xfrm>
          <a:off x="3197225" y="5389563"/>
          <a:ext cx="3529013" cy="931862"/>
        </p:xfrm>
        <a:graphic>
          <a:graphicData uri="http://schemas.openxmlformats.org/presentationml/2006/ole">
            <p:oleObj spid="_x0000_s1028" name="Equation" r:id="rId5" imgW="1549080" imgH="482400" progId="Equation.3">
              <p:embed/>
            </p:oleObj>
          </a:graphicData>
        </a:graphic>
      </p:graphicFrame>
      <p:graphicFrame>
        <p:nvGraphicFramePr>
          <p:cNvPr id="1029" name="Object 6"/>
          <p:cNvGraphicFramePr>
            <a:graphicFrameLocks noChangeAspect="1"/>
          </p:cNvGraphicFramePr>
          <p:nvPr/>
        </p:nvGraphicFramePr>
        <p:xfrm>
          <a:off x="1571625" y="3355975"/>
          <a:ext cx="2357438" cy="1216025"/>
        </p:xfrm>
        <a:graphic>
          <a:graphicData uri="http://schemas.openxmlformats.org/presentationml/2006/ole">
            <p:oleObj spid="_x0000_s1029" name="Equation" r:id="rId6" imgW="1384200" imgH="914400" progId="Equation.3">
              <p:embed/>
            </p:oleObj>
          </a:graphicData>
        </a:graphic>
      </p:graphicFrame>
      <p:pic>
        <p:nvPicPr>
          <p:cNvPr id="1032" name="그림 7" descr="Kyunghee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 advTm="5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Multi-field dynamics</a:t>
            </a:r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b="1" dirty="0" smtClean="0"/>
              <a:t>The total potential</a:t>
            </a:r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b="1" dirty="0" smtClean="0"/>
              <a:t>Field equations</a:t>
            </a:r>
          </a:p>
          <a:p>
            <a:pPr lvl="8">
              <a:defRPr/>
            </a:pPr>
            <a:endParaRPr lang="en-US" altLang="ko-KR" b="1" dirty="0" smtClean="0"/>
          </a:p>
          <a:p>
            <a:pPr lvl="2" fontAlgn="auto">
              <a:spcAft>
                <a:spcPts val="0"/>
              </a:spcAft>
              <a:buFont typeface="Arial"/>
              <a:buNone/>
              <a:defRPr/>
            </a:pPr>
            <a:r>
              <a:rPr lang="en-US" altLang="ko-KR" b="1" dirty="0" smtClean="0"/>
              <a:t>	</a:t>
            </a:r>
            <a:r>
              <a:rPr lang="en-US" altLang="ko-KR" b="1" dirty="0" smtClean="0">
                <a:solidFill>
                  <a:schemeClr val="accent4">
                    <a:lumMod val="50000"/>
                  </a:schemeClr>
                </a:solidFill>
              </a:rPr>
              <a:t>  Slow-roll </a:t>
            </a:r>
          </a:p>
          <a:p>
            <a:pPr lvl="2" fontAlgn="auto">
              <a:spcAft>
                <a:spcPts val="0"/>
              </a:spcAft>
              <a:buFont typeface="Arial"/>
              <a:buNone/>
              <a:defRPr/>
            </a:pPr>
            <a:r>
              <a:rPr lang="en-US" altLang="ko-KR" b="1" dirty="0" smtClean="0">
                <a:solidFill>
                  <a:schemeClr val="accent4">
                    <a:lumMod val="50000"/>
                  </a:schemeClr>
                </a:solidFill>
              </a:rPr>
              <a:t>approximations</a:t>
            </a:r>
            <a:endParaRPr lang="en-US" altLang="ko-KR" b="1" dirty="0" smtClean="0"/>
          </a:p>
          <a:p>
            <a:pPr lvl="8">
              <a:defRPr/>
            </a:pPr>
            <a:endParaRPr lang="en-US" altLang="ko-KR" sz="1800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number of e-</a:t>
            </a:r>
            <a:r>
              <a:rPr lang="en-US" altLang="ko-KR" b="1" dirty="0" err="1" smtClean="0"/>
              <a:t>foldings</a:t>
            </a:r>
            <a:endParaRPr lang="ko-KR" altLang="en-US" b="1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Nflation </a:t>
            </a:r>
            <a:r>
              <a:rPr lang="en-US" altLang="ko-KR" b="1" dirty="0" smtClean="0">
                <a:latin typeface="맑은 고딕"/>
                <a:ea typeface="맑은 고딕"/>
              </a:rPr>
              <a:t>Ⅱ</a:t>
            </a:r>
            <a:endParaRPr lang="ko-KR" altLang="en-US" b="1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308475" y="2887663"/>
          <a:ext cx="3535363" cy="1827212"/>
        </p:xfrm>
        <a:graphic>
          <a:graphicData uri="http://schemas.openxmlformats.org/presentationml/2006/ole">
            <p:oleObj spid="_x0000_s2050" name="Equation" r:id="rId3" imgW="1815840" imgH="1015920" progId="Equation.3">
              <p:embed/>
            </p:oleObj>
          </a:graphicData>
        </a:graphic>
      </p:graphicFrame>
      <p:graphicFrame>
        <p:nvGraphicFramePr>
          <p:cNvPr id="2051" name="Object 0"/>
          <p:cNvGraphicFramePr>
            <a:graphicFrameLocks noChangeAspect="1"/>
          </p:cNvGraphicFramePr>
          <p:nvPr/>
        </p:nvGraphicFramePr>
        <p:xfrm>
          <a:off x="4929188" y="2000250"/>
          <a:ext cx="2789237" cy="952500"/>
        </p:xfrm>
        <a:graphic>
          <a:graphicData uri="http://schemas.openxmlformats.org/presentationml/2006/ole">
            <p:oleObj spid="_x0000_s2051" name="Equation" r:id="rId4" imgW="927000" imgH="457200" progId="Equation.3">
              <p:embed/>
            </p:oleObj>
          </a:graphicData>
        </a:graphic>
      </p:graphicFrame>
      <p:graphicFrame>
        <p:nvGraphicFramePr>
          <p:cNvPr id="2052" name="Object 1"/>
          <p:cNvGraphicFramePr>
            <a:graphicFrameLocks noChangeAspect="1"/>
          </p:cNvGraphicFramePr>
          <p:nvPr/>
        </p:nvGraphicFramePr>
        <p:xfrm>
          <a:off x="2474913" y="5353050"/>
          <a:ext cx="4973637" cy="1004888"/>
        </p:xfrm>
        <a:graphic>
          <a:graphicData uri="http://schemas.openxmlformats.org/presentationml/2006/ole">
            <p:oleObj spid="_x0000_s2052" name="Equation" r:id="rId5" imgW="2184120" imgH="520560" progId="Equation.3">
              <p:embed/>
            </p:oleObj>
          </a:graphicData>
        </a:graphic>
      </p:graphicFrame>
      <p:pic>
        <p:nvPicPr>
          <p:cNvPr id="2055" name="그림 7" descr="Kyunghee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직선 화살표 연결선 10"/>
          <p:cNvCxnSpPr/>
          <p:nvPr/>
        </p:nvCxnSpPr>
        <p:spPr>
          <a:xfrm rot="5400000">
            <a:off x="6000750" y="3000375"/>
            <a:ext cx="785813" cy="7858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rot="5400000">
            <a:off x="4179094" y="4036219"/>
            <a:ext cx="785813" cy="42862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 advTm="7343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546225"/>
            <a:ext cx="8229600" cy="452596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perturbation spectrum of the curvature perturbations</a:t>
            </a:r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tensor-to-scalar ratio</a:t>
            </a:r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None/>
              <a:defRPr/>
            </a:pP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independent</a:t>
            </a:r>
            <a:r>
              <a:rPr lang="en-US" altLang="ko-KR" b="1" dirty="0" smtClean="0">
                <a:solidFill>
                  <a:schemeClr val="accent1"/>
                </a:solidFill>
              </a:rPr>
              <a:t>  </a:t>
            </a:r>
            <a:r>
              <a:rPr lang="en-US" altLang="ko-KR" b="1" dirty="0" smtClean="0"/>
              <a:t>of </a:t>
            </a:r>
            <a:r>
              <a:rPr lang="en-US" altLang="ko-KR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N</a:t>
            </a:r>
            <a:r>
              <a:rPr lang="en-US" altLang="ko-KR" sz="3300" b="1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lz MT" pitchFamily="82" charset="0"/>
              </a:rPr>
              <a:t>f </a:t>
            </a:r>
            <a:r>
              <a:rPr lang="en-US" altLang="ko-KR" b="1" dirty="0" smtClean="0"/>
              <a:t>, of their masses, and of their initial conditions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Observational predictions </a:t>
            </a:r>
            <a:r>
              <a:rPr lang="en-US" altLang="ko-KR" b="1" dirty="0" smtClean="0">
                <a:latin typeface="맑은 고딕"/>
                <a:ea typeface="맑은 고딕"/>
              </a:rPr>
              <a:t>Ⅰ</a:t>
            </a:r>
            <a:endParaRPr lang="ko-KR" altLang="en-US" b="1" dirty="0"/>
          </a:p>
        </p:txBody>
      </p:sp>
      <p:pic>
        <p:nvPicPr>
          <p:cNvPr id="3079" name="그림 3" descr="Kyunghee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074" name="Object 1"/>
          <p:cNvGraphicFramePr>
            <a:graphicFrameLocks noChangeAspect="1"/>
          </p:cNvGraphicFramePr>
          <p:nvPr/>
        </p:nvGraphicFramePr>
        <p:xfrm>
          <a:off x="1085850" y="2357438"/>
          <a:ext cx="7124700" cy="1000125"/>
        </p:xfrm>
        <a:graphic>
          <a:graphicData uri="http://schemas.openxmlformats.org/presentationml/2006/ole">
            <p:oleObj spid="_x0000_s3074" name="Equation" r:id="rId5" imgW="3886200" imgH="545760" progId="Equation.3">
              <p:embed/>
            </p:oleObj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1071563" y="3929063"/>
          <a:ext cx="5294312" cy="928687"/>
        </p:xfrm>
        <a:graphic>
          <a:graphicData uri="http://schemas.openxmlformats.org/presentationml/2006/ole">
            <p:oleObj spid="_x0000_s3075" name="Equation" r:id="rId6" imgW="2286000" imgH="482400" progId="Equation.3">
              <p:embed/>
            </p:oleObj>
          </a:graphicData>
        </a:graphic>
      </p:graphicFrame>
      <p:graphicFrame>
        <p:nvGraphicFramePr>
          <p:cNvPr id="3076" name="Object 7"/>
          <p:cNvGraphicFramePr>
            <a:graphicFrameLocks noChangeAspect="1"/>
          </p:cNvGraphicFramePr>
          <p:nvPr/>
        </p:nvGraphicFramePr>
        <p:xfrm>
          <a:off x="5857875" y="4786313"/>
          <a:ext cx="2952750" cy="431800"/>
        </p:xfrm>
        <a:graphic>
          <a:graphicData uri="http://schemas.openxmlformats.org/presentationml/2006/ole">
            <p:oleObj spid="_x0000_s3076" name="Equation" r:id="rId7" imgW="1739880" imgH="2538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2938" y="3295650"/>
            <a:ext cx="85010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D. H.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Lyth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 and A.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Riotto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Phys. Rep. 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314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1 (1999), R. Easther and L. McAllister, JCAP 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0605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018 (2006).</a:t>
            </a:r>
            <a:endParaRPr kumimoji="0" lang="en-GB" altLang="ko-KR" sz="1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sym typeface="Mathematica5" pitchFamily="2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0" y="5857875"/>
            <a:ext cx="4357688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r" fontAlgn="auto">
              <a:spcBef>
                <a:spcPts val="0"/>
              </a:spcBef>
              <a:spcAft>
                <a:spcPts val="0"/>
              </a:spcAft>
              <a:buSzPct val="90000"/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L.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Alabidi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 and D.H.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Lyth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JCAP 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0605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016 (2006).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86250" y="2214563"/>
            <a:ext cx="4857750" cy="285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M. Sasaki and E. D. Stewart,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Prog.Theor.Phys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. 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95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71 (1996).</a:t>
            </a:r>
            <a:endParaRPr kumimoji="0" lang="ko-KR" altLang="en-US" sz="12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3" name="왼쪽 화살표 설명선 12"/>
          <p:cNvSpPr/>
          <p:nvPr/>
        </p:nvSpPr>
        <p:spPr>
          <a:xfrm>
            <a:off x="7000875" y="5643563"/>
            <a:ext cx="1857375" cy="928687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/>
                </a:solidFill>
              </a:rPr>
              <a:t>~0.16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accent6">
                    <a:lumMod val="50000"/>
                  </a:schemeClr>
                </a:solidFill>
              </a:rPr>
              <a:t>(N=50)</a:t>
            </a:r>
            <a:endParaRPr kumimoji="0" lang="ko-KR" alt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94" y="1142984"/>
            <a:ext cx="36433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See also the talk by  </a:t>
            </a:r>
            <a:r>
              <a:rPr kumimoji="0" lang="en-GB" altLang="ko-KR" sz="16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Laila</a:t>
            </a:r>
            <a:r>
              <a:rPr kumimoji="0" lang="en-GB" altLang="ko-KR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 </a:t>
            </a:r>
            <a:r>
              <a:rPr kumimoji="0" lang="en-GB" altLang="ko-KR" sz="16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Alabidi</a:t>
            </a:r>
            <a:endParaRPr kumimoji="0" lang="ko-KR" altLang="en-US" sz="16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graphicFrame>
        <p:nvGraphicFramePr>
          <p:cNvPr id="3077" name="Object 1"/>
          <p:cNvGraphicFramePr>
            <a:graphicFrameLocks noChangeAspect="1"/>
          </p:cNvGraphicFramePr>
          <p:nvPr/>
        </p:nvGraphicFramePr>
        <p:xfrm>
          <a:off x="6377018" y="3857635"/>
          <a:ext cx="2552700" cy="928687"/>
        </p:xfrm>
        <a:graphic>
          <a:graphicData uri="http://schemas.openxmlformats.org/presentationml/2006/ole">
            <p:oleObj spid="_x0000_s3077" name="Equation" r:id="rId8" imgW="1155600" imgH="49500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non-gaussianity parameter</a:t>
            </a:r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b="1" dirty="0" smtClean="0"/>
          </a:p>
          <a:p>
            <a:pPr lvl="8">
              <a:defRPr/>
            </a:pPr>
            <a:endParaRPr lang="en-US" altLang="ko-KR" b="1" dirty="0" smtClean="0"/>
          </a:p>
          <a:p>
            <a:pPr lvl="3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b="1" dirty="0" smtClean="0"/>
          </a:p>
          <a:p>
            <a:pPr lvl="4" fontAlgn="auto">
              <a:spcAft>
                <a:spcPts val="0"/>
              </a:spcAft>
              <a:buFont typeface="Arial"/>
              <a:buNone/>
              <a:defRPr/>
            </a:pPr>
            <a:endParaRPr lang="en-US" altLang="ko-KR" b="1" dirty="0" smtClean="0"/>
          </a:p>
          <a:p>
            <a:pPr lvl="4" fontAlgn="auto">
              <a:spcAft>
                <a:spcPts val="0"/>
              </a:spcAft>
              <a:buFont typeface="Arial"/>
              <a:buNone/>
              <a:defRPr/>
            </a:pPr>
            <a:endParaRPr lang="en-US" altLang="ko-KR" b="1" dirty="0" smtClean="0"/>
          </a:p>
          <a:p>
            <a:pPr lvl="4" fontAlgn="auto">
              <a:spcAft>
                <a:spcPts val="0"/>
              </a:spcAft>
              <a:buFont typeface="Arial"/>
              <a:buNone/>
              <a:defRPr/>
            </a:pPr>
            <a:endParaRPr lang="en-US" altLang="ko-KR" b="1" dirty="0" smtClean="0"/>
          </a:p>
          <a:p>
            <a:pPr lvl="3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b="1" dirty="0" smtClean="0"/>
          </a:p>
          <a:p>
            <a:pPr lvl="1" algn="ctr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None/>
              <a:defRPr/>
            </a:pPr>
            <a:r>
              <a:rPr lang="en-US" altLang="ko-KR" b="1" dirty="0" smtClean="0"/>
              <a:t>also </a:t>
            </a:r>
            <a:r>
              <a:rPr lang="en-US" altLang="ko-K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independent</a:t>
            </a:r>
            <a:r>
              <a:rPr lang="en-US" altLang="ko-K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b="1" dirty="0" smtClean="0"/>
              <a:t>of model parameters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Observational predictions </a:t>
            </a:r>
            <a:r>
              <a:rPr lang="en-US" altLang="ko-KR" b="1" dirty="0" smtClean="0">
                <a:latin typeface="맑은 고딕"/>
                <a:ea typeface="맑은 고딕"/>
              </a:rPr>
              <a:t>Ⅱ</a:t>
            </a:r>
            <a:endParaRPr lang="ko-KR" altLang="en-US" b="1" dirty="0"/>
          </a:p>
        </p:txBody>
      </p:sp>
      <p:graphicFrame>
        <p:nvGraphicFramePr>
          <p:cNvPr id="4098" name="Object 25"/>
          <p:cNvGraphicFramePr>
            <a:graphicFrameLocks noChangeAspect="1"/>
          </p:cNvGraphicFramePr>
          <p:nvPr/>
        </p:nvGraphicFramePr>
        <p:xfrm>
          <a:off x="1525588" y="3286125"/>
          <a:ext cx="5929312" cy="928688"/>
        </p:xfrm>
        <a:graphic>
          <a:graphicData uri="http://schemas.openxmlformats.org/presentationml/2006/ole">
            <p:oleObj spid="_x0000_s4098" name="Equation" r:id="rId4" imgW="3454200" imgH="545760" progId="Equation.3">
              <p:embed/>
            </p:oleObj>
          </a:graphicData>
        </a:graphic>
      </p:graphicFrame>
      <p:graphicFrame>
        <p:nvGraphicFramePr>
          <p:cNvPr id="4099" name="Object 2056"/>
          <p:cNvGraphicFramePr>
            <a:graphicFrameLocks noChangeAspect="1"/>
          </p:cNvGraphicFramePr>
          <p:nvPr/>
        </p:nvGraphicFramePr>
        <p:xfrm>
          <a:off x="1428750" y="2214563"/>
          <a:ext cx="3708400" cy="858837"/>
        </p:xfrm>
        <a:graphic>
          <a:graphicData uri="http://schemas.openxmlformats.org/presentationml/2006/ole">
            <p:oleObj spid="_x0000_s4099" name="Equation" r:id="rId5" imgW="2247840" imgH="520560" progId="Equation.3">
              <p:embed/>
            </p:oleObj>
          </a:graphicData>
        </a:graphic>
      </p:graphicFrame>
      <p:sp>
        <p:nvSpPr>
          <p:cNvPr id="21" name="타원 20"/>
          <p:cNvSpPr/>
          <p:nvPr/>
        </p:nvSpPr>
        <p:spPr>
          <a:xfrm>
            <a:off x="3429000" y="2071688"/>
            <a:ext cx="1785938" cy="1071562"/>
          </a:xfrm>
          <a:prstGeom prst="ellipse">
            <a:avLst/>
          </a:prstGeom>
          <a:noFill/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cxnSp>
        <p:nvCxnSpPr>
          <p:cNvPr id="23" name="직선 화살표 연결선 22"/>
          <p:cNvCxnSpPr/>
          <p:nvPr/>
        </p:nvCxnSpPr>
        <p:spPr>
          <a:xfrm flipV="1">
            <a:off x="2286000" y="2928938"/>
            <a:ext cx="1214438" cy="571500"/>
          </a:xfrm>
          <a:prstGeom prst="straightConnector1">
            <a:avLst/>
          </a:prstGeom>
          <a:ln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00" name="Object 12"/>
          <p:cNvGraphicFramePr>
            <a:graphicFrameLocks noChangeAspect="1"/>
          </p:cNvGraphicFramePr>
          <p:nvPr/>
        </p:nvGraphicFramePr>
        <p:xfrm>
          <a:off x="1214438" y="4143375"/>
          <a:ext cx="2943225" cy="785813"/>
        </p:xfrm>
        <a:graphic>
          <a:graphicData uri="http://schemas.openxmlformats.org/presentationml/2006/ole">
            <p:oleObj spid="_x0000_s4100" name="Equation" r:id="rId6" imgW="1473120" imgH="393480" progId="Equation.3">
              <p:embed/>
            </p:oleObj>
          </a:graphicData>
        </a:graphic>
      </p:graphicFrame>
      <p:pic>
        <p:nvPicPr>
          <p:cNvPr id="4106" name="그림 26" descr="Kyunghee.gif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214813" y="3003550"/>
            <a:ext cx="4929187" cy="425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D.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Seery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 and J. E.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Lidsey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JCAP 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0509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011 (2005),</a:t>
            </a:r>
          </a:p>
          <a:p>
            <a:pPr algn="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D.H.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Lyth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 and Y. Rodriguez, Phys. Rev. D.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71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123508 (2005).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71938" y="5357813"/>
            <a:ext cx="5072062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SAK and Andrew R. Liddle, Phys. Rev. D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74</a:t>
            </a:r>
            <a:r>
              <a:rPr kumimoji="0" lang="en-US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063522 (2006).</a:t>
            </a:r>
            <a:endParaRPr kumimoji="0" lang="ko-KR" altLang="en-US" sz="1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3" name="왼쪽 화살표 설명선 12"/>
          <p:cNvSpPr/>
          <p:nvPr/>
        </p:nvSpPr>
        <p:spPr>
          <a:xfrm>
            <a:off x="6500813" y="5643563"/>
            <a:ext cx="2357437" cy="928687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/>
                </a:solidFill>
              </a:rPr>
              <a:t>~O(0.01)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accent6">
                    <a:lumMod val="50000"/>
                  </a:schemeClr>
                </a:solidFill>
              </a:rPr>
              <a:t>(N=50)</a:t>
            </a:r>
            <a:endParaRPr kumimoji="0" lang="ko-KR" alt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0430" y="1142984"/>
            <a:ext cx="564357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See </a:t>
            </a:r>
            <a:r>
              <a:rPr kumimoji="0" lang="en-GB" altLang="ko-KR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talks </a:t>
            </a:r>
            <a:r>
              <a:rPr kumimoji="0" lang="en-GB" altLang="ko-KR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by  Ben </a:t>
            </a:r>
            <a:r>
              <a:rPr kumimoji="0" lang="en-GB" altLang="ko-KR" sz="16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Wandelt</a:t>
            </a:r>
            <a:r>
              <a:rPr kumimoji="0" lang="en-GB" altLang="ko-KR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 </a:t>
            </a:r>
            <a:r>
              <a:rPr kumimoji="0"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and by </a:t>
            </a:r>
            <a:r>
              <a:rPr kumimoji="0" lang="en-US" altLang="ko-KR" sz="1600" b="1" dirty="0" err="1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Shuntaro</a:t>
            </a:r>
            <a:r>
              <a:rPr kumimoji="0" lang="en-US" altLang="ko-KR" sz="1600" b="1" dirty="0" smtClean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 Mizuno</a:t>
            </a:r>
            <a:r>
              <a:rPr lang="en-GB" sz="1600" dirty="0" smtClean="0"/>
              <a:t> </a:t>
            </a:r>
            <a:endParaRPr kumimoji="0" lang="ko-KR" altLang="en-US" sz="1600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</a:endParaRPr>
          </a:p>
        </p:txBody>
      </p:sp>
    </p:spTree>
    <p:custDataLst>
      <p:tags r:id="rId2"/>
    </p:custData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The spectral index</a:t>
            </a:r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  <a:p>
            <a:pPr lvl="8">
              <a:buFont typeface="Arial"/>
              <a:buNone/>
              <a:defRPr/>
            </a:pPr>
            <a:endParaRPr lang="en-US" altLang="ko-KR" b="1" dirty="0" smtClean="0"/>
          </a:p>
          <a:p>
            <a:pPr lvl="8">
              <a:buFont typeface="Arial"/>
              <a:buNone/>
              <a:defRPr/>
            </a:pPr>
            <a:endParaRPr lang="en-US" altLang="ko-KR" b="1" dirty="0" smtClean="0"/>
          </a:p>
          <a:p>
            <a:pPr lvl="8">
              <a:buFont typeface="Arial"/>
              <a:buNone/>
              <a:defRPr/>
            </a:pPr>
            <a:endParaRPr lang="en-US" altLang="ko-KR" b="1" dirty="0" smtClean="0"/>
          </a:p>
          <a:p>
            <a:pPr lvl="8">
              <a:buFont typeface="Arial"/>
              <a:buNone/>
              <a:defRPr/>
            </a:pPr>
            <a:endParaRPr lang="en-US" altLang="ko-KR" b="1" dirty="0" smtClean="0"/>
          </a:p>
          <a:p>
            <a:pPr lvl="1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r>
              <a:rPr lang="en-US" altLang="ko-KR" b="1" dirty="0" smtClean="0"/>
              <a:t>always less than n</a:t>
            </a:r>
            <a:r>
              <a:rPr lang="en-US" altLang="ko-KR" b="1" baseline="-25000" dirty="0" smtClean="0"/>
              <a:t>S</a:t>
            </a:r>
            <a:r>
              <a:rPr lang="en-US" altLang="ko-KR" b="1" dirty="0" smtClean="0"/>
              <a:t>=0.96, the single field case</a:t>
            </a:r>
          </a:p>
          <a:p>
            <a:pPr lvl="3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b="1" dirty="0" smtClean="0"/>
          </a:p>
          <a:p>
            <a:pPr lvl="4" fontAlgn="auto">
              <a:spcAft>
                <a:spcPts val="0"/>
              </a:spcAft>
              <a:buFont typeface="Arial"/>
              <a:buChar char="•"/>
              <a:defRPr/>
            </a:pPr>
            <a:endParaRPr lang="en-US" altLang="ko-KR" b="1" dirty="0" smtClean="0"/>
          </a:p>
          <a:p>
            <a:pPr lvl="3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Arial"/>
              <a:buChar char="•"/>
              <a:defRPr/>
            </a:pPr>
            <a:endParaRPr lang="en-US" altLang="ko-KR" b="1" dirty="0" smtClean="0"/>
          </a:p>
          <a:p>
            <a:pPr fontAlgn="auto">
              <a:spcAft>
                <a:spcPts val="0"/>
              </a:spcAft>
              <a:defRPr/>
            </a:pPr>
            <a:endParaRPr lang="en-US" altLang="ko-KR" b="1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03213" y="285750"/>
            <a:ext cx="8555037" cy="939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b="1" dirty="0" smtClean="0"/>
              <a:t>Observational predictions </a:t>
            </a:r>
            <a:r>
              <a:rPr lang="en-US" altLang="ko-KR" b="1" dirty="0" smtClean="0">
                <a:latin typeface="맑은 고딕"/>
                <a:ea typeface="맑은 고딕"/>
              </a:rPr>
              <a:t>Ⅲ</a:t>
            </a:r>
            <a:endParaRPr lang="ko-KR" altLang="en-US" b="1" dirty="0"/>
          </a:p>
        </p:txBody>
      </p:sp>
      <p:graphicFrame>
        <p:nvGraphicFramePr>
          <p:cNvPr id="5122" name="Object 1059"/>
          <p:cNvGraphicFramePr>
            <a:graphicFrameLocks noChangeAspect="1"/>
          </p:cNvGraphicFramePr>
          <p:nvPr/>
        </p:nvGraphicFramePr>
        <p:xfrm>
          <a:off x="1211263" y="2257425"/>
          <a:ext cx="6778625" cy="2814638"/>
        </p:xfrm>
        <a:graphic>
          <a:graphicData uri="http://schemas.openxmlformats.org/presentationml/2006/ole">
            <p:oleObj spid="_x0000_s5122" name="Equation" r:id="rId3" imgW="3987720" imgH="1587240" progId="Equation.3">
              <p:embed/>
            </p:oleObj>
          </a:graphicData>
        </a:graphic>
      </p:graphicFrame>
      <p:pic>
        <p:nvPicPr>
          <p:cNvPr id="5127" name="그림 8" descr="Kyunghee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4382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929063" y="3929063"/>
            <a:ext cx="52149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M. Sasaki and E. D. Stewart,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Prog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.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Theor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. Phys. 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95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71 (1995).</a:t>
            </a:r>
            <a:endParaRPr kumimoji="0" lang="en-GB" altLang="ko-KR" sz="1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  <a:ea typeface="+mn-ea"/>
              <a:sym typeface="Mathematica5" pitchFamily="2" charset="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86313" y="5500688"/>
            <a:ext cx="435768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742950" lvl="1" indent="-285750" algn="r" fontAlgn="auto">
              <a:spcBef>
                <a:spcPts val="0"/>
              </a:spcBef>
              <a:spcAft>
                <a:spcPts val="0"/>
              </a:spcAft>
              <a:buSzPct val="80000"/>
              <a:defRPr/>
            </a:pP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Y-S. </a:t>
            </a:r>
            <a:r>
              <a:rPr kumimoji="0" lang="en-GB" altLang="ko-KR" sz="1200" b="1" dirty="0" err="1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Piao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Phys. Rev. D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</a:rPr>
              <a:t>74</a:t>
            </a:r>
            <a:r>
              <a:rPr kumimoji="0" lang="en-GB" altLang="ko-KR" sz="1200" b="1" dirty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</a:rPr>
              <a:t>, 047302 (2006).</a:t>
            </a:r>
            <a:endParaRPr kumimoji="0" lang="en-GB" altLang="ko-KR" sz="1200" b="1" dirty="0">
              <a:solidFill>
                <a:schemeClr val="accent5">
                  <a:lumMod val="50000"/>
                </a:schemeClr>
              </a:solidFill>
              <a:latin typeface="+mn-lt"/>
              <a:ea typeface="+mn-ea"/>
              <a:sym typeface="Mathematica5" pitchFamily="2" charset="2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3046413" y="5538788"/>
          <a:ext cx="2668587" cy="852487"/>
        </p:xfrm>
        <a:graphic>
          <a:graphicData uri="http://schemas.openxmlformats.org/presentationml/2006/ole">
            <p:oleObj spid="_x0000_s5123" name="Equation" r:id="rId5" imgW="1574640" imgH="482400" progId="Equation.3">
              <p:embed/>
            </p:oleObj>
          </a:graphicData>
        </a:graphic>
      </p:graphicFrame>
      <p:sp>
        <p:nvSpPr>
          <p:cNvPr id="12" name="부제목 2"/>
          <p:cNvSpPr txBox="1">
            <a:spLocks/>
          </p:cNvSpPr>
          <p:nvPr/>
        </p:nvSpPr>
        <p:spPr>
          <a:xfrm>
            <a:off x="7429520" y="6500834"/>
            <a:ext cx="1785950" cy="500066"/>
          </a:xfrm>
          <a:prstGeom prst="rect">
            <a:avLst/>
          </a:prstGeom>
        </p:spPr>
        <p:txBody>
          <a:bodyPr>
            <a:normAutofit fontScale="925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/>
              <a:buNone/>
              <a:defRPr/>
            </a:pPr>
            <a:r>
              <a:rPr kumimoji="0" lang="en-US" altLang="ko-K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  <a:ea typeface="+mn-ea"/>
              </a:rPr>
              <a:t>COSMO08</a:t>
            </a:r>
            <a:endParaRPr kumimoji="0" lang="en-US" altLang="ko-KR" sz="2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ea typeface="+mn-ea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1.7|21.7|2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6.3|31|14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10.7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>
    <a:lnDef>
      <a:spPr>
        <a:ln w="19050">
          <a:solidFill>
            <a:schemeClr val="tx1"/>
          </a:solidFill>
          <a:prstDash val="dash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1842</TotalTime>
  <Words>731</Words>
  <Application>Microsoft Office PowerPoint</Application>
  <PresentationFormat>화면 슬라이드 쇼(4:3)</PresentationFormat>
  <Paragraphs>181</Paragraphs>
  <Slides>13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고구려 벽화</vt:lpstr>
      <vt:lpstr>Equation</vt:lpstr>
      <vt:lpstr>Nflation:</vt:lpstr>
      <vt:lpstr>Outline</vt:lpstr>
      <vt:lpstr>슬라이드 3</vt:lpstr>
      <vt:lpstr>NflationⅠ</vt:lpstr>
      <vt:lpstr>Nflation Ⅱ</vt:lpstr>
      <vt:lpstr>Nflation Ⅱ</vt:lpstr>
      <vt:lpstr>Observational predictions Ⅰ</vt:lpstr>
      <vt:lpstr>Observational predictions Ⅱ</vt:lpstr>
      <vt:lpstr>Observational predictions Ⅲ</vt:lpstr>
      <vt:lpstr>Numerical results</vt:lpstr>
      <vt:lpstr>The spectral index</vt:lpstr>
      <vt:lpstr>Summary Ⅰ</vt:lpstr>
      <vt:lpstr>Summary 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Nflation:</dc:title>
  <dc:creator>김상준</dc:creator>
  <cp:lastModifiedBy>김상준</cp:lastModifiedBy>
  <cp:revision>188</cp:revision>
  <dcterms:created xsi:type="dcterms:W3CDTF">2008-06-09T04:56:47Z</dcterms:created>
  <dcterms:modified xsi:type="dcterms:W3CDTF">2008-08-29T23:49:04Z</dcterms:modified>
</cp:coreProperties>
</file>