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5.gif" ContentType="video/unknown"/>
  <Override PartName="/ppt/media/media6.gif" ContentType="video/unknown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525" r:id="rId3"/>
    <p:sldId id="544" r:id="rId4"/>
    <p:sldId id="542" r:id="rId5"/>
    <p:sldId id="531" r:id="rId6"/>
    <p:sldId id="559" r:id="rId7"/>
    <p:sldId id="346" r:id="rId8"/>
    <p:sldId id="549" r:id="rId9"/>
    <p:sldId id="550" r:id="rId10"/>
    <p:sldId id="398" r:id="rId11"/>
    <p:sldId id="561" r:id="rId12"/>
    <p:sldId id="554" r:id="rId13"/>
    <p:sldId id="556" r:id="rId14"/>
    <p:sldId id="557" r:id="rId15"/>
    <p:sldId id="558" r:id="rId16"/>
    <p:sldId id="562" r:id="rId17"/>
    <p:sldId id="454" r:id="rId18"/>
    <p:sldId id="459" r:id="rId19"/>
    <p:sldId id="354" r:id="rId20"/>
    <p:sldId id="538" r:id="rId21"/>
  </p:sldIdLst>
  <p:sldSz cx="12192000" cy="6858000"/>
  <p:notesSz cx="6858000" cy="9144000"/>
  <p:embeddedFontLst>
    <p:embeddedFont>
      <p:font typeface="Helvetica" panose="020B0604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w Cen MT" panose="020B0602020104020603" pitchFamily="34" charset="0"/>
      <p:regular r:id="rId31"/>
      <p:bold r:id="rId32"/>
      <p:italic r:id="rId33"/>
      <p:boldItalic r:id="rId34"/>
    </p:embeddedFon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Arial Black" panose="020B0A04020102020204" pitchFamily="34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len" initials="t" lastIdx="2" clrIdx="0">
    <p:extLst>
      <p:ext uri="{19B8F6BF-5375-455C-9EA6-DF929625EA0E}">
        <p15:presenceInfo xmlns:p15="http://schemas.microsoft.com/office/powerpoint/2012/main" userId="S-1-5-21-3244188599-301892486-250641936-27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00"/>
    <a:srgbClr val="FFFFFF"/>
    <a:srgbClr val="00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96381" autoAdjust="0"/>
  </p:normalViewPr>
  <p:slideViewPr>
    <p:cSldViewPr snapToGrid="0" snapToObjects="1">
      <p:cViewPr>
        <p:scale>
          <a:sx n="113" d="100"/>
          <a:sy n="113" d="100"/>
        </p:scale>
        <p:origin x="171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A455E-FB38-4B4A-9CED-CAE3521DEC8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2B671-E004-443E-8D4B-ED213BA3F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5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B671-E004-443E-8D4B-ED213BA3FD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5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B671-E004-443E-8D4B-ED213BA3FD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72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2B671-E004-443E-8D4B-ED213BA3FD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3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1087" y="0"/>
            <a:ext cx="7726680" cy="298829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1760" y="3028317"/>
            <a:ext cx="7726680" cy="1325880"/>
          </a:xfrm>
        </p:spPr>
        <p:txBody>
          <a:bodyPr/>
          <a:lstStyle>
            <a:lvl1pPr marL="0" indent="0" algn="l">
              <a:buNone/>
              <a:defRPr sz="1800" cap="all" spc="150" baseline="0">
                <a:solidFill>
                  <a:schemeClr val="accent5"/>
                </a:solidFill>
                <a:latin typeface="Tw Cen MT" charset="0"/>
                <a:ea typeface="Tw Cen MT" charset="0"/>
                <a:cs typeface="Tw Cen M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1" y="4907300"/>
            <a:ext cx="1581468" cy="149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20" y="4911869"/>
            <a:ext cx="2874981" cy="191665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 userDrawn="1"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666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7" y="0"/>
            <a:ext cx="357445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 userDrawn="1"/>
        </p:nvSpPr>
        <p:spPr>
          <a:xfrm>
            <a:off x="3576761" y="-4763"/>
            <a:ext cx="6400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326"/>
            <a:ext cx="2666011" cy="1878981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658" y="190501"/>
            <a:ext cx="7703143" cy="6302374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13809"/>
            <a:ext cx="2666011" cy="4476996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319813" y="6378638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1426548" y="6492877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0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7" y="0"/>
            <a:ext cx="13164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 userDrawn="1"/>
        </p:nvSpPr>
        <p:spPr>
          <a:xfrm>
            <a:off x="1316457" y="-1"/>
            <a:ext cx="6400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658" y="190501"/>
            <a:ext cx="7703143" cy="6302374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0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4384"/>
            <a:ext cx="12192000" cy="94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25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74384"/>
            <a:ext cx="12192000" cy="94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67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80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45648"/>
            <a:ext cx="7726680" cy="298829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18033"/>
            <a:ext cx="7726680" cy="1325880"/>
          </a:xfrm>
        </p:spPr>
        <p:txBody>
          <a:bodyPr/>
          <a:lstStyle>
            <a:lvl1pPr marL="0" indent="0" algn="l">
              <a:buNone/>
              <a:defRPr sz="1800" cap="all" spc="150" baseline="0">
                <a:solidFill>
                  <a:schemeClr val="accent5"/>
                </a:solidFill>
                <a:latin typeface="Tw Cen MT" charset="0"/>
                <a:ea typeface="Tw Cen MT" charset="0"/>
                <a:cs typeface="Tw Cen M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18" y="1294363"/>
            <a:ext cx="2879527" cy="27193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763" y="3845792"/>
            <a:ext cx="2874981" cy="191665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 userDrawn="1"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1745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43002"/>
            <a:ext cx="11277600" cy="503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1527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797861"/>
            <a:ext cx="10515600" cy="352312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410637"/>
            <a:ext cx="10515600" cy="167901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708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143002"/>
            <a:ext cx="5562600" cy="503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43002"/>
            <a:ext cx="5562600" cy="503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56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2"/>
            <a:ext cx="11277600" cy="8763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55403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66912"/>
            <a:ext cx="5540375" cy="4222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3000"/>
            <a:ext cx="556260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966912"/>
            <a:ext cx="5562600" cy="4222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9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43002"/>
            <a:ext cx="11277600" cy="5033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1049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68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56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7" y="0"/>
            <a:ext cx="357445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 userDrawn="1"/>
        </p:nvSpPr>
        <p:spPr>
          <a:xfrm>
            <a:off x="3576761" y="-4763"/>
            <a:ext cx="6400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326"/>
            <a:ext cx="2666011" cy="1878981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658" y="190501"/>
            <a:ext cx="7703143" cy="6302374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13809"/>
            <a:ext cx="2666011" cy="4476996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319813" y="6378638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1426548" y="6492877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78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5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0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2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12" y="1432"/>
            <a:ext cx="11879643" cy="8762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43002"/>
            <a:ext cx="11277600" cy="5033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2004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797861"/>
            <a:ext cx="10515600" cy="352312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410637"/>
            <a:ext cx="10515600" cy="167901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6548" y="12206"/>
            <a:ext cx="762293" cy="365125"/>
          </a:xfrm>
          <a:prstGeom prst="rect">
            <a:avLst/>
          </a:prstGeom>
        </p:spPr>
        <p:txBody>
          <a:bodyPr/>
          <a:lstStyle/>
          <a:p>
            <a:fld id="{0C9D29E3-F3D2-E149-A105-5CCB32F6934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66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98" y="1747"/>
            <a:ext cx="11894757" cy="8762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143002"/>
            <a:ext cx="5562600" cy="503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43002"/>
            <a:ext cx="5562600" cy="503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9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190502"/>
            <a:ext cx="11879643" cy="8763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55403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66912"/>
            <a:ext cx="5540375" cy="4222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3000"/>
            <a:ext cx="556260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966912"/>
            <a:ext cx="5562600" cy="4222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15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9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48" y="0"/>
            <a:ext cx="11896950" cy="8762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0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05846" y="6444135"/>
            <a:ext cx="372675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26547" y="5950480"/>
            <a:ext cx="765453" cy="365125"/>
          </a:xfrm>
          <a:prstGeom prst="rect">
            <a:avLst/>
          </a:prstGeom>
        </p:spPr>
        <p:txBody>
          <a:bodyPr/>
          <a:lstStyle/>
          <a:p>
            <a:fld id="{9C57BDD5-4F3A-AA49-B3C3-F13F44ACB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6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3177" y="6490482"/>
            <a:ext cx="12188825" cy="3675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 userDrawn="1"/>
        </p:nvSpPr>
        <p:spPr>
          <a:xfrm>
            <a:off x="17" y="6440749"/>
            <a:ext cx="12188825" cy="64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-134279"/>
            <a:ext cx="11277599" cy="876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997"/>
            <a:ext cx="11277600" cy="5024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435" y="6511752"/>
            <a:ext cx="528919" cy="40538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10197895" y="6497562"/>
            <a:ext cx="153690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UW Neuromuscular Biomechanics Lab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29769" r="71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21" t="6276" r="28028"/>
          <a:stretch/>
        </p:blipFill>
        <p:spPr>
          <a:xfrm>
            <a:off x="-10911" y="6497561"/>
            <a:ext cx="385483" cy="386196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51008" y="6511752"/>
            <a:ext cx="153690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University</a:t>
            </a:r>
            <a:r>
              <a:rPr lang="en-US" sz="825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n-US" sz="825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Wisconsin-Madison</a:t>
            </a:r>
          </a:p>
        </p:txBody>
      </p:sp>
    </p:spTree>
    <p:extLst>
      <p:ext uri="{BB962C8B-B14F-4D97-AF65-F5344CB8AC3E}">
        <p14:creationId xmlns:p14="http://schemas.microsoft.com/office/powerpoint/2010/main" val="21792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650" r:id="rId3"/>
    <p:sldLayoutId id="2147483651" r:id="rId4"/>
    <p:sldLayoutId id="2147483652" r:id="rId5"/>
    <p:sldLayoutId id="2147483653" r:id="rId6"/>
    <p:sldLayoutId id="2147483698" r:id="rId7"/>
    <p:sldLayoutId id="2147483654" r:id="rId8"/>
    <p:sldLayoutId id="2147483655" r:id="rId9"/>
    <p:sldLayoutId id="2147483656" r:id="rId10"/>
    <p:sldLayoutId id="2147483712" r:id="rId11"/>
    <p:sldLayoutId id="2147483657" r:id="rId12"/>
    <p:sldLayoutId id="2147483658" r:id="rId13"/>
    <p:sldLayoutId id="2147483659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chemeClr val="tx1"/>
          </a:solidFill>
          <a:latin typeface="Tw Cen MT" charset="0"/>
          <a:ea typeface="Tw Cen MT" charset="0"/>
          <a:cs typeface="Tw Cen MT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pos="7392" userDrawn="1">
          <p15:clr>
            <a:srgbClr val="F26B43"/>
          </p15:clr>
        </p15:guide>
        <p15:guide id="3" orient="horz" pos="672" userDrawn="1">
          <p15:clr>
            <a:srgbClr val="F26B43"/>
          </p15:clr>
        </p15:guide>
        <p15:guide id="4" orient="horz" pos="120" userDrawn="1">
          <p15:clr>
            <a:srgbClr val="F26B43"/>
          </p15:clr>
        </p15:guide>
        <p15:guide id="5" orient="horz" pos="7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142" y="0"/>
            <a:ext cx="11894756" cy="876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997"/>
            <a:ext cx="11277600" cy="5024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9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chemeClr val="tx1"/>
          </a:solidFill>
          <a:latin typeface="Tw Cen MT" charset="0"/>
          <a:ea typeface="Tw Cen MT" charset="0"/>
          <a:cs typeface="Tw Cen MT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pos="7392" userDrawn="1">
          <p15:clr>
            <a:srgbClr val="F26B43"/>
          </p15:clr>
        </p15:guide>
        <p15:guide id="3" orient="horz" pos="672" userDrawn="1">
          <p15:clr>
            <a:srgbClr val="F26B43"/>
          </p15:clr>
        </p15:guide>
        <p15:guide id="4" orient="horz" pos="120" userDrawn="1">
          <p15:clr>
            <a:srgbClr val="F26B43"/>
          </p15:clr>
        </p15:guide>
        <p15:guide id="5" orient="horz" pos="7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tiff"/><Relationship Id="rId10" Type="http://schemas.openxmlformats.org/officeDocument/2006/relationships/image" Target="../media/image2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0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20.tiff"/><Relationship Id="rId10" Type="http://schemas.microsoft.com/office/2007/relationships/hdphoto" Target="../media/hdphoto2.wdp"/><Relationship Id="rId4" Type="http://schemas.openxmlformats.org/officeDocument/2006/relationships/image" Target="../media/image53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7.png"/><Relationship Id="rId7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5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6" Type="http://schemas.openxmlformats.org/officeDocument/2006/relationships/image" Target="../media/image60.jpe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64.png"/><Relationship Id="rId4" Type="http://schemas.openxmlformats.org/officeDocument/2006/relationships/video" Target="../media/media5.gif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microsoft.com/office/2007/relationships/hdphoto" Target="../media/hdphoto3.wdp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84.jpg"/><Relationship Id="rId3" Type="http://schemas.openxmlformats.org/officeDocument/2006/relationships/image" Target="../media/image76.jp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microsoft.com/office/2007/relationships/hdphoto" Target="../media/hdphoto4.wdp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tiff"/><Relationship Id="rId5" Type="http://schemas.openxmlformats.org/officeDocument/2006/relationships/image" Target="../media/image10.png"/><Relationship Id="rId15" Type="http://schemas.openxmlformats.org/officeDocument/2006/relationships/image" Target="../media/image20.tif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tiff"/><Relationship Id="rId14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if"/><Relationship Id="rId7" Type="http://schemas.openxmlformats.org/officeDocument/2006/relationships/image" Target="../media/image2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t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13111" y="2806902"/>
            <a:ext cx="9144000" cy="19587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Probabilistic Simulation of Knee Contact and Ligament Loading using HTCondor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0" y="4848914"/>
            <a:ext cx="9133111" cy="10674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Joshua D Roth, Darryl G Thelen</a:t>
            </a: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UW Neuromuscular Biomechanics Lab</a:t>
            </a: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Department of Mechanical Engineering, UW-Madison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490" y="57620"/>
            <a:ext cx="5128532" cy="32856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16905" r="5694" b="23872"/>
          <a:stretch/>
        </p:blipFill>
        <p:spPr>
          <a:xfrm>
            <a:off x="77638" y="5916354"/>
            <a:ext cx="3614468" cy="4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93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1B8E15-3C8E-4433-AEE5-28A34686B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780D9A-C1C6-4FCE-AA93-D7D74D4AB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Overview of UW Neuromuscular Biomechanics Lab (NMBL)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Ongoing of orthopedic research in UW NMBL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Modeling approach in UW NMBL to simulate human movement using HTCondor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Application of UW NMBL modeling approach with HTCondor to address anterior knee pain after total knee replacement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F186CC-06F2-403F-BCD0-D13B577FC897}"/>
              </a:ext>
            </a:extLst>
          </p:cNvPr>
          <p:cNvSpPr/>
          <p:nvPr/>
        </p:nvSpPr>
        <p:spPr>
          <a:xfrm>
            <a:off x="340468" y="1079671"/>
            <a:ext cx="11277600" cy="267510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3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49" y="32505"/>
            <a:ext cx="11809562" cy="876299"/>
          </a:xfrm>
        </p:spPr>
        <p:txBody>
          <a:bodyPr>
            <a:noAutofit/>
          </a:bodyPr>
          <a:lstStyle/>
          <a:p>
            <a:r>
              <a:rPr lang="en-US" sz="3600" b="1" dirty="0"/>
              <a:t>Why is there an 8% incidence of anterior knee pain after total knee replacement (TKR)?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4460067" y="885729"/>
            <a:ext cx="2578427" cy="5413827"/>
            <a:chOff x="1552997" y="885729"/>
            <a:chExt cx="2578427" cy="5413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110" t="7125" r="42039" b="7311"/>
            <a:stretch/>
          </p:blipFill>
          <p:spPr>
            <a:xfrm>
              <a:off x="1552997" y="885729"/>
              <a:ext cx="2097315" cy="541382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6929" y="3795487"/>
              <a:ext cx="1338804" cy="597680"/>
            </a:xfrm>
            <a:prstGeom prst="rect">
              <a:avLst/>
            </a:prstGeom>
          </p:spPr>
        </p:pic>
        <p:sp>
          <p:nvSpPr>
            <p:cNvPr id="7" name="Arc 6"/>
            <p:cNvSpPr>
              <a:spLocks noChangeAspect="1"/>
            </p:cNvSpPr>
            <p:nvPr/>
          </p:nvSpPr>
          <p:spPr>
            <a:xfrm rot="10506594" flipH="1">
              <a:off x="1761778" y="2246788"/>
              <a:ext cx="2053689" cy="2053689"/>
            </a:xfrm>
            <a:prstGeom prst="arc">
              <a:avLst>
                <a:gd name="adj1" fmla="val 15175817"/>
                <a:gd name="adj2" fmla="val 0"/>
              </a:avLst>
            </a:prstGeom>
            <a:ln w="57150">
              <a:solidFill>
                <a:schemeClr val="tx1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3015" y="2586516"/>
              <a:ext cx="728409" cy="104976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1805536" y="2298048"/>
              <a:ext cx="1617777" cy="195117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8076986" y="885729"/>
            <a:ext cx="2293909" cy="5413826"/>
            <a:chOff x="7516182" y="885729"/>
            <a:chExt cx="2293909" cy="54138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99" t="24545" r="11101" b="22579"/>
            <a:stretch/>
          </p:blipFill>
          <p:spPr>
            <a:xfrm rot="16200000">
              <a:off x="5956224" y="2445687"/>
              <a:ext cx="5413826" cy="22939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0000">
              <a:off x="7822271" y="2707252"/>
              <a:ext cx="1759963" cy="130062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53" t="33860" r="3616" b="32800"/>
            <a:stretch/>
          </p:blipFill>
          <p:spPr>
            <a:xfrm rot="120000">
              <a:off x="7647501" y="3840144"/>
              <a:ext cx="1887330" cy="512285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648906" y="2492146"/>
            <a:ext cx="1006127" cy="12821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158092" y="3260751"/>
            <a:ext cx="0" cy="731037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329559" y="2981351"/>
            <a:ext cx="914400" cy="0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963517" y="3096935"/>
            <a:ext cx="914400" cy="0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Up Arrow 17"/>
          <p:cNvSpPr/>
          <p:nvPr/>
        </p:nvSpPr>
        <p:spPr>
          <a:xfrm rot="21387308">
            <a:off x="8501615" y="1579098"/>
            <a:ext cx="752604" cy="1183694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329559" y="2981351"/>
            <a:ext cx="1317458" cy="0"/>
          </a:xfrm>
          <a:prstGeom prst="straightConnector1">
            <a:avLst/>
          </a:prstGeom>
          <a:ln w="190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530182" y="3090152"/>
            <a:ext cx="1339515" cy="0"/>
          </a:xfrm>
          <a:prstGeom prst="straightConnector1">
            <a:avLst/>
          </a:prstGeom>
          <a:ln w="190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8929707" y="3260751"/>
            <a:ext cx="236477" cy="649459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rved Left Arrow 29"/>
          <p:cNvSpPr/>
          <p:nvPr/>
        </p:nvSpPr>
        <p:spPr>
          <a:xfrm>
            <a:off x="9851407" y="3374936"/>
            <a:ext cx="528377" cy="586492"/>
          </a:xfrm>
          <a:custGeom>
            <a:avLst/>
            <a:gdLst>
              <a:gd name="connsiteX0" fmla="*/ 0 w 1041450"/>
              <a:gd name="connsiteY0" fmla="*/ 441251 h 588335"/>
              <a:gd name="connsiteX1" fmla="*/ 147084 w 1041450"/>
              <a:gd name="connsiteY1" fmla="*/ 292325 h 588335"/>
              <a:gd name="connsiteX2" fmla="*/ 147084 w 1041450"/>
              <a:gd name="connsiteY2" fmla="*/ 365867 h 588335"/>
              <a:gd name="connsiteX3" fmla="*/ 954505 w 1041450"/>
              <a:gd name="connsiteY3" fmla="*/ 257397 h 588335"/>
              <a:gd name="connsiteX4" fmla="*/ 147084 w 1041450"/>
              <a:gd name="connsiteY4" fmla="*/ 512951 h 588335"/>
              <a:gd name="connsiteX5" fmla="*/ 147084 w 1041450"/>
              <a:gd name="connsiteY5" fmla="*/ 586492 h 588335"/>
              <a:gd name="connsiteX6" fmla="*/ 0 w 1041450"/>
              <a:gd name="connsiteY6" fmla="*/ 441251 h 588335"/>
              <a:gd name="connsiteX0" fmla="*/ 1041450 w 1041450"/>
              <a:gd name="connsiteY0" fmla="*/ 330938 h 588335"/>
              <a:gd name="connsiteX1" fmla="*/ 0 w 1041450"/>
              <a:gd name="connsiteY1" fmla="*/ 147083 h 588335"/>
              <a:gd name="connsiteX2" fmla="*/ 0 w 1041450"/>
              <a:gd name="connsiteY2" fmla="*/ 0 h 588335"/>
              <a:gd name="connsiteX3" fmla="*/ 1041450 w 1041450"/>
              <a:gd name="connsiteY3" fmla="*/ 183855 h 588335"/>
              <a:gd name="connsiteX4" fmla="*/ 1041450 w 1041450"/>
              <a:gd name="connsiteY4" fmla="*/ 330938 h 588335"/>
              <a:gd name="connsiteX0" fmla="*/ 1041450 w 1041450"/>
              <a:gd name="connsiteY0" fmla="*/ 330938 h 588335"/>
              <a:gd name="connsiteX1" fmla="*/ 0 w 1041450"/>
              <a:gd name="connsiteY1" fmla="*/ 147083 h 588335"/>
              <a:gd name="connsiteX2" fmla="*/ 0 w 1041450"/>
              <a:gd name="connsiteY2" fmla="*/ 0 h 588335"/>
              <a:gd name="connsiteX3" fmla="*/ 1041450 w 1041450"/>
              <a:gd name="connsiteY3" fmla="*/ 183855 h 588335"/>
              <a:gd name="connsiteX4" fmla="*/ 1041450 w 1041450"/>
              <a:gd name="connsiteY4" fmla="*/ 330938 h 588335"/>
              <a:gd name="connsiteX5" fmla="*/ 147084 w 1041450"/>
              <a:gd name="connsiteY5" fmla="*/ 512950 h 588335"/>
              <a:gd name="connsiteX6" fmla="*/ 147084 w 1041450"/>
              <a:gd name="connsiteY6" fmla="*/ 586492 h 588335"/>
              <a:gd name="connsiteX7" fmla="*/ 0 w 1041450"/>
              <a:gd name="connsiteY7" fmla="*/ 441251 h 588335"/>
              <a:gd name="connsiteX8" fmla="*/ 147084 w 1041450"/>
              <a:gd name="connsiteY8" fmla="*/ 292325 h 588335"/>
              <a:gd name="connsiteX9" fmla="*/ 147084 w 1041450"/>
              <a:gd name="connsiteY9" fmla="*/ 365867 h 588335"/>
              <a:gd name="connsiteX10" fmla="*/ 954505 w 1041450"/>
              <a:gd name="connsiteY10" fmla="*/ 257397 h 588335"/>
              <a:gd name="connsiteX0" fmla="*/ 0 w 1042185"/>
              <a:gd name="connsiteY0" fmla="*/ 441251 h 586492"/>
              <a:gd name="connsiteX1" fmla="*/ 147084 w 1042185"/>
              <a:gd name="connsiteY1" fmla="*/ 292325 h 586492"/>
              <a:gd name="connsiteX2" fmla="*/ 147084 w 1042185"/>
              <a:gd name="connsiteY2" fmla="*/ 365867 h 586492"/>
              <a:gd name="connsiteX3" fmla="*/ 954505 w 1042185"/>
              <a:gd name="connsiteY3" fmla="*/ 257397 h 586492"/>
              <a:gd name="connsiteX4" fmla="*/ 147084 w 1042185"/>
              <a:gd name="connsiteY4" fmla="*/ 512951 h 586492"/>
              <a:gd name="connsiteX5" fmla="*/ 147084 w 1042185"/>
              <a:gd name="connsiteY5" fmla="*/ 586492 h 586492"/>
              <a:gd name="connsiteX6" fmla="*/ 0 w 1042185"/>
              <a:gd name="connsiteY6" fmla="*/ 441251 h 586492"/>
              <a:gd name="connsiteX0" fmla="*/ 1041450 w 1042185"/>
              <a:gd name="connsiteY0" fmla="*/ 330938 h 586492"/>
              <a:gd name="connsiteX1" fmla="*/ 0 w 1042185"/>
              <a:gd name="connsiteY1" fmla="*/ 147083 h 586492"/>
              <a:gd name="connsiteX2" fmla="*/ 0 w 1042185"/>
              <a:gd name="connsiteY2" fmla="*/ 0 h 586492"/>
              <a:gd name="connsiteX3" fmla="*/ 1041450 w 1042185"/>
              <a:gd name="connsiteY3" fmla="*/ 183855 h 586492"/>
              <a:gd name="connsiteX4" fmla="*/ 1041450 w 1042185"/>
              <a:gd name="connsiteY4" fmla="*/ 330938 h 586492"/>
              <a:gd name="connsiteX0" fmla="*/ 1041450 w 1042185"/>
              <a:gd name="connsiteY0" fmla="*/ 330938 h 586492"/>
              <a:gd name="connsiteX1" fmla="*/ 0 w 1042185"/>
              <a:gd name="connsiteY1" fmla="*/ 147083 h 586492"/>
              <a:gd name="connsiteX2" fmla="*/ 453656 w 1042185"/>
              <a:gd name="connsiteY2" fmla="*/ 21265 h 586492"/>
              <a:gd name="connsiteX3" fmla="*/ 1041450 w 1042185"/>
              <a:gd name="connsiteY3" fmla="*/ 183855 h 586492"/>
              <a:gd name="connsiteX4" fmla="*/ 1041450 w 1042185"/>
              <a:gd name="connsiteY4" fmla="*/ 330938 h 586492"/>
              <a:gd name="connsiteX5" fmla="*/ 147084 w 1042185"/>
              <a:gd name="connsiteY5" fmla="*/ 512950 h 586492"/>
              <a:gd name="connsiteX6" fmla="*/ 147084 w 1042185"/>
              <a:gd name="connsiteY6" fmla="*/ 586492 h 586492"/>
              <a:gd name="connsiteX7" fmla="*/ 0 w 1042185"/>
              <a:gd name="connsiteY7" fmla="*/ 441251 h 586492"/>
              <a:gd name="connsiteX8" fmla="*/ 147084 w 1042185"/>
              <a:gd name="connsiteY8" fmla="*/ 292325 h 586492"/>
              <a:gd name="connsiteX9" fmla="*/ 147084 w 1042185"/>
              <a:gd name="connsiteY9" fmla="*/ 365867 h 586492"/>
              <a:gd name="connsiteX10" fmla="*/ 954505 w 1042185"/>
              <a:gd name="connsiteY10" fmla="*/ 257397 h 586492"/>
              <a:gd name="connsiteX0" fmla="*/ 0 w 1042185"/>
              <a:gd name="connsiteY0" fmla="*/ 441251 h 586492"/>
              <a:gd name="connsiteX1" fmla="*/ 147084 w 1042185"/>
              <a:gd name="connsiteY1" fmla="*/ 292325 h 586492"/>
              <a:gd name="connsiteX2" fmla="*/ 147084 w 1042185"/>
              <a:gd name="connsiteY2" fmla="*/ 365867 h 586492"/>
              <a:gd name="connsiteX3" fmla="*/ 954505 w 1042185"/>
              <a:gd name="connsiteY3" fmla="*/ 257397 h 586492"/>
              <a:gd name="connsiteX4" fmla="*/ 147084 w 1042185"/>
              <a:gd name="connsiteY4" fmla="*/ 512951 h 586492"/>
              <a:gd name="connsiteX5" fmla="*/ 147084 w 1042185"/>
              <a:gd name="connsiteY5" fmla="*/ 586492 h 586492"/>
              <a:gd name="connsiteX6" fmla="*/ 0 w 1042185"/>
              <a:gd name="connsiteY6" fmla="*/ 441251 h 586492"/>
              <a:gd name="connsiteX0" fmla="*/ 1041450 w 1042185"/>
              <a:gd name="connsiteY0" fmla="*/ 330938 h 586492"/>
              <a:gd name="connsiteX1" fmla="*/ 0 w 1042185"/>
              <a:gd name="connsiteY1" fmla="*/ 147083 h 586492"/>
              <a:gd name="connsiteX2" fmla="*/ 0 w 1042185"/>
              <a:gd name="connsiteY2" fmla="*/ 0 h 586492"/>
              <a:gd name="connsiteX3" fmla="*/ 1041450 w 1042185"/>
              <a:gd name="connsiteY3" fmla="*/ 183855 h 586492"/>
              <a:gd name="connsiteX4" fmla="*/ 1041450 w 1042185"/>
              <a:gd name="connsiteY4" fmla="*/ 330938 h 586492"/>
              <a:gd name="connsiteX0" fmla="*/ 1041450 w 1042185"/>
              <a:gd name="connsiteY0" fmla="*/ 330938 h 586492"/>
              <a:gd name="connsiteX1" fmla="*/ 489098 w 1042185"/>
              <a:gd name="connsiteY1" fmla="*/ 168348 h 586492"/>
              <a:gd name="connsiteX2" fmla="*/ 453656 w 1042185"/>
              <a:gd name="connsiteY2" fmla="*/ 21265 h 586492"/>
              <a:gd name="connsiteX3" fmla="*/ 1041450 w 1042185"/>
              <a:gd name="connsiteY3" fmla="*/ 183855 h 586492"/>
              <a:gd name="connsiteX4" fmla="*/ 1041450 w 1042185"/>
              <a:gd name="connsiteY4" fmla="*/ 330938 h 586492"/>
              <a:gd name="connsiteX5" fmla="*/ 147084 w 1042185"/>
              <a:gd name="connsiteY5" fmla="*/ 512950 h 586492"/>
              <a:gd name="connsiteX6" fmla="*/ 147084 w 1042185"/>
              <a:gd name="connsiteY6" fmla="*/ 586492 h 586492"/>
              <a:gd name="connsiteX7" fmla="*/ 0 w 1042185"/>
              <a:gd name="connsiteY7" fmla="*/ 441251 h 586492"/>
              <a:gd name="connsiteX8" fmla="*/ 147084 w 1042185"/>
              <a:gd name="connsiteY8" fmla="*/ 292325 h 586492"/>
              <a:gd name="connsiteX9" fmla="*/ 147084 w 1042185"/>
              <a:gd name="connsiteY9" fmla="*/ 365867 h 586492"/>
              <a:gd name="connsiteX10" fmla="*/ 954505 w 1042185"/>
              <a:gd name="connsiteY10" fmla="*/ 257397 h 58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2185" h="586492" stroke="0" extrusionOk="0">
                <a:moveTo>
                  <a:pt x="0" y="441251"/>
                </a:moveTo>
                <a:lnTo>
                  <a:pt x="147084" y="292325"/>
                </a:lnTo>
                <a:lnTo>
                  <a:pt x="147084" y="365867"/>
                </a:lnTo>
                <a:cubicBezTo>
                  <a:pt x="504540" y="356865"/>
                  <a:pt x="810076" y="315818"/>
                  <a:pt x="954505" y="257397"/>
                </a:cubicBezTo>
                <a:cubicBezTo>
                  <a:pt x="1229802" y="368754"/>
                  <a:pt x="828429" y="495791"/>
                  <a:pt x="147084" y="512951"/>
                </a:cubicBezTo>
                <a:lnTo>
                  <a:pt x="147084" y="586492"/>
                </a:lnTo>
                <a:lnTo>
                  <a:pt x="0" y="441251"/>
                </a:lnTo>
                <a:close/>
              </a:path>
              <a:path w="1042185" h="586492" fill="darkenLess" stroke="0" extrusionOk="0">
                <a:moveTo>
                  <a:pt x="1041450" y="330938"/>
                </a:moveTo>
                <a:cubicBezTo>
                  <a:pt x="1041450" y="229398"/>
                  <a:pt x="575177" y="147083"/>
                  <a:pt x="0" y="147083"/>
                </a:cubicBezTo>
                <a:lnTo>
                  <a:pt x="0" y="0"/>
                </a:lnTo>
                <a:cubicBezTo>
                  <a:pt x="575177" y="0"/>
                  <a:pt x="1041450" y="82315"/>
                  <a:pt x="1041450" y="183855"/>
                </a:cubicBezTo>
                <a:lnTo>
                  <a:pt x="1041450" y="330938"/>
                </a:lnTo>
                <a:close/>
              </a:path>
              <a:path w="1042185" h="586492" fill="none" extrusionOk="0">
                <a:moveTo>
                  <a:pt x="1041450" y="330938"/>
                </a:moveTo>
                <a:cubicBezTo>
                  <a:pt x="1041450" y="229398"/>
                  <a:pt x="1064275" y="168348"/>
                  <a:pt x="489098" y="168348"/>
                </a:cubicBezTo>
                <a:cubicBezTo>
                  <a:pt x="489098" y="119320"/>
                  <a:pt x="453656" y="70293"/>
                  <a:pt x="453656" y="21265"/>
                </a:cubicBezTo>
                <a:cubicBezTo>
                  <a:pt x="1028833" y="21265"/>
                  <a:pt x="1041450" y="82315"/>
                  <a:pt x="1041450" y="183855"/>
                </a:cubicBezTo>
                <a:lnTo>
                  <a:pt x="1041450" y="330938"/>
                </a:lnTo>
                <a:cubicBezTo>
                  <a:pt x="1041450" y="422447"/>
                  <a:pt x="660243" y="500026"/>
                  <a:pt x="147084" y="512950"/>
                </a:cubicBezTo>
                <a:lnTo>
                  <a:pt x="147084" y="586492"/>
                </a:lnTo>
                <a:lnTo>
                  <a:pt x="0" y="441251"/>
                </a:lnTo>
                <a:lnTo>
                  <a:pt x="147084" y="292325"/>
                </a:lnTo>
                <a:lnTo>
                  <a:pt x="147084" y="365867"/>
                </a:lnTo>
                <a:cubicBezTo>
                  <a:pt x="504540" y="356865"/>
                  <a:pt x="810076" y="315818"/>
                  <a:pt x="954505" y="257397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C3AA03-EC25-48A6-A04D-1C49446C824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089" r="32714"/>
          <a:stretch/>
        </p:blipFill>
        <p:spPr>
          <a:xfrm>
            <a:off x="437772" y="1518466"/>
            <a:ext cx="2809754" cy="42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0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01823 -4.44444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tairAscentKaT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8100" y="902818"/>
            <a:ext cx="4501528" cy="53883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9416426" y="4647405"/>
            <a:ext cx="2743204" cy="1640999"/>
            <a:chOff x="9416426" y="4647405"/>
            <a:chExt cx="2743204" cy="1640999"/>
          </a:xfrm>
        </p:grpSpPr>
        <p:sp>
          <p:nvSpPr>
            <p:cNvPr id="47" name="Rectangle 46"/>
            <p:cNvSpPr/>
            <p:nvPr/>
          </p:nvSpPr>
          <p:spPr>
            <a:xfrm>
              <a:off x="9416426" y="5873200"/>
              <a:ext cx="2743200" cy="415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010786" y="5462668"/>
              <a:ext cx="2148840" cy="411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605148" y="5057937"/>
              <a:ext cx="1554480" cy="411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1199510" y="4647405"/>
              <a:ext cx="960120" cy="411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8758" y="1411761"/>
            <a:ext cx="7301356" cy="4765033"/>
            <a:chOff x="688758" y="1411761"/>
            <a:chExt cx="7301356" cy="4765033"/>
          </a:xfrm>
        </p:grpSpPr>
        <p:grpSp>
          <p:nvGrpSpPr>
            <p:cNvPr id="3" name="Group 2"/>
            <p:cNvGrpSpPr/>
            <p:nvPr/>
          </p:nvGrpSpPr>
          <p:grpSpPr>
            <a:xfrm>
              <a:off x="688758" y="1411761"/>
              <a:ext cx="5874757" cy="4765033"/>
              <a:chOff x="688758" y="1411761"/>
              <a:chExt cx="5874757" cy="4765033"/>
            </a:xfrm>
          </p:grpSpPr>
          <p:sp>
            <p:nvSpPr>
              <p:cNvPr id="97" name="Rounded Rectangle 96"/>
              <p:cNvSpPr/>
              <p:nvPr/>
            </p:nvSpPr>
            <p:spPr>
              <a:xfrm>
                <a:off x="688758" y="1411761"/>
                <a:ext cx="5653273" cy="4567011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756490" y="1475014"/>
                <a:ext cx="5653273" cy="4567011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827235" y="1540858"/>
                <a:ext cx="5653273" cy="4567011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910242" y="1609783"/>
                <a:ext cx="5653273" cy="4567011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Freeform 101"/>
            <p:cNvSpPr/>
            <p:nvPr/>
          </p:nvSpPr>
          <p:spPr>
            <a:xfrm>
              <a:off x="6640285" y="3924300"/>
              <a:ext cx="1349829" cy="1355271"/>
            </a:xfrm>
            <a:custGeom>
              <a:avLst/>
              <a:gdLst>
                <a:gd name="connsiteX0" fmla="*/ 0 w 1349829"/>
                <a:gd name="connsiteY0" fmla="*/ 0 h 1355271"/>
                <a:gd name="connsiteX1" fmla="*/ 435429 w 1349829"/>
                <a:gd name="connsiteY1" fmla="*/ 723900 h 1355271"/>
                <a:gd name="connsiteX2" fmla="*/ 1349829 w 1349829"/>
                <a:gd name="connsiteY2" fmla="*/ 1355271 h 1355271"/>
                <a:gd name="connsiteX0" fmla="*/ 0 w 1349829"/>
                <a:gd name="connsiteY0" fmla="*/ 0 h 1355660"/>
                <a:gd name="connsiteX1" fmla="*/ 435429 w 1349829"/>
                <a:gd name="connsiteY1" fmla="*/ 723900 h 1355660"/>
                <a:gd name="connsiteX2" fmla="*/ 1349829 w 1349829"/>
                <a:gd name="connsiteY2" fmla="*/ 1355271 h 1355660"/>
                <a:gd name="connsiteX0" fmla="*/ 0 w 1349829"/>
                <a:gd name="connsiteY0" fmla="*/ 0 h 1355660"/>
                <a:gd name="connsiteX1" fmla="*/ 435429 w 1349829"/>
                <a:gd name="connsiteY1" fmla="*/ 723900 h 1355660"/>
                <a:gd name="connsiteX2" fmla="*/ 1349829 w 1349829"/>
                <a:gd name="connsiteY2" fmla="*/ 1355271 h 1355660"/>
                <a:gd name="connsiteX0" fmla="*/ 0 w 1349829"/>
                <a:gd name="connsiteY0" fmla="*/ 0 h 1355271"/>
                <a:gd name="connsiteX1" fmla="*/ 1349829 w 1349829"/>
                <a:gd name="connsiteY1" fmla="*/ 1355271 h 1355271"/>
                <a:gd name="connsiteX0" fmla="*/ 0 w 1349829"/>
                <a:gd name="connsiteY0" fmla="*/ 0 h 1355271"/>
                <a:gd name="connsiteX1" fmla="*/ 1349829 w 1349829"/>
                <a:gd name="connsiteY1" fmla="*/ 1355271 h 1355271"/>
                <a:gd name="connsiteX0" fmla="*/ 0 w 1349829"/>
                <a:gd name="connsiteY0" fmla="*/ 0 h 1355271"/>
                <a:gd name="connsiteX1" fmla="*/ 1349829 w 1349829"/>
                <a:gd name="connsiteY1" fmla="*/ 1355271 h 135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9829" h="1355271">
                  <a:moveTo>
                    <a:pt x="0" y="0"/>
                  </a:moveTo>
                  <a:cubicBezTo>
                    <a:pt x="939800" y="32657"/>
                    <a:pt x="426357" y="1349829"/>
                    <a:pt x="1349829" y="1355271"/>
                  </a:cubicBezTo>
                </a:path>
              </a:pathLst>
            </a:custGeom>
            <a:noFill/>
            <a:ln w="76200">
              <a:solidFill>
                <a:srgbClr val="C3C1C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615685" y="4299228"/>
              <a:ext cx="11624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/>
                <a:t>n=1000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Determined Sensitivity of Knee Mechanics to Femoral Component Malrotation Using Monte Carlo Sensitivity Analysis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93250" y="1689974"/>
            <a:ext cx="5653273" cy="4567011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7288" y="2606806"/>
            <a:ext cx="2360931" cy="3185783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532210" y="3565708"/>
            <a:ext cx="2172657" cy="2487378"/>
            <a:chOff x="403901" y="2337037"/>
            <a:chExt cx="2172657" cy="2487378"/>
          </a:xfrm>
        </p:grpSpPr>
        <p:grpSp>
          <p:nvGrpSpPr>
            <p:cNvPr id="69" name="Group 68"/>
            <p:cNvGrpSpPr/>
            <p:nvPr/>
          </p:nvGrpSpPr>
          <p:grpSpPr>
            <a:xfrm>
              <a:off x="403901" y="2337037"/>
              <a:ext cx="2172657" cy="2487378"/>
              <a:chOff x="5762336" y="1732034"/>
              <a:chExt cx="2723069" cy="311751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6208691" y="2888937"/>
                <a:ext cx="1853837" cy="578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/>
                  <a:t>Stiffness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6311763" y="2885066"/>
                <a:ext cx="1677015" cy="0"/>
              </a:xfrm>
              <a:prstGeom prst="line">
                <a:avLst/>
              </a:prstGeom>
              <a:ln w="76200">
                <a:solidFill>
                  <a:srgbClr val="0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 flipV="1">
                <a:off x="6311763" y="1998110"/>
                <a:ext cx="2483" cy="934112"/>
              </a:xfrm>
              <a:prstGeom prst="line">
                <a:avLst/>
              </a:prstGeom>
              <a:ln w="76200">
                <a:solidFill>
                  <a:srgbClr val="0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5870152" y="1732034"/>
                <a:ext cx="338538" cy="5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/>
                  <a:t>P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762336" y="4270929"/>
                <a:ext cx="2723069" cy="5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/>
                  <a:t>Resting Length</a:t>
                </a: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6275526" y="4240934"/>
                <a:ext cx="1677016" cy="0"/>
              </a:xfrm>
              <a:prstGeom prst="line">
                <a:avLst/>
              </a:prstGeom>
              <a:ln w="76200">
                <a:solidFill>
                  <a:srgbClr val="0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 flipV="1">
                <a:off x="6275526" y="3353977"/>
                <a:ext cx="2483" cy="934112"/>
              </a:xfrm>
              <a:prstGeom prst="line">
                <a:avLst/>
              </a:prstGeom>
              <a:ln w="76200">
                <a:solidFill>
                  <a:srgbClr val="0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/>
              <p:cNvSpPr txBox="1"/>
              <p:nvPr/>
            </p:nvSpPr>
            <p:spPr>
              <a:xfrm>
                <a:off x="5884969" y="3045833"/>
                <a:ext cx="338538" cy="5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/>
                  <a:t>P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928440" y="2765876"/>
              <a:ext cx="873512" cy="1563192"/>
              <a:chOff x="3293210" y="4903138"/>
              <a:chExt cx="754677" cy="1202191"/>
            </a:xfrm>
          </p:grpSpPr>
          <p:sp>
            <p:nvSpPr>
              <p:cNvPr id="71" name="Freeform 70"/>
              <p:cNvSpPr/>
              <p:nvPr/>
            </p:nvSpPr>
            <p:spPr>
              <a:xfrm>
                <a:off x="3318188" y="4903138"/>
                <a:ext cx="363590" cy="370210"/>
              </a:xfrm>
              <a:custGeom>
                <a:avLst/>
                <a:gdLst>
                  <a:gd name="connsiteX0" fmla="*/ 0 w 364331"/>
                  <a:gd name="connsiteY0" fmla="*/ 373506 h 383362"/>
                  <a:gd name="connsiteX1" fmla="*/ 150019 w 364331"/>
                  <a:gd name="connsiteY1" fmla="*/ 342550 h 383362"/>
                  <a:gd name="connsiteX2" fmla="*/ 290513 w 364331"/>
                  <a:gd name="connsiteY2" fmla="*/ 47275 h 383362"/>
                  <a:gd name="connsiteX3" fmla="*/ 364331 w 364331"/>
                  <a:gd name="connsiteY3" fmla="*/ 4412 h 383362"/>
                  <a:gd name="connsiteX0" fmla="*/ 0 w 364331"/>
                  <a:gd name="connsiteY0" fmla="*/ 369275 h 379131"/>
                  <a:gd name="connsiteX1" fmla="*/ 150019 w 364331"/>
                  <a:gd name="connsiteY1" fmla="*/ 338319 h 379131"/>
                  <a:gd name="connsiteX2" fmla="*/ 290513 w 364331"/>
                  <a:gd name="connsiteY2" fmla="*/ 43044 h 379131"/>
                  <a:gd name="connsiteX3" fmla="*/ 364331 w 364331"/>
                  <a:gd name="connsiteY3" fmla="*/ 181 h 379131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1955"/>
                  <a:gd name="connsiteX1" fmla="*/ 150019 w 364331"/>
                  <a:gd name="connsiteY1" fmla="*/ 338138 h 371955"/>
                  <a:gd name="connsiteX2" fmla="*/ 276225 w 364331"/>
                  <a:gd name="connsiteY2" fmla="*/ 80963 h 371955"/>
                  <a:gd name="connsiteX3" fmla="*/ 364331 w 364331"/>
                  <a:gd name="connsiteY3" fmla="*/ 0 h 371955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331" h="369094">
                    <a:moveTo>
                      <a:pt x="0" y="369094"/>
                    </a:moveTo>
                    <a:cubicBezTo>
                      <a:pt x="62706" y="368896"/>
                      <a:pt x="118269" y="367110"/>
                      <a:pt x="159544" y="311944"/>
                    </a:cubicBezTo>
                    <a:cubicBezTo>
                      <a:pt x="200819" y="256778"/>
                      <a:pt x="242094" y="132954"/>
                      <a:pt x="276225" y="80963"/>
                    </a:cubicBezTo>
                    <a:cubicBezTo>
                      <a:pt x="310356" y="28972"/>
                      <a:pt x="316705" y="2778"/>
                      <a:pt x="364331" y="0"/>
                    </a:cubicBezTo>
                  </a:path>
                </a:pathLst>
              </a:custGeom>
              <a:noFill/>
              <a:ln w="76200" cap="rnd">
                <a:solidFill>
                  <a:srgbClr val="0094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2" name="Freeform 71"/>
              <p:cNvSpPr/>
              <p:nvPr/>
            </p:nvSpPr>
            <p:spPr>
              <a:xfrm flipH="1">
                <a:off x="3684297" y="4903141"/>
                <a:ext cx="363590" cy="370211"/>
              </a:xfrm>
              <a:custGeom>
                <a:avLst/>
                <a:gdLst>
                  <a:gd name="connsiteX0" fmla="*/ 0 w 364331"/>
                  <a:gd name="connsiteY0" fmla="*/ 373506 h 383362"/>
                  <a:gd name="connsiteX1" fmla="*/ 150019 w 364331"/>
                  <a:gd name="connsiteY1" fmla="*/ 342550 h 383362"/>
                  <a:gd name="connsiteX2" fmla="*/ 290513 w 364331"/>
                  <a:gd name="connsiteY2" fmla="*/ 47275 h 383362"/>
                  <a:gd name="connsiteX3" fmla="*/ 364331 w 364331"/>
                  <a:gd name="connsiteY3" fmla="*/ 4412 h 383362"/>
                  <a:gd name="connsiteX0" fmla="*/ 0 w 364331"/>
                  <a:gd name="connsiteY0" fmla="*/ 369275 h 379131"/>
                  <a:gd name="connsiteX1" fmla="*/ 150019 w 364331"/>
                  <a:gd name="connsiteY1" fmla="*/ 338319 h 379131"/>
                  <a:gd name="connsiteX2" fmla="*/ 290513 w 364331"/>
                  <a:gd name="connsiteY2" fmla="*/ 43044 h 379131"/>
                  <a:gd name="connsiteX3" fmla="*/ 364331 w 364331"/>
                  <a:gd name="connsiteY3" fmla="*/ 181 h 379131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1955"/>
                  <a:gd name="connsiteX1" fmla="*/ 150019 w 364331"/>
                  <a:gd name="connsiteY1" fmla="*/ 338138 h 371955"/>
                  <a:gd name="connsiteX2" fmla="*/ 276225 w 364331"/>
                  <a:gd name="connsiteY2" fmla="*/ 80963 h 371955"/>
                  <a:gd name="connsiteX3" fmla="*/ 364331 w 364331"/>
                  <a:gd name="connsiteY3" fmla="*/ 0 h 371955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331" h="369094">
                    <a:moveTo>
                      <a:pt x="0" y="369094"/>
                    </a:moveTo>
                    <a:cubicBezTo>
                      <a:pt x="62706" y="368896"/>
                      <a:pt x="118269" y="367110"/>
                      <a:pt x="159544" y="311944"/>
                    </a:cubicBezTo>
                    <a:cubicBezTo>
                      <a:pt x="200819" y="256778"/>
                      <a:pt x="242094" y="132954"/>
                      <a:pt x="276225" y="80963"/>
                    </a:cubicBezTo>
                    <a:cubicBezTo>
                      <a:pt x="310356" y="28972"/>
                      <a:pt x="316705" y="2778"/>
                      <a:pt x="364331" y="0"/>
                    </a:cubicBezTo>
                  </a:path>
                </a:pathLst>
              </a:custGeom>
              <a:noFill/>
              <a:ln w="76200" cap="rnd">
                <a:solidFill>
                  <a:srgbClr val="0094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3293210" y="5735117"/>
                <a:ext cx="363590" cy="370210"/>
              </a:xfrm>
              <a:custGeom>
                <a:avLst/>
                <a:gdLst>
                  <a:gd name="connsiteX0" fmla="*/ 0 w 364331"/>
                  <a:gd name="connsiteY0" fmla="*/ 373506 h 383362"/>
                  <a:gd name="connsiteX1" fmla="*/ 150019 w 364331"/>
                  <a:gd name="connsiteY1" fmla="*/ 342550 h 383362"/>
                  <a:gd name="connsiteX2" fmla="*/ 290513 w 364331"/>
                  <a:gd name="connsiteY2" fmla="*/ 47275 h 383362"/>
                  <a:gd name="connsiteX3" fmla="*/ 364331 w 364331"/>
                  <a:gd name="connsiteY3" fmla="*/ 4412 h 383362"/>
                  <a:gd name="connsiteX0" fmla="*/ 0 w 364331"/>
                  <a:gd name="connsiteY0" fmla="*/ 369275 h 379131"/>
                  <a:gd name="connsiteX1" fmla="*/ 150019 w 364331"/>
                  <a:gd name="connsiteY1" fmla="*/ 338319 h 379131"/>
                  <a:gd name="connsiteX2" fmla="*/ 290513 w 364331"/>
                  <a:gd name="connsiteY2" fmla="*/ 43044 h 379131"/>
                  <a:gd name="connsiteX3" fmla="*/ 364331 w 364331"/>
                  <a:gd name="connsiteY3" fmla="*/ 181 h 379131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1955"/>
                  <a:gd name="connsiteX1" fmla="*/ 150019 w 364331"/>
                  <a:gd name="connsiteY1" fmla="*/ 338138 h 371955"/>
                  <a:gd name="connsiteX2" fmla="*/ 276225 w 364331"/>
                  <a:gd name="connsiteY2" fmla="*/ 80963 h 371955"/>
                  <a:gd name="connsiteX3" fmla="*/ 364331 w 364331"/>
                  <a:gd name="connsiteY3" fmla="*/ 0 h 371955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331" h="369094">
                    <a:moveTo>
                      <a:pt x="0" y="369094"/>
                    </a:moveTo>
                    <a:cubicBezTo>
                      <a:pt x="62706" y="368896"/>
                      <a:pt x="118269" y="367110"/>
                      <a:pt x="159544" y="311944"/>
                    </a:cubicBezTo>
                    <a:cubicBezTo>
                      <a:pt x="200819" y="256778"/>
                      <a:pt x="242094" y="132954"/>
                      <a:pt x="276225" y="80963"/>
                    </a:cubicBezTo>
                    <a:cubicBezTo>
                      <a:pt x="310356" y="28972"/>
                      <a:pt x="316705" y="2778"/>
                      <a:pt x="364331" y="0"/>
                    </a:cubicBezTo>
                  </a:path>
                </a:pathLst>
              </a:custGeom>
              <a:noFill/>
              <a:ln w="76200" cap="rnd">
                <a:solidFill>
                  <a:srgbClr val="0094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4" name="Freeform 73"/>
              <p:cNvSpPr/>
              <p:nvPr/>
            </p:nvSpPr>
            <p:spPr>
              <a:xfrm flipH="1">
                <a:off x="3659319" y="5735118"/>
                <a:ext cx="363590" cy="370211"/>
              </a:xfrm>
              <a:custGeom>
                <a:avLst/>
                <a:gdLst>
                  <a:gd name="connsiteX0" fmla="*/ 0 w 364331"/>
                  <a:gd name="connsiteY0" fmla="*/ 373506 h 383362"/>
                  <a:gd name="connsiteX1" fmla="*/ 150019 w 364331"/>
                  <a:gd name="connsiteY1" fmla="*/ 342550 h 383362"/>
                  <a:gd name="connsiteX2" fmla="*/ 290513 w 364331"/>
                  <a:gd name="connsiteY2" fmla="*/ 47275 h 383362"/>
                  <a:gd name="connsiteX3" fmla="*/ 364331 w 364331"/>
                  <a:gd name="connsiteY3" fmla="*/ 4412 h 383362"/>
                  <a:gd name="connsiteX0" fmla="*/ 0 w 364331"/>
                  <a:gd name="connsiteY0" fmla="*/ 369275 h 379131"/>
                  <a:gd name="connsiteX1" fmla="*/ 150019 w 364331"/>
                  <a:gd name="connsiteY1" fmla="*/ 338319 h 379131"/>
                  <a:gd name="connsiteX2" fmla="*/ 290513 w 364331"/>
                  <a:gd name="connsiteY2" fmla="*/ 43044 h 379131"/>
                  <a:gd name="connsiteX3" fmla="*/ 364331 w 364331"/>
                  <a:gd name="connsiteY3" fmla="*/ 181 h 379131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1955"/>
                  <a:gd name="connsiteX1" fmla="*/ 150019 w 364331"/>
                  <a:gd name="connsiteY1" fmla="*/ 338138 h 371955"/>
                  <a:gd name="connsiteX2" fmla="*/ 276225 w 364331"/>
                  <a:gd name="connsiteY2" fmla="*/ 80963 h 371955"/>
                  <a:gd name="connsiteX3" fmla="*/ 364331 w 364331"/>
                  <a:gd name="connsiteY3" fmla="*/ 0 h 371955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331" h="369094">
                    <a:moveTo>
                      <a:pt x="0" y="369094"/>
                    </a:moveTo>
                    <a:cubicBezTo>
                      <a:pt x="62706" y="368896"/>
                      <a:pt x="118269" y="367110"/>
                      <a:pt x="159544" y="311944"/>
                    </a:cubicBezTo>
                    <a:cubicBezTo>
                      <a:pt x="200819" y="256778"/>
                      <a:pt x="242094" y="132954"/>
                      <a:pt x="276225" y="80963"/>
                    </a:cubicBezTo>
                    <a:cubicBezTo>
                      <a:pt x="310356" y="28972"/>
                      <a:pt x="316705" y="2778"/>
                      <a:pt x="364331" y="0"/>
                    </a:cubicBezTo>
                  </a:path>
                </a:pathLst>
              </a:custGeom>
              <a:noFill/>
              <a:ln w="76200" cap="rnd">
                <a:solidFill>
                  <a:srgbClr val="0094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158049" y="1828548"/>
            <a:ext cx="2639085" cy="1669360"/>
            <a:chOff x="1542296" y="1921668"/>
            <a:chExt cx="2639085" cy="1669360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2308453" y="3068599"/>
              <a:ext cx="1374016" cy="0"/>
            </a:xfrm>
            <a:prstGeom prst="line">
              <a:avLst/>
            </a:prstGeom>
            <a:ln w="76200"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2863940" y="2314535"/>
              <a:ext cx="0" cy="754064"/>
            </a:xfrm>
            <a:prstGeom prst="line">
              <a:avLst/>
            </a:prstGeom>
            <a:ln w="76200"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2908160" y="204766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63344" y="3129363"/>
              <a:ext cx="22011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/>
                <a:t>I-E Malrotation</a:t>
              </a: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387039" y="2637008"/>
              <a:ext cx="960431" cy="431591"/>
              <a:chOff x="4773679" y="3385977"/>
              <a:chExt cx="1203743" cy="540928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 flipV="1">
                <a:off x="4773679" y="3385977"/>
                <a:ext cx="0" cy="540924"/>
              </a:xfrm>
              <a:prstGeom prst="line">
                <a:avLst/>
              </a:prstGeom>
              <a:ln w="762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V="1">
                <a:off x="5977422" y="3385977"/>
                <a:ext cx="0" cy="540928"/>
              </a:xfrm>
              <a:prstGeom prst="line">
                <a:avLst/>
              </a:prstGeom>
              <a:ln w="762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4773679" y="3385977"/>
                <a:ext cx="1195435" cy="0"/>
              </a:xfrm>
              <a:prstGeom prst="line">
                <a:avLst/>
              </a:prstGeom>
              <a:ln w="762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1542296" y="1921668"/>
              <a:ext cx="891078" cy="939820"/>
              <a:chOff x="1151754" y="1986912"/>
              <a:chExt cx="891078" cy="939820"/>
            </a:xfrm>
          </p:grpSpPr>
          <p:pic>
            <p:nvPicPr>
              <p:cNvPr id="51" name="Picture 50"/>
              <p:cNvPicPr>
                <a:picLocks/>
              </p:cNvPicPr>
              <p:nvPr/>
            </p:nvPicPr>
            <p:blipFill>
              <a:blip r:embed="rId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960000">
                <a:off x="1151754" y="2121323"/>
                <a:ext cx="891078" cy="636484"/>
              </a:xfrm>
              <a:prstGeom prst="rect">
                <a:avLst/>
              </a:prstGeom>
            </p:spPr>
          </p:pic>
          <p:sp>
            <p:nvSpPr>
              <p:cNvPr id="52" name="Arc 51"/>
              <p:cNvSpPr/>
              <p:nvPr/>
            </p:nvSpPr>
            <p:spPr>
              <a:xfrm flipH="1">
                <a:off x="1480644" y="2382935"/>
                <a:ext cx="546690" cy="543797"/>
              </a:xfrm>
              <a:prstGeom prst="arc">
                <a:avLst>
                  <a:gd name="adj1" fmla="val 17222942"/>
                  <a:gd name="adj2" fmla="val 4427459"/>
                </a:avLst>
              </a:prstGeom>
              <a:ln w="762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306426" y="1986912"/>
                <a:ext cx="6960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/>
                  <a:t>-16°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290303" y="1923717"/>
              <a:ext cx="891078" cy="876736"/>
              <a:chOff x="3294853" y="1722084"/>
              <a:chExt cx="891078" cy="876736"/>
            </a:xfrm>
          </p:grpSpPr>
          <p:pic>
            <p:nvPicPr>
              <p:cNvPr id="53" name="Picture 52"/>
              <p:cNvPicPr>
                <a:picLocks/>
              </p:cNvPicPr>
              <p:nvPr/>
            </p:nvPicPr>
            <p:blipFill>
              <a:blip r:embed="rId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640000">
                <a:off x="3294853" y="1775181"/>
                <a:ext cx="891078" cy="636484"/>
              </a:xfrm>
              <a:prstGeom prst="rect">
                <a:avLst/>
              </a:prstGeom>
            </p:spPr>
          </p:pic>
          <p:sp>
            <p:nvSpPr>
              <p:cNvPr id="54" name="Arc 53"/>
              <p:cNvSpPr/>
              <p:nvPr/>
            </p:nvSpPr>
            <p:spPr>
              <a:xfrm>
                <a:off x="3447443" y="2055023"/>
                <a:ext cx="546690" cy="543797"/>
              </a:xfrm>
              <a:prstGeom prst="arc">
                <a:avLst>
                  <a:gd name="adj1" fmla="val 17222942"/>
                  <a:gd name="adj2" fmla="val 4427459"/>
                </a:avLst>
              </a:prstGeom>
              <a:ln w="762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408337" y="1722084"/>
                <a:ext cx="6014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/>
                  <a:t>16°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729234" y="1179559"/>
            <a:ext cx="2402758" cy="1428862"/>
            <a:chOff x="7781167" y="1036263"/>
            <a:chExt cx="2402758" cy="1428862"/>
          </a:xfrm>
        </p:grpSpPr>
        <p:cxnSp>
          <p:nvCxnSpPr>
            <p:cNvPr id="68" name="Straight Arrow Connector 67"/>
            <p:cNvCxnSpPr/>
            <p:nvPr/>
          </p:nvCxnSpPr>
          <p:spPr>
            <a:xfrm flipH="1" flipV="1">
              <a:off x="7781167" y="1600300"/>
              <a:ext cx="919064" cy="170793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9003024" y="1530422"/>
              <a:ext cx="1154663" cy="323738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9168904" y="1036263"/>
              <a:ext cx="1015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F</a:t>
              </a:r>
              <a:r>
                <a:rPr lang="en-US" sz="2400" baseline="-25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mPFL</a:t>
              </a:r>
              <a:endParaRPr lang="en-US" sz="2400" baseline="-25000" dirty="0">
                <a:solidFill>
                  <a:srgbClr val="FF0000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847881" y="1038741"/>
              <a:ext cx="881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 Black" panose="020B0A04020102020204" pitchFamily="34" charset="0"/>
                </a:rPr>
                <a:t>F</a:t>
              </a:r>
              <a:r>
                <a:rPr lang="en-US" sz="2400" baseline="-25000" dirty="0">
                  <a:latin typeface="Arial Black" panose="020B0A04020102020204" pitchFamily="34" charset="0"/>
                </a:rPr>
                <a:t>lPFL</a:t>
              </a:r>
              <a:endParaRPr lang="en-US" sz="2400" baseline="-25000" dirty="0"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5" b="89959" l="9979" r="929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552" t="12762" r="9205" b="11854"/>
            <a:stretch/>
          </p:blipFill>
          <p:spPr>
            <a:xfrm>
              <a:off x="8370688" y="1378423"/>
              <a:ext cx="1193481" cy="948111"/>
            </a:xfrm>
            <a:prstGeom prst="ellipse">
              <a:avLst/>
            </a:prstGeom>
          </p:spPr>
        </p:pic>
        <p:cxnSp>
          <p:nvCxnSpPr>
            <p:cNvPr id="119" name="Straight Arrow Connector 118"/>
            <p:cNvCxnSpPr/>
            <p:nvPr/>
          </p:nvCxnSpPr>
          <p:spPr>
            <a:xfrm>
              <a:off x="8077188" y="1970287"/>
              <a:ext cx="1009473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8061978" y="2003460"/>
              <a:ext cx="7889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 Black" panose="020B0A04020102020204" pitchFamily="34" charset="0"/>
                </a:rPr>
                <a:t>F</a:t>
              </a:r>
              <a:r>
                <a:rPr lang="en-US" sz="2400" baseline="-25000" dirty="0">
                  <a:latin typeface="Arial Black" panose="020B0A04020102020204" pitchFamily="34" charset="0"/>
                </a:rPr>
                <a:t>M-L</a:t>
              </a:r>
              <a:endParaRPr lang="en-US" sz="2400" baseline="-25000" dirty="0">
                <a:effectLst/>
                <a:latin typeface="Arial Black" panose="020B0A04020102020204" pitchFamily="34" charset="0"/>
              </a:endParaRPr>
            </a:p>
          </p:txBody>
        </p:sp>
      </p:grp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B492838A-68AB-472A-9738-3440F78BF884}"/>
              </a:ext>
            </a:extLst>
          </p:cNvPr>
          <p:cNvSpPr/>
          <p:nvPr/>
        </p:nvSpPr>
        <p:spPr>
          <a:xfrm>
            <a:off x="3653593" y="3668049"/>
            <a:ext cx="688045" cy="676072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Arrow: Curved Right 60">
            <a:extLst>
              <a:ext uri="{FF2B5EF4-FFF2-40B4-BE49-F238E27FC236}">
                <a16:creationId xmlns:a16="http://schemas.microsoft.com/office/drawing/2014/main" id="{874823A7-6351-4C20-B44D-B5486D334B3D}"/>
              </a:ext>
            </a:extLst>
          </p:cNvPr>
          <p:cNvSpPr/>
          <p:nvPr/>
        </p:nvSpPr>
        <p:spPr>
          <a:xfrm flipH="1">
            <a:off x="6519186" y="3635443"/>
            <a:ext cx="688045" cy="676072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65" grpId="0" animBg="1"/>
      <p:bldP spid="4" grpId="0" animBg="1"/>
      <p:bldP spid="4" grpId="1" animBg="1"/>
      <p:bldP spid="61" grpId="0" animBg="1"/>
      <p:bldP spid="6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fSensitivityAl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105" y="1250542"/>
            <a:ext cx="5603110" cy="4206240"/>
          </a:xfrm>
          <a:prstGeom prst="rect">
            <a:avLst/>
          </a:prstGeom>
        </p:spPr>
      </p:pic>
      <p:pic>
        <p:nvPicPr>
          <p:cNvPr id="14" name="pfSensitivityAx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105" y="1250542"/>
            <a:ext cx="5603110" cy="4206240"/>
          </a:xfrm>
          <a:prstGeom prst="rect">
            <a:avLst/>
          </a:prstGeom>
        </p:spPr>
      </p:pic>
      <p:pic>
        <p:nvPicPr>
          <p:cNvPr id="15" name="pfSensitivityStoc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105" y="1250542"/>
            <a:ext cx="5603110" cy="420624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378435" y="2822978"/>
            <a:ext cx="1610868" cy="2101321"/>
            <a:chOff x="4530739" y="3089142"/>
            <a:chExt cx="1538638" cy="20071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0739" y="3372968"/>
              <a:ext cx="1538638" cy="172327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862939" y="3532018"/>
              <a:ext cx="7184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45°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 rot="-1500000">
              <a:off x="5653678" y="3089142"/>
              <a:ext cx="0" cy="726703"/>
            </a:xfrm>
            <a:prstGeom prst="line">
              <a:avLst/>
            </a:prstGeom>
            <a:ln w="317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560000" flipV="1">
              <a:off x="5653678" y="3745029"/>
              <a:ext cx="0" cy="726703"/>
            </a:xfrm>
            <a:prstGeom prst="line">
              <a:avLst/>
            </a:prstGeom>
            <a:ln w="317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fStochDat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60" y="1256639"/>
            <a:ext cx="4347878" cy="4206240"/>
          </a:xfrm>
          <a:prstGeom prst="rect">
            <a:avLst/>
          </a:prstGeom>
        </p:spPr>
      </p:pic>
      <p:pic>
        <p:nvPicPr>
          <p:cNvPr id="9" name="pfStochAxe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60" y="1256639"/>
            <a:ext cx="4347878" cy="4206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Contact Forces Highly Sensitive to Component Malrotation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561403" y="5443915"/>
            <a:ext cx="5472280" cy="854285"/>
            <a:chOff x="6881522" y="5438334"/>
            <a:chExt cx="5472280" cy="854285"/>
          </a:xfrm>
        </p:grpSpPr>
        <p:grpSp>
          <p:nvGrpSpPr>
            <p:cNvPr id="12" name="Group 11"/>
            <p:cNvGrpSpPr/>
            <p:nvPr/>
          </p:nvGrpSpPr>
          <p:grpSpPr>
            <a:xfrm>
              <a:off x="6881522" y="5438334"/>
              <a:ext cx="5472280" cy="854285"/>
              <a:chOff x="7197135" y="5456857"/>
              <a:chExt cx="5472280" cy="85428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8408643" y="5480145"/>
                <a:ext cx="299277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 Black" panose="020B0A04020102020204" pitchFamily="34" charset="0"/>
                  </a:rPr>
                  <a:t>I-E Malrotation</a:t>
                </a:r>
              </a:p>
              <a:p>
                <a:pPr algn="ctr"/>
                <a:r>
                  <a:rPr lang="en-US" sz="2400" dirty="0">
                    <a:latin typeface="Arial Black" panose="020B0A04020102020204" pitchFamily="34" charset="0"/>
                  </a:rPr>
                  <a:t>[deg] (+external)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7197135" y="5486641"/>
                <a:ext cx="891078" cy="805409"/>
                <a:chOff x="7630677" y="5167554"/>
                <a:chExt cx="891078" cy="805409"/>
              </a:xfrm>
            </p:grpSpPr>
            <p:pic>
              <p:nvPicPr>
                <p:cNvPr id="63" name="Picture 62"/>
                <p:cNvPicPr>
                  <a:picLocks/>
                </p:cNvPicPr>
                <p:nvPr/>
              </p:nvPicPr>
              <p:blipFill>
                <a:blip r:embed="rId8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960000">
                  <a:off x="7630677" y="5167554"/>
                  <a:ext cx="891078" cy="636484"/>
                </a:xfrm>
                <a:prstGeom prst="rect">
                  <a:avLst/>
                </a:prstGeom>
              </p:spPr>
            </p:pic>
            <p:sp>
              <p:nvSpPr>
                <p:cNvPr id="64" name="Arc 63"/>
                <p:cNvSpPr/>
                <p:nvPr/>
              </p:nvSpPr>
              <p:spPr>
                <a:xfrm flipH="1">
                  <a:off x="7959567" y="5429166"/>
                  <a:ext cx="546690" cy="543797"/>
                </a:xfrm>
                <a:prstGeom prst="arc">
                  <a:avLst>
                    <a:gd name="adj1" fmla="val 17222942"/>
                    <a:gd name="adj2" fmla="val 4427459"/>
                  </a:avLst>
                </a:prstGeom>
                <a:ln w="7620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5" name="Picture 64"/>
              <p:cNvPicPr>
                <a:picLocks/>
              </p:cNvPicPr>
              <p:nvPr/>
            </p:nvPicPr>
            <p:blipFill>
              <a:blip r:embed="rId8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640000">
                <a:off x="11778337" y="5456857"/>
                <a:ext cx="891078" cy="636484"/>
              </a:xfrm>
              <a:prstGeom prst="rect">
                <a:avLst/>
              </a:prstGeom>
            </p:spPr>
          </p:pic>
        </p:grpSp>
        <p:sp>
          <p:nvSpPr>
            <p:cNvPr id="66" name="Arc 65"/>
            <p:cNvSpPr/>
            <p:nvPr/>
          </p:nvSpPr>
          <p:spPr>
            <a:xfrm>
              <a:off x="11615314" y="5718176"/>
              <a:ext cx="546690" cy="543797"/>
            </a:xfrm>
            <a:prstGeom prst="arc">
              <a:avLst>
                <a:gd name="adj1" fmla="val 17222942"/>
                <a:gd name="adj2" fmla="val 4427459"/>
              </a:avLst>
            </a:prstGeom>
            <a:ln w="762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3426263" y="1200640"/>
            <a:ext cx="0" cy="3747153"/>
          </a:xfrm>
          <a:prstGeom prst="line">
            <a:avLst/>
          </a:prstGeom>
          <a:ln w="38100">
            <a:solidFill>
              <a:schemeClr val="accent2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299591" y="5520834"/>
            <a:ext cx="1816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% Stance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41788" y="1760613"/>
            <a:ext cx="21569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19 N/deg</a:t>
            </a:r>
          </a:p>
          <a:p>
            <a:r>
              <a:rPr lang="en-US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r</a:t>
            </a:r>
            <a:r>
              <a:rPr lang="en-US" sz="3200" baseline="30000" dirty="0">
                <a:solidFill>
                  <a:schemeClr val="accent2"/>
                </a:solidFill>
                <a:latin typeface="Arial Black" panose="020B0A04020102020204" pitchFamily="34" charset="0"/>
              </a:rPr>
              <a:t>2</a:t>
            </a:r>
            <a:r>
              <a:rPr lang="en-US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 = 0.8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9905" y="4496378"/>
            <a:ext cx="154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medial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7483" y="1729207"/>
            <a:ext cx="717754" cy="294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941474" y="1826587"/>
            <a:ext cx="4627066" cy="2573847"/>
          </a:xfrm>
          <a:prstGeom prst="line">
            <a:avLst/>
          </a:prstGeom>
          <a:ln w="76200">
            <a:solidFill>
              <a:srgbClr val="9B2D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804C8B-A9D9-4EEC-BA3F-CCB1DBBE6405}"/>
              </a:ext>
            </a:extLst>
          </p:cNvPr>
          <p:cNvGrpSpPr/>
          <p:nvPr/>
        </p:nvGrpSpPr>
        <p:grpSpPr>
          <a:xfrm>
            <a:off x="18668" y="3837597"/>
            <a:ext cx="1502191" cy="1086702"/>
            <a:chOff x="8061978" y="1378423"/>
            <a:chExt cx="1502191" cy="108670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82A34B6-B7BD-4F67-908B-B0E93A81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05" b="89959" l="9979" r="929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552" t="12762" r="9205" b="11854"/>
            <a:stretch/>
          </p:blipFill>
          <p:spPr>
            <a:xfrm>
              <a:off x="8370688" y="1378423"/>
              <a:ext cx="1193481" cy="948111"/>
            </a:xfrm>
            <a:prstGeom prst="ellipse">
              <a:avLst/>
            </a:prstGeom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CFB0289-16B0-4BA6-82D6-2BEF0B858FCB}"/>
                </a:ext>
              </a:extLst>
            </p:cNvPr>
            <p:cNvCxnSpPr/>
            <p:nvPr/>
          </p:nvCxnSpPr>
          <p:spPr>
            <a:xfrm>
              <a:off x="8077188" y="1970287"/>
              <a:ext cx="1009473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A0E6C30-DA5A-410C-81BD-6BA2BE7FCE46}"/>
                </a:ext>
              </a:extLst>
            </p:cNvPr>
            <p:cNvSpPr txBox="1"/>
            <p:nvPr/>
          </p:nvSpPr>
          <p:spPr>
            <a:xfrm>
              <a:off x="8061978" y="2003460"/>
              <a:ext cx="7889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 Black" panose="020B0A04020102020204" pitchFamily="34" charset="0"/>
                </a:rPr>
                <a:t>F</a:t>
              </a:r>
              <a:r>
                <a:rPr lang="en-US" sz="2400" baseline="-25000" dirty="0">
                  <a:latin typeface="Arial Black" panose="020B0A04020102020204" pitchFamily="34" charset="0"/>
                </a:rPr>
                <a:t>M-L</a:t>
              </a:r>
              <a:endParaRPr lang="en-US" sz="2400" baseline="-25000" dirty="0">
                <a:effectLst/>
                <a:latin typeface="Arial Black" panose="020B0A04020102020204" pitchFamily="34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866" y="1760613"/>
            <a:ext cx="186918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M-L PF Contact Force [N]</a:t>
            </a:r>
          </a:p>
        </p:txBody>
      </p:sp>
    </p:spTree>
    <p:extLst>
      <p:ext uri="{BB962C8B-B14F-4D97-AF65-F5344CB8AC3E}">
        <p14:creationId xmlns:p14="http://schemas.microsoft.com/office/powerpoint/2010/main" val="8176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8" grpId="0"/>
      <p:bldP spid="25" grpId="0"/>
      <p:bldP spid="3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733761" y="4543111"/>
            <a:ext cx="1213554" cy="985170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tinacularFi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976" y="1040334"/>
            <a:ext cx="9144000" cy="4564016"/>
          </a:xfrm>
          <a:prstGeom prst="rect">
            <a:avLst/>
          </a:prstGeom>
        </p:spPr>
      </p:pic>
      <p:pic>
        <p:nvPicPr>
          <p:cNvPr id="4" name="axe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976" y="1040334"/>
            <a:ext cx="9144000" cy="4564016"/>
          </a:xfrm>
          <a:prstGeom prst="rect">
            <a:avLst/>
          </a:prstGeom>
        </p:spPr>
      </p:pic>
      <p:pic>
        <p:nvPicPr>
          <p:cNvPr id="5" name="latFr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976" y="1040334"/>
            <a:ext cx="9144000" cy="4564016"/>
          </a:xfrm>
          <a:prstGeom prst="rect">
            <a:avLst/>
          </a:prstGeom>
        </p:spPr>
      </p:pic>
      <p:pic>
        <p:nvPicPr>
          <p:cNvPr id="7" name="retinacularStoc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976" y="1040334"/>
            <a:ext cx="9144000" cy="456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Ligament Tension Highly Sensitive to Component Malrotation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620747" y="5518288"/>
            <a:ext cx="9176221" cy="758832"/>
            <a:chOff x="4782804" y="5511971"/>
            <a:chExt cx="9176221" cy="758832"/>
          </a:xfrm>
        </p:grpSpPr>
        <p:grpSp>
          <p:nvGrpSpPr>
            <p:cNvPr id="12" name="Group 11"/>
            <p:cNvGrpSpPr/>
            <p:nvPr/>
          </p:nvGrpSpPr>
          <p:grpSpPr>
            <a:xfrm>
              <a:off x="4782804" y="5511971"/>
              <a:ext cx="9176221" cy="740783"/>
              <a:chOff x="5098417" y="5530494"/>
              <a:chExt cx="9176221" cy="740783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6746245" y="5658480"/>
                <a:ext cx="55861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 Black" panose="020B0A04020102020204" pitchFamily="34" charset="0"/>
                  </a:rPr>
                  <a:t>I-E </a:t>
                </a:r>
                <a:r>
                  <a:rPr lang="en-US" sz="2400" dirty="0" err="1">
                    <a:latin typeface="Arial Black" panose="020B0A04020102020204" pitchFamily="34" charset="0"/>
                  </a:rPr>
                  <a:t>Malrotation</a:t>
                </a:r>
                <a:r>
                  <a:rPr lang="en-US" sz="2400" dirty="0">
                    <a:latin typeface="Arial Black" panose="020B0A04020102020204" pitchFamily="34" charset="0"/>
                  </a:rPr>
                  <a:t> [deg] (+external)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5098417" y="5548233"/>
                <a:ext cx="891078" cy="723044"/>
                <a:chOff x="5531959" y="5229146"/>
                <a:chExt cx="891078" cy="723044"/>
              </a:xfrm>
            </p:grpSpPr>
            <p:pic>
              <p:nvPicPr>
                <p:cNvPr id="63" name="Picture 62"/>
                <p:cNvPicPr>
                  <a:picLocks/>
                </p:cNvPicPr>
                <p:nvPr/>
              </p:nvPicPr>
              <p:blipFill>
                <a:blip r:embed="rId6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960000">
                  <a:off x="5531959" y="5229146"/>
                  <a:ext cx="891078" cy="636484"/>
                </a:xfrm>
                <a:prstGeom prst="rect">
                  <a:avLst/>
                </a:prstGeom>
              </p:spPr>
            </p:pic>
            <p:sp>
              <p:nvSpPr>
                <p:cNvPr id="64" name="Arc 63"/>
                <p:cNvSpPr/>
                <p:nvPr/>
              </p:nvSpPr>
              <p:spPr>
                <a:xfrm flipH="1">
                  <a:off x="5860849" y="5408393"/>
                  <a:ext cx="546690" cy="543797"/>
                </a:xfrm>
                <a:prstGeom prst="arc">
                  <a:avLst>
                    <a:gd name="adj1" fmla="val 17222942"/>
                    <a:gd name="adj2" fmla="val 4427459"/>
                  </a:avLst>
                </a:prstGeom>
                <a:ln w="76200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5" name="Picture 64"/>
              <p:cNvPicPr>
                <a:picLocks/>
              </p:cNvPicPr>
              <p:nvPr/>
            </p:nvPicPr>
            <p:blipFill>
              <a:blip r:embed="rId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640000">
                <a:off x="13383560" y="5530494"/>
                <a:ext cx="891078" cy="636484"/>
              </a:xfrm>
              <a:prstGeom prst="rect">
                <a:avLst/>
              </a:prstGeom>
            </p:spPr>
          </p:pic>
        </p:grpSp>
        <p:sp>
          <p:nvSpPr>
            <p:cNvPr id="66" name="Arc 65"/>
            <p:cNvSpPr/>
            <p:nvPr/>
          </p:nvSpPr>
          <p:spPr>
            <a:xfrm>
              <a:off x="13220537" y="5727006"/>
              <a:ext cx="546690" cy="543797"/>
            </a:xfrm>
            <a:prstGeom prst="arc">
              <a:avLst>
                <a:gd name="adj1" fmla="val 17222942"/>
                <a:gd name="adj2" fmla="val 4427459"/>
              </a:avLst>
            </a:prstGeom>
            <a:ln w="762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2189" y="2661569"/>
            <a:ext cx="22225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Ligament Tension</a:t>
            </a:r>
            <a:br>
              <a:rPr lang="en-US" sz="2400" dirty="0"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</a:rPr>
              <a:t>[N]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112027" y="1114813"/>
            <a:ext cx="2465380" cy="1379616"/>
            <a:chOff x="8345963" y="2339622"/>
            <a:chExt cx="4440196" cy="2484714"/>
          </a:xfrm>
        </p:grpSpPr>
        <p:cxnSp>
          <p:nvCxnSpPr>
            <p:cNvPr id="37" name="Straight Arrow Connector 36"/>
            <p:cNvCxnSpPr/>
            <p:nvPr/>
          </p:nvCxnSpPr>
          <p:spPr>
            <a:xfrm flipH="1" flipV="1">
              <a:off x="8443043" y="3460532"/>
              <a:ext cx="919064" cy="170793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10713656" y="3469417"/>
              <a:ext cx="1374750" cy="385444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0713656" y="2344063"/>
              <a:ext cx="2072503" cy="942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F</a:t>
              </a:r>
              <a:r>
                <a:rPr lang="en-US" sz="2800" baseline="-25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mPFL</a:t>
              </a:r>
              <a:endParaRPr lang="en-US" sz="2800" baseline="-25000" dirty="0">
                <a:solidFill>
                  <a:srgbClr val="FF0000"/>
                </a:solidFill>
                <a:effectLst/>
                <a:latin typeface="Arial Black" panose="020B0A040201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345963" y="2339622"/>
              <a:ext cx="1000210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Arial Black" panose="020B0A04020102020204" pitchFamily="34" charset="0"/>
                </a:rPr>
                <a:t>F</a:t>
              </a:r>
              <a:r>
                <a:rPr lang="en-US" sz="2800" baseline="-25000" dirty="0">
                  <a:latin typeface="Arial Black" panose="020B0A04020102020204" pitchFamily="34" charset="0"/>
                </a:rPr>
                <a:t>lPFL</a:t>
              </a:r>
              <a:endParaRPr lang="en-US" sz="2800" baseline="-25000" dirty="0"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5" b="89959" l="9979" r="929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552" t="12762" r="9205" b="11854"/>
            <a:stretch/>
          </p:blipFill>
          <p:spPr>
            <a:xfrm>
              <a:off x="9218648" y="3151445"/>
              <a:ext cx="2105834" cy="1672891"/>
            </a:xfrm>
            <a:prstGeom prst="ellipse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8379051" y="2304610"/>
            <a:ext cx="1668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9 N/deg</a:t>
            </a:r>
          </a:p>
          <a:p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</a:t>
            </a:r>
            <a:r>
              <a:rPr lang="en-US" sz="2800" baseline="300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= 0.8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44619" y="413550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3°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68294" y="4135506"/>
            <a:ext cx="688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-2°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34457" y="2615402"/>
            <a:ext cx="19071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12 N/deg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r</a:t>
            </a:r>
            <a:r>
              <a:rPr lang="en-US" sz="2800" baseline="30000" dirty="0">
                <a:latin typeface="Arial Black" panose="020B0A04020102020204" pitchFamily="34" charset="0"/>
              </a:rPr>
              <a:t>2</a:t>
            </a:r>
            <a:r>
              <a:rPr lang="en-US" sz="2800" dirty="0">
                <a:latin typeface="Arial Black" panose="020B0A04020102020204" pitchFamily="34" charset="0"/>
              </a:rPr>
              <a:t> = 0.7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18898" y="1040334"/>
            <a:ext cx="1056738" cy="4000391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275603" y="1282872"/>
            <a:ext cx="717754" cy="382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652494" y="1213969"/>
            <a:ext cx="926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-12°</a:t>
            </a:r>
          </a:p>
        </p:txBody>
      </p:sp>
    </p:spTree>
    <p:extLst>
      <p:ext uri="{BB962C8B-B14F-4D97-AF65-F5344CB8AC3E}">
        <p14:creationId xmlns:p14="http://schemas.microsoft.com/office/powerpoint/2010/main" val="25455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 animBg="1"/>
      <p:bldP spid="40" grpId="0"/>
      <p:bldP spid="41" grpId="0"/>
      <p:bldP spid="43" grpId="0"/>
      <p:bldP spid="45" grpId="0"/>
      <p:bldP spid="27" grpId="0" animBg="1"/>
      <p:bldP spid="28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B65F-9143-4483-9C4F-8B59E00A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48" y="115332"/>
            <a:ext cx="11896950" cy="876299"/>
          </a:xfrm>
        </p:spPr>
        <p:txBody>
          <a:bodyPr>
            <a:noAutofit/>
          </a:bodyPr>
          <a:lstStyle/>
          <a:p>
            <a:r>
              <a:rPr lang="en-US" sz="3600" dirty="0"/>
              <a:t>Envisioned Translation of Computational Models to Improve Patient Satisfaction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7C5778-4F80-4424-8735-F98F63F5F679}"/>
              </a:ext>
            </a:extLst>
          </p:cNvPr>
          <p:cNvGrpSpPr/>
          <p:nvPr/>
        </p:nvGrpSpPr>
        <p:grpSpPr>
          <a:xfrm>
            <a:off x="345596" y="3829487"/>
            <a:ext cx="2315294" cy="2161026"/>
            <a:chOff x="1523520" y="-609825"/>
            <a:chExt cx="2315294" cy="20849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2A8C6D-0FD7-46AB-9AA4-D84C21F8E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6676" y="-609825"/>
              <a:ext cx="1284860" cy="191667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ED260-47CA-4483-9985-A99B58DC8FDA}"/>
                </a:ext>
              </a:extLst>
            </p:cNvPr>
            <p:cNvSpPr txBox="1"/>
            <p:nvPr/>
          </p:nvSpPr>
          <p:spPr>
            <a:xfrm>
              <a:off x="1523520" y="644148"/>
              <a:ext cx="23152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Black" panose="020B0A04020102020204" pitchFamily="34" charset="0"/>
                </a:rPr>
                <a:t>Treatment</a:t>
              </a:r>
            </a:p>
            <a:p>
              <a:pPr algn="ctr"/>
              <a:r>
                <a:rPr lang="en-US" sz="2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Black" panose="020B0A04020102020204" pitchFamily="34" charset="0"/>
                </a:rPr>
                <a:t>Specifics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9B1C6C-5F31-4243-AD0B-FE4016689ADC}"/>
              </a:ext>
            </a:extLst>
          </p:cNvPr>
          <p:cNvGrpSpPr/>
          <p:nvPr/>
        </p:nvGrpSpPr>
        <p:grpSpPr>
          <a:xfrm>
            <a:off x="5114138" y="3695981"/>
            <a:ext cx="2715651" cy="2517221"/>
            <a:chOff x="749738" y="713247"/>
            <a:chExt cx="1334373" cy="12368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BD93C5-D02B-41F7-80E5-55C25931C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738" y="713247"/>
              <a:ext cx="1334373" cy="12368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315AFE-4880-43D9-A0FC-4B6081ECE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83320">
              <a:off x="1463217" y="846961"/>
              <a:ext cx="343290" cy="49104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2DAC38-6FA2-4DDF-A2DE-C2FEF9F94AF6}"/>
              </a:ext>
            </a:extLst>
          </p:cNvPr>
          <p:cNvGrpSpPr/>
          <p:nvPr/>
        </p:nvGrpSpPr>
        <p:grpSpPr>
          <a:xfrm>
            <a:off x="2695572" y="4289898"/>
            <a:ext cx="1500732" cy="1980001"/>
            <a:chOff x="5617935" y="-351038"/>
            <a:chExt cx="1500732" cy="1980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9CA6B5-1907-43DE-8FAE-03034B20E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5921" y="-351038"/>
              <a:ext cx="991938" cy="19747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025D47-46C8-4107-B37A-AE322CBB4AE0}"/>
                </a:ext>
              </a:extLst>
            </p:cNvPr>
            <p:cNvSpPr txBox="1"/>
            <p:nvPr/>
          </p:nvSpPr>
          <p:spPr>
            <a:xfrm>
              <a:off x="5617935" y="797966"/>
              <a:ext cx="15007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Black" panose="020B0A04020102020204" pitchFamily="34" charset="0"/>
                </a:rPr>
                <a:t>Medical</a:t>
              </a:r>
              <a:br>
                <a:rPr lang="en-US" sz="2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Black" panose="020B0A04020102020204" pitchFamily="34" charset="0"/>
                </a:rPr>
              </a:br>
              <a:r>
                <a:rPr lang="en-US" sz="2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Black" panose="020B0A04020102020204" pitchFamily="34" charset="0"/>
                </a:rPr>
                <a:t>Images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389C6B6-2BF6-4643-95C2-C82503B0541B}"/>
              </a:ext>
            </a:extLst>
          </p:cNvPr>
          <p:cNvSpPr txBox="1"/>
          <p:nvPr/>
        </p:nvSpPr>
        <p:spPr>
          <a:xfrm>
            <a:off x="9219110" y="2979107"/>
            <a:ext cx="2503988" cy="794064"/>
          </a:xfrm>
          <a:prstGeom prst="rect">
            <a:avLst/>
          </a:prstGeom>
          <a:noFill/>
          <a:ln>
            <a:noFill/>
          </a:ln>
        </p:spPr>
        <p:txBody>
          <a:bodyPr wrap="square" lIns="27432" tIns="27432" rIns="27432" bIns="27432" rtlCol="0">
            <a:spAutoFit/>
          </a:bodyPr>
          <a:lstStyle/>
          <a:p>
            <a:r>
              <a:rPr lang="en-US" sz="2400" dirty="0">
                <a:effectLst/>
                <a:latin typeface="Arial Black" panose="020B0A04020102020204" pitchFamily="34" charset="0"/>
              </a:rPr>
              <a:t>Postoperative Biomechanics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F5015-3C5A-4736-8260-A754DE41FA8E}"/>
              </a:ext>
            </a:extLst>
          </p:cNvPr>
          <p:cNvSpPr txBox="1"/>
          <p:nvPr/>
        </p:nvSpPr>
        <p:spPr>
          <a:xfrm>
            <a:off x="9228666" y="924600"/>
            <a:ext cx="2506133" cy="794064"/>
          </a:xfrm>
          <a:prstGeom prst="rect">
            <a:avLst/>
          </a:prstGeom>
          <a:noFill/>
          <a:ln>
            <a:noFill/>
          </a:ln>
        </p:spPr>
        <p:txBody>
          <a:bodyPr wrap="square" lIns="27432" tIns="27432" rIns="27432" bIns="27432" rtlCol="0">
            <a:spAutoFit/>
          </a:bodyPr>
          <a:lstStyle/>
          <a:p>
            <a:r>
              <a:rPr lang="en-US" sz="2400" dirty="0">
                <a:effectLst/>
                <a:latin typeface="Arial Black" panose="020B0A04020102020204" pitchFamily="34" charset="0"/>
              </a:rPr>
              <a:t>Intraoperative Biomechanics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ABE64D-DE45-4073-95F5-BD83EDBB520B}"/>
              </a:ext>
            </a:extLst>
          </p:cNvPr>
          <p:cNvCxnSpPr/>
          <p:nvPr/>
        </p:nvCxnSpPr>
        <p:spPr>
          <a:xfrm>
            <a:off x="2316980" y="2804156"/>
            <a:ext cx="3779019" cy="1004382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CD3217-B127-4981-B29F-EAE8BD22FA27}"/>
              </a:ext>
            </a:extLst>
          </p:cNvPr>
          <p:cNvCxnSpPr/>
          <p:nvPr/>
        </p:nvCxnSpPr>
        <p:spPr>
          <a:xfrm flipV="1">
            <a:off x="2242141" y="4063383"/>
            <a:ext cx="3805951" cy="2965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BDE93D-A0A0-4667-AF7E-4EF3F08E025E}"/>
              </a:ext>
            </a:extLst>
          </p:cNvPr>
          <p:cNvCxnSpPr/>
          <p:nvPr/>
        </p:nvCxnSpPr>
        <p:spPr>
          <a:xfrm flipV="1">
            <a:off x="4145116" y="4422555"/>
            <a:ext cx="1950883" cy="68569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D05DE1-A8F1-40ED-A716-86E644CDD7A0}"/>
              </a:ext>
            </a:extLst>
          </p:cNvPr>
          <p:cNvCxnSpPr/>
          <p:nvPr/>
        </p:nvCxnSpPr>
        <p:spPr>
          <a:xfrm flipV="1">
            <a:off x="7866420" y="2561642"/>
            <a:ext cx="1439753" cy="153139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93F7DE-8254-43C2-B808-71774B042A8F}"/>
              </a:ext>
            </a:extLst>
          </p:cNvPr>
          <p:cNvCxnSpPr/>
          <p:nvPr/>
        </p:nvCxnSpPr>
        <p:spPr>
          <a:xfrm flipV="1">
            <a:off x="7511143" y="4988049"/>
            <a:ext cx="1521658" cy="41126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assiveFlexionTka0-90_small">
            <a:hlinkClick r:id="" action="ppaction://media"/>
            <a:extLst>
              <a:ext uri="{FF2B5EF4-FFF2-40B4-BE49-F238E27FC236}">
                <a16:creationId xmlns:a16="http://schemas.microsoft.com/office/drawing/2014/main" id="{4C024C5E-0244-4EC9-AE26-E4D497C8EC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26731" y="1629982"/>
            <a:ext cx="1747720" cy="1420073"/>
          </a:xfrm>
          <a:prstGeom prst="rect">
            <a:avLst/>
          </a:prstGeom>
        </p:spPr>
      </p:pic>
      <p:pic>
        <p:nvPicPr>
          <p:cNvPr id="20" name="stairAscentKaTka">
            <a:hlinkClick r:id="" action="ppaction://media"/>
            <a:extLst>
              <a:ext uri="{FF2B5EF4-FFF2-40B4-BE49-F238E27FC236}">
                <a16:creationId xmlns:a16="http://schemas.microsoft.com/office/drawing/2014/main" id="{614214CE-ECB2-4AAC-8AE1-EC8479FA063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9110" y="3702222"/>
            <a:ext cx="2162859" cy="25889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4E96D50-FAAD-4BBC-901F-2A25178B9C9F}"/>
              </a:ext>
            </a:extLst>
          </p:cNvPr>
          <p:cNvGrpSpPr/>
          <p:nvPr/>
        </p:nvGrpSpPr>
        <p:grpSpPr>
          <a:xfrm>
            <a:off x="10063936" y="5499950"/>
            <a:ext cx="1318033" cy="788454"/>
            <a:chOff x="9416426" y="4647405"/>
            <a:chExt cx="2743204" cy="164099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DF7E221-6A88-4BF4-BA56-A32E01B1D616}"/>
                </a:ext>
              </a:extLst>
            </p:cNvPr>
            <p:cNvSpPr/>
            <p:nvPr/>
          </p:nvSpPr>
          <p:spPr>
            <a:xfrm>
              <a:off x="9416426" y="5873200"/>
              <a:ext cx="2743200" cy="415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120455-32AC-4F88-99F6-6D357619A385}"/>
                </a:ext>
              </a:extLst>
            </p:cNvPr>
            <p:cNvSpPr/>
            <p:nvPr/>
          </p:nvSpPr>
          <p:spPr>
            <a:xfrm>
              <a:off x="10010786" y="5462668"/>
              <a:ext cx="2148840" cy="411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ECDEC44-4D11-4E3F-A5B2-FE3CC5C6F7EB}"/>
                </a:ext>
              </a:extLst>
            </p:cNvPr>
            <p:cNvSpPr/>
            <p:nvPr/>
          </p:nvSpPr>
          <p:spPr>
            <a:xfrm>
              <a:off x="10605148" y="5057937"/>
              <a:ext cx="1554480" cy="411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98D4865-2A46-4C46-B910-77291EABB3A7}"/>
                </a:ext>
              </a:extLst>
            </p:cNvPr>
            <p:cNvSpPr/>
            <p:nvPr/>
          </p:nvSpPr>
          <p:spPr>
            <a:xfrm>
              <a:off x="11199510" y="4647405"/>
              <a:ext cx="960120" cy="411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BAB4EE4-2054-48DC-93BD-7CA2C264F22B}"/>
              </a:ext>
            </a:extLst>
          </p:cNvPr>
          <p:cNvGrpSpPr/>
          <p:nvPr/>
        </p:nvGrpSpPr>
        <p:grpSpPr>
          <a:xfrm>
            <a:off x="171157" y="1353189"/>
            <a:ext cx="2675284" cy="2262296"/>
            <a:chOff x="-34013" y="2678845"/>
            <a:chExt cx="2675284" cy="22622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D2789AE-BF5B-4D0B-818C-456149443CC9}"/>
                </a:ext>
              </a:extLst>
            </p:cNvPr>
            <p:cNvGrpSpPr/>
            <p:nvPr/>
          </p:nvGrpSpPr>
          <p:grpSpPr>
            <a:xfrm>
              <a:off x="-34013" y="2678845"/>
              <a:ext cx="2675284" cy="2262296"/>
              <a:chOff x="59938" y="-113281"/>
              <a:chExt cx="2675284" cy="2262296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979369B-0036-4713-8A5D-CE0BCCB10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7879" y="23056"/>
                <a:ext cx="1119817" cy="2031873"/>
              </a:xfrm>
              <a:prstGeom prst="rect">
                <a:avLst/>
              </a:prstGeom>
            </p:spPr>
          </p:pic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FFB131A3-C1A4-4E3B-8A3A-C05A30817CE5}"/>
                  </a:ext>
                </a:extLst>
              </p:cNvPr>
              <p:cNvSpPr/>
              <p:nvPr/>
            </p:nvSpPr>
            <p:spPr>
              <a:xfrm rot="8137137">
                <a:off x="764854" y="927359"/>
                <a:ext cx="1221656" cy="1221656"/>
              </a:xfrm>
              <a:prstGeom prst="arc">
                <a:avLst>
                  <a:gd name="adj1" fmla="val 14818178"/>
                  <a:gd name="adj2" fmla="val 1214369"/>
                </a:avLst>
              </a:prstGeom>
              <a:ln w="76200">
                <a:solidFill>
                  <a:schemeClr val="bg1"/>
                </a:solidFill>
                <a:headEnd type="triangle" w="med" len="med"/>
                <a:tailEnd type="triangle" w="med" len="med"/>
              </a:ln>
              <a:effectLst>
                <a:glow rad="101600">
                  <a:schemeClr val="tx1">
                    <a:alpha val="75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1AEC64-7B19-4DEE-8030-CBEC7BBE408E}"/>
                  </a:ext>
                </a:extLst>
              </p:cNvPr>
              <p:cNvSpPr txBox="1"/>
              <p:nvPr/>
            </p:nvSpPr>
            <p:spPr>
              <a:xfrm>
                <a:off x="59938" y="-113281"/>
                <a:ext cx="267528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Arial Black" panose="020B0A04020102020204" pitchFamily="34" charset="0"/>
                  </a:rPr>
                  <a:t>Biomechanical</a:t>
                </a:r>
              </a:p>
              <a:p>
                <a:pPr algn="ctr"/>
                <a:r>
                  <a:rPr lang="en-US" sz="2400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Arial Black" panose="020B0A04020102020204" pitchFamily="34" charset="0"/>
                  </a:rPr>
                  <a:t>Metrics</a:t>
                </a:r>
              </a:p>
            </p:txBody>
          </p: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741D2E9-5587-4FAF-9867-A2BF29F08C0B}"/>
                </a:ext>
              </a:extLst>
            </p:cNvPr>
            <p:cNvCxnSpPr/>
            <p:nvPr/>
          </p:nvCxnSpPr>
          <p:spPr>
            <a:xfrm>
              <a:off x="764655" y="3587679"/>
              <a:ext cx="0" cy="74263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B675818-0B73-4ABC-BD31-00E26FB4C9B5}"/>
                </a:ext>
              </a:extLst>
            </p:cNvPr>
            <p:cNvCxnSpPr/>
            <p:nvPr/>
          </p:nvCxnSpPr>
          <p:spPr>
            <a:xfrm>
              <a:off x="1765780" y="3547264"/>
              <a:ext cx="0" cy="74263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46F5C7-2BC4-47B8-AD3B-69C229AD973B}"/>
              </a:ext>
            </a:extLst>
          </p:cNvPr>
          <p:cNvGrpSpPr/>
          <p:nvPr/>
        </p:nvGrpSpPr>
        <p:grpSpPr>
          <a:xfrm>
            <a:off x="6197266" y="4057382"/>
            <a:ext cx="1226972" cy="1219903"/>
            <a:chOff x="4459099" y="1489526"/>
            <a:chExt cx="1226972" cy="1219903"/>
          </a:xfrm>
          <a:effectLst>
            <a:glow rad="101600">
              <a:schemeClr val="tx1">
                <a:alpha val="60000"/>
              </a:schemeClr>
            </a:glow>
          </a:effectLst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7A0D94AD-53D6-49A2-B825-E0BFFC5D65A8}"/>
                </a:ext>
              </a:extLst>
            </p:cNvPr>
            <p:cNvSpPr/>
            <p:nvPr/>
          </p:nvSpPr>
          <p:spPr>
            <a:xfrm>
              <a:off x="4474278" y="1489526"/>
              <a:ext cx="1211793" cy="1211793"/>
            </a:xfrm>
            <a:prstGeom prst="arc">
              <a:avLst>
                <a:gd name="adj1" fmla="val 17318703"/>
                <a:gd name="adj2" fmla="val 6122453"/>
              </a:avLst>
            </a:prstGeom>
            <a:ln w="762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F9D2B464-9856-427F-AEB5-8076E4A2A3F6}"/>
                </a:ext>
              </a:extLst>
            </p:cNvPr>
            <p:cNvSpPr/>
            <p:nvPr/>
          </p:nvSpPr>
          <p:spPr>
            <a:xfrm rot="10800000">
              <a:off x="4459099" y="1497636"/>
              <a:ext cx="1211793" cy="1211793"/>
            </a:xfrm>
            <a:prstGeom prst="arc">
              <a:avLst>
                <a:gd name="adj1" fmla="val 17104613"/>
                <a:gd name="adj2" fmla="val 6122453"/>
              </a:avLst>
            </a:prstGeom>
            <a:ln w="762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159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42000" y="1865055"/>
            <a:ext cx="2187501" cy="377388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4008" y="4961503"/>
            <a:ext cx="2283335" cy="77388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13566" y="1865055"/>
            <a:ext cx="2171930" cy="377388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9544" y="5156271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Gait Dynamics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6145" y="2548576"/>
            <a:ext cx="13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Constitutive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Properties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2077" y="4167700"/>
            <a:ext cx="1658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Neuromuscular Coordination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45547" y="1128778"/>
            <a:ext cx="3107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</a:rPr>
              <a:t>Probabilistic Knee Contact and Ligament Loading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7432" y="1307476"/>
            <a:ext cx="25694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</a:rPr>
              <a:t>Parameterized Inputs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62" y="2606057"/>
            <a:ext cx="853295" cy="621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1152" r="69816" b="82248"/>
          <a:stretch/>
        </p:blipFill>
        <p:spPr>
          <a:xfrm>
            <a:off x="5063459" y="2303789"/>
            <a:ext cx="1080620" cy="16047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7874" r="91092">
                        <a14:foregroundMark x1="71839" y1="86830" x2="71839" y2="86830"/>
                        <a14:foregroundMark x1="38793" y1="94181" x2="38793" y2="94181"/>
                        <a14:foregroundMark x1="36494" y1="53292" x2="36494" y2="53292"/>
                        <a14:foregroundMark x1="69540" y1="78407" x2="69540" y2="78407"/>
                        <a14:foregroundMark x1="78448" y1="79632" x2="78448" y2="79632"/>
                        <a14:foregroundMark x1="80172" y1="84074" x2="80172" y2="84074"/>
                        <a14:foregroundMark x1="81897" y1="83002" x2="81897" y2="83002"/>
                        <a14:foregroundMark x1="75287" y1="85145" x2="75287" y2="85145"/>
                        <a14:foregroundMark x1="76149" y1="86983" x2="76149" y2="86983"/>
                        <a14:foregroundMark x1="78448" y1="86217" x2="78448" y2="86217"/>
                        <a14:foregroundMark x1="76724" y1="87596" x2="76724" y2="87596"/>
                        <a14:foregroundMark x1="72414" y1="87902" x2="72414" y2="87902"/>
                        <a14:foregroundMark x1="74138" y1="80551" x2="74138" y2="80551"/>
                        <a14:foregroundMark x1="76437" y1="80398" x2="76437" y2="80398"/>
                        <a14:foregroundMark x1="77299" y1="83461" x2="77299" y2="83461"/>
                        <a14:foregroundMark x1="35632" y1="94793" x2="35632" y2="94793"/>
                        <a14:foregroundMark x1="40517" y1="95253" x2="40517" y2="95253"/>
                        <a14:foregroundMark x1="39080" y1="95865" x2="39080" y2="95865"/>
                        <a14:foregroundMark x1="41092" y1="96172" x2="41092" y2="96172"/>
                        <a14:foregroundMark x1="77011" y1="82236" x2="77011" y2="82236"/>
                        <a14:foregroundMark x1="79023" y1="81470" x2="79023" y2="81470"/>
                        <a14:foregroundMark x1="80747" y1="80551" x2="80747" y2="80551"/>
                        <a14:foregroundMark x1="82184" y1="83614" x2="82184" y2="83614"/>
                        <a14:foregroundMark x1="74425" y1="81930" x2="74425" y2="81930"/>
                        <a14:foregroundMark x1="75000" y1="83461" x2="75000" y2="83461"/>
                        <a14:foregroundMark x1="78161" y1="85145" x2="78161" y2="85145"/>
                        <a14:foregroundMark x1="80460" y1="84839" x2="80460" y2="84839"/>
                        <a14:foregroundMark x1="80172" y1="79020" x2="80172" y2="79020"/>
                        <a14:foregroundMark x1="81034" y1="81623" x2="81034" y2="81623"/>
                        <a14:foregroundMark x1="70977" y1="84380" x2="70977" y2="84380"/>
                        <a14:foregroundMark x1="70690" y1="85452" x2="70690" y2="85452"/>
                        <a14:foregroundMark x1="81609" y1="82695" x2="81609" y2="82695"/>
                        <a14:foregroundMark x1="37069" y1="94181" x2="37069" y2="94181"/>
                        <a14:foregroundMark x1="37644" y1="95253" x2="37644" y2="95253"/>
                        <a14:foregroundMark x1="36782" y1="95559" x2="36782" y2="95559"/>
                        <a14:foregroundMark x1="35920" y1="94793" x2="35920" y2="94793"/>
                        <a14:foregroundMark x1="35057" y1="95253" x2="35057" y2="95253"/>
                        <a14:foregroundMark x1="48563" y1="91424" x2="48563" y2="91424"/>
                        <a14:foregroundMark x1="49138" y1="93415" x2="49138" y2="93415"/>
                        <a14:foregroundMark x1="48563" y1="95100" x2="48563" y2="95100"/>
                        <a14:foregroundMark x1="46264" y1="96172" x2="46264" y2="96172"/>
                        <a14:foregroundMark x1="42241" y1="97550" x2="42241" y2="97550"/>
                        <a14:foregroundMark x1="41954" y1="99081" x2="41954" y2="99081"/>
                        <a14:foregroundMark x1="45115" y1="92496" x2="45115" y2="92496"/>
                        <a14:foregroundMark x1="44253" y1="94181" x2="44253" y2="94181"/>
                        <a14:foregroundMark x1="43103" y1="95253" x2="43103" y2="95253"/>
                        <a14:foregroundMark x1="39943" y1="91424" x2="39943" y2="91424"/>
                        <a14:foregroundMark x1="38506" y1="92649" x2="38506" y2="92649"/>
                        <a14:foregroundMark x1="37644" y1="93415" x2="37644" y2="93415"/>
                        <a14:foregroundMark x1="41667" y1="91424" x2="41667" y2="91424"/>
                        <a14:foregroundMark x1="41092" y1="92190" x2="41092" y2="92190"/>
                        <a14:backgroundMark x1="41092" y1="93262" x2="41092" y2="93262"/>
                        <a14:backgroundMark x1="37069" y1="94487" x2="37069" y2="94487"/>
                        <a14:backgroundMark x1="39368" y1="94793" x2="39368" y2="94793"/>
                        <a14:backgroundMark x1="40517" y1="94334" x2="40517" y2="94334"/>
                        <a14:backgroundMark x1="41379" y1="92956" x2="41379" y2="92956"/>
                        <a14:backgroundMark x1="77011" y1="85452" x2="77011" y2="85452"/>
                        <a14:backgroundMark x1="78161" y1="82083" x2="78161" y2="82083"/>
                        <a14:backgroundMark x1="81034" y1="83461" x2="81034" y2="83461"/>
                        <a14:backgroundMark x1="72414" y1="80245" x2="72414" y2="80245"/>
                        <a14:backgroundMark x1="75575" y1="82542" x2="75575" y2="82542"/>
                        <a14:backgroundMark x1="76724" y1="84533" x2="76724" y2="84533"/>
                        <a14:backgroundMark x1="78448" y1="83767" x2="78448" y2="83767"/>
                        <a14:backgroundMark x1="77011" y1="79173" x2="77011" y2="79173"/>
                        <a14:backgroundMark x1="79023" y1="77948" x2="79023" y2="77948"/>
                        <a14:backgroundMark x1="79885" y1="80398" x2="79885" y2="80398"/>
                        <a14:backgroundMark x1="77586" y1="81317" x2="77586" y2="81317"/>
                        <a14:backgroundMark x1="73563" y1="84839" x2="73563" y2="84839"/>
                        <a14:backgroundMark x1="76149" y1="83614" x2="76149" y2="83614"/>
                        <a14:backgroundMark x1="80172" y1="81317" x2="80172" y2="81317"/>
                        <a14:backgroundMark x1="41667" y1="92343" x2="41667" y2="92343"/>
                        <a14:backgroundMark x1="46552" y1="93109" x2="46552" y2="93109"/>
                        <a14:backgroundMark x1="46552" y1="92037" x2="46552" y2="92037"/>
                        <a14:backgroundMark x1="37931" y1="95712" x2="37931" y2="957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7433" y="4980314"/>
            <a:ext cx="393325" cy="73804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601364" y="2548574"/>
            <a:ext cx="2283335" cy="72053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91490" y="4138197"/>
            <a:ext cx="2283335" cy="74783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21152" r="69816" b="82248"/>
          <a:stretch/>
        </p:blipFill>
        <p:spPr>
          <a:xfrm>
            <a:off x="1658161" y="4183587"/>
            <a:ext cx="456175" cy="67742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01286" y="3389299"/>
            <a:ext cx="1128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Knee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Geometry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98828" y="3335839"/>
            <a:ext cx="2283335" cy="73562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 rot="5400000" flipV="1">
            <a:off x="4291019" y="3563177"/>
            <a:ext cx="252113" cy="840841"/>
          </a:xfrm>
          <a:prstGeom prst="downArrow">
            <a:avLst>
              <a:gd name="adj1" fmla="val 23023"/>
              <a:gd name="adj2" fmla="val 541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 rot="5400000" flipV="1">
            <a:off x="4307315" y="4559281"/>
            <a:ext cx="252113" cy="840841"/>
          </a:xfrm>
          <a:prstGeom prst="downArrow">
            <a:avLst>
              <a:gd name="adj1" fmla="val 23023"/>
              <a:gd name="adj2" fmla="val 541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 rot="5400000" flipV="1">
            <a:off x="4291019" y="2710008"/>
            <a:ext cx="252113" cy="840841"/>
          </a:xfrm>
          <a:prstGeom prst="downArrow">
            <a:avLst>
              <a:gd name="adj1" fmla="val 23023"/>
              <a:gd name="adj2" fmla="val 541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 rot="5400000" flipV="1">
            <a:off x="4291019" y="1713904"/>
            <a:ext cx="252113" cy="840841"/>
          </a:xfrm>
          <a:prstGeom prst="downArrow">
            <a:avLst>
              <a:gd name="adj1" fmla="val 23023"/>
              <a:gd name="adj2" fmla="val 541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81175" y="1310892"/>
            <a:ext cx="27091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prstClr val="black"/>
                </a:solidFill>
              </a:rPr>
              <a:t>Stochastic Simulation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919" y="2455194"/>
            <a:ext cx="2052576" cy="10983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/>
          <a:srcRect t="56638" r="71748"/>
          <a:stretch/>
        </p:blipFill>
        <p:spPr>
          <a:xfrm>
            <a:off x="8386765" y="3873962"/>
            <a:ext cx="1709737" cy="1628558"/>
          </a:xfrm>
          <a:prstGeom prst="rect">
            <a:avLst/>
          </a:prstGeom>
        </p:spPr>
      </p:pic>
      <p:sp>
        <p:nvSpPr>
          <p:cNvPr id="39" name="Down Arrow 38"/>
          <p:cNvSpPr/>
          <p:nvPr/>
        </p:nvSpPr>
        <p:spPr>
          <a:xfrm rot="5400000" flipV="1">
            <a:off x="7608090" y="3154446"/>
            <a:ext cx="252113" cy="840841"/>
          </a:xfrm>
          <a:prstGeom prst="downArrow">
            <a:avLst>
              <a:gd name="adj1" fmla="val 23023"/>
              <a:gd name="adj2" fmla="val 541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7700" y="4075313"/>
            <a:ext cx="17395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High Throughput Computing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592090" y="4739800"/>
            <a:ext cx="622286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</a:rPr>
              <a:t>…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/>
          <a:srcRect b="8970"/>
          <a:stretch/>
        </p:blipFill>
        <p:spPr>
          <a:xfrm>
            <a:off x="6264645" y="3295664"/>
            <a:ext cx="880339" cy="70797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216885" y="2101568"/>
            <a:ext cx="934533" cy="192528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81923" y="3083778"/>
            <a:ext cx="189620" cy="2838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 rot="20434257">
            <a:off x="6317853" y="2159119"/>
            <a:ext cx="744308" cy="1160054"/>
            <a:chOff x="5284442" y="1481681"/>
            <a:chExt cx="1259313" cy="196272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/>
            <a:srcRect l="9621"/>
            <a:stretch/>
          </p:blipFill>
          <p:spPr>
            <a:xfrm rot="1809270">
              <a:off x="5639926" y="1527231"/>
              <a:ext cx="789995" cy="1917176"/>
            </a:xfrm>
            <a:prstGeom prst="snip1Rect">
              <a:avLst>
                <a:gd name="adj" fmla="val 50000"/>
              </a:avLst>
            </a:prstGeom>
            <a:ln>
              <a:noFill/>
            </a:ln>
          </p:spPr>
        </p:pic>
        <p:sp>
          <p:nvSpPr>
            <p:cNvPr id="47" name="Rectangle 46"/>
            <p:cNvSpPr/>
            <p:nvPr/>
          </p:nvSpPr>
          <p:spPr>
            <a:xfrm>
              <a:off x="5284442" y="1481681"/>
              <a:ext cx="1259313" cy="1853383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3360" y="4982018"/>
            <a:ext cx="430565" cy="6372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3360" y="4320206"/>
            <a:ext cx="430565" cy="63723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1291" y="4977266"/>
            <a:ext cx="430565" cy="6372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1291" y="4315454"/>
            <a:ext cx="430565" cy="63723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2197" y="4982018"/>
            <a:ext cx="430565" cy="63723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2197" y="4320206"/>
            <a:ext cx="430565" cy="6372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4830" y="4321273"/>
            <a:ext cx="430565" cy="637236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V="1">
            <a:off x="5971544" y="2832301"/>
            <a:ext cx="245341" cy="2944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971543" y="3322215"/>
            <a:ext cx="245341" cy="2944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0746" y="3373641"/>
            <a:ext cx="351098" cy="690181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1587144" y="1762003"/>
            <a:ext cx="2283335" cy="72053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145828" y="1931816"/>
            <a:ext cx="177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Anthropometrics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/>
          <a:srcRect l="67574" t="9353" b="5684"/>
          <a:stretch/>
        </p:blipFill>
        <p:spPr>
          <a:xfrm>
            <a:off x="1719331" y="1800345"/>
            <a:ext cx="349874" cy="644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735E2F-C00E-44CA-B4A0-389A4E7F3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Future work aims to parameterize all model inputs</a:t>
            </a:r>
          </a:p>
        </p:txBody>
      </p:sp>
    </p:spTree>
    <p:extLst>
      <p:ext uri="{BB962C8B-B14F-4D97-AF65-F5344CB8AC3E}">
        <p14:creationId xmlns:p14="http://schemas.microsoft.com/office/powerpoint/2010/main" val="264930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3" grpId="0"/>
      <p:bldP spid="31" grpId="0" animBg="1"/>
      <p:bldP spid="32" grpId="0" animBg="1"/>
      <p:bldP spid="33" grpId="0" animBg="1"/>
      <p:bldP spid="34" grpId="0" animBg="1"/>
      <p:bldP spid="36" grpId="0"/>
      <p:bldP spid="39" grpId="0" animBg="1"/>
      <p:bldP spid="40" grpId="0"/>
      <p:bldP spid="41" grpId="0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956" y="946671"/>
            <a:ext cx="2505161" cy="2223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2123"/>
                    </a14:imgEffect>
                  </a14:imgLayer>
                </a14:imgProps>
              </a:ext>
            </a:extLst>
          </a:blip>
          <a:srcRect r="78145"/>
          <a:stretch/>
        </p:blipFill>
        <p:spPr>
          <a:xfrm>
            <a:off x="9710927" y="28134"/>
            <a:ext cx="339446" cy="529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43" b="100000" l="7877" r="100000">
                        <a14:foregroundMark x1="31712" y1="56827" x2="32397" y2="67671"/>
                        <a14:foregroundMark x1="38904" y1="59839" x2="38219" y2="61847"/>
                        <a14:foregroundMark x1="69521" y1="54819" x2="69521" y2="54819"/>
                        <a14:foregroundMark x1="82466" y1="57831" x2="82466" y2="57831"/>
                        <a14:foregroundMark x1="55479" y1="43775" x2="53699" y2="42771"/>
                        <a14:foregroundMark x1="43151" y1="55422" x2="43973" y2="56024"/>
                        <a14:foregroundMark x1="57945" y1="55221" x2="57945" y2="55221"/>
                        <a14:foregroundMark x1="87808" y1="55221" x2="87808" y2="55221"/>
                        <a14:foregroundMark x1="91301" y1="56426" x2="91301" y2="56426"/>
                        <a14:foregroundMark x1="91096" y1="69679" x2="91096" y2="69679"/>
                        <a14:foregroundMark x1="90548" y1="71486" x2="90548" y2="71486"/>
                        <a14:foregroundMark x1="25479" y1="82932" x2="25479" y2="82932"/>
                        <a14:foregroundMark x1="29041" y1="81928" x2="29041" y2="81928"/>
                        <a14:foregroundMark x1="30000" y1="84538" x2="30000" y2="84538"/>
                        <a14:foregroundMark x1="31575" y1="82932" x2="31575" y2="82932"/>
                        <a14:foregroundMark x1="33288" y1="82530" x2="33288" y2="82530"/>
                        <a14:foregroundMark x1="33630" y1="84940" x2="33630" y2="84940"/>
                        <a14:foregroundMark x1="34521" y1="79920" x2="34521" y2="79920"/>
                        <a14:foregroundMark x1="35548" y1="83133" x2="35548" y2="83133"/>
                        <a14:foregroundMark x1="36507" y1="82530" x2="36507" y2="82530"/>
                        <a14:foregroundMark x1="38014" y1="83936" x2="38014" y2="83936"/>
                        <a14:foregroundMark x1="41233" y1="83133" x2="41233" y2="83133"/>
                        <a14:foregroundMark x1="42603" y1="83333" x2="42603" y2="83333"/>
                        <a14:foregroundMark x1="44726" y1="83133" x2="44726" y2="83133"/>
                        <a14:foregroundMark x1="47329" y1="84337" x2="47329" y2="84337"/>
                        <a14:foregroundMark x1="52329" y1="82731" x2="52329" y2="82731"/>
                        <a14:foregroundMark x1="50205" y1="82932" x2="50205" y2="82932"/>
                        <a14:foregroundMark x1="25548" y1="84337" x2="25548" y2="84337"/>
                        <a14:foregroundMark x1="27123" y1="82329" x2="27123" y2="82329"/>
                        <a14:foregroundMark x1="26507" y1="86145" x2="26507" y2="86145"/>
                        <a14:foregroundMark x1="30274" y1="82129" x2="30274" y2="82129"/>
                        <a14:foregroundMark x1="38904" y1="79719" x2="38904" y2="79719"/>
                        <a14:foregroundMark x1="36712" y1="79920" x2="36712" y2="79920"/>
                        <a14:foregroundMark x1="43836" y1="79719" x2="43836" y2="79719"/>
                        <a14:foregroundMark x1="48082" y1="79920" x2="48082" y2="79920"/>
                        <a14:foregroundMark x1="46712" y1="79719" x2="46712" y2="79719"/>
                        <a14:foregroundMark x1="40411" y1="85944" x2="40411" y2="85944"/>
                        <a14:foregroundMark x1="41370" y1="79719" x2="41370" y2="79719"/>
                        <a14:foregroundMark x1="51781" y1="80120" x2="51781" y2="80120"/>
                        <a14:foregroundMark x1="51849" y1="85944" x2="51849" y2="85944"/>
                        <a14:foregroundMark x1="53562" y1="80321" x2="53562" y2="80321"/>
                        <a14:foregroundMark x1="54658" y1="80120" x2="54658" y2="80120"/>
                        <a14:foregroundMark x1="54521" y1="83133" x2="54521" y2="83133"/>
                        <a14:foregroundMark x1="56644" y1="79719" x2="56644" y2="79719"/>
                        <a14:foregroundMark x1="57534" y1="84739" x2="57534" y2="84739"/>
                        <a14:foregroundMark x1="57603" y1="80120" x2="57603" y2="80120"/>
                        <a14:foregroundMark x1="59384" y1="79719" x2="59384" y2="79719"/>
                        <a14:foregroundMark x1="60411" y1="85341" x2="60411" y2="85341"/>
                        <a14:foregroundMark x1="62603" y1="83534" x2="62603" y2="83534"/>
                        <a14:foregroundMark x1="62740" y1="79719" x2="62740" y2="79719"/>
                        <a14:foregroundMark x1="61849" y1="85944" x2="61849" y2="85944"/>
                        <a14:foregroundMark x1="63904" y1="84137" x2="63904" y2="84137"/>
                        <a14:foregroundMark x1="65548" y1="85944" x2="65548" y2="85944"/>
                        <a14:foregroundMark x1="65411" y1="79719" x2="65411" y2="79719"/>
                        <a14:foregroundMark x1="66781" y1="82731" x2="66781" y2="82731"/>
                        <a14:foregroundMark x1="68493" y1="82731" x2="68493" y2="82731"/>
                        <a14:foregroundMark x1="67945" y1="79920" x2="67945" y2="79920"/>
                        <a14:foregroundMark x1="66918" y1="85743" x2="66918" y2="85743"/>
                        <a14:foregroundMark x1="71507" y1="85141" x2="71507" y2="85141"/>
                        <a14:foregroundMark x1="71712" y1="82530" x2="71712" y2="82530"/>
                        <a14:foregroundMark x1="73630" y1="83534" x2="73630" y2="83534"/>
                        <a14:foregroundMark x1="72671" y1="85743" x2="72671" y2="85743"/>
                        <a14:foregroundMark x1="74932" y1="80522" x2="74932" y2="80522"/>
                        <a14:foregroundMark x1="76507" y1="80321" x2="76507" y2="80321"/>
                        <a14:foregroundMark x1="76438" y1="85944" x2="76438" y2="85944"/>
                        <a14:foregroundMark x1="78288" y1="80924" x2="78288" y2="80924"/>
                        <a14:foregroundMark x1="80274" y1="83133" x2="80274" y2="83133"/>
                        <a14:foregroundMark x1="81712" y1="80522" x2="81712" y2="80522"/>
                        <a14:foregroundMark x1="83562" y1="80321" x2="83562" y2="80321"/>
                        <a14:foregroundMark x1="82466" y1="84337" x2="82466" y2="84337"/>
                        <a14:foregroundMark x1="81507" y1="85944" x2="81507" y2="85944"/>
                        <a14:foregroundMark x1="86370" y1="85542" x2="86370" y2="85542"/>
                        <a14:foregroundMark x1="84795" y1="85944" x2="84795" y2="85944"/>
                        <a14:foregroundMark x1="89384" y1="82129" x2="89384" y2="82129"/>
                        <a14:foregroundMark x1="87603" y1="84337" x2="87603" y2="84337"/>
                        <a14:foregroundMark x1="88767" y1="79719" x2="88767" y2="79719"/>
                        <a14:foregroundMark x1="90685" y1="80120" x2="90685" y2="80120"/>
                        <a14:foregroundMark x1="90685" y1="84940" x2="90685" y2="84940"/>
                        <a14:foregroundMark x1="92466" y1="81928" x2="92466" y2="81928"/>
                        <a14:foregroundMark x1="92945" y1="79719" x2="92945" y2="79719"/>
                        <a14:foregroundMark x1="92055" y1="85944" x2="92055" y2="85944"/>
                        <a14:foregroundMark x1="95685" y1="80120" x2="95685" y2="80120"/>
                        <a14:foregroundMark x1="95753" y1="85944" x2="95753" y2="85944"/>
                        <a14:foregroundMark x1="97260" y1="85743" x2="97260" y2="85743"/>
                        <a14:foregroundMark x1="98630" y1="83735" x2="98630" y2="83735"/>
                        <a14:foregroundMark x1="99110" y1="80723" x2="99110" y2="80723"/>
                        <a14:foregroundMark x1="58425" y1="79518" x2="58425" y2="79518"/>
                        <a14:foregroundMark x1="58425" y1="85141" x2="58425" y2="85141"/>
                        <a14:foregroundMark x1="57466" y1="85944" x2="57466" y2="85944"/>
                        <a14:foregroundMark x1="73699" y1="79317" x2="73699" y2="79317"/>
                        <a14:foregroundMark x1="78288" y1="83534" x2="78288" y2="83534"/>
                        <a14:foregroundMark x1="81507" y1="83735" x2="81507" y2="83735"/>
                        <a14:foregroundMark x1="83562" y1="85341" x2="83562" y2="85341"/>
                        <a14:backgroundMark x1="23562" y1="32731" x2="99863" y2="36747"/>
                        <a14:backgroundMark x1="79795" y1="91767" x2="29041" y2="95783"/>
                        <a14:backgroundMark x1="22877" y1="70683" x2="20822" y2="84739"/>
                        <a14:backgroundMark x1="88630" y1="90763" x2="96781" y2="90763"/>
                        <a14:backgroundMark x1="29795" y1="62249" x2="29726" y2="68072"/>
                        <a14:backgroundMark x1="36644" y1="54819" x2="36507" y2="66064"/>
                        <a14:backgroundMark x1="39795" y1="67871" x2="41712" y2="75100"/>
                        <a14:backgroundMark x1="48219" y1="61847" x2="49110" y2="75301"/>
                        <a14:backgroundMark x1="42397" y1="74297" x2="47603" y2="74297"/>
                        <a14:backgroundMark x1="53288" y1="51406" x2="55342" y2="65261"/>
                        <a14:backgroundMark x1="50685" y1="55221" x2="50616" y2="58233"/>
                        <a14:backgroundMark x1="57466" y1="68675" x2="57945" y2="70281"/>
                        <a14:backgroundMark x1="29247" y1="72088" x2="29589" y2="72892"/>
                        <a14:backgroundMark x1="35137" y1="74096" x2="35137" y2="74096"/>
                        <a14:backgroundMark x1="37466" y1="74699" x2="38219" y2="74699"/>
                        <a14:backgroundMark x1="39315" y1="75301" x2="39932" y2="75301"/>
                        <a14:backgroundMark x1="33767" y1="74900" x2="32808" y2="74900"/>
                        <a14:backgroundMark x1="28014" y1="74699" x2="26644" y2="74900"/>
                        <a14:backgroundMark x1="62055" y1="50402" x2="61986" y2="57831"/>
                        <a14:backgroundMark x1="68562" y1="59036" x2="68014" y2="69679"/>
                        <a14:backgroundMark x1="50822" y1="74699" x2="73356" y2="75502"/>
                        <a14:backgroundMark x1="83973" y1="74900" x2="78973" y2="75703"/>
                        <a14:backgroundMark x1="76301" y1="76506" x2="77397" y2="76506"/>
                        <a14:backgroundMark x1="85548" y1="76104" x2="89110" y2="76104"/>
                        <a14:backgroundMark x1="91301" y1="76707" x2="95822" y2="74900"/>
                        <a14:backgroundMark x1="92260" y1="53213" x2="92466" y2="57028"/>
                        <a14:backgroundMark x1="91986" y1="50000" x2="91986" y2="50000"/>
                        <a14:backgroundMark x1="99452" y1="54217" x2="99726" y2="75904"/>
                        <a14:backgroundMark x1="99658" y1="81124" x2="99658" y2="81526"/>
                        <a14:backgroundMark x1="36096" y1="81325" x2="36096" y2="81325"/>
                        <a14:backgroundMark x1="38562" y1="81526" x2="38562" y2="81526"/>
                        <a14:backgroundMark x1="47466" y1="81124" x2="47466" y2="81124"/>
                        <a14:backgroundMark x1="51438" y1="82731" x2="51438" y2="82731"/>
                        <a14:backgroundMark x1="64795" y1="83133" x2="64795" y2="83133"/>
                        <a14:backgroundMark x1="67603" y1="82731" x2="67603" y2="82731"/>
                        <a14:backgroundMark x1="70479" y1="84940" x2="70479" y2="84940"/>
                        <a14:backgroundMark x1="70890" y1="81124" x2="70890" y2="81124"/>
                        <a14:backgroundMark x1="75685" y1="82329" x2="75685" y2="82329"/>
                        <a14:backgroundMark x1="77123" y1="84337" x2="77123" y2="84337"/>
                        <a14:backgroundMark x1="77603" y1="81325" x2="77603" y2="81325"/>
                        <a14:backgroundMark x1="79589" y1="80321" x2="79589" y2="80321"/>
                        <a14:backgroundMark x1="80205" y1="85141" x2="80205" y2="85141"/>
                        <a14:backgroundMark x1="84658" y1="81928" x2="84658" y2="81928"/>
                        <a14:backgroundMark x1="86849" y1="81526" x2="86849" y2="81526"/>
                        <a14:backgroundMark x1="88493" y1="82932" x2="88493" y2="82932"/>
                        <a14:backgroundMark x1="85411" y1="84538" x2="85411" y2="84538"/>
                        <a14:backgroundMark x1="90000" y1="80924" x2="90000" y2="80924"/>
                        <a14:backgroundMark x1="95205" y1="82731" x2="95205" y2="82731"/>
                        <a14:backgroundMark x1="97808" y1="84739" x2="97808" y2="84739"/>
                        <a14:backgroundMark x1="85548" y1="82129" x2="85548" y2="82129"/>
                        <a14:backgroundMark x1="58630" y1="81727" x2="58630" y2="81727"/>
                        <a14:backgroundMark x1="57466" y1="82129" x2="57466" y2="82129"/>
                        <a14:backgroundMark x1="58151" y1="80522" x2="58151" y2="80522"/>
                        <a14:backgroundMark x1="76644" y1="81727" x2="76644" y2="81727"/>
                        <a14:backgroundMark x1="83288" y1="83133" x2="83288" y2="83133"/>
                      </a14:backgroundRemoval>
                    </a14:imgEffect>
                  </a14:imgLayer>
                </a14:imgProps>
              </a:ext>
            </a:extLst>
          </a:blip>
          <a:srcRect l="22239" t="40200" b="9987"/>
          <a:stretch/>
        </p:blipFill>
        <p:spPr>
          <a:xfrm>
            <a:off x="10053263" y="121773"/>
            <a:ext cx="1846464" cy="403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024" y="4647495"/>
            <a:ext cx="2906568" cy="523182"/>
          </a:xfrm>
          <a:prstGeom prst="rect">
            <a:avLst/>
          </a:prstGeom>
        </p:spPr>
      </p:pic>
      <p:pic>
        <p:nvPicPr>
          <p:cNvPr id="11" name="Picture 8" descr="Image result for open science gri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956" y="4460874"/>
            <a:ext cx="1521941" cy="77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opensi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87" y="4364900"/>
            <a:ext cx="1160502" cy="9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9722" y="742020"/>
            <a:ext cx="4112555" cy="31002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76111" y="3205342"/>
            <a:ext cx="30970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http://uwnmbl.engr.wisc.edu/</a:t>
            </a:r>
          </a:p>
          <a:p>
            <a:r>
              <a:rPr lang="en-US" b="1" dirty="0"/>
              <a:t>jdroth2@wisc.edu</a:t>
            </a:r>
          </a:p>
          <a:p>
            <a:r>
              <a:rPr lang="en-US" b="1" dirty="0"/>
              <a:t>dgthelen@wisc.edu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66941" y="4276207"/>
            <a:ext cx="1548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Christina Koch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FF0457-9842-41C4-8F0E-5C1D5D7A8297}"/>
              </a:ext>
            </a:extLst>
          </p:cNvPr>
          <p:cNvGrpSpPr/>
          <p:nvPr/>
        </p:nvGrpSpPr>
        <p:grpSpPr>
          <a:xfrm>
            <a:off x="3676035" y="5419633"/>
            <a:ext cx="5273921" cy="902818"/>
            <a:chOff x="3676035" y="5419633"/>
            <a:chExt cx="5273921" cy="9028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38495" y="5419633"/>
              <a:ext cx="2585802" cy="39744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76035" y="5737676"/>
              <a:ext cx="31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EB015410, HD084213, AR062733, HD065690, 5 T32 AG 213-26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6632" y="5490502"/>
              <a:ext cx="2193324" cy="65315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3" r="31774" b="64413"/>
          <a:stretch/>
        </p:blipFill>
        <p:spPr>
          <a:xfrm>
            <a:off x="860125" y="742020"/>
            <a:ext cx="1945614" cy="242146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7255" y="3097532"/>
            <a:ext cx="30713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Colin R. Smith, PhD</a:t>
            </a:r>
          </a:p>
          <a:p>
            <a:pPr algn="ctr"/>
            <a:r>
              <a:rPr lang="en-US" b="1" dirty="0"/>
              <a:t>Whitaker Post-doctoral Fellow</a:t>
            </a:r>
          </a:p>
          <a:p>
            <a:pPr algn="ctr"/>
            <a:r>
              <a:rPr lang="en-US" b="1" dirty="0"/>
              <a:t>ETH Zürich</a:t>
            </a:r>
          </a:p>
        </p:txBody>
      </p:sp>
    </p:spTree>
    <p:extLst>
      <p:ext uri="{BB962C8B-B14F-4D97-AF65-F5344CB8AC3E}">
        <p14:creationId xmlns:p14="http://schemas.microsoft.com/office/powerpoint/2010/main" val="2252385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Propagation of ligament property uncertainty to kinematics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054630" y="6204881"/>
            <a:ext cx="2765770" cy="3289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err="1"/>
              <a:t>Lenhart</a:t>
            </a:r>
            <a:r>
              <a:rPr lang="en-US" sz="1200" dirty="0"/>
              <a:t> et al, </a:t>
            </a:r>
            <a:r>
              <a:rPr lang="en-US" sz="1200" i="1" dirty="0"/>
              <a:t>Ann Biomed </a:t>
            </a:r>
            <a:r>
              <a:rPr lang="en-US" sz="1200" i="1" dirty="0" err="1"/>
              <a:t>Eng</a:t>
            </a:r>
            <a:r>
              <a:rPr lang="en-US" sz="1200" dirty="0"/>
              <a:t>,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329" b="7641"/>
          <a:stretch/>
        </p:blipFill>
        <p:spPr>
          <a:xfrm>
            <a:off x="5916387" y="846864"/>
            <a:ext cx="4661163" cy="5253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23189" y="2404893"/>
            <a:ext cx="3155478" cy="1831532"/>
            <a:chOff x="4264469" y="1280109"/>
            <a:chExt cx="4706210" cy="18315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" t="945" r="104"/>
            <a:stretch/>
          </p:blipFill>
          <p:spPr>
            <a:xfrm>
              <a:off x="4270564" y="1295400"/>
              <a:ext cx="4692462" cy="181624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4278758" y="1280109"/>
              <a:ext cx="0" cy="18240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264469" y="3104146"/>
              <a:ext cx="470621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785456" y="22454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4924" y="293886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4924" y="367493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 rot="16200000">
            <a:off x="1015996" y="3117303"/>
            <a:ext cx="1434389" cy="399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Adduction [</a:t>
            </a:r>
            <a:r>
              <a:rPr lang="en-US" sz="1800" baseline="30000" dirty="0"/>
              <a:t>o</a:t>
            </a:r>
            <a:r>
              <a:rPr lang="en-US" sz="1800" dirty="0"/>
              <a:t>]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315116" y="4215180"/>
            <a:ext cx="961857" cy="399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Time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663060" y="2254278"/>
            <a:ext cx="2071263" cy="3165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3000 Simulations</a:t>
            </a:r>
          </a:p>
        </p:txBody>
      </p:sp>
    </p:spTree>
    <p:extLst>
      <p:ext uri="{BB962C8B-B14F-4D97-AF65-F5344CB8AC3E}">
        <p14:creationId xmlns:p14="http://schemas.microsoft.com/office/powerpoint/2010/main" val="323062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-134279"/>
            <a:ext cx="11930330" cy="876299"/>
          </a:xfrm>
        </p:spPr>
        <p:txBody>
          <a:bodyPr>
            <a:normAutofit/>
          </a:bodyPr>
          <a:lstStyle/>
          <a:p>
            <a:r>
              <a:rPr lang="en-US" dirty="0"/>
              <a:t>Propagation of ligament property uncertainty to joint contact forces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045" y="820684"/>
            <a:ext cx="5028138" cy="5357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7616" t="13189" r="31192" b="522"/>
          <a:stretch/>
        </p:blipFill>
        <p:spPr>
          <a:xfrm>
            <a:off x="5048868" y="2099195"/>
            <a:ext cx="1346351" cy="2845697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4940000" y="4045489"/>
            <a:ext cx="1183001" cy="89896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4957748" y="2205547"/>
            <a:ext cx="295754" cy="27396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4930142" y="3093464"/>
            <a:ext cx="323360" cy="35361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4924303" y="3806791"/>
            <a:ext cx="251397" cy="22667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054" y="4623408"/>
            <a:ext cx="795019" cy="600493"/>
          </a:xfrm>
          <a:prstGeom prst="rect">
            <a:avLst/>
          </a:prstGeom>
        </p:spPr>
      </p:pic>
      <p:sp>
        <p:nvSpPr>
          <p:cNvPr id="17" name="Rounded Rectangle 41"/>
          <p:cNvSpPr/>
          <p:nvPr/>
        </p:nvSpPr>
        <p:spPr>
          <a:xfrm>
            <a:off x="4107305" y="4475395"/>
            <a:ext cx="830515" cy="868343"/>
          </a:xfrm>
          <a:prstGeom prst="roundRect">
            <a:avLst>
              <a:gd name="adj" fmla="val 5653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78105" y="5136071"/>
            <a:ext cx="712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Stiffness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00431" y="4420071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MCL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054" y="3726808"/>
            <a:ext cx="795019" cy="600493"/>
          </a:xfrm>
          <a:prstGeom prst="rect">
            <a:avLst/>
          </a:prstGeom>
        </p:spPr>
      </p:pic>
      <p:sp>
        <p:nvSpPr>
          <p:cNvPr id="21" name="Rounded Rectangle 49"/>
          <p:cNvSpPr/>
          <p:nvPr/>
        </p:nvSpPr>
        <p:spPr>
          <a:xfrm>
            <a:off x="4107305" y="3578795"/>
            <a:ext cx="830515" cy="868343"/>
          </a:xfrm>
          <a:prstGeom prst="roundRect">
            <a:avLst>
              <a:gd name="adj" fmla="val 5653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78105" y="4239471"/>
            <a:ext cx="712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Stiffness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37299" y="3523471"/>
            <a:ext cx="437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PFL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234" y="1915037"/>
            <a:ext cx="795019" cy="600493"/>
          </a:xfrm>
          <a:prstGeom prst="rect">
            <a:avLst/>
          </a:prstGeom>
        </p:spPr>
      </p:pic>
      <p:sp>
        <p:nvSpPr>
          <p:cNvPr id="25" name="Rounded Rectangle 53"/>
          <p:cNvSpPr/>
          <p:nvPr/>
        </p:nvSpPr>
        <p:spPr>
          <a:xfrm>
            <a:off x="4109485" y="1767024"/>
            <a:ext cx="830515" cy="868343"/>
          </a:xfrm>
          <a:prstGeom prst="roundRect">
            <a:avLst>
              <a:gd name="adj" fmla="val 5653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80285" y="2427700"/>
            <a:ext cx="712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Stiffness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48100" y="1705020"/>
            <a:ext cx="4219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ITB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939" y="2818327"/>
            <a:ext cx="795019" cy="600493"/>
          </a:xfrm>
          <a:prstGeom prst="rect">
            <a:avLst/>
          </a:prstGeom>
        </p:spPr>
      </p:pic>
      <p:sp>
        <p:nvSpPr>
          <p:cNvPr id="29" name="Rounded Rectangle 57"/>
          <p:cNvSpPr/>
          <p:nvPr/>
        </p:nvSpPr>
        <p:spPr>
          <a:xfrm>
            <a:off x="4115190" y="2670314"/>
            <a:ext cx="830515" cy="868343"/>
          </a:xfrm>
          <a:prstGeom prst="roundRect">
            <a:avLst>
              <a:gd name="adj" fmla="val 5653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185990" y="3330990"/>
            <a:ext cx="712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Stiffness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50281" y="2614990"/>
            <a:ext cx="427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LCL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24952" r="41693"/>
          <a:stretch/>
        </p:blipFill>
        <p:spPr>
          <a:xfrm>
            <a:off x="2312262" y="1713742"/>
            <a:ext cx="1215981" cy="39531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l="59404"/>
          <a:stretch/>
        </p:blipFill>
        <p:spPr>
          <a:xfrm>
            <a:off x="168140" y="1509955"/>
            <a:ext cx="1570926" cy="41960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291" y="4045489"/>
            <a:ext cx="1167739" cy="21603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435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1B8E15-3C8E-4433-AEE5-28A34686B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780D9A-C1C6-4FCE-AA93-D7D74D4AB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Overview of UW Neuromuscular Biomechanics Lab (NMBL)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Ongoing orthopedic research in UW NMBL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Modeling approach in UW NMBL to simulate human movement using HTCondor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Application of UW NMBL modeling approach with HTCondor to address anterior knee pain after total knee replacement</a:t>
            </a:r>
          </a:p>
        </p:txBody>
      </p:sp>
    </p:spTree>
    <p:extLst>
      <p:ext uri="{BB962C8B-B14F-4D97-AF65-F5344CB8AC3E}">
        <p14:creationId xmlns:p14="http://schemas.microsoft.com/office/powerpoint/2010/main" val="2133592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1B8E15-3C8E-4433-AEE5-28A34686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70" y="-7904"/>
            <a:ext cx="12026630" cy="876299"/>
          </a:xfrm>
        </p:spPr>
        <p:txBody>
          <a:bodyPr>
            <a:normAutofit/>
          </a:bodyPr>
          <a:lstStyle/>
          <a:p>
            <a:r>
              <a:rPr lang="en-US" sz="3600" dirty="0"/>
              <a:t>Overview of UW Neuromuscular Biomechanics Lab</a:t>
            </a:r>
          </a:p>
        </p:txBody>
      </p:sp>
      <p:pic>
        <p:nvPicPr>
          <p:cNvPr id="6" name="benchmark_walk_LowerBody0.1">
            <a:hlinkClick r:id="" action="ppaction://media"/>
          </p:cNvPr>
          <p:cNvPicPr>
            <a:picLocks noChangeAspect="1"/>
          </p:cNvPicPr>
          <p:nvPr/>
        </p:nvPicPr>
        <p:blipFill rotWithShape="1">
          <a:blip r:embed="rId2"/>
          <a:srcRect l="20821" t="7187" r="28680" b="7149"/>
          <a:stretch>
            <a:fillRect/>
          </a:stretch>
        </p:blipFill>
        <p:spPr>
          <a:xfrm>
            <a:off x="4367102" y="4535444"/>
            <a:ext cx="1478069" cy="1410371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14337" y="3188015"/>
            <a:ext cx="2557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Imaging</a:t>
            </a:r>
          </a:p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Biomechanics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14337" y="1624268"/>
            <a:ext cx="1566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Tissue Mechanics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14337" y="4668343"/>
            <a:ext cx="1795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Modeling &amp;</a:t>
            </a:r>
          </a:p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Simulation</a:t>
            </a:r>
          </a:p>
        </p:txBody>
      </p:sp>
      <p:pic>
        <p:nvPicPr>
          <p:cNvPr id="10" name="Picture 9" descr="C:\Users\Michael\AppData\Local\Temp\UltrasoundSetup-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1832" y="2894348"/>
            <a:ext cx="1089163" cy="118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8644" y="2894348"/>
            <a:ext cx="1343845" cy="118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506" y="1186017"/>
            <a:ext cx="1028699" cy="1426809"/>
          </a:xfrm>
          <a:prstGeom prst="rect">
            <a:avLst/>
          </a:prstGeom>
        </p:spPr>
      </p:pic>
      <p:pic>
        <p:nvPicPr>
          <p:cNvPr id="13" name="Picture 12" descr="https://lh3.googleusercontent.com/c0ieBcEAR-0NhYTQIk__akKKCML4i_R2RLb_ZHtQxYHrIaKZkF-LHuCbMoTKArJaXm0FvHd0g34h1fqLJfdpYIQr1l29CSXVFgtNNqxpSMM6a6doESLDUjPIpEoCM-pSE15SpgKzH1yRG17URedJD-xAZHkdoXQ8nhjymJwna6oGqF6R6GmO_P9yXudovazom5uvhEYDdK3t0CPIS2Kc-IUkYd42mwCf8FhD8S8He56VBXvdm_JgIu-3GsAyeT1PzGpzglPbfJWjJp7xHy33VighlZGaMdJP778l9jQvEgO70iliRmreg4I0qv-3JNu9tyylq_-KiCGJpZ1dOTWGKPKB9iZ-cb7jNqetnydy5A3r8c70g0b4DuivCogAnPxMKTAL49Zxzu6jOXRcnzk1S6LQC7y8CAJQwtFvRWvZ6-KKQLwDCbvoNs3uAmHVf-Vp1pPd3AOukXzy5EPFvYm-wjSEViuDg3C3il6Iujh1u02i9FLYPt0Q86nBGc3ndnHKXORgcNIMJ0y-xa5IsO0DKz1PKss0jEiyKwU24Smw9PJGiNCXfH3uFGrECP55zSXQB5RNtkTnbYlSQ1MrPXSBtcO_kVuaIAIxhkpkbRUceT9jYnAZFrkQIg=w1577-h887-n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24481" y="1201933"/>
            <a:ext cx="1898008" cy="139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s://lh3.googleusercontent.com/mFi-pdaqtTGNhZackEMG97_iZq54Pk0fKMM07dpv49foMTUP6Nd7bf_5jYQha_u5UYtBp4iN-pNLiv_hocxjK6GsP1SA1NgL90vYime4b9cRoXm-1yWnoOt0N9HoHTRVKspIrrN3nx8Pbh6E7DK9XHsc1zicF61-6gUsR6anPNoGrl-odKTUwn-cEYXbR9Z1FHRBmLOQvKLt2YNDTJ16SiIr0Q6FR4VTjkit_J69rjwg5Hr_SQTrU1wxfFFLtRDt58p3YIw3YB02XfdHQ-_CQV-BHOwEBE2E_hDx-t2ShbRu94AKFHncCN4tucFJNplxZOAQ0HrwkvI4UEAOOqUi8PT8DZECePILn4soCSbv0aLYLLm6EjktVZm929YXMIjmVz3p47DtHrGFy8ErKAWZFz5r2KsFnyuZ_dl79iGJumVmQKUO0I1-cnUD7BSDgB4yAv_FCdDLoNsCvflYaKri3_pNZDJnbx1KXvIo1SKesGaAn8MfkyskzAXdrZJILGTFYpV9Enh7_gcgVt1Qvm0jf3YnXZJvuzMWxoaLF-QDv37yXBD_33Mo2EMU8J5QQmFihVoZsSEgkXeYsfHVYtYCPc170C-ikXdMsLjw-Nlsa7UaJy6Ku552ng=w500-h887-n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0546" y="1186017"/>
            <a:ext cx="1440596" cy="140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5900" y="4524188"/>
            <a:ext cx="1623998" cy="143288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994" y="2894348"/>
            <a:ext cx="2324189" cy="12102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938" y="1191724"/>
            <a:ext cx="1615227" cy="141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jmartin\AppData\Local\Temp\Rar$DI00.766\Knee_v2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968" y="1201933"/>
            <a:ext cx="1527739" cy="1410893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485" y="4668343"/>
            <a:ext cx="854965" cy="1144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4393" y="4628462"/>
            <a:ext cx="1269122" cy="1372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393" y="2802073"/>
            <a:ext cx="1047952" cy="12127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759" y="4639721"/>
            <a:ext cx="1273553" cy="1306094"/>
            <a:chOff x="6167925" y="4393916"/>
            <a:chExt cx="1496475" cy="153471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67925" y="4393916"/>
              <a:ext cx="1362621" cy="152613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849235" y="5654212"/>
              <a:ext cx="815165" cy="2744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Content Placeholder 2"/>
          <p:cNvSpPr>
            <a:spLocks noGrp="1"/>
          </p:cNvSpPr>
          <p:nvPr/>
        </p:nvSpPr>
        <p:spPr bwMode="auto">
          <a:xfrm>
            <a:off x="2446724" y="4423052"/>
            <a:ext cx="5553398" cy="15523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Clinical Applications Using HTC Condor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Anterior cruciate ligament (ACL) reconstruction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Pediatric gait disorders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Total knee replacement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8219490" y="4564469"/>
            <a:ext cx="3310364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http://opensim.stanford.edu/support/event_details.html?id=169</a:t>
            </a:r>
          </a:p>
        </p:txBody>
      </p:sp>
      <p:sp>
        <p:nvSpPr>
          <p:cNvPr id="29" name="Freeform 28"/>
          <p:cNvSpPr/>
          <p:nvPr/>
        </p:nvSpPr>
        <p:spPr>
          <a:xfrm>
            <a:off x="5499990" y="5381476"/>
            <a:ext cx="2719500" cy="284062"/>
          </a:xfrm>
          <a:custGeom>
            <a:avLst/>
            <a:gdLst>
              <a:gd name="connsiteX0" fmla="*/ 2536166 w 2536166"/>
              <a:gd name="connsiteY0" fmla="*/ 93845 h 1099672"/>
              <a:gd name="connsiteX1" fmla="*/ 2380891 w 2536166"/>
              <a:gd name="connsiteY1" fmla="*/ 85218 h 1099672"/>
              <a:gd name="connsiteX2" fmla="*/ 2329132 w 2536166"/>
              <a:gd name="connsiteY2" fmla="*/ 999618 h 1099672"/>
              <a:gd name="connsiteX3" fmla="*/ 0 w 2536166"/>
              <a:gd name="connsiteY3" fmla="*/ 1034124 h 1099672"/>
              <a:gd name="connsiteX0" fmla="*/ 2536166 w 2536166"/>
              <a:gd name="connsiteY0" fmla="*/ 99444 h 1156253"/>
              <a:gd name="connsiteX1" fmla="*/ 2380891 w 2536166"/>
              <a:gd name="connsiteY1" fmla="*/ 90817 h 1156253"/>
              <a:gd name="connsiteX2" fmla="*/ 1474772 w 2536166"/>
              <a:gd name="connsiteY2" fmla="*/ 1083593 h 1156253"/>
              <a:gd name="connsiteX3" fmla="*/ 0 w 2536166"/>
              <a:gd name="connsiteY3" fmla="*/ 1039723 h 1156253"/>
              <a:gd name="connsiteX0" fmla="*/ 2536166 w 2536166"/>
              <a:gd name="connsiteY0" fmla="*/ 99444 h 1156253"/>
              <a:gd name="connsiteX1" fmla="*/ 2380891 w 2536166"/>
              <a:gd name="connsiteY1" fmla="*/ 90817 h 1156253"/>
              <a:gd name="connsiteX2" fmla="*/ 1474772 w 2536166"/>
              <a:gd name="connsiteY2" fmla="*/ 1083593 h 1156253"/>
              <a:gd name="connsiteX3" fmla="*/ 0 w 2536166"/>
              <a:gd name="connsiteY3" fmla="*/ 1039723 h 1156253"/>
              <a:gd name="connsiteX0" fmla="*/ 2536166 w 2536166"/>
              <a:gd name="connsiteY0" fmla="*/ 99444 h 1156253"/>
              <a:gd name="connsiteX1" fmla="*/ 2380891 w 2536166"/>
              <a:gd name="connsiteY1" fmla="*/ 90817 h 1156253"/>
              <a:gd name="connsiteX2" fmla="*/ 1474772 w 2536166"/>
              <a:gd name="connsiteY2" fmla="*/ 1083593 h 1156253"/>
              <a:gd name="connsiteX3" fmla="*/ 0 w 2536166"/>
              <a:gd name="connsiteY3" fmla="*/ 1039723 h 1156253"/>
              <a:gd name="connsiteX0" fmla="*/ 2536166 w 2536166"/>
              <a:gd name="connsiteY0" fmla="*/ 99444 h 1095313"/>
              <a:gd name="connsiteX1" fmla="*/ 2380891 w 2536166"/>
              <a:gd name="connsiteY1" fmla="*/ 90817 h 1095313"/>
              <a:gd name="connsiteX2" fmla="*/ 1474772 w 2536166"/>
              <a:gd name="connsiteY2" fmla="*/ 1083593 h 1095313"/>
              <a:gd name="connsiteX3" fmla="*/ 0 w 2536166"/>
              <a:gd name="connsiteY3" fmla="*/ 1039723 h 1095313"/>
              <a:gd name="connsiteX0" fmla="*/ 2536166 w 2536166"/>
              <a:gd name="connsiteY0" fmla="*/ 8347 h 1020168"/>
              <a:gd name="connsiteX1" fmla="*/ 2115745 w 2536166"/>
              <a:gd name="connsiteY1" fmla="*/ 607128 h 1020168"/>
              <a:gd name="connsiteX2" fmla="*/ 1474772 w 2536166"/>
              <a:gd name="connsiteY2" fmla="*/ 992496 h 1020168"/>
              <a:gd name="connsiteX3" fmla="*/ 0 w 2536166"/>
              <a:gd name="connsiteY3" fmla="*/ 948626 h 1020168"/>
              <a:gd name="connsiteX0" fmla="*/ 2791493 w 2791493"/>
              <a:gd name="connsiteY0" fmla="*/ 12659 h 789355"/>
              <a:gd name="connsiteX1" fmla="*/ 2115745 w 2791493"/>
              <a:gd name="connsiteY1" fmla="*/ 376315 h 789355"/>
              <a:gd name="connsiteX2" fmla="*/ 1474772 w 2791493"/>
              <a:gd name="connsiteY2" fmla="*/ 761683 h 789355"/>
              <a:gd name="connsiteX3" fmla="*/ 0 w 2791493"/>
              <a:gd name="connsiteY3" fmla="*/ 717813 h 789355"/>
              <a:gd name="connsiteX0" fmla="*/ 2791493 w 2791493"/>
              <a:gd name="connsiteY0" fmla="*/ 12659 h 789355"/>
              <a:gd name="connsiteX1" fmla="*/ 2115745 w 2791493"/>
              <a:gd name="connsiteY1" fmla="*/ 376315 h 789355"/>
              <a:gd name="connsiteX2" fmla="*/ 1474772 w 2791493"/>
              <a:gd name="connsiteY2" fmla="*/ 761683 h 789355"/>
              <a:gd name="connsiteX3" fmla="*/ 0 w 2791493"/>
              <a:gd name="connsiteY3" fmla="*/ 717813 h 789355"/>
              <a:gd name="connsiteX0" fmla="*/ 2251380 w 2251380"/>
              <a:gd name="connsiteY0" fmla="*/ 13227 h 770328"/>
              <a:gd name="connsiteX1" fmla="*/ 2115745 w 2251380"/>
              <a:gd name="connsiteY1" fmla="*/ 357288 h 770328"/>
              <a:gd name="connsiteX2" fmla="*/ 1474772 w 2251380"/>
              <a:gd name="connsiteY2" fmla="*/ 742656 h 770328"/>
              <a:gd name="connsiteX3" fmla="*/ 0 w 2251380"/>
              <a:gd name="connsiteY3" fmla="*/ 698786 h 770328"/>
              <a:gd name="connsiteX0" fmla="*/ 2732572 w 2732572"/>
              <a:gd name="connsiteY0" fmla="*/ 10802 h 865871"/>
              <a:gd name="connsiteX1" fmla="*/ 2115745 w 2732572"/>
              <a:gd name="connsiteY1" fmla="*/ 452831 h 865871"/>
              <a:gd name="connsiteX2" fmla="*/ 1474772 w 2732572"/>
              <a:gd name="connsiteY2" fmla="*/ 838199 h 865871"/>
              <a:gd name="connsiteX3" fmla="*/ 0 w 2732572"/>
              <a:gd name="connsiteY3" fmla="*/ 794329 h 865871"/>
              <a:gd name="connsiteX0" fmla="*/ 2732572 w 2732572"/>
              <a:gd name="connsiteY0" fmla="*/ 1 h 855070"/>
              <a:gd name="connsiteX1" fmla="*/ 2115745 w 2732572"/>
              <a:gd name="connsiteY1" fmla="*/ 442030 h 855070"/>
              <a:gd name="connsiteX2" fmla="*/ 1474772 w 2732572"/>
              <a:gd name="connsiteY2" fmla="*/ 827398 h 855070"/>
              <a:gd name="connsiteX3" fmla="*/ 0 w 2732572"/>
              <a:gd name="connsiteY3" fmla="*/ 783528 h 855070"/>
              <a:gd name="connsiteX0" fmla="*/ 2732572 w 2732572"/>
              <a:gd name="connsiteY0" fmla="*/ 1 h 855070"/>
              <a:gd name="connsiteX1" fmla="*/ 1474772 w 2732572"/>
              <a:gd name="connsiteY1" fmla="*/ 827398 h 855070"/>
              <a:gd name="connsiteX2" fmla="*/ 0 w 2732572"/>
              <a:gd name="connsiteY2" fmla="*/ 783528 h 855070"/>
              <a:gd name="connsiteX0" fmla="*/ 2732572 w 2732572"/>
              <a:gd name="connsiteY0" fmla="*/ 1 h 799182"/>
              <a:gd name="connsiteX1" fmla="*/ 1926504 w 2732572"/>
              <a:gd name="connsiteY1" fmla="*/ 651053 h 799182"/>
              <a:gd name="connsiteX2" fmla="*/ 0 w 2732572"/>
              <a:gd name="connsiteY2" fmla="*/ 783528 h 799182"/>
              <a:gd name="connsiteX0" fmla="*/ 2732572 w 2732572"/>
              <a:gd name="connsiteY0" fmla="*/ 1 h 829457"/>
              <a:gd name="connsiteX1" fmla="*/ 1926504 w 2732572"/>
              <a:gd name="connsiteY1" fmla="*/ 651053 h 829457"/>
              <a:gd name="connsiteX2" fmla="*/ 0 w 2732572"/>
              <a:gd name="connsiteY2" fmla="*/ 783528 h 829457"/>
              <a:gd name="connsiteX0" fmla="*/ 2732572 w 2732572"/>
              <a:gd name="connsiteY0" fmla="*/ 1 h 829457"/>
              <a:gd name="connsiteX1" fmla="*/ 1926504 w 2732572"/>
              <a:gd name="connsiteY1" fmla="*/ 651053 h 829457"/>
              <a:gd name="connsiteX2" fmla="*/ 0 w 2732572"/>
              <a:gd name="connsiteY2" fmla="*/ 783528 h 82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2572" h="829457">
                <a:moveTo>
                  <a:pt x="2732572" y="1"/>
                </a:moveTo>
                <a:cubicBezTo>
                  <a:pt x="2107183" y="35219"/>
                  <a:pt x="2165888" y="422496"/>
                  <a:pt x="1926504" y="651053"/>
                </a:cubicBezTo>
                <a:cubicBezTo>
                  <a:pt x="1687120" y="879610"/>
                  <a:pt x="966158" y="845350"/>
                  <a:pt x="0" y="783528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Image result for open science gri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010" y="4564132"/>
            <a:ext cx="1240617" cy="62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opensi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900" y="4641615"/>
            <a:ext cx="1845349" cy="48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5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22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5274" y="-134938"/>
            <a:ext cx="11776324" cy="876301"/>
          </a:xfrm>
        </p:spPr>
        <p:txBody>
          <a:bodyPr/>
          <a:lstStyle/>
          <a:p>
            <a:r>
              <a:rPr lang="en-US" dirty="0"/>
              <a:t>Ongoing Orthopedic Research in UW NMBL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743148" y="741364"/>
            <a:ext cx="3119438" cy="369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Total Knee Replacement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7888" y="751419"/>
            <a:ext cx="3056195" cy="37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Ligament Reconstruction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15377" y="741364"/>
            <a:ext cx="2656117" cy="37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Pediatric Orthopedics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919" y="4506684"/>
            <a:ext cx="1640403" cy="2168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556" y="1124572"/>
            <a:ext cx="1213756" cy="18165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322" t="7953" r="3571" b="10635"/>
          <a:stretch/>
        </p:blipFill>
        <p:spPr>
          <a:xfrm>
            <a:off x="605399" y="1226613"/>
            <a:ext cx="2841172" cy="1382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3089" r="32714"/>
          <a:stretch/>
        </p:blipFill>
        <p:spPr>
          <a:xfrm>
            <a:off x="9717959" y="1124572"/>
            <a:ext cx="1205036" cy="18165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F8AFC81-B822-4E57-AD3D-2976C111CF37}"/>
              </a:ext>
            </a:extLst>
          </p:cNvPr>
          <p:cNvGrpSpPr/>
          <p:nvPr/>
        </p:nvGrpSpPr>
        <p:grpSpPr>
          <a:xfrm>
            <a:off x="4765149" y="4578350"/>
            <a:ext cx="2529631" cy="2096589"/>
            <a:chOff x="3462601" y="4924425"/>
            <a:chExt cx="2332947" cy="193357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2601" y="4924425"/>
              <a:ext cx="1123950" cy="193357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0173" y="4933950"/>
              <a:ext cx="1095375" cy="192405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116A973-3839-472C-A555-4CB7399AD4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06" t="20983" r="3850" b="15290"/>
          <a:stretch/>
        </p:blipFill>
        <p:spPr>
          <a:xfrm>
            <a:off x="1020681" y="4329160"/>
            <a:ext cx="2010605" cy="234577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4578" y="2763091"/>
            <a:ext cx="2922813" cy="14121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Clinical Challenge: Up to 50% of patients develop osteoarthritis within 10 year of surgery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85153" y="3048502"/>
            <a:ext cx="3397406" cy="14121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Clinical Challenge: Functional outcomes after current treatments are inconsistent and too often unsatisfactory.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841460" y="2975876"/>
            <a:ext cx="2922813" cy="14121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Clinical Challenge: Up to 20% of patients are not satisfied after surgery</a:t>
            </a:r>
          </a:p>
        </p:txBody>
      </p:sp>
    </p:spTree>
    <p:extLst>
      <p:ext uri="{BB962C8B-B14F-4D97-AF65-F5344CB8AC3E}">
        <p14:creationId xmlns:p14="http://schemas.microsoft.com/office/powerpoint/2010/main" val="34768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5" grpId="0"/>
      <p:bldP spid="5" grpId="1"/>
      <p:bldP spid="8" grpId="0" animBg="1"/>
      <p:bldP spid="8" grpId="1" animBg="1"/>
      <p:bldP spid="16" grpId="0" animBg="1"/>
      <p:bldP spid="16" grpId="1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1B8E15-3C8E-4433-AEE5-28A34686B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780D9A-C1C6-4FCE-AA93-D7D74D4AB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Overview of UW Neuromuscular Biomechanics Lab (NMBL)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Ongoing of orthopedic research in UW NMBL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Modeling approach in UW NMBL to simulate human movement using HTCondor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Application of UW NMBL modeling approach with HTCondor to address anterior knee pain after total knee replacement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F186CC-06F2-403F-BCD0-D13B577FC897}"/>
              </a:ext>
            </a:extLst>
          </p:cNvPr>
          <p:cNvSpPr/>
          <p:nvPr/>
        </p:nvSpPr>
        <p:spPr>
          <a:xfrm>
            <a:off x="340468" y="1060315"/>
            <a:ext cx="11277600" cy="14980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08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13" y="0"/>
            <a:ext cx="11878573" cy="876299"/>
          </a:xfrm>
        </p:spPr>
        <p:txBody>
          <a:bodyPr>
            <a:normAutofit/>
          </a:bodyPr>
          <a:lstStyle/>
          <a:p>
            <a:r>
              <a:rPr lang="en-US" sz="3600" dirty="0"/>
              <a:t>Knee anatomy and UW NMBL knee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92" t="6088" r="6210" b="5869"/>
          <a:stretch/>
        </p:blipFill>
        <p:spPr>
          <a:xfrm>
            <a:off x="594713" y="1106329"/>
            <a:ext cx="3976701" cy="48087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8990054">
            <a:off x="6161318" y="1799767"/>
            <a:ext cx="2462096" cy="342190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96" y="1422236"/>
            <a:ext cx="3571197" cy="4234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B44593-B166-46D1-BE81-BB4BC8B6FFA3}"/>
              </a:ext>
            </a:extLst>
          </p:cNvPr>
          <p:cNvSpPr txBox="1"/>
          <p:nvPr/>
        </p:nvSpPr>
        <p:spPr>
          <a:xfrm>
            <a:off x="8134127" y="2474295"/>
            <a:ext cx="39011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 Black" panose="020B0A04020102020204" pitchFamily="34" charset="0"/>
              </a:rPr>
              <a:t>6 Degree-of-Freedom Joints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 Black" panose="020B0A04020102020204" pitchFamily="34" charset="0"/>
              </a:rPr>
              <a:t>Custom Surface Contact Model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 Black" panose="020B0A04020102020204" pitchFamily="34" charset="0"/>
              </a:rPr>
              <a:t>Non-linear Spring Ligaments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528FA-6E2A-432F-BE84-8D5D3D992F59}"/>
              </a:ext>
            </a:extLst>
          </p:cNvPr>
          <p:cNvSpPr txBox="1"/>
          <p:nvPr/>
        </p:nvSpPr>
        <p:spPr>
          <a:xfrm>
            <a:off x="8600889" y="5967906"/>
            <a:ext cx="3591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Lenhart</a:t>
            </a:r>
            <a:r>
              <a:rPr lang="en-US" dirty="0"/>
              <a:t> et al, </a:t>
            </a:r>
            <a:r>
              <a:rPr lang="en-US" i="1" dirty="0"/>
              <a:t>Ann Biomed </a:t>
            </a:r>
            <a:r>
              <a:rPr lang="en-US" i="1" dirty="0" err="1"/>
              <a:t>Eng</a:t>
            </a:r>
            <a:r>
              <a:rPr lang="en-US" dirty="0"/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175790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57808" y="1687286"/>
            <a:ext cx="3109730" cy="3822781"/>
          </a:xfrm>
          <a:prstGeom prst="roundRect">
            <a:avLst>
              <a:gd name="adj" fmla="val 1051"/>
            </a:avLst>
          </a:prstGeom>
          <a:noFill/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7820743" y="1782666"/>
            <a:ext cx="2594224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95823" y="1473817"/>
            <a:ext cx="1875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685800" eaLnBrk="0" hangingPunct="0">
              <a:defRPr/>
            </a:pPr>
            <a:r>
              <a:rPr lang="en-US" altLang="en-US" sz="9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Forces</a:t>
            </a: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7805116" y="2727964"/>
            <a:ext cx="260985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261888" y="2381597"/>
            <a:ext cx="20041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685800" eaLnBrk="0" hangingPunct="0">
              <a:defRPr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 Forces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7805116" y="5451616"/>
            <a:ext cx="2743200" cy="155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147712" y="5140735"/>
            <a:ext cx="2594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685800" eaLnBrk="0" hangingPunct="0">
              <a:defRPr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Pressures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9192" y="6015545"/>
            <a:ext cx="293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Smith et al, 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J Knee </a:t>
            </a:r>
            <a:r>
              <a:rPr lang="en-US" i="1" dirty="0" err="1">
                <a:solidFill>
                  <a:prstClr val="black"/>
                </a:solidFill>
                <a:latin typeface="Calibri" panose="020F0502020204030204"/>
              </a:rPr>
              <a:t>Surg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2016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7820743" y="2232004"/>
            <a:ext cx="2594224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benchmark_walk_LowerBody0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460" t="5927" r="31665" b="6666"/>
          <a:stretch/>
        </p:blipFill>
        <p:spPr>
          <a:xfrm>
            <a:off x="4945634" y="1901813"/>
            <a:ext cx="2562824" cy="2998880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229678" y="1909294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9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Knee Movement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23340" y="1515589"/>
            <a:ext cx="157677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Gait Analysis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79670" y="892341"/>
            <a:ext cx="22660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Musculoskeletal </a:t>
            </a:r>
          </a:p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Simulation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03401" y="5060413"/>
            <a:ext cx="1681619" cy="139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55220" y="4854887"/>
            <a:ext cx="727874" cy="196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69520" y="5012401"/>
            <a:ext cx="727874" cy="49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walk_v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475" t="4252" r="26630"/>
          <a:stretch>
            <a:fillRect/>
          </a:stretch>
        </p:blipFill>
        <p:spPr>
          <a:xfrm>
            <a:off x="8134597" y="2808686"/>
            <a:ext cx="2268906" cy="229823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6200000">
            <a:off x="7615223" y="3784310"/>
            <a:ext cx="5405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en-US" sz="13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MPa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9841" y="486427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932086" y="378467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20742" y="267561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Achilles stress measurement 070 (1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6200000">
            <a:off x="1111953" y="2753877"/>
            <a:ext cx="3676306" cy="2067922"/>
          </a:xfrm>
          <a:prstGeom prst="rect">
            <a:avLst/>
          </a:prstGeom>
        </p:spPr>
      </p:pic>
      <p:sp>
        <p:nvSpPr>
          <p:cNvPr id="26" name="Right Arrow 65"/>
          <p:cNvSpPr/>
          <p:nvPr/>
        </p:nvSpPr>
        <p:spPr>
          <a:xfrm>
            <a:off x="3987944" y="3462632"/>
            <a:ext cx="616659" cy="40290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Modeling approach to simulate patient-specific movement</a:t>
            </a:r>
          </a:p>
        </p:txBody>
      </p:sp>
    </p:spTree>
    <p:extLst>
      <p:ext uri="{BB962C8B-B14F-4D97-AF65-F5344CB8AC3E}">
        <p14:creationId xmlns:p14="http://schemas.microsoft.com/office/powerpoint/2010/main" val="251351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7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4" grpId="0" animBg="1"/>
      <p:bldP spid="6" grpId="0"/>
      <p:bldP spid="8" grpId="0"/>
      <p:bldP spid="10" grpId="0"/>
      <p:bldP spid="14" grpId="0"/>
      <p:bldP spid="16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Uncertainty patient-specific simulations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67" y="2115429"/>
            <a:ext cx="1893575" cy="2637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06286" y="923524"/>
            <a:ext cx="19489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Musculoskeletal</a:t>
            </a:r>
          </a:p>
          <a:p>
            <a:pPr algn="ctr"/>
            <a:r>
              <a:rPr lang="en-US" sz="2100" dirty="0"/>
              <a:t>Model</a:t>
            </a:r>
          </a:p>
        </p:txBody>
      </p:sp>
      <p:pic>
        <p:nvPicPr>
          <p:cNvPr id="6" name="knee_rot_k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8516" y="2494212"/>
            <a:ext cx="1838315" cy="19423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77387" y="936362"/>
            <a:ext cx="1801134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100" dirty="0"/>
              <a:t>Surface </a:t>
            </a:r>
          </a:p>
          <a:p>
            <a:pPr algn="ctr"/>
            <a:r>
              <a:rPr lang="en-US" sz="2100" dirty="0"/>
              <a:t>Contact Model</a:t>
            </a:r>
          </a:p>
        </p:txBody>
      </p:sp>
      <p:sp>
        <p:nvSpPr>
          <p:cNvPr id="9" name="Rectangle 8"/>
          <p:cNvSpPr/>
          <p:nvPr/>
        </p:nvSpPr>
        <p:spPr>
          <a:xfrm>
            <a:off x="968412" y="936362"/>
            <a:ext cx="14671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/>
              <a:t>Knee </a:t>
            </a:r>
          </a:p>
          <a:p>
            <a:pPr algn="ctr"/>
            <a:r>
              <a:rPr lang="en-US" sz="2100" dirty="0"/>
              <a:t>Geometries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13344" y="923524"/>
            <a:ext cx="11886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/>
              <a:t>Ligament</a:t>
            </a:r>
          </a:p>
          <a:p>
            <a:pPr algn="ctr"/>
            <a:r>
              <a:rPr lang="en-US" sz="2100" dirty="0"/>
              <a:t> Model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476902" y="3434047"/>
            <a:ext cx="348458" cy="574862"/>
          </a:xfrm>
          <a:prstGeom prst="rightArrow">
            <a:avLst>
              <a:gd name="adj1" fmla="val 50000"/>
              <a:gd name="adj2" fmla="val 58068"/>
            </a:avLst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946659" y="3465398"/>
            <a:ext cx="348458" cy="574862"/>
          </a:xfrm>
          <a:prstGeom prst="rightArrow">
            <a:avLst>
              <a:gd name="adj1" fmla="val 50000"/>
              <a:gd name="adj2" fmla="val 58068"/>
            </a:avLst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 flipH="1">
            <a:off x="8629493" y="2238456"/>
            <a:ext cx="1502581" cy="2453884"/>
            <a:chOff x="8684115" y="1930158"/>
            <a:chExt cx="2246443" cy="36686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60451"/>
            <a:stretch/>
          </p:blipFill>
          <p:spPr>
            <a:xfrm flipH="1">
              <a:off x="8684115" y="1930158"/>
              <a:ext cx="2176373" cy="366869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flipH="1">
              <a:off x="10723417" y="3147794"/>
              <a:ext cx="207141" cy="827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6" name="Right Arrow 15"/>
          <p:cNvSpPr/>
          <p:nvPr/>
        </p:nvSpPr>
        <p:spPr>
          <a:xfrm>
            <a:off x="3055623" y="3382198"/>
            <a:ext cx="348458" cy="574862"/>
          </a:xfrm>
          <a:prstGeom prst="rightArrow">
            <a:avLst>
              <a:gd name="adj1" fmla="val 50000"/>
              <a:gd name="adj2" fmla="val 58068"/>
            </a:avLst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61980" y="5003896"/>
            <a:ext cx="243194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/>
              <a:t>Surface</a:t>
            </a:r>
          </a:p>
          <a:p>
            <a:pPr algn="ctr"/>
            <a:r>
              <a:rPr lang="en-US" sz="2100" dirty="0"/>
              <a:t>Material Properties?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85136" y="5003896"/>
            <a:ext cx="144507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/>
              <a:t>Ligament</a:t>
            </a:r>
          </a:p>
          <a:p>
            <a:pPr algn="ctr"/>
            <a:r>
              <a:rPr lang="en-US" sz="2100" dirty="0"/>
              <a:t>Properties?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46649" y="5003721"/>
            <a:ext cx="186826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/>
              <a:t>Neuromuscular</a:t>
            </a:r>
          </a:p>
          <a:p>
            <a:pPr algn="ctr"/>
            <a:r>
              <a:rPr lang="en-US" sz="2100" dirty="0"/>
              <a:t>Coordination?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82092" y="2238456"/>
            <a:ext cx="2343387" cy="2794633"/>
            <a:chOff x="482092" y="2238456"/>
            <a:chExt cx="2343387" cy="27946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482092" y="2238456"/>
              <a:ext cx="1604229" cy="208047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534889" y="2289467"/>
              <a:ext cx="1604229" cy="208047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587686" y="2340478"/>
              <a:ext cx="1604229" cy="208047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640483" y="2391489"/>
              <a:ext cx="1604229" cy="208047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693280" y="2442500"/>
              <a:ext cx="1604229" cy="208047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746077" y="2493511"/>
              <a:ext cx="1604229" cy="208047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798874" y="2544522"/>
              <a:ext cx="1604229" cy="208047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851671" y="2595533"/>
              <a:ext cx="1604229" cy="208047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904468" y="2646544"/>
              <a:ext cx="1604229" cy="208047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957265" y="2697555"/>
              <a:ext cx="1604229" cy="208047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1010062" y="2748566"/>
              <a:ext cx="1604229" cy="208047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1062859" y="2799577"/>
              <a:ext cx="1604229" cy="208047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1115656" y="2850588"/>
              <a:ext cx="1604229" cy="208047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1168453" y="2901599"/>
              <a:ext cx="1604229" cy="208047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7"/>
            <a:srcRect l="58900" t="2531" r="8480" b="53497"/>
            <a:stretch/>
          </p:blipFill>
          <p:spPr>
            <a:xfrm>
              <a:off x="1221250" y="2952610"/>
              <a:ext cx="1604229" cy="2080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48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7" grpId="0"/>
      <p:bldP spid="10" grpId="0"/>
      <p:bldP spid="11" grpId="0" animBg="1"/>
      <p:bldP spid="12" grpId="0" animBg="1"/>
      <p:bldP spid="16" grpId="0" animBg="1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2152098" y="5606179"/>
            <a:ext cx="5694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simulation ≈ 0.5 hours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3000 simulations in series ≈ 1500 hours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8855550" y="5605823"/>
            <a:ext cx="3195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3000 simulations in parallel ≈ 2 hours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t="22990" r="55301" b="14428"/>
          <a:stretch/>
        </p:blipFill>
        <p:spPr>
          <a:xfrm>
            <a:off x="2521450" y="1144285"/>
            <a:ext cx="5065603" cy="4543743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155275" y="0"/>
            <a:ext cx="11895827" cy="7451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kern="120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defRPr>
            </a:lvl1pPr>
          </a:lstStyle>
          <a:p>
            <a:r>
              <a:rPr lang="en-US" dirty="0"/>
              <a:t>Monte Carlo Analysis Useful to Evaluate Uncertainties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44581"/>
          <a:stretch/>
        </p:blipFill>
        <p:spPr>
          <a:xfrm>
            <a:off x="7936209" y="1131631"/>
            <a:ext cx="3535933" cy="40876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F6ED8C-300B-468F-871E-C66FA122AB8F}"/>
              </a:ext>
            </a:extLst>
          </p:cNvPr>
          <p:cNvSpPr/>
          <p:nvPr/>
        </p:nvSpPr>
        <p:spPr>
          <a:xfrm>
            <a:off x="8429876" y="2396582"/>
            <a:ext cx="3183551" cy="156966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</a:rPr>
              <a:t>HTCondor enables large-scale sensitivity analyses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FE4FE2-AAB2-42DA-9C37-23738F52AEC1}"/>
              </a:ext>
            </a:extLst>
          </p:cNvPr>
          <p:cNvGrpSpPr/>
          <p:nvPr/>
        </p:nvGrpSpPr>
        <p:grpSpPr>
          <a:xfrm>
            <a:off x="155275" y="1194202"/>
            <a:ext cx="1823560" cy="4065823"/>
            <a:chOff x="449642" y="1150687"/>
            <a:chExt cx="1823560" cy="406582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9A95D1F-3D01-4C06-80C3-6B6DB2E6438C}"/>
                </a:ext>
              </a:extLst>
            </p:cNvPr>
            <p:cNvGrpSpPr/>
            <p:nvPr/>
          </p:nvGrpSpPr>
          <p:grpSpPr>
            <a:xfrm>
              <a:off x="449642" y="1150687"/>
              <a:ext cx="1771779" cy="1407336"/>
              <a:chOff x="449642" y="1150687"/>
              <a:chExt cx="1771779" cy="140733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14E044-E685-4312-98E9-0BC7D37A2904}"/>
                  </a:ext>
                </a:extLst>
              </p:cNvPr>
              <p:cNvSpPr txBox="1"/>
              <p:nvPr/>
            </p:nvSpPr>
            <p:spPr>
              <a:xfrm>
                <a:off x="460233" y="2096358"/>
                <a:ext cx="1761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/>
                  <a:t>Parameter 1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70F22F9-852B-4CBA-B3F6-BDEA0CA1B3D4}"/>
                  </a:ext>
                </a:extLst>
              </p:cNvPr>
              <p:cNvCxnSpPr/>
              <p:nvPr/>
            </p:nvCxnSpPr>
            <p:spPr>
              <a:xfrm>
                <a:off x="801991" y="2070659"/>
                <a:ext cx="1338041" cy="0"/>
              </a:xfrm>
              <a:prstGeom prst="line">
                <a:avLst/>
              </a:prstGeom>
              <a:ln w="76200">
                <a:solidFill>
                  <a:srgbClr val="0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13D9B43-E4B1-4EF2-B9ED-A873DB4AD4BD}"/>
                  </a:ext>
                </a:extLst>
              </p:cNvPr>
              <p:cNvCxnSpPr/>
              <p:nvPr/>
            </p:nvCxnSpPr>
            <p:spPr>
              <a:xfrm flipH="1" flipV="1">
                <a:off x="801991" y="1362982"/>
                <a:ext cx="1981" cy="745302"/>
              </a:xfrm>
              <a:prstGeom prst="line">
                <a:avLst/>
              </a:prstGeom>
              <a:ln w="76200">
                <a:solidFill>
                  <a:srgbClr val="0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028C1A-F495-4A33-B354-7ACAC4339322}"/>
                  </a:ext>
                </a:extLst>
              </p:cNvPr>
              <p:cNvSpPr txBox="1"/>
              <p:nvPr/>
            </p:nvSpPr>
            <p:spPr>
              <a:xfrm>
                <a:off x="449642" y="1150687"/>
                <a:ext cx="2701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/>
                  <a:t>P</a:t>
                </a:r>
              </a:p>
            </p:txBody>
          </p:sp>
          <p:sp>
            <p:nvSpPr>
              <p:cNvPr id="12" name="Freeform 70">
                <a:extLst>
                  <a:ext uri="{FF2B5EF4-FFF2-40B4-BE49-F238E27FC236}">
                    <a16:creationId xmlns:a16="http://schemas.microsoft.com/office/drawing/2014/main" id="{DE83118C-4733-4116-863D-2227A298F153}"/>
                  </a:ext>
                </a:extLst>
              </p:cNvPr>
              <p:cNvSpPr/>
              <p:nvPr/>
            </p:nvSpPr>
            <p:spPr>
              <a:xfrm>
                <a:off x="917069" y="1579526"/>
                <a:ext cx="420843" cy="481379"/>
              </a:xfrm>
              <a:custGeom>
                <a:avLst/>
                <a:gdLst>
                  <a:gd name="connsiteX0" fmla="*/ 0 w 364331"/>
                  <a:gd name="connsiteY0" fmla="*/ 373506 h 383362"/>
                  <a:gd name="connsiteX1" fmla="*/ 150019 w 364331"/>
                  <a:gd name="connsiteY1" fmla="*/ 342550 h 383362"/>
                  <a:gd name="connsiteX2" fmla="*/ 290513 w 364331"/>
                  <a:gd name="connsiteY2" fmla="*/ 47275 h 383362"/>
                  <a:gd name="connsiteX3" fmla="*/ 364331 w 364331"/>
                  <a:gd name="connsiteY3" fmla="*/ 4412 h 383362"/>
                  <a:gd name="connsiteX0" fmla="*/ 0 w 364331"/>
                  <a:gd name="connsiteY0" fmla="*/ 369275 h 379131"/>
                  <a:gd name="connsiteX1" fmla="*/ 150019 w 364331"/>
                  <a:gd name="connsiteY1" fmla="*/ 338319 h 379131"/>
                  <a:gd name="connsiteX2" fmla="*/ 290513 w 364331"/>
                  <a:gd name="connsiteY2" fmla="*/ 43044 h 379131"/>
                  <a:gd name="connsiteX3" fmla="*/ 364331 w 364331"/>
                  <a:gd name="connsiteY3" fmla="*/ 181 h 379131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1955"/>
                  <a:gd name="connsiteX1" fmla="*/ 150019 w 364331"/>
                  <a:gd name="connsiteY1" fmla="*/ 338138 h 371955"/>
                  <a:gd name="connsiteX2" fmla="*/ 276225 w 364331"/>
                  <a:gd name="connsiteY2" fmla="*/ 80963 h 371955"/>
                  <a:gd name="connsiteX3" fmla="*/ 364331 w 364331"/>
                  <a:gd name="connsiteY3" fmla="*/ 0 h 371955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331" h="369094">
                    <a:moveTo>
                      <a:pt x="0" y="369094"/>
                    </a:moveTo>
                    <a:cubicBezTo>
                      <a:pt x="62706" y="368896"/>
                      <a:pt x="118269" y="367110"/>
                      <a:pt x="159544" y="311944"/>
                    </a:cubicBezTo>
                    <a:cubicBezTo>
                      <a:pt x="200819" y="256778"/>
                      <a:pt x="242094" y="132954"/>
                      <a:pt x="276225" y="80963"/>
                    </a:cubicBezTo>
                    <a:cubicBezTo>
                      <a:pt x="310356" y="28972"/>
                      <a:pt x="316705" y="2778"/>
                      <a:pt x="364331" y="0"/>
                    </a:cubicBezTo>
                  </a:path>
                </a:pathLst>
              </a:custGeom>
              <a:noFill/>
              <a:ln w="76200" cap="rnd"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" name="Freeform 71">
                <a:extLst>
                  <a:ext uri="{FF2B5EF4-FFF2-40B4-BE49-F238E27FC236}">
                    <a16:creationId xmlns:a16="http://schemas.microsoft.com/office/drawing/2014/main" id="{311405B4-B28A-4474-ACAF-724B827563C7}"/>
                  </a:ext>
                </a:extLst>
              </p:cNvPr>
              <p:cNvSpPr/>
              <p:nvPr/>
            </p:nvSpPr>
            <p:spPr>
              <a:xfrm flipH="1">
                <a:off x="1340827" y="1579530"/>
                <a:ext cx="420843" cy="481380"/>
              </a:xfrm>
              <a:custGeom>
                <a:avLst/>
                <a:gdLst>
                  <a:gd name="connsiteX0" fmla="*/ 0 w 364331"/>
                  <a:gd name="connsiteY0" fmla="*/ 373506 h 383362"/>
                  <a:gd name="connsiteX1" fmla="*/ 150019 w 364331"/>
                  <a:gd name="connsiteY1" fmla="*/ 342550 h 383362"/>
                  <a:gd name="connsiteX2" fmla="*/ 290513 w 364331"/>
                  <a:gd name="connsiteY2" fmla="*/ 47275 h 383362"/>
                  <a:gd name="connsiteX3" fmla="*/ 364331 w 364331"/>
                  <a:gd name="connsiteY3" fmla="*/ 4412 h 383362"/>
                  <a:gd name="connsiteX0" fmla="*/ 0 w 364331"/>
                  <a:gd name="connsiteY0" fmla="*/ 369275 h 379131"/>
                  <a:gd name="connsiteX1" fmla="*/ 150019 w 364331"/>
                  <a:gd name="connsiteY1" fmla="*/ 338319 h 379131"/>
                  <a:gd name="connsiteX2" fmla="*/ 290513 w 364331"/>
                  <a:gd name="connsiteY2" fmla="*/ 43044 h 379131"/>
                  <a:gd name="connsiteX3" fmla="*/ 364331 w 364331"/>
                  <a:gd name="connsiteY3" fmla="*/ 181 h 379131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1955"/>
                  <a:gd name="connsiteX1" fmla="*/ 150019 w 364331"/>
                  <a:gd name="connsiteY1" fmla="*/ 338138 h 371955"/>
                  <a:gd name="connsiteX2" fmla="*/ 276225 w 364331"/>
                  <a:gd name="connsiteY2" fmla="*/ 80963 h 371955"/>
                  <a:gd name="connsiteX3" fmla="*/ 364331 w 364331"/>
                  <a:gd name="connsiteY3" fmla="*/ 0 h 371955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331" h="369094">
                    <a:moveTo>
                      <a:pt x="0" y="369094"/>
                    </a:moveTo>
                    <a:cubicBezTo>
                      <a:pt x="62706" y="368896"/>
                      <a:pt x="118269" y="367110"/>
                      <a:pt x="159544" y="311944"/>
                    </a:cubicBezTo>
                    <a:cubicBezTo>
                      <a:pt x="200819" y="256778"/>
                      <a:pt x="242094" y="132954"/>
                      <a:pt x="276225" y="80963"/>
                    </a:cubicBezTo>
                    <a:cubicBezTo>
                      <a:pt x="310356" y="28972"/>
                      <a:pt x="316705" y="2778"/>
                      <a:pt x="364331" y="0"/>
                    </a:cubicBezTo>
                  </a:path>
                </a:pathLst>
              </a:custGeom>
              <a:noFill/>
              <a:ln w="76200" cap="rnd"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7B61C57-523A-4616-A1ED-2E65FA30F11D}"/>
                </a:ext>
              </a:extLst>
            </p:cNvPr>
            <p:cNvGrpSpPr/>
            <p:nvPr/>
          </p:nvGrpSpPr>
          <p:grpSpPr>
            <a:xfrm>
              <a:off x="454937" y="3809174"/>
              <a:ext cx="1818265" cy="1407336"/>
              <a:chOff x="449642" y="1150687"/>
              <a:chExt cx="1818265" cy="140733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40CD99-0000-4573-86D7-A47CBC933F4C}"/>
                  </a:ext>
                </a:extLst>
              </p:cNvPr>
              <p:cNvSpPr txBox="1"/>
              <p:nvPr/>
            </p:nvSpPr>
            <p:spPr>
              <a:xfrm>
                <a:off x="460233" y="2096358"/>
                <a:ext cx="18076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/>
                  <a:t>Parameter N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B1188C-CCB2-4C93-8794-9F71031DA991}"/>
                  </a:ext>
                </a:extLst>
              </p:cNvPr>
              <p:cNvCxnSpPr/>
              <p:nvPr/>
            </p:nvCxnSpPr>
            <p:spPr>
              <a:xfrm>
                <a:off x="801991" y="2070659"/>
                <a:ext cx="1338041" cy="0"/>
              </a:xfrm>
              <a:prstGeom prst="line">
                <a:avLst/>
              </a:prstGeom>
              <a:ln w="76200">
                <a:solidFill>
                  <a:srgbClr val="0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F3DBEDC-C965-475C-953C-912C0E14287B}"/>
                  </a:ext>
                </a:extLst>
              </p:cNvPr>
              <p:cNvCxnSpPr/>
              <p:nvPr/>
            </p:nvCxnSpPr>
            <p:spPr>
              <a:xfrm flipH="1" flipV="1">
                <a:off x="801991" y="1362982"/>
                <a:ext cx="1981" cy="745302"/>
              </a:xfrm>
              <a:prstGeom prst="line">
                <a:avLst/>
              </a:prstGeom>
              <a:ln w="76200">
                <a:solidFill>
                  <a:srgbClr val="0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830282-AB24-405E-9F6F-395FFB263C90}"/>
                  </a:ext>
                </a:extLst>
              </p:cNvPr>
              <p:cNvSpPr txBox="1"/>
              <p:nvPr/>
            </p:nvSpPr>
            <p:spPr>
              <a:xfrm>
                <a:off x="449642" y="1150687"/>
                <a:ext cx="2701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/>
                  <a:t>P</a:t>
                </a:r>
              </a:p>
            </p:txBody>
          </p:sp>
          <p:sp>
            <p:nvSpPr>
              <p:cNvPr id="20" name="Freeform 70">
                <a:extLst>
                  <a:ext uri="{FF2B5EF4-FFF2-40B4-BE49-F238E27FC236}">
                    <a16:creationId xmlns:a16="http://schemas.microsoft.com/office/drawing/2014/main" id="{9E4DAD76-B035-4196-ABBE-0EE486D5B863}"/>
                  </a:ext>
                </a:extLst>
              </p:cNvPr>
              <p:cNvSpPr/>
              <p:nvPr/>
            </p:nvSpPr>
            <p:spPr>
              <a:xfrm>
                <a:off x="917069" y="1579526"/>
                <a:ext cx="420843" cy="481379"/>
              </a:xfrm>
              <a:custGeom>
                <a:avLst/>
                <a:gdLst>
                  <a:gd name="connsiteX0" fmla="*/ 0 w 364331"/>
                  <a:gd name="connsiteY0" fmla="*/ 373506 h 383362"/>
                  <a:gd name="connsiteX1" fmla="*/ 150019 w 364331"/>
                  <a:gd name="connsiteY1" fmla="*/ 342550 h 383362"/>
                  <a:gd name="connsiteX2" fmla="*/ 290513 w 364331"/>
                  <a:gd name="connsiteY2" fmla="*/ 47275 h 383362"/>
                  <a:gd name="connsiteX3" fmla="*/ 364331 w 364331"/>
                  <a:gd name="connsiteY3" fmla="*/ 4412 h 383362"/>
                  <a:gd name="connsiteX0" fmla="*/ 0 w 364331"/>
                  <a:gd name="connsiteY0" fmla="*/ 369275 h 379131"/>
                  <a:gd name="connsiteX1" fmla="*/ 150019 w 364331"/>
                  <a:gd name="connsiteY1" fmla="*/ 338319 h 379131"/>
                  <a:gd name="connsiteX2" fmla="*/ 290513 w 364331"/>
                  <a:gd name="connsiteY2" fmla="*/ 43044 h 379131"/>
                  <a:gd name="connsiteX3" fmla="*/ 364331 w 364331"/>
                  <a:gd name="connsiteY3" fmla="*/ 181 h 379131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1955"/>
                  <a:gd name="connsiteX1" fmla="*/ 150019 w 364331"/>
                  <a:gd name="connsiteY1" fmla="*/ 338138 h 371955"/>
                  <a:gd name="connsiteX2" fmla="*/ 276225 w 364331"/>
                  <a:gd name="connsiteY2" fmla="*/ 80963 h 371955"/>
                  <a:gd name="connsiteX3" fmla="*/ 364331 w 364331"/>
                  <a:gd name="connsiteY3" fmla="*/ 0 h 371955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331" h="369094">
                    <a:moveTo>
                      <a:pt x="0" y="369094"/>
                    </a:moveTo>
                    <a:cubicBezTo>
                      <a:pt x="62706" y="368896"/>
                      <a:pt x="118269" y="367110"/>
                      <a:pt x="159544" y="311944"/>
                    </a:cubicBezTo>
                    <a:cubicBezTo>
                      <a:pt x="200819" y="256778"/>
                      <a:pt x="242094" y="132954"/>
                      <a:pt x="276225" y="80963"/>
                    </a:cubicBezTo>
                    <a:cubicBezTo>
                      <a:pt x="310356" y="28972"/>
                      <a:pt x="316705" y="2778"/>
                      <a:pt x="364331" y="0"/>
                    </a:cubicBezTo>
                  </a:path>
                </a:pathLst>
              </a:custGeom>
              <a:noFill/>
              <a:ln w="76200" cap="rnd"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1" name="Freeform 71">
                <a:extLst>
                  <a:ext uri="{FF2B5EF4-FFF2-40B4-BE49-F238E27FC236}">
                    <a16:creationId xmlns:a16="http://schemas.microsoft.com/office/drawing/2014/main" id="{AD27BB7C-7E9A-428D-86D1-9606BAE55033}"/>
                  </a:ext>
                </a:extLst>
              </p:cNvPr>
              <p:cNvSpPr/>
              <p:nvPr/>
            </p:nvSpPr>
            <p:spPr>
              <a:xfrm flipH="1">
                <a:off x="1340827" y="1579530"/>
                <a:ext cx="420843" cy="481380"/>
              </a:xfrm>
              <a:custGeom>
                <a:avLst/>
                <a:gdLst>
                  <a:gd name="connsiteX0" fmla="*/ 0 w 364331"/>
                  <a:gd name="connsiteY0" fmla="*/ 373506 h 383362"/>
                  <a:gd name="connsiteX1" fmla="*/ 150019 w 364331"/>
                  <a:gd name="connsiteY1" fmla="*/ 342550 h 383362"/>
                  <a:gd name="connsiteX2" fmla="*/ 290513 w 364331"/>
                  <a:gd name="connsiteY2" fmla="*/ 47275 h 383362"/>
                  <a:gd name="connsiteX3" fmla="*/ 364331 w 364331"/>
                  <a:gd name="connsiteY3" fmla="*/ 4412 h 383362"/>
                  <a:gd name="connsiteX0" fmla="*/ 0 w 364331"/>
                  <a:gd name="connsiteY0" fmla="*/ 369275 h 379131"/>
                  <a:gd name="connsiteX1" fmla="*/ 150019 w 364331"/>
                  <a:gd name="connsiteY1" fmla="*/ 338319 h 379131"/>
                  <a:gd name="connsiteX2" fmla="*/ 290513 w 364331"/>
                  <a:gd name="connsiteY2" fmla="*/ 43044 h 379131"/>
                  <a:gd name="connsiteX3" fmla="*/ 364331 w 364331"/>
                  <a:gd name="connsiteY3" fmla="*/ 181 h 379131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7109"/>
                  <a:gd name="connsiteX1" fmla="*/ 150019 w 364331"/>
                  <a:gd name="connsiteY1" fmla="*/ 338138 h 377109"/>
                  <a:gd name="connsiteX2" fmla="*/ 276225 w 364331"/>
                  <a:gd name="connsiteY2" fmla="*/ 80963 h 377109"/>
                  <a:gd name="connsiteX3" fmla="*/ 364331 w 364331"/>
                  <a:gd name="connsiteY3" fmla="*/ 0 h 377109"/>
                  <a:gd name="connsiteX0" fmla="*/ 0 w 364331"/>
                  <a:gd name="connsiteY0" fmla="*/ 369094 h 371955"/>
                  <a:gd name="connsiteX1" fmla="*/ 150019 w 364331"/>
                  <a:gd name="connsiteY1" fmla="*/ 338138 h 371955"/>
                  <a:gd name="connsiteX2" fmla="*/ 276225 w 364331"/>
                  <a:gd name="connsiteY2" fmla="*/ 80963 h 371955"/>
                  <a:gd name="connsiteX3" fmla="*/ 364331 w 364331"/>
                  <a:gd name="connsiteY3" fmla="*/ 0 h 371955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  <a:gd name="connsiteX0" fmla="*/ 0 w 364331"/>
                  <a:gd name="connsiteY0" fmla="*/ 369094 h 369094"/>
                  <a:gd name="connsiteX1" fmla="*/ 159544 w 364331"/>
                  <a:gd name="connsiteY1" fmla="*/ 311944 h 369094"/>
                  <a:gd name="connsiteX2" fmla="*/ 276225 w 364331"/>
                  <a:gd name="connsiteY2" fmla="*/ 80963 h 369094"/>
                  <a:gd name="connsiteX3" fmla="*/ 364331 w 364331"/>
                  <a:gd name="connsiteY3" fmla="*/ 0 h 36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331" h="369094">
                    <a:moveTo>
                      <a:pt x="0" y="369094"/>
                    </a:moveTo>
                    <a:cubicBezTo>
                      <a:pt x="62706" y="368896"/>
                      <a:pt x="118269" y="367110"/>
                      <a:pt x="159544" y="311944"/>
                    </a:cubicBezTo>
                    <a:cubicBezTo>
                      <a:pt x="200819" y="256778"/>
                      <a:pt x="242094" y="132954"/>
                      <a:pt x="276225" y="80963"/>
                    </a:cubicBezTo>
                    <a:cubicBezTo>
                      <a:pt x="310356" y="28972"/>
                      <a:pt x="316705" y="2778"/>
                      <a:pt x="364331" y="0"/>
                    </a:cubicBezTo>
                  </a:path>
                </a:pathLst>
              </a:custGeom>
              <a:noFill/>
              <a:ln w="76200" cap="rnd"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707AF9-83E2-48ED-B891-BE704AB5C034}"/>
                </a:ext>
              </a:extLst>
            </p:cNvPr>
            <p:cNvSpPr txBox="1"/>
            <p:nvPr/>
          </p:nvSpPr>
          <p:spPr>
            <a:xfrm>
              <a:off x="1185158" y="2521276"/>
              <a:ext cx="30489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 Black" panose="020B0A04020102020204" pitchFamily="34" charset="0"/>
                </a:rPr>
                <a:t>.</a:t>
              </a:r>
            </a:p>
            <a:p>
              <a:r>
                <a:rPr lang="en-US" sz="2800" dirty="0">
                  <a:latin typeface="Arial Black" panose="020B0A04020102020204" pitchFamily="34" charset="0"/>
                </a:rPr>
                <a:t>.</a:t>
              </a:r>
            </a:p>
            <a:p>
              <a:r>
                <a:rPr lang="en-US" sz="2800" dirty="0">
                  <a:latin typeface="Arial Black" panose="020B0A04020102020204" pitchFamily="34" charset="0"/>
                </a:rPr>
                <a:t>.</a:t>
              </a:r>
            </a:p>
          </p:txBody>
        </p:sp>
      </p:grpSp>
      <p:sp>
        <p:nvSpPr>
          <p:cNvPr id="6" name="Right Brace 5">
            <a:extLst>
              <a:ext uri="{FF2B5EF4-FFF2-40B4-BE49-F238E27FC236}">
                <a16:creationId xmlns:a16="http://schemas.microsoft.com/office/drawing/2014/main" id="{50BC9735-4F29-4C48-896A-C07EE136B185}"/>
              </a:ext>
            </a:extLst>
          </p:cNvPr>
          <p:cNvSpPr/>
          <p:nvPr/>
        </p:nvSpPr>
        <p:spPr>
          <a:xfrm>
            <a:off x="1848432" y="1194202"/>
            <a:ext cx="270110" cy="4336294"/>
          </a:xfrm>
          <a:prstGeom prst="rightBrace">
            <a:avLst/>
          </a:prstGeom>
          <a:solidFill>
            <a:srgbClr val="FFFFFF"/>
          </a:solidFill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Circular 6">
            <a:extLst>
              <a:ext uri="{FF2B5EF4-FFF2-40B4-BE49-F238E27FC236}">
                <a16:creationId xmlns:a16="http://schemas.microsoft.com/office/drawing/2014/main" id="{B74AAA32-2B35-4487-8D55-366E0493F81E}"/>
              </a:ext>
            </a:extLst>
          </p:cNvPr>
          <p:cNvSpPr/>
          <p:nvPr/>
        </p:nvSpPr>
        <p:spPr>
          <a:xfrm rot="5400000">
            <a:off x="4305406" y="1413737"/>
            <a:ext cx="3849786" cy="2943312"/>
          </a:xfrm>
          <a:prstGeom prst="circularArrow">
            <a:avLst>
              <a:gd name="adj1" fmla="val 8246"/>
              <a:gd name="adj2" fmla="val 1142319"/>
              <a:gd name="adj3" fmla="val 20418378"/>
              <a:gd name="adj4" fmla="val 10800000"/>
              <a:gd name="adj5" fmla="val 916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Arrow: Circular 25">
            <a:extLst>
              <a:ext uri="{FF2B5EF4-FFF2-40B4-BE49-F238E27FC236}">
                <a16:creationId xmlns:a16="http://schemas.microsoft.com/office/drawing/2014/main" id="{5DBF4EFC-C449-4214-B690-609B515B9AFA}"/>
              </a:ext>
            </a:extLst>
          </p:cNvPr>
          <p:cNvSpPr/>
          <p:nvPr/>
        </p:nvSpPr>
        <p:spPr>
          <a:xfrm rot="16200000">
            <a:off x="1985709" y="1429165"/>
            <a:ext cx="3849786" cy="2943312"/>
          </a:xfrm>
          <a:prstGeom prst="circularArrow">
            <a:avLst>
              <a:gd name="adj1" fmla="val 8246"/>
              <a:gd name="adj2" fmla="val 1142319"/>
              <a:gd name="adj3" fmla="val 20418378"/>
              <a:gd name="adj4" fmla="val 10800000"/>
              <a:gd name="adj5" fmla="val 916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uiExpand="1" build="p"/>
      <p:bldP spid="97" grpId="0"/>
      <p:bldP spid="2" grpId="0" animBg="1"/>
      <p:bldP spid="6" grpId="0" animBg="1"/>
      <p:bldP spid="7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0CD0A5F-AC9D-4BC0-9176-E217B1CB7E3D}" vid="{74358C9E-CC7B-481D-BAF6-F06542BF175C}"/>
    </a:ext>
  </a:extLst>
</a:theme>
</file>

<file path=ppt/theme/theme2.xml><?xml version="1.0" encoding="utf-8"?>
<a:theme xmlns:a="http://schemas.openxmlformats.org/drawingml/2006/main" name="1_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0CD0A5F-AC9D-4BC0-9176-E217B1CB7E3D}" vid="{4091E647-412D-427D-B2E5-2CDCA8185A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uwnmbl_samuel_modified</Template>
  <TotalTime>18975</TotalTime>
  <Words>661</Words>
  <Application>Microsoft Office PowerPoint</Application>
  <PresentationFormat>Widescreen</PresentationFormat>
  <Paragraphs>170</Paragraphs>
  <Slides>19</Slides>
  <Notes>3</Notes>
  <HiddenSlides>2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Helvetica</vt:lpstr>
      <vt:lpstr>Calibri</vt:lpstr>
      <vt:lpstr>Wingdings</vt:lpstr>
      <vt:lpstr>Tw Cen MT</vt:lpstr>
      <vt:lpstr>Arial Narrow</vt:lpstr>
      <vt:lpstr>Arial Black</vt:lpstr>
      <vt:lpstr>Arial</vt:lpstr>
      <vt:lpstr>Office Theme</vt:lpstr>
      <vt:lpstr>1_Office Theme</vt:lpstr>
      <vt:lpstr>Probabilistic Simulation of Knee Contact and Ligament Loading using HTCondor</vt:lpstr>
      <vt:lpstr>Outline</vt:lpstr>
      <vt:lpstr>Overview of UW Neuromuscular Biomechanics Lab</vt:lpstr>
      <vt:lpstr>Ongoing Orthopedic Research in UW NMBL</vt:lpstr>
      <vt:lpstr>Outline</vt:lpstr>
      <vt:lpstr>Knee anatomy and UW NMBL knee model</vt:lpstr>
      <vt:lpstr>Modeling approach to simulate patient-specific movement</vt:lpstr>
      <vt:lpstr>Uncertainty patient-specific simulations</vt:lpstr>
      <vt:lpstr>PowerPoint Presentation</vt:lpstr>
      <vt:lpstr>Outline</vt:lpstr>
      <vt:lpstr>Why is there an 8% incidence of anterior knee pain after total knee replacement (TKR)?</vt:lpstr>
      <vt:lpstr>Determined Sensitivity of Knee Mechanics to Femoral Component Malrotation Using Monte Carlo Sensitivity Analysis</vt:lpstr>
      <vt:lpstr>Contact Forces Highly Sensitive to Component Malrotation</vt:lpstr>
      <vt:lpstr>Ligament Tension Highly Sensitive to Component Malrotation</vt:lpstr>
      <vt:lpstr>Envisioned Translation of Computational Models to Improve Patient Satisfaction</vt:lpstr>
      <vt:lpstr>Future work aims to parameterize all model inputs</vt:lpstr>
      <vt:lpstr>Acknowledgements</vt:lpstr>
      <vt:lpstr>Propagation of ligament property uncertainty to kinematics</vt:lpstr>
      <vt:lpstr>Propagation of ligament property uncertainty to joint contact forces</vt:lpstr>
    </vt:vector>
  </TitlesOfParts>
  <Company>University of Wisconsin - College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Smith</dc:creator>
  <cp:lastModifiedBy>Joshua Roth</cp:lastModifiedBy>
  <cp:revision>360</cp:revision>
  <dcterms:created xsi:type="dcterms:W3CDTF">2016-07-13T23:51:55Z</dcterms:created>
  <dcterms:modified xsi:type="dcterms:W3CDTF">2018-05-23T02:10:07Z</dcterms:modified>
</cp:coreProperties>
</file>