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70" r:id="rId3"/>
    <p:sldId id="258" r:id="rId4"/>
    <p:sldId id="259" r:id="rId5"/>
    <p:sldId id="260" r:id="rId6"/>
    <p:sldId id="271" r:id="rId7"/>
    <p:sldId id="272" r:id="rId8"/>
    <p:sldId id="261" r:id="rId9"/>
    <p:sldId id="274" r:id="rId10"/>
    <p:sldId id="265" r:id="rId11"/>
    <p:sldId id="262" r:id="rId12"/>
    <p:sldId id="263" r:id="rId13"/>
    <p:sldId id="266" r:id="rId14"/>
    <p:sldId id="275" r:id="rId15"/>
    <p:sldId id="276" r:id="rId16"/>
    <p:sldId id="277" r:id="rId17"/>
    <p:sldId id="278" r:id="rId18"/>
    <p:sldId id="279" r:id="rId19"/>
    <p:sldId id="281"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79"/>
    <a:srgbClr val="F144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5274" autoAdjust="0"/>
  </p:normalViewPr>
  <p:slideViewPr>
    <p:cSldViewPr snapToGrid="0" snapToObjects="1">
      <p:cViewPr varScale="1">
        <p:scale>
          <a:sx n="95" d="100"/>
          <a:sy n="95" d="100"/>
        </p:scale>
        <p:origin x="67" y="149"/>
      </p:cViewPr>
      <p:guideLst/>
    </p:cSldViewPr>
  </p:slideViewPr>
  <p:notesTextViewPr>
    <p:cViewPr>
      <p:scale>
        <a:sx n="1" d="1"/>
        <a:sy n="1" d="1"/>
      </p:scale>
      <p:origin x="0" y="0"/>
    </p:cViewPr>
  </p:notesTextViewPr>
  <p:sorterViewPr>
    <p:cViewPr>
      <p:scale>
        <a:sx n="80" d="100"/>
        <a:sy n="80" d="100"/>
      </p:scale>
      <p:origin x="0" y="-40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FB9AD8-0054-4246-8DEF-02095A79FFFF}" type="datetimeFigureOut">
              <a:rPr lang="en-US" smtClean="0"/>
              <a:t>5/21/2018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69DC7-607A-4F12-AE10-322717120E33}" type="slidenum">
              <a:rPr lang="en-US" smtClean="0"/>
              <a:t>‹#›</a:t>
            </a:fld>
            <a:endParaRPr lang="en-US"/>
          </a:p>
        </p:txBody>
      </p:sp>
    </p:spTree>
    <p:extLst>
      <p:ext uri="{BB962C8B-B14F-4D97-AF65-F5344CB8AC3E}">
        <p14:creationId xmlns:p14="http://schemas.microsoft.com/office/powerpoint/2010/main" val="3444931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citokens.or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SciTokens project (</a:t>
            </a:r>
            <a:r>
              <a:rPr lang="en-US" sz="1200" b="0" i="0" u="sng" strike="noStrike" kern="1200" dirty="0">
                <a:solidFill>
                  <a:schemeClr val="tx1"/>
                </a:solidFill>
                <a:effectLst/>
                <a:latin typeface="+mn-lt"/>
                <a:ea typeface="+mn-ea"/>
                <a:cs typeface="+mn-cs"/>
                <a:hlinkClick r:id="rId3"/>
              </a:rPr>
              <a:t>https://scitokens.org</a:t>
            </a:r>
            <a:r>
              <a:rPr lang="en-US" sz="1200" b="0" i="0" u="none" strike="noStrike" kern="1200" dirty="0">
                <a:solidFill>
                  <a:schemeClr val="tx1"/>
                </a:solidFill>
                <a:effectLst/>
                <a:latin typeface="+mn-lt"/>
                <a:ea typeface="+mn-ea"/>
                <a:cs typeface="+mn-cs"/>
              </a:rPr>
              <a:t>), in collaboration with the </a:t>
            </a:r>
            <a:r>
              <a:rPr lang="en-US" sz="1200" b="0" i="0" u="none" strike="noStrike" kern="1200" dirty="0" err="1">
                <a:solidFill>
                  <a:schemeClr val="tx1"/>
                </a:solidFill>
                <a:effectLst/>
                <a:latin typeface="+mn-lt"/>
                <a:ea typeface="+mn-ea"/>
                <a:cs typeface="+mn-cs"/>
              </a:rPr>
              <a:t>HTCondor</a:t>
            </a:r>
            <a:r>
              <a:rPr lang="en-US" sz="1200" b="0" i="0" u="none" strike="noStrike" kern="1200" dirty="0">
                <a:solidFill>
                  <a:schemeClr val="tx1"/>
                </a:solidFill>
                <a:effectLst/>
                <a:latin typeface="+mn-lt"/>
                <a:ea typeface="+mn-ea"/>
                <a:cs typeface="+mn-cs"/>
              </a:rPr>
              <a:t> team, is helping to bring capability-based authorization for least-privilege access to scientific computing infrastructures using the JSON Web Token (JWT) and OAuth standards, which are already used by services like Box, Dropbox, and Google Drive. This talk will give an introduction to the SciTokens model, including an introduction to JWTs and OAuth, and will discuss motivating use cases including </a:t>
            </a:r>
            <a:r>
              <a:rPr lang="en-US" sz="1200" b="0" i="0" u="none" strike="noStrike" kern="1200" dirty="0" err="1">
                <a:solidFill>
                  <a:schemeClr val="tx1"/>
                </a:solidFill>
                <a:effectLst/>
                <a:latin typeface="+mn-lt"/>
                <a:ea typeface="+mn-ea"/>
                <a:cs typeface="+mn-cs"/>
              </a:rPr>
              <a:t>PyCBC</a:t>
            </a:r>
            <a:r>
              <a:rPr lang="en-US" sz="1200" b="0" i="0" u="none" strike="noStrike" kern="1200" dirty="0">
                <a:solidFill>
                  <a:schemeClr val="tx1"/>
                </a:solidFill>
                <a:effectLst/>
                <a:latin typeface="+mn-lt"/>
                <a:ea typeface="+mn-ea"/>
                <a:cs typeface="+mn-cs"/>
              </a:rPr>
              <a:t> workflows using </a:t>
            </a:r>
            <a:r>
              <a:rPr lang="en-US" sz="1200" b="0" i="0" u="none" strike="noStrike" kern="1200" dirty="0" err="1">
                <a:solidFill>
                  <a:schemeClr val="tx1"/>
                </a:solidFill>
                <a:effectLst/>
                <a:latin typeface="+mn-lt"/>
                <a:ea typeface="+mn-ea"/>
                <a:cs typeface="+mn-cs"/>
              </a:rPr>
              <a:t>HTCondor</a:t>
            </a:r>
            <a:r>
              <a:rPr lang="en-US" sz="1200" b="0" i="0" u="none" strike="noStrike" kern="1200" dirty="0">
                <a:solidFill>
                  <a:schemeClr val="tx1"/>
                </a:solidFill>
                <a:effectLst/>
                <a:latin typeface="+mn-lt"/>
                <a:ea typeface="+mn-ea"/>
                <a:cs typeface="+mn-cs"/>
              </a:rPr>
              <a:t> in LIGO.</a:t>
            </a:r>
            <a:endParaRPr lang="en-US" dirty="0"/>
          </a:p>
        </p:txBody>
      </p:sp>
      <p:sp>
        <p:nvSpPr>
          <p:cNvPr id="4" name="Slide Number Placeholder 3"/>
          <p:cNvSpPr>
            <a:spLocks noGrp="1"/>
          </p:cNvSpPr>
          <p:nvPr>
            <p:ph type="sldNum" sz="quarter" idx="10"/>
          </p:nvPr>
        </p:nvSpPr>
        <p:spPr/>
        <p:txBody>
          <a:bodyPr/>
          <a:lstStyle/>
          <a:p>
            <a:fld id="{9CC69DC7-607A-4F12-AE10-322717120E33}" type="slidenum">
              <a:rPr lang="en-US" smtClean="0"/>
              <a:t>1</a:t>
            </a:fld>
            <a:endParaRPr lang="en-US"/>
          </a:p>
        </p:txBody>
      </p:sp>
    </p:spTree>
    <p:extLst>
      <p:ext uri="{BB962C8B-B14F-4D97-AF65-F5344CB8AC3E}">
        <p14:creationId xmlns:p14="http://schemas.microsoft.com/office/powerpoint/2010/main" val="2393529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FFE779"/>
            </a:gs>
            <a:gs pos="50000">
              <a:schemeClr val="tx1"/>
            </a:gs>
          </a:gsLst>
          <a:lin ang="5400000" scaled="1"/>
          <a:tileRect/>
        </a:gradFill>
        <a:effectLst/>
      </p:bgPr>
    </p:bg>
    <p:spTree>
      <p:nvGrpSpPr>
        <p:cNvPr id="1" name=""/>
        <p:cNvGrpSpPr/>
        <p:nvPr/>
      </p:nvGrpSpPr>
      <p:grpSpPr>
        <a:xfrm>
          <a:off x="0" y="0"/>
          <a:ext cx="0" cy="0"/>
          <a:chOff x="0" y="0"/>
          <a:chExt cx="0" cy="0"/>
        </a:xfrm>
      </p:grpSpPr>
      <p:sp>
        <p:nvSpPr>
          <p:cNvPr id="9" name="Rectangle 8"/>
          <p:cNvSpPr/>
          <p:nvPr/>
        </p:nvSpPr>
        <p:spPr bwMode="ltGray">
          <a:xfrm>
            <a:off x="0" y="-2518"/>
            <a:ext cx="12192000" cy="1317689"/>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680322" y="1441951"/>
            <a:ext cx="10878266" cy="2539780"/>
          </a:xfrm>
        </p:spPr>
        <p:txBody>
          <a:bodyPr anchor="b">
            <a:noAutofit/>
          </a:bodyPr>
          <a:lstStyle>
            <a:lvl1pPr algn="l">
              <a:defRPr sz="60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680321" y="4200525"/>
            <a:ext cx="10878267" cy="1311200"/>
          </a:xfrm>
        </p:spPr>
        <p:txBody>
          <a:bodyPr>
            <a:normAutofit/>
          </a:bodyPr>
          <a:lstStyle>
            <a:lvl1pPr marL="0" indent="0" algn="l">
              <a:buNone/>
              <a:defRPr sz="3600" b="1" i="0">
                <a:solidFill>
                  <a:srgbClr val="F14446"/>
                </a:solidFill>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815388" y="5936187"/>
            <a:ext cx="2743200" cy="365125"/>
          </a:xfrm>
        </p:spPr>
        <p:txBody>
          <a:bodyPr/>
          <a:lstStyle>
            <a:lvl1pPr>
              <a:defRPr>
                <a:solidFill>
                  <a:schemeClr val="bg1"/>
                </a:solidFill>
              </a:defRPr>
            </a:lvl1pPr>
          </a:lstStyle>
          <a:p>
            <a:fld id="{78ABE3C1-DBE1-495D-B57B-2849774B866A}" type="datetimeFigureOut">
              <a:rPr lang="en-US" smtClean="0"/>
              <a:pPr/>
              <a:t>5/21/2018</a:t>
            </a:fld>
            <a:endParaRPr lang="en-US" dirty="0"/>
          </a:p>
        </p:txBody>
      </p:sp>
      <p:sp>
        <p:nvSpPr>
          <p:cNvPr id="5" name="Footer Placeholder 4"/>
          <p:cNvSpPr>
            <a:spLocks noGrp="1"/>
          </p:cNvSpPr>
          <p:nvPr>
            <p:ph type="ftr" sz="quarter" idx="11"/>
          </p:nvPr>
        </p:nvSpPr>
        <p:spPr>
          <a:xfrm>
            <a:off x="680320" y="5936188"/>
            <a:ext cx="8135067" cy="365125"/>
          </a:xfrm>
        </p:spPr>
        <p:txBody>
          <a:bodyPr/>
          <a:lstStyle>
            <a:lvl1pPr>
              <a:defRPr>
                <a:solidFill>
                  <a:schemeClr val="bg1"/>
                </a:solidFill>
              </a:defRPr>
            </a:lvl1pPr>
          </a:lstStyle>
          <a:p>
            <a:endParaRPr lang="en-US" dirty="0"/>
          </a:p>
        </p:txBody>
      </p:sp>
      <p:pic>
        <p:nvPicPr>
          <p:cNvPr id="10" name="Picture 9">
            <a:extLst>
              <a:ext uri="{FF2B5EF4-FFF2-40B4-BE49-F238E27FC236}">
                <a16:creationId xmlns:a16="http://schemas.microsoft.com/office/drawing/2014/main" id="{82894883-EF91-3D41-A7E1-37F536B25DAC}"/>
              </a:ext>
            </a:extLst>
          </p:cNvPr>
          <p:cNvPicPr>
            <a:picLocks noChangeAspect="1"/>
          </p:cNvPicPr>
          <p:nvPr userDrawn="1"/>
        </p:nvPicPr>
        <p:blipFill>
          <a:blip r:embed="rId2"/>
          <a:stretch>
            <a:fillRect/>
          </a:stretch>
        </p:blipFill>
        <p:spPr>
          <a:xfrm>
            <a:off x="8922581" y="33848"/>
            <a:ext cx="3286886" cy="128132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10" name="Rectangle 9"/>
          <p:cNvSpPr/>
          <p:nvPr/>
        </p:nvSpPr>
        <p:spPr bwMode="ltGray">
          <a:xfrm>
            <a:off x="0" y="5489802"/>
            <a:ext cx="1219200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80322" y="5633431"/>
            <a:ext cx="8248525" cy="544124"/>
          </a:xfrm>
        </p:spPr>
        <p:txBody>
          <a:bodyPr anchor="b">
            <a:noAutofit/>
          </a:bodyPr>
          <a:lstStyle>
            <a:lvl1pPr>
              <a:defRPr sz="36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680322" y="609597"/>
            <a:ext cx="9613859" cy="4260701"/>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6230109"/>
            <a:ext cx="8248528" cy="456441"/>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7550979" y="4870299"/>
            <a:ext cx="2743200" cy="365125"/>
          </a:xfrm>
        </p:spPr>
        <p:txBody>
          <a:bodyPr/>
          <a:lstStyle/>
          <a:p>
            <a:fld id="{446C117F-5CCF-4837-BE5F-2B92066CAFAF}" type="datetimeFigureOut">
              <a:rPr lang="en-US" dirty="0"/>
              <a:t>5/21/2018</a:t>
            </a:fld>
            <a:endParaRPr lang="en-US" dirty="0"/>
          </a:p>
        </p:txBody>
      </p:sp>
      <p:sp>
        <p:nvSpPr>
          <p:cNvPr id="6" name="Footer Placeholder 5"/>
          <p:cNvSpPr>
            <a:spLocks noGrp="1"/>
          </p:cNvSpPr>
          <p:nvPr>
            <p:ph type="ftr" sz="quarter" idx="11"/>
          </p:nvPr>
        </p:nvSpPr>
        <p:spPr>
          <a:xfrm>
            <a:off x="680319" y="4870300"/>
            <a:ext cx="6870660" cy="365125"/>
          </a:xfrm>
        </p:spPr>
        <p:txBody>
          <a:bodyPr/>
          <a:lstStyle/>
          <a:p>
            <a:endParaRPr lang="en-US" dirty="0"/>
          </a:p>
        </p:txBody>
      </p:sp>
      <p:sp>
        <p:nvSpPr>
          <p:cNvPr id="7" name="Slide Number Placeholder 6"/>
          <p:cNvSpPr>
            <a:spLocks noGrp="1"/>
          </p:cNvSpPr>
          <p:nvPr>
            <p:ph type="sldNum" sz="quarter" idx="12"/>
          </p:nvPr>
        </p:nvSpPr>
        <p:spPr>
          <a:xfrm>
            <a:off x="10585826" y="609597"/>
            <a:ext cx="1154151" cy="1090789"/>
          </a:xfrm>
        </p:spPr>
        <p:txBody>
          <a:bodyPr/>
          <a:lstStyle/>
          <a:p>
            <a:fld id="{6D22F896-40B5-4ADD-8801-0D06FADFA095}" type="slidenum">
              <a:rPr lang="en-US" dirty="0"/>
              <a:t>‹#›</a:t>
            </a:fld>
            <a:endParaRPr lang="en-US" dirty="0"/>
          </a:p>
        </p:txBody>
      </p:sp>
      <p:pic>
        <p:nvPicPr>
          <p:cNvPr id="12" name="Picture 11">
            <a:extLst>
              <a:ext uri="{FF2B5EF4-FFF2-40B4-BE49-F238E27FC236}">
                <a16:creationId xmlns:a16="http://schemas.microsoft.com/office/drawing/2014/main" id="{C3E41031-9B52-6943-BD98-9DE2DBE195E0}"/>
              </a:ext>
            </a:extLst>
          </p:cNvPr>
          <p:cNvPicPr>
            <a:picLocks noChangeAspect="1"/>
          </p:cNvPicPr>
          <p:nvPr userDrawn="1"/>
        </p:nvPicPr>
        <p:blipFill>
          <a:blip r:embed="rId2"/>
          <a:stretch>
            <a:fillRect/>
          </a:stretch>
        </p:blipFill>
        <p:spPr>
          <a:xfrm>
            <a:off x="8794370" y="5533239"/>
            <a:ext cx="3286886" cy="128132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 name="Rectangle 9"/>
          <p:cNvSpPr/>
          <p:nvPr/>
        </p:nvSpPr>
        <p:spPr bwMode="ltGray">
          <a:xfrm>
            <a:off x="0" y="5489802"/>
            <a:ext cx="1219200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80322" y="609597"/>
            <a:ext cx="9613858" cy="4298530"/>
          </a:xfrm>
        </p:spPr>
        <p:txBody>
          <a:bodyPr anchor="ctr">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680323" y="5633429"/>
            <a:ext cx="8243544" cy="1090789"/>
          </a:xfrm>
        </p:spPr>
        <p:txBody>
          <a:bodyPr anchor="ctr">
            <a:normAutofit/>
          </a:bodyPr>
          <a:lstStyle>
            <a:lvl1pPr marL="0" indent="0">
              <a:buNone/>
              <a:defRPr sz="3600" b="0" i="0">
                <a:solidFill>
                  <a:schemeClr val="tx1"/>
                </a:solidFill>
                <a:latin typeface="Arial Narrow" panose="020B0604020202020204" pitchFamily="34" charset="0"/>
                <a:cs typeface="Arial Narrow"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7552267" y="4908128"/>
            <a:ext cx="2743200" cy="365125"/>
          </a:xfrm>
        </p:spPr>
        <p:txBody>
          <a:bodyPr/>
          <a:lstStyle/>
          <a:p>
            <a:fld id="{84EB90BD-B6CE-46B7-997F-7313B992CCDC}" type="datetimeFigureOut">
              <a:rPr lang="en-US" dirty="0"/>
              <a:t>5/21/2018</a:t>
            </a:fld>
            <a:endParaRPr lang="en-US" dirty="0"/>
          </a:p>
        </p:txBody>
      </p:sp>
      <p:sp>
        <p:nvSpPr>
          <p:cNvPr id="6" name="Footer Placeholder 5"/>
          <p:cNvSpPr>
            <a:spLocks noGrp="1"/>
          </p:cNvSpPr>
          <p:nvPr>
            <p:ph type="ftr" sz="quarter" idx="11"/>
          </p:nvPr>
        </p:nvSpPr>
        <p:spPr>
          <a:xfrm>
            <a:off x="680320" y="4908129"/>
            <a:ext cx="6870660" cy="365125"/>
          </a:xfrm>
        </p:spPr>
        <p:txBody>
          <a:bodyPr/>
          <a:lstStyle/>
          <a:p>
            <a:endParaRPr lang="en-US" dirty="0"/>
          </a:p>
        </p:txBody>
      </p:sp>
      <p:sp>
        <p:nvSpPr>
          <p:cNvPr id="7" name="Slide Number Placeholder 6"/>
          <p:cNvSpPr>
            <a:spLocks noGrp="1"/>
          </p:cNvSpPr>
          <p:nvPr>
            <p:ph type="sldNum" sz="quarter" idx="12"/>
          </p:nvPr>
        </p:nvSpPr>
        <p:spPr>
          <a:xfrm>
            <a:off x="10593950" y="613745"/>
            <a:ext cx="1154151" cy="1090789"/>
          </a:xfrm>
        </p:spPr>
        <p:txBody>
          <a:bodyPr/>
          <a:lstStyle/>
          <a:p>
            <a:fld id="{6D22F896-40B5-4ADD-8801-0D06FADFA095}" type="slidenum">
              <a:rPr lang="en-US" dirty="0"/>
              <a:t>‹#›</a:t>
            </a:fld>
            <a:endParaRPr lang="en-US" dirty="0"/>
          </a:p>
        </p:txBody>
      </p:sp>
      <p:pic>
        <p:nvPicPr>
          <p:cNvPr id="12" name="Picture 11">
            <a:extLst>
              <a:ext uri="{FF2B5EF4-FFF2-40B4-BE49-F238E27FC236}">
                <a16:creationId xmlns:a16="http://schemas.microsoft.com/office/drawing/2014/main" id="{77819F05-1F41-A34A-B957-FFC7C01882BD}"/>
              </a:ext>
            </a:extLst>
          </p:cNvPr>
          <p:cNvPicPr>
            <a:picLocks noChangeAspect="1"/>
          </p:cNvPicPr>
          <p:nvPr userDrawn="1"/>
        </p:nvPicPr>
        <p:blipFill>
          <a:blip r:embed="rId2"/>
          <a:stretch>
            <a:fillRect/>
          </a:stretch>
        </p:blipFill>
        <p:spPr>
          <a:xfrm>
            <a:off x="8794370" y="5533239"/>
            <a:ext cx="3286886" cy="128132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Rectangle 13"/>
          <p:cNvSpPr/>
          <p:nvPr/>
        </p:nvSpPr>
        <p:spPr bwMode="ltGray">
          <a:xfrm>
            <a:off x="0" y="5482185"/>
            <a:ext cx="1219200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127856" y="609598"/>
            <a:ext cx="8718877" cy="3704117"/>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127856" y="4357153"/>
            <a:ext cx="8718877"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4" name="Text Placeholder 3"/>
          <p:cNvSpPr>
            <a:spLocks noGrp="1"/>
          </p:cNvSpPr>
          <p:nvPr>
            <p:ph type="body" sz="half" idx="2"/>
          </p:nvPr>
        </p:nvSpPr>
        <p:spPr>
          <a:xfrm>
            <a:off x="680323" y="5625812"/>
            <a:ext cx="8260478" cy="1090789"/>
          </a:xfrm>
        </p:spPr>
        <p:txBody>
          <a:bodyPr anchor="ctr">
            <a:normAutofit/>
          </a:bodyPr>
          <a:lstStyle>
            <a:lvl1pPr marL="0" indent="0">
              <a:buNone/>
              <a:defRPr sz="3600" b="0" i="0">
                <a:solidFill>
                  <a:schemeClr val="tx1"/>
                </a:solidFill>
                <a:latin typeface="Arial Narrow" panose="020B0604020202020204" pitchFamily="34" charset="0"/>
                <a:cs typeface="Arial Narrow"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7100888" y="4900940"/>
            <a:ext cx="2743200" cy="365125"/>
          </a:xfrm>
        </p:spPr>
        <p:txBody>
          <a:bodyPr/>
          <a:lstStyle/>
          <a:p>
            <a:fld id="{CDB9D11F-B188-461D-B23F-39381795C052}" type="datetimeFigureOut">
              <a:rPr lang="en-US" dirty="0"/>
              <a:t>5/21/2018</a:t>
            </a:fld>
            <a:endParaRPr lang="en-US" dirty="0"/>
          </a:p>
        </p:txBody>
      </p:sp>
      <p:sp>
        <p:nvSpPr>
          <p:cNvPr id="6" name="Footer Placeholder 5"/>
          <p:cNvSpPr>
            <a:spLocks noGrp="1"/>
          </p:cNvSpPr>
          <p:nvPr>
            <p:ph type="ftr" sz="quarter" idx="11"/>
          </p:nvPr>
        </p:nvSpPr>
        <p:spPr>
          <a:xfrm>
            <a:off x="1127856" y="4907625"/>
            <a:ext cx="5973032" cy="365125"/>
          </a:xfrm>
        </p:spPr>
        <p:txBody>
          <a:bodyPr/>
          <a:lstStyle/>
          <a:p>
            <a:endParaRPr lang="en-US" dirty="0"/>
          </a:p>
        </p:txBody>
      </p:sp>
      <p:sp>
        <p:nvSpPr>
          <p:cNvPr id="7" name="Slide Number Placeholder 6"/>
          <p:cNvSpPr>
            <a:spLocks noGrp="1"/>
          </p:cNvSpPr>
          <p:nvPr>
            <p:ph type="sldNum" sz="quarter" idx="12"/>
          </p:nvPr>
        </p:nvSpPr>
        <p:spPr>
          <a:xfrm>
            <a:off x="10156630" y="609598"/>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18" name="Picture 17">
            <a:extLst>
              <a:ext uri="{FF2B5EF4-FFF2-40B4-BE49-F238E27FC236}">
                <a16:creationId xmlns:a16="http://schemas.microsoft.com/office/drawing/2014/main" id="{84DCDDB2-268D-8D48-AA28-3A7FA77B2BE4}"/>
              </a:ext>
            </a:extLst>
          </p:cNvPr>
          <p:cNvPicPr>
            <a:picLocks noChangeAspect="1"/>
          </p:cNvPicPr>
          <p:nvPr userDrawn="1"/>
        </p:nvPicPr>
        <p:blipFill>
          <a:blip r:embed="rId2"/>
          <a:stretch>
            <a:fillRect/>
          </a:stretch>
        </p:blipFill>
        <p:spPr>
          <a:xfrm>
            <a:off x="8794370" y="5525622"/>
            <a:ext cx="3286886" cy="1281323"/>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1" name="Rectangle 10"/>
          <p:cNvSpPr/>
          <p:nvPr/>
        </p:nvSpPr>
        <p:spPr bwMode="ltGray">
          <a:xfrm>
            <a:off x="0" y="5489802"/>
            <a:ext cx="1219200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80319" y="5628305"/>
            <a:ext cx="8235081" cy="588535"/>
          </a:xfrm>
        </p:spPr>
        <p:txBody>
          <a:bodyPr anchor="b">
            <a:normAutofit/>
          </a:bodyPr>
          <a:lstStyle>
            <a:lvl1pPr>
              <a:defRPr sz="36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680319" y="6286084"/>
            <a:ext cx="8235079" cy="502255"/>
          </a:xfrm>
        </p:spPr>
        <p:txBody>
          <a:bodyPr anchor="t"/>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7550979" y="4848641"/>
            <a:ext cx="2743200" cy="365125"/>
          </a:xfrm>
        </p:spPr>
        <p:txBody>
          <a:bodyPr/>
          <a:lstStyle/>
          <a:p>
            <a:fld id="{52E6D8D9-55A2-4063-B0F3-121F44549695}" type="datetimeFigureOut">
              <a:rPr lang="en-US" dirty="0"/>
              <a:t>5/21/2018</a:t>
            </a:fld>
            <a:endParaRPr lang="en-US" dirty="0"/>
          </a:p>
        </p:txBody>
      </p:sp>
      <p:sp>
        <p:nvSpPr>
          <p:cNvPr id="6" name="Footer Placeholder 5"/>
          <p:cNvSpPr>
            <a:spLocks noGrp="1"/>
          </p:cNvSpPr>
          <p:nvPr>
            <p:ph type="ftr" sz="quarter" idx="11"/>
          </p:nvPr>
        </p:nvSpPr>
        <p:spPr>
          <a:xfrm>
            <a:off x="680319" y="4848642"/>
            <a:ext cx="6870660" cy="365125"/>
          </a:xfrm>
        </p:spPr>
        <p:txBody>
          <a:bodyPr/>
          <a:lstStyle/>
          <a:p>
            <a:endParaRPr lang="en-US" dirty="0"/>
          </a:p>
        </p:txBody>
      </p:sp>
      <p:sp>
        <p:nvSpPr>
          <p:cNvPr id="7" name="Slide Number Placeholder 6"/>
          <p:cNvSpPr>
            <a:spLocks noGrp="1"/>
          </p:cNvSpPr>
          <p:nvPr>
            <p:ph type="sldNum" sz="quarter" idx="12"/>
          </p:nvPr>
        </p:nvSpPr>
        <p:spPr>
          <a:xfrm>
            <a:off x="10437812" y="374991"/>
            <a:ext cx="1154151" cy="1090789"/>
          </a:xfrm>
        </p:spPr>
        <p:txBody>
          <a:bodyPr/>
          <a:lstStyle/>
          <a:p>
            <a:fld id="{6D22F896-40B5-4ADD-8801-0D06FADFA095}" type="slidenum">
              <a:rPr lang="en-US" dirty="0"/>
              <a:t>‹#›</a:t>
            </a:fld>
            <a:endParaRPr lang="en-US" dirty="0"/>
          </a:p>
        </p:txBody>
      </p:sp>
      <p:pic>
        <p:nvPicPr>
          <p:cNvPr id="13" name="Picture 12">
            <a:extLst>
              <a:ext uri="{FF2B5EF4-FFF2-40B4-BE49-F238E27FC236}">
                <a16:creationId xmlns:a16="http://schemas.microsoft.com/office/drawing/2014/main" id="{A2ACCA0D-75E8-724C-978E-8639B75BE6EB}"/>
              </a:ext>
            </a:extLst>
          </p:cNvPr>
          <p:cNvPicPr>
            <a:picLocks noChangeAspect="1"/>
          </p:cNvPicPr>
          <p:nvPr userDrawn="1"/>
        </p:nvPicPr>
        <p:blipFill>
          <a:blip r:embed="rId2"/>
          <a:stretch>
            <a:fillRect/>
          </a:stretch>
        </p:blipFill>
        <p:spPr>
          <a:xfrm>
            <a:off x="8794369" y="5533239"/>
            <a:ext cx="3286886" cy="1281323"/>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6" name="Rectangle 15"/>
          <p:cNvSpPr/>
          <p:nvPr/>
        </p:nvSpPr>
        <p:spPr bwMode="ltGray">
          <a:xfrm>
            <a:off x="0" y="0"/>
            <a:ext cx="12192000" cy="1306665"/>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Title 1"/>
          <p:cNvSpPr>
            <a:spLocks noGrp="1"/>
          </p:cNvSpPr>
          <p:nvPr>
            <p:ph type="title"/>
          </p:nvPr>
        </p:nvSpPr>
        <p:spPr>
          <a:xfrm>
            <a:off x="669221" y="143628"/>
            <a:ext cx="8253359" cy="1080938"/>
          </a:xfrm>
        </p:spPr>
        <p:txBody>
          <a:bodyP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7" name="Text Placeholder 2"/>
          <p:cNvSpPr>
            <a:spLocks noGrp="1"/>
          </p:cNvSpPr>
          <p:nvPr>
            <p:ph type="body" idx="1"/>
          </p:nvPr>
        </p:nvSpPr>
        <p:spPr>
          <a:xfrm>
            <a:off x="680321" y="1670014"/>
            <a:ext cx="3070034" cy="841447"/>
          </a:xfrm>
        </p:spPr>
        <p:txBody>
          <a:bodyPr anchor="b">
            <a:noAutofit/>
          </a:bodyPr>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8" name="Text Placeholder 3"/>
          <p:cNvSpPr>
            <a:spLocks noGrp="1"/>
          </p:cNvSpPr>
          <p:nvPr>
            <p:ph type="body" sz="half" idx="15"/>
          </p:nvPr>
        </p:nvSpPr>
        <p:spPr>
          <a:xfrm>
            <a:off x="680322" y="2585205"/>
            <a:ext cx="3049702" cy="335098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75400" y="1670014"/>
            <a:ext cx="3063240" cy="841447"/>
          </a:xfrm>
        </p:spPr>
        <p:txBody>
          <a:bodyPr anchor="b">
            <a:noAutofit/>
          </a:bodyPr>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Text Placeholder 3"/>
          <p:cNvSpPr>
            <a:spLocks noGrp="1"/>
          </p:cNvSpPr>
          <p:nvPr>
            <p:ph type="body" sz="half" idx="16"/>
          </p:nvPr>
        </p:nvSpPr>
        <p:spPr>
          <a:xfrm>
            <a:off x="3945470" y="2511461"/>
            <a:ext cx="3063240" cy="342472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1" name="Text Placeholder 4"/>
          <p:cNvSpPr>
            <a:spLocks noGrp="1"/>
          </p:cNvSpPr>
          <p:nvPr>
            <p:ph type="body" sz="quarter" idx="13"/>
          </p:nvPr>
        </p:nvSpPr>
        <p:spPr>
          <a:xfrm>
            <a:off x="7243531" y="1670014"/>
            <a:ext cx="3070025" cy="841447"/>
          </a:xfrm>
        </p:spPr>
        <p:txBody>
          <a:bodyPr anchor="b">
            <a:noAutofit/>
          </a:bodyPr>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Text Placeholder 3"/>
          <p:cNvSpPr>
            <a:spLocks noGrp="1"/>
          </p:cNvSpPr>
          <p:nvPr>
            <p:ph type="body" sz="half" idx="17"/>
          </p:nvPr>
        </p:nvSpPr>
        <p:spPr>
          <a:xfrm>
            <a:off x="7224156" y="2511461"/>
            <a:ext cx="3070025" cy="342472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0621006" y="5201750"/>
            <a:ext cx="1154151" cy="1090789"/>
          </a:xfrm>
        </p:spPr>
        <p:txBody>
          <a:bodyPr/>
          <a:lstStyle/>
          <a:p>
            <a:fld id="{6D22F896-40B5-4ADD-8801-0D06FADFA095}" type="slidenum">
              <a:rPr lang="en-US" dirty="0"/>
              <a:t>‹#›</a:t>
            </a:fld>
            <a:endParaRPr lang="en-US" dirty="0"/>
          </a:p>
        </p:txBody>
      </p:sp>
      <p:pic>
        <p:nvPicPr>
          <p:cNvPr id="18" name="Picture 17">
            <a:extLst>
              <a:ext uri="{FF2B5EF4-FFF2-40B4-BE49-F238E27FC236}">
                <a16:creationId xmlns:a16="http://schemas.microsoft.com/office/drawing/2014/main" id="{0EA940C6-E6CC-4C47-831D-8DB4BA185F74}"/>
              </a:ext>
            </a:extLst>
          </p:cNvPr>
          <p:cNvPicPr>
            <a:picLocks noChangeAspect="1"/>
          </p:cNvPicPr>
          <p:nvPr userDrawn="1"/>
        </p:nvPicPr>
        <p:blipFill>
          <a:blip r:embed="rId2"/>
          <a:stretch>
            <a:fillRect/>
          </a:stretch>
        </p:blipFill>
        <p:spPr>
          <a:xfrm>
            <a:off x="8922581" y="25342"/>
            <a:ext cx="3286886" cy="1281323"/>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7" name="Rectangle 16"/>
          <p:cNvSpPr/>
          <p:nvPr/>
        </p:nvSpPr>
        <p:spPr bwMode="ltGray">
          <a:xfrm>
            <a:off x="0" y="0"/>
            <a:ext cx="12192000" cy="1306665"/>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0" name="Title 1"/>
          <p:cNvSpPr>
            <a:spLocks noGrp="1"/>
          </p:cNvSpPr>
          <p:nvPr>
            <p:ph type="title"/>
          </p:nvPr>
        </p:nvSpPr>
        <p:spPr>
          <a:xfrm>
            <a:off x="680322" y="143628"/>
            <a:ext cx="8260478" cy="1080938"/>
          </a:xfrm>
        </p:spPr>
        <p:txBody>
          <a:bodyP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19" name="Text Placeholder 2"/>
          <p:cNvSpPr>
            <a:spLocks noGrp="1"/>
          </p:cNvSpPr>
          <p:nvPr>
            <p:ph type="body" idx="1"/>
          </p:nvPr>
        </p:nvSpPr>
        <p:spPr>
          <a:xfrm>
            <a:off x="680316" y="3171083"/>
            <a:ext cx="3049705" cy="818581"/>
          </a:xfrm>
        </p:spPr>
        <p:txBody>
          <a:bodyPr anchor="b">
            <a:noAutofit/>
          </a:bodyPr>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Picture Placeholder 2"/>
          <p:cNvSpPr>
            <a:spLocks noGrp="1" noChangeAspect="1"/>
          </p:cNvSpPr>
          <p:nvPr>
            <p:ph type="pic" idx="15"/>
          </p:nvPr>
        </p:nvSpPr>
        <p:spPr>
          <a:xfrm>
            <a:off x="680317" y="1581570"/>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055177"/>
            <a:ext cx="3049705" cy="188101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69" y="3171083"/>
            <a:ext cx="3063240" cy="818581"/>
          </a:xfrm>
        </p:spPr>
        <p:txBody>
          <a:bodyPr anchor="b">
            <a:noAutofit/>
          </a:bodyPr>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Picture Placeholder 2"/>
          <p:cNvSpPr>
            <a:spLocks noGrp="1" noChangeAspect="1"/>
          </p:cNvSpPr>
          <p:nvPr>
            <p:ph type="pic" idx="21"/>
          </p:nvPr>
        </p:nvSpPr>
        <p:spPr>
          <a:xfrm>
            <a:off x="3945469" y="1581570"/>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055177"/>
            <a:ext cx="3067297" cy="18810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25" name="Text Placeholder 4"/>
          <p:cNvSpPr>
            <a:spLocks noGrp="1"/>
          </p:cNvSpPr>
          <p:nvPr>
            <p:ph type="body" sz="quarter" idx="13"/>
          </p:nvPr>
        </p:nvSpPr>
        <p:spPr>
          <a:xfrm>
            <a:off x="7230676" y="3171083"/>
            <a:ext cx="3063505" cy="818581"/>
          </a:xfrm>
        </p:spPr>
        <p:txBody>
          <a:bodyPr anchor="b">
            <a:noAutofit/>
          </a:bodyPr>
          <a:lstStyle>
            <a:lvl1pPr marL="0" indent="0">
              <a:buNone/>
              <a:defRPr sz="2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6" name="Picture Placeholder 2"/>
          <p:cNvSpPr>
            <a:spLocks noGrp="1" noChangeAspect="1"/>
          </p:cNvSpPr>
          <p:nvPr>
            <p:ph type="pic" idx="22"/>
          </p:nvPr>
        </p:nvSpPr>
        <p:spPr>
          <a:xfrm>
            <a:off x="7230676" y="1581570"/>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055177"/>
            <a:ext cx="3067563" cy="188100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10614609" y="5210523"/>
            <a:ext cx="1154151" cy="1090789"/>
          </a:xfrm>
        </p:spPr>
        <p:txBody>
          <a:bodyPr/>
          <a:lstStyle/>
          <a:p>
            <a:fld id="{6D22F896-40B5-4ADD-8801-0D06FADFA095}" type="slidenum">
              <a:rPr lang="en-US" dirty="0"/>
              <a:t>‹#›</a:t>
            </a:fld>
            <a:endParaRPr lang="en-US" dirty="0"/>
          </a:p>
        </p:txBody>
      </p:sp>
      <p:pic>
        <p:nvPicPr>
          <p:cNvPr id="28" name="Picture 27">
            <a:extLst>
              <a:ext uri="{FF2B5EF4-FFF2-40B4-BE49-F238E27FC236}">
                <a16:creationId xmlns:a16="http://schemas.microsoft.com/office/drawing/2014/main" id="{9C249B1C-E063-D844-B793-D9F88AAFEB10}"/>
              </a:ext>
            </a:extLst>
          </p:cNvPr>
          <p:cNvPicPr>
            <a:picLocks noChangeAspect="1"/>
          </p:cNvPicPr>
          <p:nvPr userDrawn="1"/>
        </p:nvPicPr>
        <p:blipFill>
          <a:blip r:embed="rId2"/>
          <a:stretch>
            <a:fillRect/>
          </a:stretch>
        </p:blipFill>
        <p:spPr>
          <a:xfrm>
            <a:off x="8922581" y="25342"/>
            <a:ext cx="3286886" cy="1281323"/>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p:cNvSpPr/>
          <p:nvPr/>
        </p:nvSpPr>
        <p:spPr bwMode="ltGray">
          <a:xfrm>
            <a:off x="0" y="0"/>
            <a:ext cx="12192000" cy="1306665"/>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143628"/>
            <a:ext cx="8224792" cy="1080938"/>
          </a:xfrm>
        </p:spPr>
        <p:txBody>
          <a:bodyPr>
            <a:normAutofit/>
          </a:bodyPr>
          <a:lstStyle>
            <a:lvl1pPr algn="l">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80321" y="1628775"/>
            <a:ext cx="9613861" cy="4307414"/>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FA3F48C-C7C6-4055-9F49-3777875E72AE}" type="datetimeFigureOut">
              <a:rPr lang="en-US" dirty="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85826" y="5235617"/>
            <a:ext cx="1154151" cy="1090789"/>
          </a:xfrm>
        </p:spPr>
        <p:txBody>
          <a:bodyPr/>
          <a:lstStyle/>
          <a:p>
            <a:fld id="{6D22F896-40B5-4ADD-8801-0D06FADFA095}" type="slidenum">
              <a:rPr lang="en-US" dirty="0"/>
              <a:t>‹#›</a:t>
            </a:fld>
            <a:endParaRPr lang="en-US" dirty="0"/>
          </a:p>
        </p:txBody>
      </p:sp>
      <p:pic>
        <p:nvPicPr>
          <p:cNvPr id="11" name="Picture 10">
            <a:extLst>
              <a:ext uri="{FF2B5EF4-FFF2-40B4-BE49-F238E27FC236}">
                <a16:creationId xmlns:a16="http://schemas.microsoft.com/office/drawing/2014/main" id="{B8A70B36-C16C-1141-AB44-B51B408C8E3A}"/>
              </a:ext>
            </a:extLst>
          </p:cNvPr>
          <p:cNvPicPr>
            <a:picLocks noChangeAspect="1"/>
          </p:cNvPicPr>
          <p:nvPr userDrawn="1"/>
        </p:nvPicPr>
        <p:blipFill>
          <a:blip r:embed="rId2"/>
          <a:stretch>
            <a:fillRect/>
          </a:stretch>
        </p:blipFill>
        <p:spPr>
          <a:xfrm>
            <a:off x="8922581" y="25342"/>
            <a:ext cx="3286886" cy="1281323"/>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7240701" y="2744901"/>
            <a:ext cx="6858000" cy="1368198"/>
          </a:xfrm>
          <a:prstGeom prst="rect">
            <a:avLst/>
          </a:prstGeom>
          <a:solidFill>
            <a:schemeClr val="bg1">
              <a:lumMod val="85000"/>
              <a:lumOff val="1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8"/>
            <a:ext cx="1073802" cy="3268136"/>
          </a:xfrm>
        </p:spPr>
        <p:txBody>
          <a:bodyPr vert="eaVert">
            <a:noAutofit/>
          </a:bodyPr>
          <a:lstStyle>
            <a:lvl1pPr>
              <a:defRPr sz="36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pic>
        <p:nvPicPr>
          <p:cNvPr id="9" name="Picture 8">
            <a:extLst>
              <a:ext uri="{FF2B5EF4-FFF2-40B4-BE49-F238E27FC236}">
                <a16:creationId xmlns:a16="http://schemas.microsoft.com/office/drawing/2014/main" id="{B9CFFAA2-26E1-8248-90F1-8F11F9390DD7}"/>
              </a:ext>
            </a:extLst>
          </p:cNvPr>
          <p:cNvPicPr>
            <a:picLocks noChangeAspect="1"/>
          </p:cNvPicPr>
          <p:nvPr userDrawn="1"/>
        </p:nvPicPr>
        <p:blipFill>
          <a:blip r:embed="rId2"/>
          <a:stretch>
            <a:fillRect/>
          </a:stretch>
        </p:blipFill>
        <p:spPr>
          <a:xfrm>
            <a:off x="9022689" y="4727205"/>
            <a:ext cx="3286886" cy="1281323"/>
          </a:xfrm>
          <a:prstGeom prst="rect">
            <a:avLst/>
          </a:prstGeom>
          <a:scene3d>
            <a:camera prst="orthographicFront">
              <a:rot lat="0" lon="0" rev="16200000"/>
            </a:camera>
            <a:lightRig rig="threePt" dir="t"/>
          </a:scene3d>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3102839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298406" y="1821656"/>
            <a:ext cx="5000625" cy="4420195"/>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892969" y="1821656"/>
            <a:ext cx="5000625" cy="4420195"/>
          </a:xfrm>
          <a:prstGeom prst="rect">
            <a:avLst/>
          </a:prstGeom>
        </p:spPr>
        <p:txBody>
          <a:bodyPr/>
          <a:lstStyle>
            <a:lvl1pPr marL="241093" indent="-241093">
              <a:spcBef>
                <a:spcPts val="2250"/>
              </a:spcBef>
              <a:defRPr sz="1969"/>
            </a:lvl1pPr>
            <a:lvl2pPr marL="482186" indent="-241093">
              <a:spcBef>
                <a:spcPts val="2250"/>
              </a:spcBef>
              <a:defRPr sz="1969"/>
            </a:lvl2pPr>
            <a:lvl3pPr marL="723279" indent="-241093">
              <a:spcBef>
                <a:spcPts val="2250"/>
              </a:spcBef>
              <a:defRPr sz="1969"/>
            </a:lvl3pPr>
            <a:lvl4pPr marL="964372" indent="-241093">
              <a:spcBef>
                <a:spcPts val="2250"/>
              </a:spcBef>
              <a:defRPr sz="1969"/>
            </a:lvl4pPr>
            <a:lvl5pPr marL="1205465" indent="-241093">
              <a:spcBef>
                <a:spcPts val="2250"/>
              </a:spcBef>
              <a:defRPr sz="1969"/>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5933329" y="6536531"/>
            <a:ext cx="318993" cy="241102"/>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202604659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rgbClr val="FFE779"/>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17" name="Rectangle 16"/>
          <p:cNvSpPr/>
          <p:nvPr/>
        </p:nvSpPr>
        <p:spPr bwMode="ltGray">
          <a:xfrm>
            <a:off x="0" y="0"/>
            <a:ext cx="12192000" cy="1315171"/>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143628"/>
            <a:ext cx="8399884" cy="1080938"/>
          </a:xfrm>
        </p:spPr>
        <p:txBody>
          <a:bodyP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80321" y="1735778"/>
            <a:ext cx="9613861" cy="4200411"/>
          </a:xfrm>
        </p:spPr>
        <p:txBody>
          <a:bodyPr>
            <a:normAutofit/>
          </a:bodyPr>
          <a:lstStyle>
            <a:lvl1pPr>
              <a:defRPr sz="2800"/>
            </a:lvl1pPr>
            <a:lvl2pPr>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2DE42F4-6EEF-4EF7-8ED4-2208F0F89A08}" type="datetimeFigureOut">
              <a:rPr lang="en-US" dirty="0"/>
              <a:t>5/21/2018</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11" name="Picture 10">
            <a:extLst>
              <a:ext uri="{FF2B5EF4-FFF2-40B4-BE49-F238E27FC236}">
                <a16:creationId xmlns:a16="http://schemas.microsoft.com/office/drawing/2014/main" id="{0055133D-A726-A342-A875-040F7FB90AEF}"/>
              </a:ext>
            </a:extLst>
          </p:cNvPr>
          <p:cNvPicPr>
            <a:picLocks noChangeAspect="1"/>
          </p:cNvPicPr>
          <p:nvPr userDrawn="1"/>
        </p:nvPicPr>
        <p:blipFill>
          <a:blip r:embed="rId2"/>
          <a:stretch>
            <a:fillRect/>
          </a:stretch>
        </p:blipFill>
        <p:spPr>
          <a:xfrm>
            <a:off x="8922581" y="33848"/>
            <a:ext cx="3286886" cy="1281323"/>
          </a:xfrm>
          <a:prstGeom prst="rect">
            <a:avLst/>
          </a:prstGeom>
        </p:spPr>
      </p:pic>
      <p:sp>
        <p:nvSpPr>
          <p:cNvPr id="12" name="Slide Number Placeholder 8">
            <a:extLst>
              <a:ext uri="{FF2B5EF4-FFF2-40B4-BE49-F238E27FC236}">
                <a16:creationId xmlns:a16="http://schemas.microsoft.com/office/drawing/2014/main" id="{E7895811-335D-1F47-822C-F4C3ED4269CE}"/>
              </a:ext>
            </a:extLst>
          </p:cNvPr>
          <p:cNvSpPr>
            <a:spLocks noGrp="1"/>
          </p:cNvSpPr>
          <p:nvPr>
            <p:ph type="sldNum" sz="quarter" idx="12"/>
          </p:nvPr>
        </p:nvSpPr>
        <p:spPr>
          <a:xfrm>
            <a:off x="10585826" y="5201752"/>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190625" y="2268141"/>
            <a:ext cx="9810750" cy="2321719"/>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8286623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2" y="2726267"/>
            <a:ext cx="12192002" cy="1368198"/>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2869895"/>
            <a:ext cx="7904878" cy="1090788"/>
          </a:xfrm>
        </p:spPr>
        <p:txBody>
          <a:bodyPr anchor="ctr">
            <a:noAutofit/>
          </a:bodyPr>
          <a:lstStyle>
            <a:lvl1pPr algn="l">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5/21/2018</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11" name="Picture 10">
            <a:extLst>
              <a:ext uri="{FF2B5EF4-FFF2-40B4-BE49-F238E27FC236}">
                <a16:creationId xmlns:a16="http://schemas.microsoft.com/office/drawing/2014/main" id="{40357EE7-8754-8F4E-9BA1-C6C7A087879F}"/>
              </a:ext>
            </a:extLst>
          </p:cNvPr>
          <p:cNvPicPr>
            <a:picLocks noChangeAspect="1"/>
          </p:cNvPicPr>
          <p:nvPr userDrawn="1"/>
        </p:nvPicPr>
        <p:blipFill>
          <a:blip r:embed="rId2"/>
          <a:stretch>
            <a:fillRect/>
          </a:stretch>
        </p:blipFill>
        <p:spPr>
          <a:xfrm>
            <a:off x="8824456" y="2775802"/>
            <a:ext cx="3286886" cy="128132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bwMode="ltGray">
          <a:xfrm>
            <a:off x="0" y="0"/>
            <a:ext cx="12192000" cy="1315171"/>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143628"/>
            <a:ext cx="8363666" cy="1080938"/>
          </a:xfrm>
        </p:spPr>
        <p:txBody>
          <a:bodyP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80320" y="1763903"/>
            <a:ext cx="4698358" cy="417228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594123" y="1763903"/>
            <a:ext cx="4700058" cy="417228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E5A6C69-6797-4E8A-BF37-F2C3751466E9}" type="datetimeFigureOut">
              <a:rPr lang="en-US" dirty="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Slide Number Placeholder 8">
            <a:extLst>
              <a:ext uri="{FF2B5EF4-FFF2-40B4-BE49-F238E27FC236}">
                <a16:creationId xmlns:a16="http://schemas.microsoft.com/office/drawing/2014/main" id="{E7919772-C4C1-9845-BC1D-3789DBF49960}"/>
              </a:ext>
            </a:extLst>
          </p:cNvPr>
          <p:cNvSpPr>
            <a:spLocks noGrp="1"/>
          </p:cNvSpPr>
          <p:nvPr>
            <p:ph type="sldNum" sz="quarter" idx="12"/>
          </p:nvPr>
        </p:nvSpPr>
        <p:spPr>
          <a:xfrm>
            <a:off x="10585826" y="5201752"/>
            <a:ext cx="1154151" cy="1090789"/>
          </a:xfrm>
        </p:spPr>
        <p:txBody>
          <a:bodyPr/>
          <a:lstStyle/>
          <a:p>
            <a:fld id="{6D22F896-40B5-4ADD-8801-0D06FADFA095}" type="slidenum">
              <a:rPr lang="en-US" dirty="0"/>
              <a:t>‹#›</a:t>
            </a:fld>
            <a:endParaRPr lang="en-US" dirty="0"/>
          </a:p>
        </p:txBody>
      </p:sp>
      <p:pic>
        <p:nvPicPr>
          <p:cNvPr id="11" name="Picture 10">
            <a:extLst>
              <a:ext uri="{FF2B5EF4-FFF2-40B4-BE49-F238E27FC236}">
                <a16:creationId xmlns:a16="http://schemas.microsoft.com/office/drawing/2014/main" id="{B4105F20-AA43-8F42-9174-A163BF04905E}"/>
              </a:ext>
            </a:extLst>
          </p:cNvPr>
          <p:cNvPicPr>
            <a:picLocks noChangeAspect="1"/>
          </p:cNvPicPr>
          <p:nvPr userDrawn="1"/>
        </p:nvPicPr>
        <p:blipFill>
          <a:blip r:embed="rId2"/>
          <a:stretch>
            <a:fillRect/>
          </a:stretch>
        </p:blipFill>
        <p:spPr>
          <a:xfrm>
            <a:off x="8922581" y="33848"/>
            <a:ext cx="3286886" cy="128132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bwMode="ltGray">
          <a:xfrm>
            <a:off x="0" y="0"/>
            <a:ext cx="12192000" cy="1303620"/>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80321" y="143629"/>
            <a:ext cx="8363668" cy="1080937"/>
          </a:xfrm>
        </p:spPr>
        <p:txBody>
          <a:bodyP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906350" y="1668745"/>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80322" y="2360822"/>
            <a:ext cx="4698355" cy="357536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820153" y="1668745"/>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2360822"/>
            <a:ext cx="4700059" cy="357536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82014A1-A632-4878-A0D3-F52BA7563730}" type="datetimeFigureOut">
              <a:rPr lang="en-US" dirty="0"/>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10585826" y="5201752"/>
            <a:ext cx="1154151" cy="1090789"/>
          </a:xfrm>
        </p:spPr>
        <p:txBody>
          <a:bodyPr/>
          <a:lstStyle/>
          <a:p>
            <a:fld id="{6D22F896-40B5-4ADD-8801-0D06FADFA095}" type="slidenum">
              <a:rPr lang="en-US" dirty="0"/>
              <a:t>‹#›</a:t>
            </a:fld>
            <a:endParaRPr lang="en-US" dirty="0"/>
          </a:p>
        </p:txBody>
      </p:sp>
      <p:pic>
        <p:nvPicPr>
          <p:cNvPr id="15" name="Picture 14">
            <a:extLst>
              <a:ext uri="{FF2B5EF4-FFF2-40B4-BE49-F238E27FC236}">
                <a16:creationId xmlns:a16="http://schemas.microsoft.com/office/drawing/2014/main" id="{32C39154-D01A-E744-9069-AD955E6A7C85}"/>
              </a:ext>
            </a:extLst>
          </p:cNvPr>
          <p:cNvPicPr>
            <a:picLocks noChangeAspect="1"/>
          </p:cNvPicPr>
          <p:nvPr userDrawn="1"/>
        </p:nvPicPr>
        <p:blipFill>
          <a:blip r:embed="rId2"/>
          <a:stretch>
            <a:fillRect/>
          </a:stretch>
        </p:blipFill>
        <p:spPr>
          <a:xfrm>
            <a:off x="8922581" y="25342"/>
            <a:ext cx="3286886" cy="128132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bwMode="ltGray">
          <a:xfrm>
            <a:off x="0" y="0"/>
            <a:ext cx="12192000" cy="1306665"/>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143628"/>
            <a:ext cx="8345146" cy="1080938"/>
          </a:xfrm>
        </p:spPr>
        <p:txBody>
          <a:bodyP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CE99F462-093F-4566-844B-4C71F2739DA5}" type="datetimeFigureOut">
              <a:rPr lang="en-US" dirty="0"/>
              <a:t>5/21/2018</a:t>
            </a:fld>
            <a:endParaRPr lang="en-US" dirty="0"/>
          </a:p>
        </p:txBody>
      </p:sp>
      <p:sp>
        <p:nvSpPr>
          <p:cNvPr id="4" name="Footer Placeholder 3"/>
          <p:cNvSpPr>
            <a:spLocks noGrp="1"/>
          </p:cNvSpPr>
          <p:nvPr>
            <p:ph type="ftr" sz="quarter" idx="11"/>
          </p:nvPr>
        </p:nvSpPr>
        <p:spPr/>
        <p:txBody>
          <a:bodyPr/>
          <a:lstStyle/>
          <a:p>
            <a:endParaRPr lang="en-US" dirty="0"/>
          </a:p>
        </p:txBody>
      </p:sp>
      <p:pic>
        <p:nvPicPr>
          <p:cNvPr id="10" name="Picture 9">
            <a:extLst>
              <a:ext uri="{FF2B5EF4-FFF2-40B4-BE49-F238E27FC236}">
                <a16:creationId xmlns:a16="http://schemas.microsoft.com/office/drawing/2014/main" id="{5437AC2F-9C35-EA41-B1E4-89A6048A11F0}"/>
              </a:ext>
            </a:extLst>
          </p:cNvPr>
          <p:cNvPicPr>
            <a:picLocks noChangeAspect="1"/>
          </p:cNvPicPr>
          <p:nvPr userDrawn="1"/>
        </p:nvPicPr>
        <p:blipFill>
          <a:blip r:embed="rId2"/>
          <a:stretch>
            <a:fillRect/>
          </a:stretch>
        </p:blipFill>
        <p:spPr>
          <a:xfrm>
            <a:off x="8922581" y="25342"/>
            <a:ext cx="3286886" cy="128132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p:nvSpPr>
        <p:spPr>
          <a:xfrm>
            <a:off x="8815389" y="0"/>
            <a:ext cx="3373436" cy="13681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10585826" y="5218683"/>
            <a:ext cx="1154151" cy="1090789"/>
          </a:xfrm>
        </p:spPr>
        <p:txBody>
          <a:bodyPr/>
          <a:lstStyle/>
          <a:p>
            <a:fld id="{6D22F896-40B5-4ADD-8801-0D06FADFA095}" type="slidenum">
              <a:rPr lang="en-US" dirty="0"/>
              <a:t>‹#›</a:t>
            </a:fld>
            <a:endParaRPr lang="en-US" dirty="0"/>
          </a:p>
        </p:txBody>
      </p:sp>
      <p:pic>
        <p:nvPicPr>
          <p:cNvPr id="8" name="Picture 7">
            <a:extLst>
              <a:ext uri="{FF2B5EF4-FFF2-40B4-BE49-F238E27FC236}">
                <a16:creationId xmlns:a16="http://schemas.microsoft.com/office/drawing/2014/main" id="{664F7D66-73B2-764F-9CD6-081781CC3EDF}"/>
              </a:ext>
            </a:extLst>
          </p:cNvPr>
          <p:cNvPicPr>
            <a:picLocks noChangeAspect="1"/>
          </p:cNvPicPr>
          <p:nvPr userDrawn="1"/>
        </p:nvPicPr>
        <p:blipFill>
          <a:blip r:embed="rId2"/>
          <a:stretch>
            <a:fillRect/>
          </a:stretch>
        </p:blipFill>
        <p:spPr>
          <a:xfrm>
            <a:off x="8905114" y="43437"/>
            <a:ext cx="3286886" cy="128132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bwMode="ltGray">
          <a:xfrm>
            <a:off x="0" y="0"/>
            <a:ext cx="12192000" cy="1306665"/>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143627"/>
            <a:ext cx="8242259" cy="1080940"/>
          </a:xfrm>
        </p:spPr>
        <p:txBody>
          <a:bodyPr anchor="ct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685846" y="1735778"/>
            <a:ext cx="5608336" cy="420040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0322" y="1735778"/>
            <a:ext cx="3790078" cy="4200411"/>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585826" y="5210523"/>
            <a:ext cx="1154151" cy="1090789"/>
          </a:xfrm>
        </p:spPr>
        <p:txBody>
          <a:bodyPr/>
          <a:lstStyle/>
          <a:p>
            <a:fld id="{6D22F896-40B5-4ADD-8801-0D06FADFA095}" type="slidenum">
              <a:rPr lang="en-US" dirty="0"/>
              <a:t>‹#›</a:t>
            </a:fld>
            <a:endParaRPr lang="en-US" dirty="0"/>
          </a:p>
        </p:txBody>
      </p:sp>
      <p:pic>
        <p:nvPicPr>
          <p:cNvPr id="12" name="Picture 11">
            <a:extLst>
              <a:ext uri="{FF2B5EF4-FFF2-40B4-BE49-F238E27FC236}">
                <a16:creationId xmlns:a16="http://schemas.microsoft.com/office/drawing/2014/main" id="{63D2DA04-204A-864C-8209-6CE0A3AF0B6E}"/>
              </a:ext>
            </a:extLst>
          </p:cNvPr>
          <p:cNvPicPr>
            <a:picLocks noChangeAspect="1"/>
          </p:cNvPicPr>
          <p:nvPr userDrawn="1"/>
        </p:nvPicPr>
        <p:blipFill>
          <a:blip r:embed="rId2"/>
          <a:stretch>
            <a:fillRect/>
          </a:stretch>
        </p:blipFill>
        <p:spPr>
          <a:xfrm>
            <a:off x="8922581" y="25342"/>
            <a:ext cx="3286886" cy="128132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bwMode="ltGray">
          <a:xfrm>
            <a:off x="0" y="0"/>
            <a:ext cx="12192000" cy="1306665"/>
          </a:xfrm>
          <a:prstGeom prst="rect">
            <a:avLst/>
          </a:prstGeom>
          <a:solidFill>
            <a:schemeClr val="bg1">
              <a:lumMod val="85000"/>
              <a:lumOff val="1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680323" y="143628"/>
            <a:ext cx="8224791" cy="1080938"/>
          </a:xfrm>
        </p:spPr>
        <p:txBody>
          <a:bodyPr anchor="ctr">
            <a:normAutofit/>
          </a:bodyPr>
          <a:lstStyle>
            <a:lvl1pPr>
              <a:defRPr sz="4800" b="0" i="0">
                <a:latin typeface="Arial Narrow" panose="020B0604020202020204" pitchFamily="34" charset="0"/>
                <a:cs typeface="Arial Narrow" panose="020B06040202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4868333" y="1735778"/>
            <a:ext cx="5425849" cy="4200408"/>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1735779"/>
            <a:ext cx="3876256" cy="4200410"/>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545383" y="5218683"/>
            <a:ext cx="1154151" cy="1090789"/>
          </a:xfrm>
        </p:spPr>
        <p:txBody>
          <a:bodyPr/>
          <a:lstStyle/>
          <a:p>
            <a:fld id="{6D22F896-40B5-4ADD-8801-0D06FADFA095}" type="slidenum">
              <a:rPr lang="en-US" dirty="0"/>
              <a:t>‹#›</a:t>
            </a:fld>
            <a:endParaRPr lang="en-US" dirty="0"/>
          </a:p>
        </p:txBody>
      </p:sp>
      <p:pic>
        <p:nvPicPr>
          <p:cNvPr id="12" name="Picture 11">
            <a:extLst>
              <a:ext uri="{FF2B5EF4-FFF2-40B4-BE49-F238E27FC236}">
                <a16:creationId xmlns:a16="http://schemas.microsoft.com/office/drawing/2014/main" id="{7C614EE9-940C-E94E-A2C9-9F8A460C3252}"/>
              </a:ext>
            </a:extLst>
          </p:cNvPr>
          <p:cNvPicPr>
            <a:picLocks noChangeAspect="1"/>
          </p:cNvPicPr>
          <p:nvPr userDrawn="1"/>
        </p:nvPicPr>
        <p:blipFill>
          <a:blip r:embed="rId2"/>
          <a:stretch>
            <a:fillRect/>
          </a:stretch>
        </p:blipFill>
        <p:spPr>
          <a:xfrm>
            <a:off x="8922581" y="25342"/>
            <a:ext cx="3286886" cy="128132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779"/>
            </a:gs>
            <a:gs pos="50000">
              <a:schemeClr val="tx1"/>
            </a:gs>
          </a:gsLst>
          <a:lin ang="5400000" scaled="1"/>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bg1"/>
                </a:solidFill>
                <a:latin typeface="Arial" panose="020B0604020202020204" pitchFamily="34" charset="0"/>
                <a:cs typeface="Arial" panose="020B0604020202020204" pitchFamily="34" charset="0"/>
              </a:defRPr>
            </a:lvl1pPr>
          </a:lstStyle>
          <a:p>
            <a:fld id="{9D6E9DEC-419B-4CC5-A080-3B06BD5A8291}" type="datetimeFigureOut">
              <a:rPr lang="en-US" smtClean="0"/>
              <a:pPr/>
              <a:t>5/21/2018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bg1"/>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bg1"/>
                </a:solidFill>
                <a:latin typeface="Arial" panose="020B0604020202020204" pitchFamily="34" charset="0"/>
                <a:cs typeface="Arial" panose="020B0604020202020204" pitchFamily="34" charset="0"/>
              </a:defRPr>
            </a:lvl1pPr>
          </a:lstStyle>
          <a:p>
            <a:fld id="{6D22F896-40B5-4ADD-8801-0D06FADFA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 id="2147483670" r:id="rId19"/>
    <p:sldLayoutId id="2147483671" r:id="rId20"/>
  </p:sldLayoutIdLst>
  <p:hf sldNum="0" hdr="0" ftr="0" dt="0"/>
  <p:txStyles>
    <p:titleStyle>
      <a:lvl1pPr algn="l" defTabSz="914400" rtl="0" eaLnBrk="1" latinLnBrk="0" hangingPunct="1">
        <a:lnSpc>
          <a:spcPct val="90000"/>
        </a:lnSpc>
        <a:spcBef>
          <a:spcPct val="0"/>
        </a:spcBef>
        <a:buNone/>
        <a:defRPr sz="4800" b="0" i="0" kern="1200">
          <a:solidFill>
            <a:srgbClr val="F14446"/>
          </a:solidFill>
          <a:latin typeface="Arial Narrow" panose="020B0604020202020204" pitchFamily="34" charset="0"/>
          <a:ea typeface="+mj-ea"/>
          <a:cs typeface="Arial Narrow"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ern.ch/"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A2A80-E2F4-7246-9091-01036A422428}"/>
              </a:ext>
            </a:extLst>
          </p:cNvPr>
          <p:cNvSpPr>
            <a:spLocks noGrp="1"/>
          </p:cNvSpPr>
          <p:nvPr>
            <p:ph type="ctrTitle"/>
          </p:nvPr>
        </p:nvSpPr>
        <p:spPr/>
        <p:txBody>
          <a:bodyPr/>
          <a:lstStyle/>
          <a:p>
            <a:r>
              <a:rPr lang="en-US" dirty="0"/>
              <a:t>The SciTokens Authorization Model: JSON Web Tokens &amp; OAuth</a:t>
            </a:r>
          </a:p>
        </p:txBody>
      </p:sp>
      <p:sp>
        <p:nvSpPr>
          <p:cNvPr id="3" name="Subtitle 2">
            <a:extLst>
              <a:ext uri="{FF2B5EF4-FFF2-40B4-BE49-F238E27FC236}">
                <a16:creationId xmlns:a16="http://schemas.microsoft.com/office/drawing/2014/main" id="{130AAF4A-A8DC-8A42-B616-50D34DB83BEC}"/>
              </a:ext>
            </a:extLst>
          </p:cNvPr>
          <p:cNvSpPr>
            <a:spLocks noGrp="1"/>
          </p:cNvSpPr>
          <p:nvPr>
            <p:ph type="subTitle" idx="1"/>
          </p:nvPr>
        </p:nvSpPr>
        <p:spPr/>
        <p:txBody>
          <a:bodyPr/>
          <a:lstStyle/>
          <a:p>
            <a:r>
              <a:rPr lang="en-US" b="0" dirty="0"/>
              <a:t>Jim Basney &lt;jbasney@ncsa.Illinois.edu&gt;</a:t>
            </a:r>
          </a:p>
          <a:p>
            <a:r>
              <a:rPr lang="en-US" b="0" dirty="0"/>
              <a:t>Brian Bockelman &lt;bbockelm@cse.unl.edu&gt;</a:t>
            </a:r>
            <a:endParaRPr lang="en-US" dirty="0"/>
          </a:p>
        </p:txBody>
      </p:sp>
      <p:sp>
        <p:nvSpPr>
          <p:cNvPr id="6" name="TextBox 5">
            <a:extLst>
              <a:ext uri="{FF2B5EF4-FFF2-40B4-BE49-F238E27FC236}">
                <a16:creationId xmlns:a16="http://schemas.microsoft.com/office/drawing/2014/main" id="{52DC0973-F9C9-4DD6-AE2D-231ECC181FDF}"/>
              </a:ext>
            </a:extLst>
          </p:cNvPr>
          <p:cNvSpPr txBox="1"/>
          <p:nvPr/>
        </p:nvSpPr>
        <p:spPr>
          <a:xfrm>
            <a:off x="680320" y="5730519"/>
            <a:ext cx="10878268" cy="923330"/>
          </a:xfrm>
          <a:prstGeom prst="rect">
            <a:avLst/>
          </a:prstGeom>
          <a:noFill/>
        </p:spPr>
        <p:txBody>
          <a:bodyPr wrap="square" rtlCol="0">
            <a:spAutoFit/>
          </a:bodyPr>
          <a:lstStyle/>
          <a:p>
            <a:r>
              <a:rPr lang="en-US" dirty="0">
                <a:solidFill>
                  <a:schemeClr val="bg1"/>
                </a:solidFill>
              </a:rPr>
              <a:t>This material is based upon work supported by the National Science Foundation under Grant No. 1738962. Any opinions, findings, and conclusions or recommendations expressed in this material are those of the author(s) and do not necessarily reflect the views of the National Science Foundation.</a:t>
            </a:r>
          </a:p>
        </p:txBody>
      </p:sp>
    </p:spTree>
    <p:extLst>
      <p:ext uri="{BB962C8B-B14F-4D97-AF65-F5344CB8AC3E}">
        <p14:creationId xmlns:p14="http://schemas.microsoft.com/office/powerpoint/2010/main" val="192722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Dingbat X"/>
          <p:cNvSpPr/>
          <p:nvPr/>
        </p:nvSpPr>
        <p:spPr>
          <a:xfrm>
            <a:off x="2148354" y="1224813"/>
            <a:ext cx="2299023" cy="2716684"/>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alpha val="57117"/>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72" name="Dingbat X"/>
          <p:cNvSpPr/>
          <p:nvPr/>
        </p:nvSpPr>
        <p:spPr>
          <a:xfrm>
            <a:off x="2450510" y="4126961"/>
            <a:ext cx="2299023" cy="2716684"/>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alpha val="57117"/>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73" name="SCITOKENS-PROXY-INIT"/>
          <p:cNvSpPr txBox="1"/>
          <p:nvPr/>
        </p:nvSpPr>
        <p:spPr>
          <a:xfrm>
            <a:off x="1115708" y="4324444"/>
            <a:ext cx="4542909" cy="232171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rmAutofit/>
          </a:bodyPr>
          <a:lstStyle>
            <a:lvl1pPr>
              <a:defRPr sz="8000" b="0">
                <a:latin typeface="+mn-lt"/>
                <a:ea typeface="+mn-ea"/>
                <a:cs typeface="+mn-cs"/>
                <a:sym typeface="Helvetica Neue Medium"/>
              </a:defRPr>
            </a:lvl1pPr>
          </a:lstStyle>
          <a:p>
            <a:pPr algn="ctr"/>
            <a:r>
              <a:rPr sz="5625" dirty="0">
                <a:solidFill>
                  <a:schemeClr val="bg1"/>
                </a:solidFill>
              </a:rPr>
              <a:t>SCITOKENS-PROXY-INIT</a:t>
            </a:r>
          </a:p>
        </p:txBody>
      </p:sp>
      <p:sp>
        <p:nvSpPr>
          <p:cNvPr id="174" name="Dingbat X"/>
          <p:cNvSpPr/>
          <p:nvPr/>
        </p:nvSpPr>
        <p:spPr>
          <a:xfrm>
            <a:off x="7910492" y="4126961"/>
            <a:ext cx="2299023" cy="2716684"/>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alpha val="57117"/>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75" name="PASSWORD IN TERMINAL"/>
          <p:cNvSpPr txBox="1"/>
          <p:nvPr/>
        </p:nvSpPr>
        <p:spPr>
          <a:xfrm>
            <a:off x="6531042" y="1422296"/>
            <a:ext cx="4542909" cy="232171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rmAutofit/>
          </a:bodyPr>
          <a:lstStyle>
            <a:lvl1pPr defTabSz="572516">
              <a:defRPr sz="7840" b="0">
                <a:latin typeface="+mn-lt"/>
                <a:ea typeface="+mn-ea"/>
                <a:cs typeface="+mn-cs"/>
                <a:sym typeface="Helvetica Neue Medium"/>
              </a:defRPr>
            </a:lvl1pPr>
          </a:lstStyle>
          <a:p>
            <a:pPr algn="ctr"/>
            <a:r>
              <a:rPr sz="5512" dirty="0">
                <a:solidFill>
                  <a:schemeClr val="bg1"/>
                </a:solidFill>
              </a:rPr>
              <a:t>PASSWORD IN TERMINAL</a:t>
            </a:r>
          </a:p>
        </p:txBody>
      </p:sp>
      <p:sp>
        <p:nvSpPr>
          <p:cNvPr id="176" name="Dingbat X"/>
          <p:cNvSpPr/>
          <p:nvPr/>
        </p:nvSpPr>
        <p:spPr>
          <a:xfrm>
            <a:off x="8089086" y="1314110"/>
            <a:ext cx="2299023" cy="2716684"/>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hueOff val="-82419"/>
              <a:satOff val="-9513"/>
              <a:lumOff val="-16343"/>
              <a:alpha val="57117"/>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77" name="COPY/PASTE"/>
          <p:cNvSpPr txBox="1"/>
          <p:nvPr/>
        </p:nvSpPr>
        <p:spPr>
          <a:xfrm>
            <a:off x="6531042" y="4413741"/>
            <a:ext cx="4542909" cy="232171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rmAutofit/>
          </a:bodyPr>
          <a:lstStyle>
            <a:lvl1pPr>
              <a:defRPr sz="8000" b="0">
                <a:latin typeface="+mn-lt"/>
                <a:ea typeface="+mn-ea"/>
                <a:cs typeface="+mn-cs"/>
                <a:sym typeface="Helvetica Neue Medium"/>
              </a:defRPr>
            </a:lvl1pPr>
          </a:lstStyle>
          <a:p>
            <a:pPr algn="ctr"/>
            <a:r>
              <a:rPr sz="5625" dirty="0">
                <a:solidFill>
                  <a:schemeClr val="bg1"/>
                </a:solidFill>
              </a:rPr>
              <a:t>COPY/PASTE</a:t>
            </a:r>
          </a:p>
        </p:txBody>
      </p:sp>
      <p:sp>
        <p:nvSpPr>
          <p:cNvPr id="11" name="PASSWORD IN TERMINAL">
            <a:extLst>
              <a:ext uri="{FF2B5EF4-FFF2-40B4-BE49-F238E27FC236}">
                <a16:creationId xmlns:a16="http://schemas.microsoft.com/office/drawing/2014/main" id="{1FF51300-F802-4994-A7F3-DD4F8201F1C4}"/>
              </a:ext>
            </a:extLst>
          </p:cNvPr>
          <p:cNvSpPr txBox="1"/>
          <p:nvPr/>
        </p:nvSpPr>
        <p:spPr>
          <a:xfrm>
            <a:off x="1320478" y="1706500"/>
            <a:ext cx="4542909" cy="2321719"/>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rmAutofit fontScale="92500" lnSpcReduction="10000"/>
          </a:bodyPr>
          <a:lstStyle>
            <a:lvl1pPr defTabSz="572516">
              <a:defRPr sz="7840" b="0">
                <a:latin typeface="+mn-lt"/>
                <a:ea typeface="+mn-ea"/>
                <a:cs typeface="+mn-cs"/>
                <a:sym typeface="Helvetica Neue Medium"/>
              </a:defRPr>
            </a:lvl1pPr>
          </a:lstStyle>
          <a:p>
            <a:pPr algn="ctr"/>
            <a:r>
              <a:rPr lang="en-US" sz="5512" dirty="0">
                <a:solidFill>
                  <a:schemeClr val="bg1"/>
                </a:solidFill>
              </a:rPr>
              <a:t>USER MANAGEMENT OF FILES</a:t>
            </a:r>
            <a:endParaRPr sz="5512" dirty="0">
              <a:solidFill>
                <a:schemeClr val="bg1"/>
              </a:solidFill>
            </a:endParaRPr>
          </a:p>
        </p:txBody>
      </p:sp>
    </p:spTree>
    <p:extLst>
      <p:ext uri="{BB962C8B-B14F-4D97-AF65-F5344CB8AC3E}">
        <p14:creationId xmlns:p14="http://schemas.microsoft.com/office/powerpoint/2010/main" val="115360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DBD75-7028-4D72-A149-24F56FEB044B}"/>
              </a:ext>
            </a:extLst>
          </p:cNvPr>
          <p:cNvSpPr>
            <a:spLocks noGrp="1"/>
          </p:cNvSpPr>
          <p:nvPr>
            <p:ph type="title"/>
          </p:nvPr>
        </p:nvSpPr>
        <p:spPr/>
        <p:txBody>
          <a:bodyPr/>
          <a:lstStyle/>
          <a:p>
            <a:r>
              <a:rPr lang="en-US" dirty="0"/>
              <a:t>Architecture</a:t>
            </a:r>
          </a:p>
        </p:txBody>
      </p:sp>
      <p:sp>
        <p:nvSpPr>
          <p:cNvPr id="106" name="Rectangle 105">
            <a:extLst>
              <a:ext uri="{FF2B5EF4-FFF2-40B4-BE49-F238E27FC236}">
                <a16:creationId xmlns:a16="http://schemas.microsoft.com/office/drawing/2014/main" id="{257595BC-E02D-4473-8AF3-7305B9D4A8CF}"/>
              </a:ext>
            </a:extLst>
          </p:cNvPr>
          <p:cNvSpPr/>
          <p:nvPr/>
        </p:nvSpPr>
        <p:spPr>
          <a:xfrm>
            <a:off x="937351" y="2399394"/>
            <a:ext cx="3200400" cy="4043187"/>
          </a:xfrm>
          <a:prstGeom prst="rect">
            <a:avLst/>
          </a:prstGeom>
          <a:solidFill>
            <a:srgbClr val="E7E6E6"/>
          </a:solidFill>
          <a:ln w="12700" cap="flat" cmpd="sng" algn="ctr">
            <a:solidFill>
              <a:sysClr val="windowText" lastClr="000000"/>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rPr>
              <a:t>Job Submission</a:t>
            </a:r>
          </a:p>
        </p:txBody>
      </p:sp>
      <p:sp>
        <p:nvSpPr>
          <p:cNvPr id="107" name="Rectangle 106">
            <a:extLst>
              <a:ext uri="{FF2B5EF4-FFF2-40B4-BE49-F238E27FC236}">
                <a16:creationId xmlns:a16="http://schemas.microsoft.com/office/drawing/2014/main" id="{9ED542AE-B593-44E3-80A7-E4983EE848FF}"/>
              </a:ext>
            </a:extLst>
          </p:cNvPr>
          <p:cNvSpPr/>
          <p:nvPr/>
        </p:nvSpPr>
        <p:spPr>
          <a:xfrm>
            <a:off x="4538771" y="2399394"/>
            <a:ext cx="3200400" cy="4043188"/>
          </a:xfrm>
          <a:prstGeom prst="rect">
            <a:avLst/>
          </a:prstGeom>
          <a:solidFill>
            <a:srgbClr val="E7E6E6"/>
          </a:solidFill>
          <a:ln w="12700" cap="flat" cmpd="sng" algn="ctr">
            <a:solidFill>
              <a:sysClr val="windowText" lastClr="000000"/>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rPr>
              <a:t>Job Execution</a:t>
            </a:r>
          </a:p>
        </p:txBody>
      </p:sp>
      <p:sp>
        <p:nvSpPr>
          <p:cNvPr id="108" name="Rectangle 107">
            <a:extLst>
              <a:ext uri="{FF2B5EF4-FFF2-40B4-BE49-F238E27FC236}">
                <a16:creationId xmlns:a16="http://schemas.microsoft.com/office/drawing/2014/main" id="{FF9AC569-D4E9-418E-A9ED-22ABD38D277A}"/>
              </a:ext>
            </a:extLst>
          </p:cNvPr>
          <p:cNvSpPr/>
          <p:nvPr/>
        </p:nvSpPr>
        <p:spPr>
          <a:xfrm>
            <a:off x="8199400" y="4291116"/>
            <a:ext cx="3200400" cy="2151466"/>
          </a:xfrm>
          <a:prstGeom prst="rect">
            <a:avLst/>
          </a:prstGeom>
          <a:solidFill>
            <a:srgbClr val="E7E6E6"/>
          </a:solidFill>
          <a:ln w="12700" cap="flat" cmpd="sng" algn="ctr">
            <a:solidFill>
              <a:sysClr val="windowText" lastClr="000000"/>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rPr>
              <a:t>Data Access</a:t>
            </a:r>
          </a:p>
        </p:txBody>
      </p:sp>
      <p:sp>
        <p:nvSpPr>
          <p:cNvPr id="109" name="Oval 108">
            <a:extLst>
              <a:ext uri="{FF2B5EF4-FFF2-40B4-BE49-F238E27FC236}">
                <a16:creationId xmlns:a16="http://schemas.microsoft.com/office/drawing/2014/main" id="{24211202-4EF4-44D6-8F91-B264368E184E}"/>
              </a:ext>
            </a:extLst>
          </p:cNvPr>
          <p:cNvSpPr/>
          <p:nvPr/>
        </p:nvSpPr>
        <p:spPr>
          <a:xfrm>
            <a:off x="1250618" y="2771798"/>
            <a:ext cx="2573866"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black"/>
                </a:solidFill>
                <a:effectLst/>
                <a:uLnTx/>
                <a:uFillTx/>
                <a:latin typeface="Calibri" panose="020F0502020204030204"/>
                <a:ea typeface="+mn-ea"/>
                <a:cs typeface="+mn-cs"/>
              </a:rPr>
              <a:t>condor_submit</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0" name="Oval 109">
            <a:extLst>
              <a:ext uri="{FF2B5EF4-FFF2-40B4-BE49-F238E27FC236}">
                <a16:creationId xmlns:a16="http://schemas.microsoft.com/office/drawing/2014/main" id="{3122FE73-2AF7-4D36-955C-2C2B50CAFAFC}"/>
              </a:ext>
            </a:extLst>
          </p:cNvPr>
          <p:cNvSpPr/>
          <p:nvPr/>
        </p:nvSpPr>
        <p:spPr>
          <a:xfrm>
            <a:off x="1250616" y="3732933"/>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condor_schedd</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1" name="Oval 110">
            <a:extLst>
              <a:ext uri="{FF2B5EF4-FFF2-40B4-BE49-F238E27FC236}">
                <a16:creationId xmlns:a16="http://schemas.microsoft.com/office/drawing/2014/main" id="{7F0B4E54-B97E-44E3-94AC-F7538F43D7E7}"/>
              </a:ext>
            </a:extLst>
          </p:cNvPr>
          <p:cNvSpPr/>
          <p:nvPr/>
        </p:nvSpPr>
        <p:spPr>
          <a:xfrm>
            <a:off x="1259084" y="4674758"/>
            <a:ext cx="2565400"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condor_credd</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2" name="Oval 111">
            <a:extLst>
              <a:ext uri="{FF2B5EF4-FFF2-40B4-BE49-F238E27FC236}">
                <a16:creationId xmlns:a16="http://schemas.microsoft.com/office/drawing/2014/main" id="{42E8D4E4-4E0E-4B78-9469-C8CD4B1939CB}"/>
              </a:ext>
            </a:extLst>
          </p:cNvPr>
          <p:cNvSpPr/>
          <p:nvPr/>
        </p:nvSpPr>
        <p:spPr>
          <a:xfrm>
            <a:off x="1250616" y="5626238"/>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black"/>
                </a:solidFill>
                <a:effectLst/>
                <a:uLnTx/>
                <a:uFillTx/>
                <a:latin typeface="Calibri" panose="020F0502020204030204"/>
                <a:ea typeface="+mn-ea"/>
                <a:cs typeface="+mn-cs"/>
              </a:rPr>
              <a:t>condor_shadow</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3" name="Oval 112">
            <a:extLst>
              <a:ext uri="{FF2B5EF4-FFF2-40B4-BE49-F238E27FC236}">
                <a16:creationId xmlns:a16="http://schemas.microsoft.com/office/drawing/2014/main" id="{E8CF2B00-78FC-483E-B25F-D1FD903ED4AB}"/>
              </a:ext>
            </a:extLst>
          </p:cNvPr>
          <p:cNvSpPr/>
          <p:nvPr/>
        </p:nvSpPr>
        <p:spPr>
          <a:xfrm>
            <a:off x="4820603" y="2771798"/>
            <a:ext cx="2565406"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black"/>
                </a:solidFill>
                <a:effectLst/>
                <a:uLnTx/>
                <a:uFillTx/>
                <a:latin typeface="Calibri" panose="020F0502020204030204"/>
                <a:ea typeface="+mn-ea"/>
                <a:cs typeface="+mn-cs"/>
              </a:rPr>
              <a:t>condor_startd</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4" name="Oval 113">
            <a:extLst>
              <a:ext uri="{FF2B5EF4-FFF2-40B4-BE49-F238E27FC236}">
                <a16:creationId xmlns:a16="http://schemas.microsoft.com/office/drawing/2014/main" id="{8F6CD4E8-21F8-44F7-9E92-11D1E31D6DA1}"/>
              </a:ext>
            </a:extLst>
          </p:cNvPr>
          <p:cNvSpPr/>
          <p:nvPr/>
        </p:nvSpPr>
        <p:spPr>
          <a:xfrm>
            <a:off x="4820603" y="3723278"/>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black"/>
                </a:solidFill>
                <a:effectLst/>
                <a:uLnTx/>
                <a:uFillTx/>
                <a:latin typeface="Calibri" panose="020F0502020204030204"/>
                <a:ea typeface="+mn-ea"/>
                <a:cs typeface="+mn-cs"/>
              </a:rPr>
              <a:t>condor_starter</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5" name="Oval 114">
            <a:extLst>
              <a:ext uri="{FF2B5EF4-FFF2-40B4-BE49-F238E27FC236}">
                <a16:creationId xmlns:a16="http://schemas.microsoft.com/office/drawing/2014/main" id="{7FCB0665-0613-46BB-AFB7-6634313ECE1E}"/>
              </a:ext>
            </a:extLst>
          </p:cNvPr>
          <p:cNvSpPr/>
          <p:nvPr/>
        </p:nvSpPr>
        <p:spPr>
          <a:xfrm>
            <a:off x="4820603" y="4674759"/>
            <a:ext cx="2565405"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User’s job</a:t>
            </a:r>
          </a:p>
        </p:txBody>
      </p:sp>
      <p:sp>
        <p:nvSpPr>
          <p:cNvPr id="116" name="Oval 115">
            <a:extLst>
              <a:ext uri="{FF2B5EF4-FFF2-40B4-BE49-F238E27FC236}">
                <a16:creationId xmlns:a16="http://schemas.microsoft.com/office/drawing/2014/main" id="{1B5598EC-D1EB-4E9C-8397-4EB072C1762F}"/>
              </a:ext>
            </a:extLst>
          </p:cNvPr>
          <p:cNvSpPr/>
          <p:nvPr/>
        </p:nvSpPr>
        <p:spPr>
          <a:xfrm>
            <a:off x="8479260" y="1989738"/>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Token Server</a:t>
            </a:r>
          </a:p>
        </p:txBody>
      </p:sp>
      <p:sp>
        <p:nvSpPr>
          <p:cNvPr id="117" name="Oval 116">
            <a:extLst>
              <a:ext uri="{FF2B5EF4-FFF2-40B4-BE49-F238E27FC236}">
                <a16:creationId xmlns:a16="http://schemas.microsoft.com/office/drawing/2014/main" id="{9A3A50DE-43B5-4C62-A317-61DE81040999}"/>
              </a:ext>
            </a:extLst>
          </p:cNvPr>
          <p:cNvSpPr/>
          <p:nvPr/>
        </p:nvSpPr>
        <p:spPr>
          <a:xfrm>
            <a:off x="8536063" y="4666466"/>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Data Server</a:t>
            </a:r>
            <a:endPar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18" name="TextBox 117">
            <a:extLst>
              <a:ext uri="{FF2B5EF4-FFF2-40B4-BE49-F238E27FC236}">
                <a16:creationId xmlns:a16="http://schemas.microsoft.com/office/drawing/2014/main" id="{74B4DCA2-A485-4D36-96E0-04D1D6902AD9}"/>
              </a:ext>
            </a:extLst>
          </p:cNvPr>
          <p:cNvSpPr txBox="1"/>
          <p:nvPr/>
        </p:nvSpPr>
        <p:spPr>
          <a:xfrm>
            <a:off x="8924121" y="5248616"/>
            <a:ext cx="1885453" cy="369332"/>
          </a:xfrm>
          <a:prstGeom prst="rect">
            <a:avLst/>
          </a:prstGeom>
          <a:noFill/>
        </p:spPr>
        <p:txBody>
          <a:bodyPr wrap="none" rtlCol="0">
            <a:spAutoFit/>
          </a:bodyPr>
          <a:lstStyle/>
          <a:p>
            <a:pPr defTabSz="914400"/>
            <a:r>
              <a:rPr lang="en-US" dirty="0">
                <a:solidFill>
                  <a:prstClr val="black"/>
                </a:solidFill>
                <a:latin typeface="Calibri" panose="020F0502020204030204"/>
              </a:rPr>
              <a:t>(CVMFS / </a:t>
            </a:r>
            <a:r>
              <a:rPr lang="en-US" dirty="0" err="1">
                <a:solidFill>
                  <a:prstClr val="black"/>
                </a:solidFill>
                <a:latin typeface="Calibri" panose="020F0502020204030204"/>
              </a:rPr>
              <a:t>XRootD</a:t>
            </a:r>
            <a:r>
              <a:rPr lang="en-US" dirty="0">
                <a:solidFill>
                  <a:prstClr val="black"/>
                </a:solidFill>
                <a:latin typeface="Calibri" panose="020F0502020204030204"/>
              </a:rPr>
              <a:t>)</a:t>
            </a:r>
          </a:p>
        </p:txBody>
      </p:sp>
      <p:cxnSp>
        <p:nvCxnSpPr>
          <p:cNvPr id="119" name="Straight Arrow Connector 118">
            <a:extLst>
              <a:ext uri="{FF2B5EF4-FFF2-40B4-BE49-F238E27FC236}">
                <a16:creationId xmlns:a16="http://schemas.microsoft.com/office/drawing/2014/main" id="{CBD23E45-66B2-43D0-BD21-57F5DB700AA4}"/>
              </a:ext>
            </a:extLst>
          </p:cNvPr>
          <p:cNvCxnSpPr>
            <a:stCxn id="109" idx="4"/>
            <a:endCxn id="110" idx="0"/>
          </p:cNvCxnSpPr>
          <p:nvPr/>
        </p:nvCxnSpPr>
        <p:spPr>
          <a:xfrm flipH="1">
            <a:off x="2537550" y="3344463"/>
            <a:ext cx="1" cy="388470"/>
          </a:xfrm>
          <a:prstGeom prst="straightConnector1">
            <a:avLst/>
          </a:prstGeom>
          <a:noFill/>
          <a:ln w="38100" cap="flat" cmpd="sng" algn="ctr">
            <a:solidFill>
              <a:sysClr val="windowText" lastClr="000000"/>
            </a:solidFill>
            <a:prstDash val="solid"/>
            <a:miter lim="800000"/>
            <a:tailEnd type="triangle"/>
          </a:ln>
          <a:effectLst/>
        </p:spPr>
      </p:cxnSp>
      <p:sp>
        <p:nvSpPr>
          <p:cNvPr id="120" name="Smiley Face 119">
            <a:extLst>
              <a:ext uri="{FF2B5EF4-FFF2-40B4-BE49-F238E27FC236}">
                <a16:creationId xmlns:a16="http://schemas.microsoft.com/office/drawing/2014/main" id="{5ADA6331-106C-4D3D-8593-BA09D3FA19EB}"/>
              </a:ext>
            </a:extLst>
          </p:cNvPr>
          <p:cNvSpPr/>
          <p:nvPr/>
        </p:nvSpPr>
        <p:spPr>
          <a:xfrm>
            <a:off x="458839" y="2941054"/>
            <a:ext cx="237066" cy="233680"/>
          </a:xfrm>
          <a:prstGeom prst="smileyFace">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cxnSp>
        <p:nvCxnSpPr>
          <p:cNvPr id="121" name="Straight Arrow Connector 120">
            <a:extLst>
              <a:ext uri="{FF2B5EF4-FFF2-40B4-BE49-F238E27FC236}">
                <a16:creationId xmlns:a16="http://schemas.microsoft.com/office/drawing/2014/main" id="{CD7C39EC-36AC-4FB5-B658-C80FDC30832E}"/>
              </a:ext>
            </a:extLst>
          </p:cNvPr>
          <p:cNvCxnSpPr>
            <a:cxnSpLocks/>
            <a:stCxn id="120" idx="6"/>
            <a:endCxn id="109" idx="2"/>
          </p:cNvCxnSpPr>
          <p:nvPr/>
        </p:nvCxnSpPr>
        <p:spPr>
          <a:xfrm>
            <a:off x="695905" y="3057894"/>
            <a:ext cx="554713" cy="237"/>
          </a:xfrm>
          <a:prstGeom prst="straightConnector1">
            <a:avLst/>
          </a:prstGeom>
          <a:noFill/>
          <a:ln w="38100" cap="flat" cmpd="sng" algn="ctr">
            <a:solidFill>
              <a:sysClr val="windowText" lastClr="000000"/>
            </a:solidFill>
            <a:prstDash val="solid"/>
            <a:miter lim="800000"/>
            <a:tailEnd type="triangle"/>
          </a:ln>
          <a:effectLst/>
        </p:spPr>
      </p:cxnSp>
      <p:sp>
        <p:nvSpPr>
          <p:cNvPr id="122" name="TextBox 121">
            <a:extLst>
              <a:ext uri="{FF2B5EF4-FFF2-40B4-BE49-F238E27FC236}">
                <a16:creationId xmlns:a16="http://schemas.microsoft.com/office/drawing/2014/main" id="{D33E8E42-8651-4B48-8264-F66BF0824559}"/>
              </a:ext>
            </a:extLst>
          </p:cNvPr>
          <p:cNvSpPr txBox="1"/>
          <p:nvPr/>
        </p:nvSpPr>
        <p:spPr>
          <a:xfrm>
            <a:off x="268310" y="3208847"/>
            <a:ext cx="623889" cy="369332"/>
          </a:xfrm>
          <a:prstGeom prst="rect">
            <a:avLst/>
          </a:prstGeom>
          <a:noFill/>
        </p:spPr>
        <p:txBody>
          <a:bodyPr wrap="none" rtlCol="0">
            <a:spAutoFit/>
          </a:bodyPr>
          <a:lstStyle/>
          <a:p>
            <a:pPr defTabSz="914400"/>
            <a:r>
              <a:rPr lang="en-US" b="1" dirty="0">
                <a:solidFill>
                  <a:prstClr val="black"/>
                </a:solidFill>
                <a:latin typeface="Calibri" panose="020F0502020204030204"/>
              </a:rPr>
              <a:t>User</a:t>
            </a:r>
          </a:p>
        </p:txBody>
      </p:sp>
      <p:cxnSp>
        <p:nvCxnSpPr>
          <p:cNvPr id="123" name="Straight Arrow Connector 122">
            <a:extLst>
              <a:ext uri="{FF2B5EF4-FFF2-40B4-BE49-F238E27FC236}">
                <a16:creationId xmlns:a16="http://schemas.microsoft.com/office/drawing/2014/main" id="{8DAD47E0-066C-4ECA-99D1-045C6D17F09E}"/>
              </a:ext>
            </a:extLst>
          </p:cNvPr>
          <p:cNvCxnSpPr>
            <a:cxnSpLocks/>
            <a:stCxn id="111" idx="4"/>
            <a:endCxn id="112" idx="0"/>
          </p:cNvCxnSpPr>
          <p:nvPr/>
        </p:nvCxnSpPr>
        <p:spPr>
          <a:xfrm flipH="1">
            <a:off x="2537550" y="5247423"/>
            <a:ext cx="4234" cy="378815"/>
          </a:xfrm>
          <a:prstGeom prst="straightConnector1">
            <a:avLst/>
          </a:prstGeom>
          <a:noFill/>
          <a:ln w="38100" cap="flat" cmpd="sng" algn="ctr">
            <a:solidFill>
              <a:sysClr val="windowText" lastClr="000000"/>
            </a:solidFill>
            <a:prstDash val="solid"/>
            <a:miter lim="800000"/>
            <a:tailEnd type="triangle"/>
          </a:ln>
          <a:effectLst/>
        </p:spPr>
      </p:cxnSp>
      <p:cxnSp>
        <p:nvCxnSpPr>
          <p:cNvPr id="125" name="Straight Arrow Connector 124">
            <a:extLst>
              <a:ext uri="{FF2B5EF4-FFF2-40B4-BE49-F238E27FC236}">
                <a16:creationId xmlns:a16="http://schemas.microsoft.com/office/drawing/2014/main" id="{99176364-28CB-40BC-8FB3-D05FEC63A635}"/>
              </a:ext>
            </a:extLst>
          </p:cNvPr>
          <p:cNvCxnSpPr/>
          <p:nvPr/>
        </p:nvCxnSpPr>
        <p:spPr>
          <a:xfrm flipH="1">
            <a:off x="6095864" y="4291116"/>
            <a:ext cx="1" cy="388470"/>
          </a:xfrm>
          <a:prstGeom prst="straightConnector1">
            <a:avLst/>
          </a:prstGeom>
          <a:noFill/>
          <a:ln w="38100" cap="flat" cmpd="sng" algn="ctr">
            <a:solidFill>
              <a:sysClr val="windowText" lastClr="000000"/>
            </a:solidFill>
            <a:prstDash val="solid"/>
            <a:miter lim="800000"/>
            <a:tailEnd type="triangle"/>
          </a:ln>
          <a:effectLst/>
        </p:spPr>
      </p:cxnSp>
      <p:cxnSp>
        <p:nvCxnSpPr>
          <p:cNvPr id="126" name="Straight Arrow Connector 125">
            <a:extLst>
              <a:ext uri="{FF2B5EF4-FFF2-40B4-BE49-F238E27FC236}">
                <a16:creationId xmlns:a16="http://schemas.microsoft.com/office/drawing/2014/main" id="{1407594B-2756-403A-AF12-61FE8A542760}"/>
              </a:ext>
            </a:extLst>
          </p:cNvPr>
          <p:cNvCxnSpPr/>
          <p:nvPr/>
        </p:nvCxnSpPr>
        <p:spPr>
          <a:xfrm flipH="1">
            <a:off x="6095863" y="3357327"/>
            <a:ext cx="1" cy="388470"/>
          </a:xfrm>
          <a:prstGeom prst="straightConnector1">
            <a:avLst/>
          </a:prstGeom>
          <a:noFill/>
          <a:ln w="38100" cap="flat" cmpd="sng" algn="ctr">
            <a:solidFill>
              <a:sysClr val="windowText" lastClr="000000"/>
            </a:solidFill>
            <a:prstDash val="solid"/>
            <a:miter lim="800000"/>
            <a:tailEnd type="triangle"/>
          </a:ln>
          <a:effectLst/>
        </p:spPr>
      </p:cxnSp>
      <p:cxnSp>
        <p:nvCxnSpPr>
          <p:cNvPr id="127" name="Straight Arrow Connector 126">
            <a:extLst>
              <a:ext uri="{FF2B5EF4-FFF2-40B4-BE49-F238E27FC236}">
                <a16:creationId xmlns:a16="http://schemas.microsoft.com/office/drawing/2014/main" id="{6D3E7ECE-7BA1-433C-AEAF-322540C0D594}"/>
              </a:ext>
            </a:extLst>
          </p:cNvPr>
          <p:cNvCxnSpPr/>
          <p:nvPr/>
        </p:nvCxnSpPr>
        <p:spPr>
          <a:xfrm>
            <a:off x="7389976" y="4952799"/>
            <a:ext cx="1146086" cy="8291"/>
          </a:xfrm>
          <a:prstGeom prst="straightConnector1">
            <a:avLst/>
          </a:prstGeom>
          <a:noFill/>
          <a:ln w="38100" cap="flat" cmpd="sng" algn="ctr">
            <a:solidFill>
              <a:sysClr val="windowText" lastClr="000000"/>
            </a:solidFill>
            <a:prstDash val="solid"/>
            <a:miter lim="800000"/>
            <a:tailEnd type="triangle"/>
          </a:ln>
          <a:effectLst/>
        </p:spPr>
      </p:cxnSp>
      <p:sp>
        <p:nvSpPr>
          <p:cNvPr id="130" name="Rectangle 129">
            <a:extLst>
              <a:ext uri="{FF2B5EF4-FFF2-40B4-BE49-F238E27FC236}">
                <a16:creationId xmlns:a16="http://schemas.microsoft.com/office/drawing/2014/main" id="{E469669D-7E77-4B22-974A-0101C424F5ED}"/>
              </a:ext>
            </a:extLst>
          </p:cNvPr>
          <p:cNvSpPr/>
          <p:nvPr/>
        </p:nvSpPr>
        <p:spPr>
          <a:xfrm>
            <a:off x="10826681" y="1436056"/>
            <a:ext cx="1211054" cy="58700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Policy DB</a:t>
            </a:r>
          </a:p>
        </p:txBody>
      </p:sp>
      <p:cxnSp>
        <p:nvCxnSpPr>
          <p:cNvPr id="131" name="Straight Arrow Connector 130">
            <a:extLst>
              <a:ext uri="{FF2B5EF4-FFF2-40B4-BE49-F238E27FC236}">
                <a16:creationId xmlns:a16="http://schemas.microsoft.com/office/drawing/2014/main" id="{2FCA4B33-2935-4F92-9CC2-689AB64A2491}"/>
              </a:ext>
            </a:extLst>
          </p:cNvPr>
          <p:cNvCxnSpPr>
            <a:cxnSpLocks/>
            <a:stCxn id="116" idx="0"/>
            <a:endCxn id="130" idx="1"/>
          </p:cNvCxnSpPr>
          <p:nvPr/>
        </p:nvCxnSpPr>
        <p:spPr>
          <a:xfrm rot="5400000" flipH="1" flipV="1">
            <a:off x="10166348" y="1329406"/>
            <a:ext cx="260178" cy="1060487"/>
          </a:xfrm>
          <a:prstGeom prst="bentConnector2">
            <a:avLst/>
          </a:prstGeom>
          <a:noFill/>
          <a:ln w="38100" cap="flat" cmpd="sng" algn="ctr">
            <a:solidFill>
              <a:sysClr val="windowText" lastClr="000000"/>
            </a:solidFill>
            <a:prstDash val="solid"/>
            <a:miter lim="800000"/>
            <a:headEnd type="none"/>
            <a:tailEnd type="triangle"/>
          </a:ln>
          <a:effectLst/>
        </p:spPr>
      </p:cxnSp>
      <p:cxnSp>
        <p:nvCxnSpPr>
          <p:cNvPr id="132" name="Elbow Connector 198">
            <a:extLst>
              <a:ext uri="{FF2B5EF4-FFF2-40B4-BE49-F238E27FC236}">
                <a16:creationId xmlns:a16="http://schemas.microsoft.com/office/drawing/2014/main" id="{86A9787C-22EE-42FC-A2BF-290B411C2D5C}"/>
              </a:ext>
            </a:extLst>
          </p:cNvPr>
          <p:cNvCxnSpPr>
            <a:cxnSpLocks/>
            <a:stCxn id="112" idx="6"/>
          </p:cNvCxnSpPr>
          <p:nvPr/>
        </p:nvCxnSpPr>
        <p:spPr>
          <a:xfrm flipV="1">
            <a:off x="3824483" y="4009611"/>
            <a:ext cx="513563" cy="1902960"/>
          </a:xfrm>
          <a:prstGeom prst="bentConnector2">
            <a:avLst/>
          </a:prstGeom>
          <a:noFill/>
          <a:ln w="38100" cap="flat" cmpd="sng" algn="ctr">
            <a:solidFill>
              <a:sysClr val="windowText" lastClr="000000"/>
            </a:solidFill>
            <a:prstDash val="solid"/>
            <a:miter lim="800000"/>
            <a:headEnd type="none"/>
            <a:tailEnd type="none"/>
          </a:ln>
          <a:effectLst/>
        </p:spPr>
      </p:cxnSp>
      <p:cxnSp>
        <p:nvCxnSpPr>
          <p:cNvPr id="133" name="Straight Arrow Connector 132">
            <a:extLst>
              <a:ext uri="{FF2B5EF4-FFF2-40B4-BE49-F238E27FC236}">
                <a16:creationId xmlns:a16="http://schemas.microsoft.com/office/drawing/2014/main" id="{EA5DD120-F1AC-4D12-9861-77F883627E0F}"/>
              </a:ext>
            </a:extLst>
          </p:cNvPr>
          <p:cNvCxnSpPr/>
          <p:nvPr/>
        </p:nvCxnSpPr>
        <p:spPr>
          <a:xfrm>
            <a:off x="4338046" y="4009610"/>
            <a:ext cx="482557" cy="0"/>
          </a:xfrm>
          <a:prstGeom prst="straightConnector1">
            <a:avLst/>
          </a:prstGeom>
          <a:noFill/>
          <a:ln w="38100" cap="sq" cmpd="sng" algn="ctr">
            <a:solidFill>
              <a:sysClr val="windowText" lastClr="000000"/>
            </a:solidFill>
            <a:prstDash val="solid"/>
            <a:miter lim="800000"/>
            <a:tailEnd type="triangle"/>
          </a:ln>
          <a:effectLst/>
        </p:spPr>
      </p:cxnSp>
      <p:sp>
        <p:nvSpPr>
          <p:cNvPr id="134" name="TextBox 133">
            <a:extLst>
              <a:ext uri="{FF2B5EF4-FFF2-40B4-BE49-F238E27FC236}">
                <a16:creationId xmlns:a16="http://schemas.microsoft.com/office/drawing/2014/main" id="{363037E1-CBA9-49B3-A55E-965ECE5A9065}"/>
              </a:ext>
            </a:extLst>
          </p:cNvPr>
          <p:cNvSpPr txBox="1"/>
          <p:nvPr/>
        </p:nvSpPr>
        <p:spPr>
          <a:xfrm>
            <a:off x="4214950" y="1361742"/>
            <a:ext cx="1691810" cy="369332"/>
          </a:xfrm>
          <a:prstGeom prst="rect">
            <a:avLst/>
          </a:prstGeom>
          <a:noFill/>
        </p:spPr>
        <p:txBody>
          <a:bodyPr wrap="none" rtlCol="0">
            <a:spAutoFit/>
          </a:bodyPr>
          <a:lstStyle/>
          <a:p>
            <a:pPr defTabSz="914400"/>
            <a:r>
              <a:rPr lang="en-US" dirty="0">
                <a:solidFill>
                  <a:prstClr val="black"/>
                </a:solidFill>
                <a:latin typeface="Calibri" panose="020F0502020204030204"/>
              </a:rPr>
              <a:t>= refresh tokens</a:t>
            </a:r>
          </a:p>
        </p:txBody>
      </p:sp>
      <p:cxnSp>
        <p:nvCxnSpPr>
          <p:cNvPr id="136" name="Elbow Connector 222">
            <a:extLst>
              <a:ext uri="{FF2B5EF4-FFF2-40B4-BE49-F238E27FC236}">
                <a16:creationId xmlns:a16="http://schemas.microsoft.com/office/drawing/2014/main" id="{2C8EF987-0410-4664-A592-A17CD74D6FBD}"/>
              </a:ext>
            </a:extLst>
          </p:cNvPr>
          <p:cNvCxnSpPr>
            <a:cxnSpLocks/>
          </p:cNvCxnSpPr>
          <p:nvPr/>
        </p:nvCxnSpPr>
        <p:spPr>
          <a:xfrm rot="10800000" flipV="1">
            <a:off x="709371" y="4961090"/>
            <a:ext cx="539726" cy="1729735"/>
          </a:xfrm>
          <a:prstGeom prst="bentConnector2">
            <a:avLst/>
          </a:prstGeom>
          <a:noFill/>
          <a:ln w="38100" cap="flat" cmpd="sng" algn="ctr">
            <a:solidFill>
              <a:sysClr val="windowText" lastClr="000000"/>
            </a:solidFill>
            <a:prstDash val="solid"/>
            <a:miter lim="800000"/>
            <a:headEnd type="triangle"/>
            <a:tailEnd type="none"/>
          </a:ln>
          <a:effectLst/>
        </p:spPr>
      </p:cxnSp>
      <p:cxnSp>
        <p:nvCxnSpPr>
          <p:cNvPr id="137" name="Elbow Connector 224">
            <a:extLst>
              <a:ext uri="{FF2B5EF4-FFF2-40B4-BE49-F238E27FC236}">
                <a16:creationId xmlns:a16="http://schemas.microsoft.com/office/drawing/2014/main" id="{D68DE9C6-A507-436F-B154-E4DEDFF53F7F}"/>
              </a:ext>
            </a:extLst>
          </p:cNvPr>
          <p:cNvCxnSpPr>
            <a:cxnSpLocks/>
            <a:endCxn id="116" idx="6"/>
          </p:cNvCxnSpPr>
          <p:nvPr/>
        </p:nvCxnSpPr>
        <p:spPr>
          <a:xfrm flipV="1">
            <a:off x="695905" y="2276071"/>
            <a:ext cx="10357222" cy="4410188"/>
          </a:xfrm>
          <a:prstGeom prst="bentConnector3">
            <a:avLst>
              <a:gd name="adj1" fmla="val 106194"/>
            </a:avLst>
          </a:prstGeom>
          <a:noFill/>
          <a:ln w="38100" cap="flat" cmpd="sng" algn="ctr">
            <a:solidFill>
              <a:sysClr val="windowText" lastClr="000000"/>
            </a:solidFill>
            <a:prstDash val="solid"/>
            <a:miter lim="800000"/>
            <a:headEnd type="none"/>
            <a:tailEnd type="triangle"/>
          </a:ln>
          <a:effectLst/>
        </p:spPr>
      </p:cxnSp>
      <p:sp>
        <p:nvSpPr>
          <p:cNvPr id="140" name="Oval 139">
            <a:extLst>
              <a:ext uri="{FF2B5EF4-FFF2-40B4-BE49-F238E27FC236}">
                <a16:creationId xmlns:a16="http://schemas.microsoft.com/office/drawing/2014/main" id="{9F549C1A-4736-4517-8C3B-149AE896E3D9}"/>
              </a:ext>
            </a:extLst>
          </p:cNvPr>
          <p:cNvSpPr/>
          <p:nvPr/>
        </p:nvSpPr>
        <p:spPr>
          <a:xfrm>
            <a:off x="5530285" y="6571959"/>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A</a:t>
            </a:r>
          </a:p>
        </p:txBody>
      </p:sp>
      <p:sp>
        <p:nvSpPr>
          <p:cNvPr id="141" name="Oval 140">
            <a:extLst>
              <a:ext uri="{FF2B5EF4-FFF2-40B4-BE49-F238E27FC236}">
                <a16:creationId xmlns:a16="http://schemas.microsoft.com/office/drawing/2014/main" id="{61B444B4-A3D8-4E55-BB8E-BE675F74B367}"/>
              </a:ext>
            </a:extLst>
          </p:cNvPr>
          <p:cNvSpPr/>
          <p:nvPr/>
        </p:nvSpPr>
        <p:spPr>
          <a:xfrm>
            <a:off x="4214950" y="4841388"/>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A</a:t>
            </a:r>
          </a:p>
        </p:txBody>
      </p:sp>
      <p:sp>
        <p:nvSpPr>
          <p:cNvPr id="142" name="Oval 141">
            <a:extLst>
              <a:ext uri="{FF2B5EF4-FFF2-40B4-BE49-F238E27FC236}">
                <a16:creationId xmlns:a16="http://schemas.microsoft.com/office/drawing/2014/main" id="{999B8EF0-4664-4977-8D19-B370DB46FBDF}"/>
              </a:ext>
            </a:extLst>
          </p:cNvPr>
          <p:cNvSpPr/>
          <p:nvPr/>
        </p:nvSpPr>
        <p:spPr>
          <a:xfrm>
            <a:off x="7840433" y="4838498"/>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A</a:t>
            </a:r>
          </a:p>
        </p:txBody>
      </p:sp>
      <p:sp>
        <p:nvSpPr>
          <p:cNvPr id="145" name="Oval 144">
            <a:extLst>
              <a:ext uri="{FF2B5EF4-FFF2-40B4-BE49-F238E27FC236}">
                <a16:creationId xmlns:a16="http://schemas.microsoft.com/office/drawing/2014/main" id="{38CE175B-7214-4EAF-81EE-4E1DD2AA1E91}"/>
              </a:ext>
            </a:extLst>
          </p:cNvPr>
          <p:cNvSpPr/>
          <p:nvPr/>
        </p:nvSpPr>
        <p:spPr>
          <a:xfrm>
            <a:off x="5874705" y="6571959"/>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R</a:t>
            </a:r>
          </a:p>
        </p:txBody>
      </p:sp>
      <p:sp>
        <p:nvSpPr>
          <p:cNvPr id="154" name="Oval 153">
            <a:extLst>
              <a:ext uri="{FF2B5EF4-FFF2-40B4-BE49-F238E27FC236}">
                <a16:creationId xmlns:a16="http://schemas.microsoft.com/office/drawing/2014/main" id="{B118E9F0-979B-439C-9486-70DF943F2FD5}"/>
              </a:ext>
            </a:extLst>
          </p:cNvPr>
          <p:cNvSpPr/>
          <p:nvPr/>
        </p:nvSpPr>
        <p:spPr>
          <a:xfrm>
            <a:off x="3948411" y="1457930"/>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R</a:t>
            </a:r>
          </a:p>
        </p:txBody>
      </p:sp>
      <p:sp>
        <p:nvSpPr>
          <p:cNvPr id="155" name="Oval 154">
            <a:extLst>
              <a:ext uri="{FF2B5EF4-FFF2-40B4-BE49-F238E27FC236}">
                <a16:creationId xmlns:a16="http://schemas.microsoft.com/office/drawing/2014/main" id="{BE9ABF0E-9EDA-40DF-BFA1-7D56482D595A}"/>
              </a:ext>
            </a:extLst>
          </p:cNvPr>
          <p:cNvSpPr/>
          <p:nvPr/>
        </p:nvSpPr>
        <p:spPr>
          <a:xfrm>
            <a:off x="6764678" y="1457930"/>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A</a:t>
            </a:r>
          </a:p>
        </p:txBody>
      </p:sp>
      <p:sp>
        <p:nvSpPr>
          <p:cNvPr id="156" name="TextBox 155">
            <a:extLst>
              <a:ext uri="{FF2B5EF4-FFF2-40B4-BE49-F238E27FC236}">
                <a16:creationId xmlns:a16="http://schemas.microsoft.com/office/drawing/2014/main" id="{6324A76E-5AB2-4817-892D-1EB38B2454CE}"/>
              </a:ext>
            </a:extLst>
          </p:cNvPr>
          <p:cNvSpPr txBox="1"/>
          <p:nvPr/>
        </p:nvSpPr>
        <p:spPr>
          <a:xfrm>
            <a:off x="7005291" y="1361742"/>
            <a:ext cx="1627561" cy="369332"/>
          </a:xfrm>
          <a:prstGeom prst="rect">
            <a:avLst/>
          </a:prstGeom>
          <a:noFill/>
        </p:spPr>
        <p:txBody>
          <a:bodyPr wrap="none" rtlCol="0">
            <a:spAutoFit/>
          </a:bodyPr>
          <a:lstStyle/>
          <a:p>
            <a:pPr defTabSz="914400"/>
            <a:r>
              <a:rPr lang="en-US" dirty="0">
                <a:solidFill>
                  <a:prstClr val="black"/>
                </a:solidFill>
                <a:latin typeface="Calibri" panose="020F0502020204030204"/>
              </a:rPr>
              <a:t>= access tokens</a:t>
            </a:r>
          </a:p>
        </p:txBody>
      </p:sp>
      <p:cxnSp>
        <p:nvCxnSpPr>
          <p:cNvPr id="54" name="Straight Arrow Connector 53">
            <a:extLst>
              <a:ext uri="{FF2B5EF4-FFF2-40B4-BE49-F238E27FC236}">
                <a16:creationId xmlns:a16="http://schemas.microsoft.com/office/drawing/2014/main" id="{A1374FEB-2562-4D29-B5E5-B1E2A399B5B1}"/>
              </a:ext>
            </a:extLst>
          </p:cNvPr>
          <p:cNvCxnSpPr>
            <a:cxnSpLocks/>
            <a:stCxn id="110" idx="4"/>
            <a:endCxn id="111" idx="0"/>
          </p:cNvCxnSpPr>
          <p:nvPr/>
        </p:nvCxnSpPr>
        <p:spPr>
          <a:xfrm>
            <a:off x="2537550" y="4305598"/>
            <a:ext cx="4234" cy="369160"/>
          </a:xfrm>
          <a:prstGeom prst="straightConnector1">
            <a:avLst/>
          </a:prstGeom>
          <a:noFill/>
          <a:ln w="38100" cap="flat" cmpd="sng" algn="ctr">
            <a:solidFill>
              <a:sysClr val="windowText" lastClr="000000"/>
            </a:solidFill>
            <a:prstDash val="solid"/>
            <a:miter lim="800000"/>
            <a:tailEnd type="triangle"/>
          </a:ln>
          <a:effectLst/>
        </p:spPr>
      </p:cxnSp>
      <p:sp>
        <p:nvSpPr>
          <p:cNvPr id="59" name="Oval 58">
            <a:extLst>
              <a:ext uri="{FF2B5EF4-FFF2-40B4-BE49-F238E27FC236}">
                <a16:creationId xmlns:a16="http://schemas.microsoft.com/office/drawing/2014/main" id="{E0E72A26-6716-4282-AFCA-AFA76871BEBD}"/>
              </a:ext>
            </a:extLst>
          </p:cNvPr>
          <p:cNvSpPr/>
          <p:nvPr/>
        </p:nvSpPr>
        <p:spPr>
          <a:xfrm>
            <a:off x="2422169" y="5248616"/>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A</a:t>
            </a:r>
          </a:p>
        </p:txBody>
      </p:sp>
      <p:cxnSp>
        <p:nvCxnSpPr>
          <p:cNvPr id="60" name="Elbow Connector 198">
            <a:extLst>
              <a:ext uri="{FF2B5EF4-FFF2-40B4-BE49-F238E27FC236}">
                <a16:creationId xmlns:a16="http://schemas.microsoft.com/office/drawing/2014/main" id="{FB70B232-894F-4CEC-AD45-CF4CFCBE2E7B}"/>
              </a:ext>
            </a:extLst>
          </p:cNvPr>
          <p:cNvCxnSpPr>
            <a:cxnSpLocks/>
            <a:stCxn id="110" idx="6"/>
          </p:cNvCxnSpPr>
          <p:nvPr/>
        </p:nvCxnSpPr>
        <p:spPr>
          <a:xfrm flipV="1">
            <a:off x="3824483" y="3076596"/>
            <a:ext cx="976184" cy="942670"/>
          </a:xfrm>
          <a:prstGeom prst="bentConnector3">
            <a:avLst>
              <a:gd name="adj1" fmla="val 21798"/>
            </a:avLst>
          </a:prstGeom>
          <a:noFill/>
          <a:ln w="38100" cap="flat" cmpd="sng" algn="ctr">
            <a:solidFill>
              <a:sysClr val="windowText" lastClr="000000"/>
            </a:solidFill>
            <a:prstDash val="solid"/>
            <a:miter lim="800000"/>
            <a:headEnd type="none"/>
            <a:tailEnd type="triangle"/>
          </a:ln>
          <a:effectLst/>
        </p:spPr>
      </p:cxnSp>
      <p:sp>
        <p:nvSpPr>
          <p:cNvPr id="69" name="Oval 68">
            <a:extLst>
              <a:ext uri="{FF2B5EF4-FFF2-40B4-BE49-F238E27FC236}">
                <a16:creationId xmlns:a16="http://schemas.microsoft.com/office/drawing/2014/main" id="{DB9517FA-9215-4CC3-8411-1E5CECDB37CE}"/>
              </a:ext>
            </a:extLst>
          </p:cNvPr>
          <p:cNvSpPr/>
          <p:nvPr/>
        </p:nvSpPr>
        <p:spPr>
          <a:xfrm>
            <a:off x="8479261" y="3198094"/>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Identity Provider</a:t>
            </a:r>
          </a:p>
        </p:txBody>
      </p:sp>
      <p:cxnSp>
        <p:nvCxnSpPr>
          <p:cNvPr id="70" name="Elbow Connector 198">
            <a:extLst>
              <a:ext uri="{FF2B5EF4-FFF2-40B4-BE49-F238E27FC236}">
                <a16:creationId xmlns:a16="http://schemas.microsoft.com/office/drawing/2014/main" id="{D57A2261-8400-4BB4-80F4-900476C7298B}"/>
              </a:ext>
            </a:extLst>
          </p:cNvPr>
          <p:cNvCxnSpPr>
            <a:cxnSpLocks/>
            <a:stCxn id="120" idx="6"/>
            <a:endCxn id="116" idx="2"/>
          </p:cNvCxnSpPr>
          <p:nvPr/>
        </p:nvCxnSpPr>
        <p:spPr>
          <a:xfrm flipV="1">
            <a:off x="695905" y="2276071"/>
            <a:ext cx="7783355" cy="781823"/>
          </a:xfrm>
          <a:prstGeom prst="bentConnector3">
            <a:avLst>
              <a:gd name="adj1" fmla="val 1492"/>
            </a:avLst>
          </a:prstGeom>
          <a:noFill/>
          <a:ln w="38100" cap="flat" cmpd="sng" algn="ctr">
            <a:solidFill>
              <a:sysClr val="windowText" lastClr="000000"/>
            </a:solidFill>
            <a:prstDash val="solid"/>
            <a:miter lim="800000"/>
            <a:headEnd type="none"/>
            <a:tailEnd type="triangle"/>
          </a:ln>
          <a:effectLst/>
        </p:spPr>
      </p:cxnSp>
      <p:cxnSp>
        <p:nvCxnSpPr>
          <p:cNvPr id="75" name="Elbow Connector 198">
            <a:extLst>
              <a:ext uri="{FF2B5EF4-FFF2-40B4-BE49-F238E27FC236}">
                <a16:creationId xmlns:a16="http://schemas.microsoft.com/office/drawing/2014/main" id="{80CB7DE4-1683-4D8A-AF4F-74A817EC3707}"/>
              </a:ext>
            </a:extLst>
          </p:cNvPr>
          <p:cNvCxnSpPr>
            <a:cxnSpLocks/>
            <a:endCxn id="69" idx="2"/>
          </p:cNvCxnSpPr>
          <p:nvPr/>
        </p:nvCxnSpPr>
        <p:spPr>
          <a:xfrm rot="16200000" flipH="1">
            <a:off x="7663345" y="2668511"/>
            <a:ext cx="1212920" cy="418911"/>
          </a:xfrm>
          <a:prstGeom prst="bentConnector2">
            <a:avLst/>
          </a:prstGeom>
          <a:noFill/>
          <a:ln w="38100" cap="flat" cmpd="sng" algn="ctr">
            <a:solidFill>
              <a:sysClr val="windowText" lastClr="000000"/>
            </a:solidFill>
            <a:prstDash val="solid"/>
            <a:miter lim="800000"/>
            <a:headEnd type="none"/>
            <a:tailEnd type="triangle"/>
          </a:ln>
          <a:effectLst/>
        </p:spPr>
      </p:cxnSp>
      <p:cxnSp>
        <p:nvCxnSpPr>
          <p:cNvPr id="80" name="Elbow Connector 198">
            <a:extLst>
              <a:ext uri="{FF2B5EF4-FFF2-40B4-BE49-F238E27FC236}">
                <a16:creationId xmlns:a16="http://schemas.microsoft.com/office/drawing/2014/main" id="{082DEE70-5FAE-4A80-AF77-373BAF62DD76}"/>
              </a:ext>
            </a:extLst>
          </p:cNvPr>
          <p:cNvCxnSpPr>
            <a:cxnSpLocks/>
            <a:stCxn id="69" idx="0"/>
            <a:endCxn id="116" idx="4"/>
          </p:cNvCxnSpPr>
          <p:nvPr/>
        </p:nvCxnSpPr>
        <p:spPr>
          <a:xfrm rot="16200000" flipV="1">
            <a:off x="9448350" y="2880248"/>
            <a:ext cx="635691" cy="1"/>
          </a:xfrm>
          <a:prstGeom prst="bentConnector3">
            <a:avLst>
              <a:gd name="adj1" fmla="val 50000"/>
            </a:avLst>
          </a:prstGeom>
          <a:noFill/>
          <a:ln w="38100" cap="flat" cmpd="sng" algn="ctr">
            <a:solidFill>
              <a:sysClr val="windowText" lastClr="000000"/>
            </a:solidFill>
            <a:prstDash val="solid"/>
            <a:miter lim="800000"/>
            <a:headEnd type="none"/>
            <a:tailEnd type="triangle"/>
          </a:ln>
          <a:effectLst/>
        </p:spPr>
      </p:cxnSp>
    </p:spTree>
    <p:extLst>
      <p:ext uri="{BB962C8B-B14F-4D97-AF65-F5344CB8AC3E}">
        <p14:creationId xmlns:p14="http://schemas.microsoft.com/office/powerpoint/2010/main" val="182238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3EF10-FC83-4304-8140-322F9FBEE0BF}"/>
              </a:ext>
            </a:extLst>
          </p:cNvPr>
          <p:cNvSpPr>
            <a:spLocks noGrp="1"/>
          </p:cNvSpPr>
          <p:nvPr>
            <p:ph type="title"/>
          </p:nvPr>
        </p:nvSpPr>
        <p:spPr/>
        <p:txBody>
          <a:bodyPr/>
          <a:lstStyle/>
          <a:p>
            <a:r>
              <a:rPr lang="en-US" dirty="0"/>
              <a:t>OAuth2 Authorization Framework</a:t>
            </a:r>
          </a:p>
        </p:txBody>
      </p:sp>
      <p:grpSp>
        <p:nvGrpSpPr>
          <p:cNvPr id="76" name="Group 75">
            <a:extLst>
              <a:ext uri="{FF2B5EF4-FFF2-40B4-BE49-F238E27FC236}">
                <a16:creationId xmlns:a16="http://schemas.microsoft.com/office/drawing/2014/main" id="{0FF80C0C-3A1E-4ACE-8C83-0034A9AB94A5}"/>
              </a:ext>
            </a:extLst>
          </p:cNvPr>
          <p:cNvGrpSpPr/>
          <p:nvPr/>
        </p:nvGrpSpPr>
        <p:grpSpPr>
          <a:xfrm>
            <a:off x="484028" y="1554141"/>
            <a:ext cx="11223944" cy="572665"/>
            <a:chOff x="484028" y="1554141"/>
            <a:chExt cx="11223944" cy="572665"/>
          </a:xfrm>
        </p:grpSpPr>
        <p:sp>
          <p:nvSpPr>
            <p:cNvPr id="7" name="Oval 6">
              <a:extLst>
                <a:ext uri="{FF2B5EF4-FFF2-40B4-BE49-F238E27FC236}">
                  <a16:creationId xmlns:a16="http://schemas.microsoft.com/office/drawing/2014/main" id="{495B29EC-7066-4DF4-8B7D-45BCDEDAF470}"/>
                </a:ext>
              </a:extLst>
            </p:cNvPr>
            <p:cNvSpPr/>
            <p:nvPr/>
          </p:nvSpPr>
          <p:spPr>
            <a:xfrm>
              <a:off x="3370210" y="1554141"/>
              <a:ext cx="2573866"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Client</a:t>
              </a:r>
            </a:p>
          </p:txBody>
        </p:sp>
        <p:sp>
          <p:nvSpPr>
            <p:cNvPr id="8" name="Oval 7">
              <a:extLst>
                <a:ext uri="{FF2B5EF4-FFF2-40B4-BE49-F238E27FC236}">
                  <a16:creationId xmlns:a16="http://schemas.microsoft.com/office/drawing/2014/main" id="{D5CD7A35-53F5-4846-B846-1D2C0F20628A}"/>
                </a:ext>
              </a:extLst>
            </p:cNvPr>
            <p:cNvSpPr/>
            <p:nvPr/>
          </p:nvSpPr>
          <p:spPr>
            <a:xfrm>
              <a:off x="484028" y="1554141"/>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User</a:t>
              </a:r>
              <a:b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US"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(Resource Owner)</a:t>
              </a:r>
            </a:p>
          </p:txBody>
        </p:sp>
        <p:sp>
          <p:nvSpPr>
            <p:cNvPr id="9" name="Oval 8">
              <a:extLst>
                <a:ext uri="{FF2B5EF4-FFF2-40B4-BE49-F238E27FC236}">
                  <a16:creationId xmlns:a16="http://schemas.microsoft.com/office/drawing/2014/main" id="{27AD28CB-B456-4049-A35A-29DC19ADDF67}"/>
                </a:ext>
              </a:extLst>
            </p:cNvPr>
            <p:cNvSpPr/>
            <p:nvPr/>
          </p:nvSpPr>
          <p:spPr>
            <a:xfrm>
              <a:off x="6256391" y="1554141"/>
              <a:ext cx="2565400"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Authorization Server</a:t>
              </a:r>
            </a:p>
          </p:txBody>
        </p:sp>
        <p:sp>
          <p:nvSpPr>
            <p:cNvPr id="10" name="Oval 9">
              <a:extLst>
                <a:ext uri="{FF2B5EF4-FFF2-40B4-BE49-F238E27FC236}">
                  <a16:creationId xmlns:a16="http://schemas.microsoft.com/office/drawing/2014/main" id="{C83C38D8-3E04-4E1E-85DE-5BB18ACD769A}"/>
                </a:ext>
              </a:extLst>
            </p:cNvPr>
            <p:cNvSpPr/>
            <p:nvPr/>
          </p:nvSpPr>
          <p:spPr>
            <a:xfrm>
              <a:off x="9134105" y="1554141"/>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Resource Server</a:t>
              </a:r>
            </a:p>
          </p:txBody>
        </p:sp>
      </p:grpSp>
      <p:cxnSp>
        <p:nvCxnSpPr>
          <p:cNvPr id="32" name="Straight Arrow Connector 31">
            <a:extLst>
              <a:ext uri="{FF2B5EF4-FFF2-40B4-BE49-F238E27FC236}">
                <a16:creationId xmlns:a16="http://schemas.microsoft.com/office/drawing/2014/main" id="{CEBE9A8E-19B3-4374-BD7D-E1DE3B193E4E}"/>
              </a:ext>
            </a:extLst>
          </p:cNvPr>
          <p:cNvCxnSpPr>
            <a:cxnSpLocks/>
          </p:cNvCxnSpPr>
          <p:nvPr/>
        </p:nvCxnSpPr>
        <p:spPr>
          <a:xfrm flipH="1">
            <a:off x="1739418" y="2518331"/>
            <a:ext cx="2908625" cy="3331"/>
          </a:xfrm>
          <a:prstGeom prst="straightConnector1">
            <a:avLst/>
          </a:prstGeom>
          <a:noFill/>
          <a:ln w="38100" cap="flat" cmpd="sng" algn="ctr">
            <a:solidFill>
              <a:sysClr val="windowText" lastClr="000000"/>
            </a:solidFill>
            <a:prstDash val="solid"/>
            <a:miter lim="800000"/>
            <a:tailEnd type="triangle"/>
          </a:ln>
          <a:effectLst/>
        </p:spPr>
      </p:cxnSp>
      <p:cxnSp>
        <p:nvCxnSpPr>
          <p:cNvPr id="77" name="Straight Arrow Connector 76">
            <a:extLst>
              <a:ext uri="{FF2B5EF4-FFF2-40B4-BE49-F238E27FC236}">
                <a16:creationId xmlns:a16="http://schemas.microsoft.com/office/drawing/2014/main" id="{16F02463-FB5E-49E7-A803-DB50E3739303}"/>
              </a:ext>
            </a:extLst>
          </p:cNvPr>
          <p:cNvCxnSpPr>
            <a:cxnSpLocks/>
            <a:stCxn id="8" idx="4"/>
          </p:cNvCxnSpPr>
          <p:nvPr/>
        </p:nvCxnSpPr>
        <p:spPr>
          <a:xfrm>
            <a:off x="1770962" y="2126806"/>
            <a:ext cx="0" cy="4405879"/>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0" name="Straight Arrow Connector 79">
            <a:extLst>
              <a:ext uri="{FF2B5EF4-FFF2-40B4-BE49-F238E27FC236}">
                <a16:creationId xmlns:a16="http://schemas.microsoft.com/office/drawing/2014/main" id="{0EF484BF-264D-49E1-96C2-B07E09561C07}"/>
              </a:ext>
            </a:extLst>
          </p:cNvPr>
          <p:cNvCxnSpPr>
            <a:cxnSpLocks/>
            <a:stCxn id="7" idx="4"/>
          </p:cNvCxnSpPr>
          <p:nvPr/>
        </p:nvCxnSpPr>
        <p:spPr>
          <a:xfrm>
            <a:off x="4657143" y="2126806"/>
            <a:ext cx="18211" cy="4405879"/>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2" name="Straight Arrow Connector 81">
            <a:extLst>
              <a:ext uri="{FF2B5EF4-FFF2-40B4-BE49-F238E27FC236}">
                <a16:creationId xmlns:a16="http://schemas.microsoft.com/office/drawing/2014/main" id="{B3778882-99E3-4AF8-991E-AFF286F0E81B}"/>
              </a:ext>
            </a:extLst>
          </p:cNvPr>
          <p:cNvCxnSpPr>
            <a:cxnSpLocks/>
            <a:stCxn id="9" idx="4"/>
          </p:cNvCxnSpPr>
          <p:nvPr/>
        </p:nvCxnSpPr>
        <p:spPr>
          <a:xfrm>
            <a:off x="7539091" y="2126806"/>
            <a:ext cx="0" cy="4405879"/>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4" name="Straight Arrow Connector 83">
            <a:extLst>
              <a:ext uri="{FF2B5EF4-FFF2-40B4-BE49-F238E27FC236}">
                <a16:creationId xmlns:a16="http://schemas.microsoft.com/office/drawing/2014/main" id="{9FE40401-6F3E-4B0F-8E5D-EF2198C6F83D}"/>
              </a:ext>
            </a:extLst>
          </p:cNvPr>
          <p:cNvCxnSpPr>
            <a:cxnSpLocks/>
            <a:stCxn id="10" idx="4"/>
          </p:cNvCxnSpPr>
          <p:nvPr/>
        </p:nvCxnSpPr>
        <p:spPr>
          <a:xfrm>
            <a:off x="10421039" y="2126806"/>
            <a:ext cx="0" cy="4405879"/>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0" name="Straight Arrow Connector 89">
            <a:extLst>
              <a:ext uri="{FF2B5EF4-FFF2-40B4-BE49-F238E27FC236}">
                <a16:creationId xmlns:a16="http://schemas.microsoft.com/office/drawing/2014/main" id="{A8330989-8C9A-4A64-BCA4-D62DF6BE5B8F}"/>
              </a:ext>
            </a:extLst>
          </p:cNvPr>
          <p:cNvCxnSpPr>
            <a:cxnSpLocks/>
          </p:cNvCxnSpPr>
          <p:nvPr/>
        </p:nvCxnSpPr>
        <p:spPr>
          <a:xfrm>
            <a:off x="1784305" y="2933531"/>
            <a:ext cx="5745685" cy="0"/>
          </a:xfrm>
          <a:prstGeom prst="straightConnector1">
            <a:avLst/>
          </a:prstGeom>
          <a:noFill/>
          <a:ln w="38100" cap="flat" cmpd="sng" algn="ctr">
            <a:solidFill>
              <a:sysClr val="windowText" lastClr="000000"/>
            </a:solidFill>
            <a:prstDash val="solid"/>
            <a:miter lim="800000"/>
            <a:tailEnd type="triangle"/>
          </a:ln>
          <a:effectLst/>
        </p:spPr>
      </p:cxnSp>
      <p:cxnSp>
        <p:nvCxnSpPr>
          <p:cNvPr id="98" name="Straight Arrow Connector 97">
            <a:extLst>
              <a:ext uri="{FF2B5EF4-FFF2-40B4-BE49-F238E27FC236}">
                <a16:creationId xmlns:a16="http://schemas.microsoft.com/office/drawing/2014/main" id="{9CD8D3C2-FFE1-4DF8-BE67-C10CFA07BEDF}"/>
              </a:ext>
            </a:extLst>
          </p:cNvPr>
          <p:cNvCxnSpPr>
            <a:cxnSpLocks/>
          </p:cNvCxnSpPr>
          <p:nvPr/>
        </p:nvCxnSpPr>
        <p:spPr>
          <a:xfrm flipH="1">
            <a:off x="1748520" y="3757269"/>
            <a:ext cx="5790571" cy="0"/>
          </a:xfrm>
          <a:prstGeom prst="straightConnector1">
            <a:avLst/>
          </a:prstGeom>
          <a:noFill/>
          <a:ln w="38100" cap="flat" cmpd="sng" algn="ctr">
            <a:solidFill>
              <a:sysClr val="windowText" lastClr="000000"/>
            </a:solidFill>
            <a:prstDash val="solid"/>
            <a:miter lim="800000"/>
            <a:tailEnd type="triangle"/>
          </a:ln>
          <a:effectLst/>
        </p:spPr>
      </p:cxnSp>
      <p:cxnSp>
        <p:nvCxnSpPr>
          <p:cNvPr id="101" name="Straight Arrow Connector 100">
            <a:extLst>
              <a:ext uri="{FF2B5EF4-FFF2-40B4-BE49-F238E27FC236}">
                <a16:creationId xmlns:a16="http://schemas.microsoft.com/office/drawing/2014/main" id="{650C8130-E8F3-4ED1-9EE8-9269489F0937}"/>
              </a:ext>
            </a:extLst>
          </p:cNvPr>
          <p:cNvCxnSpPr>
            <a:cxnSpLocks/>
          </p:cNvCxnSpPr>
          <p:nvPr/>
        </p:nvCxnSpPr>
        <p:spPr>
          <a:xfrm>
            <a:off x="1770960" y="4169138"/>
            <a:ext cx="2872846" cy="0"/>
          </a:xfrm>
          <a:prstGeom prst="straightConnector1">
            <a:avLst/>
          </a:prstGeom>
          <a:noFill/>
          <a:ln w="38100" cap="flat" cmpd="sng" algn="ctr">
            <a:solidFill>
              <a:sysClr val="windowText" lastClr="000000"/>
            </a:solidFill>
            <a:prstDash val="solid"/>
            <a:miter lim="800000"/>
            <a:tailEnd type="triangle"/>
          </a:ln>
          <a:effectLst/>
        </p:spPr>
      </p:cxnSp>
      <p:cxnSp>
        <p:nvCxnSpPr>
          <p:cNvPr id="104" name="Straight Arrow Connector 103">
            <a:extLst>
              <a:ext uri="{FF2B5EF4-FFF2-40B4-BE49-F238E27FC236}">
                <a16:creationId xmlns:a16="http://schemas.microsoft.com/office/drawing/2014/main" id="{7BA943E1-4B53-451A-B0DB-7363A1FD5576}"/>
              </a:ext>
            </a:extLst>
          </p:cNvPr>
          <p:cNvCxnSpPr>
            <a:cxnSpLocks/>
          </p:cNvCxnSpPr>
          <p:nvPr/>
        </p:nvCxnSpPr>
        <p:spPr>
          <a:xfrm>
            <a:off x="4675354" y="4581007"/>
            <a:ext cx="2872846" cy="0"/>
          </a:xfrm>
          <a:prstGeom prst="straightConnector1">
            <a:avLst/>
          </a:prstGeom>
          <a:noFill/>
          <a:ln w="38100" cap="flat" cmpd="sng" algn="ctr">
            <a:solidFill>
              <a:sysClr val="windowText" lastClr="000000"/>
            </a:solidFill>
            <a:prstDash val="solid"/>
            <a:miter lim="800000"/>
            <a:tailEnd type="triangle"/>
          </a:ln>
          <a:effectLst/>
        </p:spPr>
      </p:cxnSp>
      <p:cxnSp>
        <p:nvCxnSpPr>
          <p:cNvPr id="105" name="Straight Arrow Connector 104">
            <a:extLst>
              <a:ext uri="{FF2B5EF4-FFF2-40B4-BE49-F238E27FC236}">
                <a16:creationId xmlns:a16="http://schemas.microsoft.com/office/drawing/2014/main" id="{A3A9C61C-6C1A-415F-BC19-D3544C07EAD4}"/>
              </a:ext>
            </a:extLst>
          </p:cNvPr>
          <p:cNvCxnSpPr>
            <a:cxnSpLocks/>
          </p:cNvCxnSpPr>
          <p:nvPr/>
        </p:nvCxnSpPr>
        <p:spPr>
          <a:xfrm flipH="1">
            <a:off x="4657144" y="4992876"/>
            <a:ext cx="2881947" cy="0"/>
          </a:xfrm>
          <a:prstGeom prst="straightConnector1">
            <a:avLst/>
          </a:prstGeom>
          <a:noFill/>
          <a:ln w="38100" cap="flat" cmpd="sng" algn="ctr">
            <a:solidFill>
              <a:sysClr val="windowText" lastClr="000000"/>
            </a:solidFill>
            <a:prstDash val="solid"/>
            <a:miter lim="800000"/>
            <a:tailEnd type="triangle"/>
          </a:ln>
          <a:effectLst/>
        </p:spPr>
      </p:cxnSp>
      <p:cxnSp>
        <p:nvCxnSpPr>
          <p:cNvPr id="109" name="Straight Arrow Connector 108">
            <a:extLst>
              <a:ext uri="{FF2B5EF4-FFF2-40B4-BE49-F238E27FC236}">
                <a16:creationId xmlns:a16="http://schemas.microsoft.com/office/drawing/2014/main" id="{B1480DA4-AADA-43C0-AE36-D10DB6FFE5C1}"/>
              </a:ext>
            </a:extLst>
          </p:cNvPr>
          <p:cNvCxnSpPr>
            <a:cxnSpLocks/>
          </p:cNvCxnSpPr>
          <p:nvPr/>
        </p:nvCxnSpPr>
        <p:spPr>
          <a:xfrm>
            <a:off x="4675354" y="5404745"/>
            <a:ext cx="5745684" cy="0"/>
          </a:xfrm>
          <a:prstGeom prst="straightConnector1">
            <a:avLst/>
          </a:prstGeom>
          <a:noFill/>
          <a:ln w="38100" cap="flat" cmpd="sng" algn="ctr">
            <a:solidFill>
              <a:sysClr val="windowText" lastClr="000000"/>
            </a:solidFill>
            <a:prstDash val="solid"/>
            <a:miter lim="800000"/>
            <a:tailEnd type="triangle"/>
          </a:ln>
          <a:effectLst/>
        </p:spPr>
      </p:cxnSp>
      <p:cxnSp>
        <p:nvCxnSpPr>
          <p:cNvPr id="110" name="Straight Arrow Connector 109">
            <a:extLst>
              <a:ext uri="{FF2B5EF4-FFF2-40B4-BE49-F238E27FC236}">
                <a16:creationId xmlns:a16="http://schemas.microsoft.com/office/drawing/2014/main" id="{92EBF9CD-FF43-410D-A7B7-09EC05BBF3D7}"/>
              </a:ext>
            </a:extLst>
          </p:cNvPr>
          <p:cNvCxnSpPr>
            <a:cxnSpLocks/>
          </p:cNvCxnSpPr>
          <p:nvPr/>
        </p:nvCxnSpPr>
        <p:spPr>
          <a:xfrm flipH="1">
            <a:off x="4657144" y="5816614"/>
            <a:ext cx="5763894" cy="0"/>
          </a:xfrm>
          <a:prstGeom prst="straightConnector1">
            <a:avLst/>
          </a:prstGeom>
          <a:noFill/>
          <a:ln w="38100" cap="flat" cmpd="sng" algn="ctr">
            <a:solidFill>
              <a:sysClr val="windowText" lastClr="000000"/>
            </a:solidFill>
            <a:prstDash val="solid"/>
            <a:miter lim="800000"/>
            <a:tailEnd type="triangle"/>
          </a:ln>
          <a:effectLst/>
        </p:spPr>
      </p:cxnSp>
      <p:cxnSp>
        <p:nvCxnSpPr>
          <p:cNvPr id="115" name="Straight Arrow Connector 114">
            <a:extLst>
              <a:ext uri="{FF2B5EF4-FFF2-40B4-BE49-F238E27FC236}">
                <a16:creationId xmlns:a16="http://schemas.microsoft.com/office/drawing/2014/main" id="{5063721F-6A4E-42C4-B99A-4D246A0B6071}"/>
              </a:ext>
            </a:extLst>
          </p:cNvPr>
          <p:cNvCxnSpPr>
            <a:cxnSpLocks/>
          </p:cNvCxnSpPr>
          <p:nvPr/>
        </p:nvCxnSpPr>
        <p:spPr>
          <a:xfrm>
            <a:off x="4675354" y="6228483"/>
            <a:ext cx="2872846" cy="0"/>
          </a:xfrm>
          <a:prstGeom prst="straightConnector1">
            <a:avLst/>
          </a:prstGeom>
          <a:noFill/>
          <a:ln w="38100" cap="flat" cmpd="sng" algn="ctr">
            <a:solidFill>
              <a:sysClr val="windowText" lastClr="000000"/>
            </a:solidFill>
            <a:prstDash val="solid"/>
            <a:miter lim="800000"/>
            <a:tailEnd type="triangle"/>
          </a:ln>
          <a:effectLst/>
        </p:spPr>
      </p:cxnSp>
      <p:cxnSp>
        <p:nvCxnSpPr>
          <p:cNvPr id="116" name="Straight Arrow Connector 115">
            <a:extLst>
              <a:ext uri="{FF2B5EF4-FFF2-40B4-BE49-F238E27FC236}">
                <a16:creationId xmlns:a16="http://schemas.microsoft.com/office/drawing/2014/main" id="{4B2419B2-7D8E-40E5-A254-9A088FD72824}"/>
              </a:ext>
            </a:extLst>
          </p:cNvPr>
          <p:cNvCxnSpPr>
            <a:cxnSpLocks/>
          </p:cNvCxnSpPr>
          <p:nvPr/>
        </p:nvCxnSpPr>
        <p:spPr>
          <a:xfrm flipH="1">
            <a:off x="4675354" y="6640355"/>
            <a:ext cx="2881947" cy="0"/>
          </a:xfrm>
          <a:prstGeom prst="straightConnector1">
            <a:avLst/>
          </a:prstGeom>
          <a:noFill/>
          <a:ln w="38100" cap="flat" cmpd="sng" algn="ctr">
            <a:solidFill>
              <a:sysClr val="windowText" lastClr="000000"/>
            </a:solidFill>
            <a:prstDash val="solid"/>
            <a:miter lim="800000"/>
            <a:tailEnd type="triangle"/>
          </a:ln>
          <a:effectLst/>
        </p:spPr>
      </p:cxnSp>
      <p:sp>
        <p:nvSpPr>
          <p:cNvPr id="117" name="TextBox 116">
            <a:extLst>
              <a:ext uri="{FF2B5EF4-FFF2-40B4-BE49-F238E27FC236}">
                <a16:creationId xmlns:a16="http://schemas.microsoft.com/office/drawing/2014/main" id="{D4D439ED-EFFA-427F-BEAF-0D95A040BEB2}"/>
              </a:ext>
            </a:extLst>
          </p:cNvPr>
          <p:cNvSpPr txBox="1"/>
          <p:nvPr/>
        </p:nvSpPr>
        <p:spPr>
          <a:xfrm>
            <a:off x="1986123" y="2174443"/>
            <a:ext cx="2469202" cy="369332"/>
          </a:xfrm>
          <a:prstGeom prst="rect">
            <a:avLst/>
          </a:prstGeom>
          <a:noFill/>
        </p:spPr>
        <p:txBody>
          <a:bodyPr wrap="none" rtlCol="0">
            <a:spAutoFit/>
          </a:bodyPr>
          <a:lstStyle/>
          <a:p>
            <a:pPr algn="ctr"/>
            <a:r>
              <a:rPr lang="en-US" dirty="0">
                <a:solidFill>
                  <a:schemeClr val="bg1"/>
                </a:solidFill>
              </a:rPr>
              <a:t>Authorization Request</a:t>
            </a:r>
          </a:p>
        </p:txBody>
      </p:sp>
      <p:sp>
        <p:nvSpPr>
          <p:cNvPr id="118" name="TextBox 117">
            <a:extLst>
              <a:ext uri="{FF2B5EF4-FFF2-40B4-BE49-F238E27FC236}">
                <a16:creationId xmlns:a16="http://schemas.microsoft.com/office/drawing/2014/main" id="{9B58D066-70E3-4CAD-A80F-C1BDC2AC1FAD}"/>
              </a:ext>
            </a:extLst>
          </p:cNvPr>
          <p:cNvSpPr txBox="1"/>
          <p:nvPr/>
        </p:nvSpPr>
        <p:spPr>
          <a:xfrm>
            <a:off x="4854415" y="2570887"/>
            <a:ext cx="2469202" cy="369332"/>
          </a:xfrm>
          <a:prstGeom prst="rect">
            <a:avLst/>
          </a:prstGeom>
          <a:noFill/>
        </p:spPr>
        <p:txBody>
          <a:bodyPr wrap="none" rtlCol="0">
            <a:spAutoFit/>
          </a:bodyPr>
          <a:lstStyle/>
          <a:p>
            <a:pPr algn="ctr"/>
            <a:r>
              <a:rPr lang="en-US" dirty="0">
                <a:solidFill>
                  <a:schemeClr val="bg1"/>
                </a:solidFill>
              </a:rPr>
              <a:t>Authorization Request</a:t>
            </a:r>
          </a:p>
        </p:txBody>
      </p:sp>
      <p:sp>
        <p:nvSpPr>
          <p:cNvPr id="119" name="TextBox 118">
            <a:extLst>
              <a:ext uri="{FF2B5EF4-FFF2-40B4-BE49-F238E27FC236}">
                <a16:creationId xmlns:a16="http://schemas.microsoft.com/office/drawing/2014/main" id="{BD2E677B-1690-4598-8AC7-AB4D02F1150D}"/>
              </a:ext>
            </a:extLst>
          </p:cNvPr>
          <p:cNvSpPr txBox="1"/>
          <p:nvPr/>
        </p:nvSpPr>
        <p:spPr>
          <a:xfrm>
            <a:off x="4961968" y="3408631"/>
            <a:ext cx="2236510" cy="369332"/>
          </a:xfrm>
          <a:prstGeom prst="rect">
            <a:avLst/>
          </a:prstGeom>
          <a:noFill/>
        </p:spPr>
        <p:txBody>
          <a:bodyPr wrap="none" rtlCol="0">
            <a:spAutoFit/>
          </a:bodyPr>
          <a:lstStyle/>
          <a:p>
            <a:pPr algn="ctr"/>
            <a:r>
              <a:rPr lang="en-US" dirty="0">
                <a:solidFill>
                  <a:schemeClr val="bg1"/>
                </a:solidFill>
              </a:rPr>
              <a:t>Authorization Grant</a:t>
            </a:r>
          </a:p>
        </p:txBody>
      </p:sp>
      <p:sp>
        <p:nvSpPr>
          <p:cNvPr id="120" name="TextBox 119">
            <a:extLst>
              <a:ext uri="{FF2B5EF4-FFF2-40B4-BE49-F238E27FC236}">
                <a16:creationId xmlns:a16="http://schemas.microsoft.com/office/drawing/2014/main" id="{FC97B741-AE30-43D1-96B1-069BAE69E67F}"/>
              </a:ext>
            </a:extLst>
          </p:cNvPr>
          <p:cNvSpPr txBox="1"/>
          <p:nvPr/>
        </p:nvSpPr>
        <p:spPr>
          <a:xfrm>
            <a:off x="2098231" y="3814634"/>
            <a:ext cx="2236510" cy="369332"/>
          </a:xfrm>
          <a:prstGeom prst="rect">
            <a:avLst/>
          </a:prstGeom>
          <a:noFill/>
        </p:spPr>
        <p:txBody>
          <a:bodyPr wrap="none" rtlCol="0">
            <a:spAutoFit/>
          </a:bodyPr>
          <a:lstStyle/>
          <a:p>
            <a:pPr algn="ctr"/>
            <a:r>
              <a:rPr lang="en-US" dirty="0">
                <a:solidFill>
                  <a:schemeClr val="bg1"/>
                </a:solidFill>
              </a:rPr>
              <a:t>Authorization Grant</a:t>
            </a:r>
          </a:p>
        </p:txBody>
      </p:sp>
      <p:sp>
        <p:nvSpPr>
          <p:cNvPr id="121" name="TextBox 120">
            <a:extLst>
              <a:ext uri="{FF2B5EF4-FFF2-40B4-BE49-F238E27FC236}">
                <a16:creationId xmlns:a16="http://schemas.microsoft.com/office/drawing/2014/main" id="{0C3FA2FF-B498-44FF-8AE5-3BAFBE90B774}"/>
              </a:ext>
            </a:extLst>
          </p:cNvPr>
          <p:cNvSpPr txBox="1"/>
          <p:nvPr/>
        </p:nvSpPr>
        <p:spPr>
          <a:xfrm>
            <a:off x="4913354" y="4221239"/>
            <a:ext cx="2236510" cy="369332"/>
          </a:xfrm>
          <a:prstGeom prst="rect">
            <a:avLst/>
          </a:prstGeom>
          <a:noFill/>
        </p:spPr>
        <p:txBody>
          <a:bodyPr wrap="none" rtlCol="0">
            <a:spAutoFit/>
          </a:bodyPr>
          <a:lstStyle/>
          <a:p>
            <a:pPr algn="ctr"/>
            <a:r>
              <a:rPr lang="en-US" dirty="0">
                <a:solidFill>
                  <a:schemeClr val="bg1"/>
                </a:solidFill>
              </a:rPr>
              <a:t>Authorization Grant</a:t>
            </a:r>
          </a:p>
        </p:txBody>
      </p:sp>
      <p:sp>
        <p:nvSpPr>
          <p:cNvPr id="122" name="TextBox 121">
            <a:extLst>
              <a:ext uri="{FF2B5EF4-FFF2-40B4-BE49-F238E27FC236}">
                <a16:creationId xmlns:a16="http://schemas.microsoft.com/office/drawing/2014/main" id="{4A8E10E0-39BB-4B77-B675-FBD719CF0F0F}"/>
              </a:ext>
            </a:extLst>
          </p:cNvPr>
          <p:cNvSpPr txBox="1"/>
          <p:nvPr/>
        </p:nvSpPr>
        <p:spPr>
          <a:xfrm>
            <a:off x="4854415" y="4619892"/>
            <a:ext cx="2651111" cy="369332"/>
          </a:xfrm>
          <a:prstGeom prst="rect">
            <a:avLst/>
          </a:prstGeom>
          <a:noFill/>
        </p:spPr>
        <p:txBody>
          <a:bodyPr wrap="none" rtlCol="0">
            <a:spAutoFit/>
          </a:bodyPr>
          <a:lstStyle/>
          <a:p>
            <a:pPr algn="ctr"/>
            <a:r>
              <a:rPr lang="en-US" dirty="0">
                <a:solidFill>
                  <a:schemeClr val="bg1"/>
                </a:solidFill>
              </a:rPr>
              <a:t>Access + Refresh Tokens</a:t>
            </a:r>
          </a:p>
        </p:txBody>
      </p:sp>
      <p:sp>
        <p:nvSpPr>
          <p:cNvPr id="123" name="TextBox 122">
            <a:extLst>
              <a:ext uri="{FF2B5EF4-FFF2-40B4-BE49-F238E27FC236}">
                <a16:creationId xmlns:a16="http://schemas.microsoft.com/office/drawing/2014/main" id="{E50B2F09-97AC-4C3B-BAC1-7F21309CBF87}"/>
              </a:ext>
            </a:extLst>
          </p:cNvPr>
          <p:cNvSpPr txBox="1"/>
          <p:nvPr/>
        </p:nvSpPr>
        <p:spPr>
          <a:xfrm>
            <a:off x="8371331" y="5056682"/>
            <a:ext cx="1525547" cy="369332"/>
          </a:xfrm>
          <a:prstGeom prst="rect">
            <a:avLst/>
          </a:prstGeom>
          <a:noFill/>
        </p:spPr>
        <p:txBody>
          <a:bodyPr wrap="none" rtlCol="0">
            <a:spAutoFit/>
          </a:bodyPr>
          <a:lstStyle/>
          <a:p>
            <a:pPr algn="ctr"/>
            <a:r>
              <a:rPr lang="en-US" dirty="0">
                <a:solidFill>
                  <a:schemeClr val="bg1"/>
                </a:solidFill>
              </a:rPr>
              <a:t>Access Token</a:t>
            </a:r>
          </a:p>
        </p:txBody>
      </p:sp>
      <p:sp>
        <p:nvSpPr>
          <p:cNvPr id="124" name="TextBox 123">
            <a:extLst>
              <a:ext uri="{FF2B5EF4-FFF2-40B4-BE49-F238E27FC236}">
                <a16:creationId xmlns:a16="http://schemas.microsoft.com/office/drawing/2014/main" id="{B67E3792-95B5-4360-9432-BD8B18A3B3D0}"/>
              </a:ext>
            </a:extLst>
          </p:cNvPr>
          <p:cNvSpPr txBox="1"/>
          <p:nvPr/>
        </p:nvSpPr>
        <p:spPr>
          <a:xfrm>
            <a:off x="8039982" y="5468550"/>
            <a:ext cx="2187458" cy="369332"/>
          </a:xfrm>
          <a:prstGeom prst="rect">
            <a:avLst/>
          </a:prstGeom>
          <a:noFill/>
        </p:spPr>
        <p:txBody>
          <a:bodyPr wrap="none" rtlCol="0">
            <a:spAutoFit/>
          </a:bodyPr>
          <a:lstStyle/>
          <a:p>
            <a:pPr algn="ctr"/>
            <a:r>
              <a:rPr lang="en-US" dirty="0">
                <a:solidFill>
                  <a:schemeClr val="bg1"/>
                </a:solidFill>
              </a:rPr>
              <a:t>Protected Resource</a:t>
            </a:r>
          </a:p>
        </p:txBody>
      </p:sp>
      <p:sp>
        <p:nvSpPr>
          <p:cNvPr id="125" name="TextBox 124">
            <a:extLst>
              <a:ext uri="{FF2B5EF4-FFF2-40B4-BE49-F238E27FC236}">
                <a16:creationId xmlns:a16="http://schemas.microsoft.com/office/drawing/2014/main" id="{557D19F4-D111-46CE-BEA2-172A6CE9AA4A}"/>
              </a:ext>
            </a:extLst>
          </p:cNvPr>
          <p:cNvSpPr txBox="1"/>
          <p:nvPr/>
        </p:nvSpPr>
        <p:spPr>
          <a:xfrm>
            <a:off x="5296553" y="5865440"/>
            <a:ext cx="1621983" cy="369332"/>
          </a:xfrm>
          <a:prstGeom prst="rect">
            <a:avLst/>
          </a:prstGeom>
          <a:noFill/>
        </p:spPr>
        <p:txBody>
          <a:bodyPr wrap="none" rtlCol="0">
            <a:spAutoFit/>
          </a:bodyPr>
          <a:lstStyle/>
          <a:p>
            <a:pPr algn="ctr"/>
            <a:r>
              <a:rPr lang="en-US" dirty="0">
                <a:solidFill>
                  <a:schemeClr val="bg1"/>
                </a:solidFill>
              </a:rPr>
              <a:t>Refresh Token</a:t>
            </a:r>
          </a:p>
        </p:txBody>
      </p:sp>
      <p:sp>
        <p:nvSpPr>
          <p:cNvPr id="126" name="TextBox 125">
            <a:extLst>
              <a:ext uri="{FF2B5EF4-FFF2-40B4-BE49-F238E27FC236}">
                <a16:creationId xmlns:a16="http://schemas.microsoft.com/office/drawing/2014/main" id="{20BE9314-51A5-4889-80DC-D0522479619A}"/>
              </a:ext>
            </a:extLst>
          </p:cNvPr>
          <p:cNvSpPr txBox="1"/>
          <p:nvPr/>
        </p:nvSpPr>
        <p:spPr>
          <a:xfrm>
            <a:off x="4790772" y="6283597"/>
            <a:ext cx="2651111" cy="369332"/>
          </a:xfrm>
          <a:prstGeom prst="rect">
            <a:avLst/>
          </a:prstGeom>
          <a:noFill/>
        </p:spPr>
        <p:txBody>
          <a:bodyPr wrap="none" rtlCol="0">
            <a:spAutoFit/>
          </a:bodyPr>
          <a:lstStyle/>
          <a:p>
            <a:pPr algn="ctr"/>
            <a:r>
              <a:rPr lang="en-US" dirty="0">
                <a:solidFill>
                  <a:schemeClr val="bg1"/>
                </a:solidFill>
              </a:rPr>
              <a:t>Access + Refresh Tokens</a:t>
            </a:r>
          </a:p>
        </p:txBody>
      </p:sp>
      <p:cxnSp>
        <p:nvCxnSpPr>
          <p:cNvPr id="127" name="Straight Arrow Connector 126">
            <a:extLst>
              <a:ext uri="{FF2B5EF4-FFF2-40B4-BE49-F238E27FC236}">
                <a16:creationId xmlns:a16="http://schemas.microsoft.com/office/drawing/2014/main" id="{F1D2C675-9E47-42FB-A142-D83DC68083FB}"/>
              </a:ext>
            </a:extLst>
          </p:cNvPr>
          <p:cNvCxnSpPr>
            <a:cxnSpLocks/>
          </p:cNvCxnSpPr>
          <p:nvPr/>
        </p:nvCxnSpPr>
        <p:spPr>
          <a:xfrm>
            <a:off x="1784305" y="3345400"/>
            <a:ext cx="5745685" cy="0"/>
          </a:xfrm>
          <a:prstGeom prst="straightConnector1">
            <a:avLst/>
          </a:prstGeom>
          <a:noFill/>
          <a:ln w="38100" cap="flat" cmpd="sng" algn="ctr">
            <a:solidFill>
              <a:sysClr val="windowText" lastClr="000000"/>
            </a:solidFill>
            <a:prstDash val="solid"/>
            <a:miter lim="800000"/>
            <a:tailEnd type="triangle"/>
          </a:ln>
          <a:effectLst/>
        </p:spPr>
      </p:cxnSp>
      <p:sp>
        <p:nvSpPr>
          <p:cNvPr id="128" name="TextBox 127">
            <a:extLst>
              <a:ext uri="{FF2B5EF4-FFF2-40B4-BE49-F238E27FC236}">
                <a16:creationId xmlns:a16="http://schemas.microsoft.com/office/drawing/2014/main" id="{4F889B32-E8DB-4244-ACFE-AC9ABD4053F8}"/>
              </a:ext>
            </a:extLst>
          </p:cNvPr>
          <p:cNvSpPr txBox="1"/>
          <p:nvPr/>
        </p:nvSpPr>
        <p:spPr>
          <a:xfrm>
            <a:off x="10435952" y="5405905"/>
            <a:ext cx="1690143" cy="369332"/>
          </a:xfrm>
          <a:prstGeom prst="rect">
            <a:avLst/>
          </a:prstGeom>
          <a:noFill/>
        </p:spPr>
        <p:txBody>
          <a:bodyPr wrap="none" rtlCol="0">
            <a:spAutoFit/>
          </a:bodyPr>
          <a:lstStyle/>
          <a:p>
            <a:pPr algn="ctr"/>
            <a:r>
              <a:rPr lang="en-US" dirty="0">
                <a:solidFill>
                  <a:schemeClr val="bg1"/>
                </a:solidFill>
              </a:rPr>
              <a:t>Validate Token</a:t>
            </a:r>
          </a:p>
        </p:txBody>
      </p:sp>
      <p:sp>
        <p:nvSpPr>
          <p:cNvPr id="129" name="TextBox 128">
            <a:extLst>
              <a:ext uri="{FF2B5EF4-FFF2-40B4-BE49-F238E27FC236}">
                <a16:creationId xmlns:a16="http://schemas.microsoft.com/office/drawing/2014/main" id="{5DC02EE9-D5D6-41F3-853E-D14C5B6F7981}"/>
              </a:ext>
            </a:extLst>
          </p:cNvPr>
          <p:cNvSpPr txBox="1"/>
          <p:nvPr/>
        </p:nvSpPr>
        <p:spPr>
          <a:xfrm>
            <a:off x="4657404" y="2987537"/>
            <a:ext cx="2845651" cy="369332"/>
          </a:xfrm>
          <a:prstGeom prst="rect">
            <a:avLst/>
          </a:prstGeom>
          <a:noFill/>
        </p:spPr>
        <p:txBody>
          <a:bodyPr wrap="none" rtlCol="0">
            <a:spAutoFit/>
          </a:bodyPr>
          <a:lstStyle/>
          <a:p>
            <a:pPr algn="ctr"/>
            <a:r>
              <a:rPr lang="en-US" dirty="0">
                <a:solidFill>
                  <a:schemeClr val="bg1"/>
                </a:solidFill>
              </a:rPr>
              <a:t>Authentication &amp; Consent</a:t>
            </a:r>
          </a:p>
        </p:txBody>
      </p:sp>
    </p:spTree>
    <p:extLst>
      <p:ext uri="{BB962C8B-B14F-4D97-AF65-F5344CB8AC3E}">
        <p14:creationId xmlns:p14="http://schemas.microsoft.com/office/powerpoint/2010/main" val="3330575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9DA9E63-DB67-4192-BCDE-E47A54A221D0}"/>
              </a:ext>
            </a:extLst>
          </p:cNvPr>
          <p:cNvSpPr txBox="1"/>
          <p:nvPr/>
        </p:nvSpPr>
        <p:spPr>
          <a:xfrm>
            <a:off x="9391399" y="2319078"/>
            <a:ext cx="917239" cy="923330"/>
          </a:xfrm>
          <a:prstGeom prst="rect">
            <a:avLst/>
          </a:prstGeom>
          <a:noFill/>
        </p:spPr>
        <p:txBody>
          <a:bodyPr wrap="none" rtlCol="0">
            <a:spAutoFit/>
          </a:bodyPr>
          <a:lstStyle/>
          <a:p>
            <a:pPr algn="r"/>
            <a:r>
              <a:rPr lang="en-US" dirty="0">
                <a:solidFill>
                  <a:schemeClr val="bg1"/>
                </a:solidFill>
              </a:rPr>
              <a:t>User ID</a:t>
            </a:r>
            <a:br>
              <a:rPr lang="en-US" dirty="0">
                <a:solidFill>
                  <a:schemeClr val="bg1"/>
                </a:solidFill>
              </a:rPr>
            </a:br>
            <a:r>
              <a:rPr lang="en-US" dirty="0">
                <a:solidFill>
                  <a:schemeClr val="bg1"/>
                </a:solidFill>
              </a:rPr>
              <a:t>Name</a:t>
            </a:r>
            <a:br>
              <a:rPr lang="en-US" dirty="0">
                <a:solidFill>
                  <a:schemeClr val="bg1"/>
                </a:solidFill>
              </a:rPr>
            </a:br>
            <a:r>
              <a:rPr lang="en-US" dirty="0">
                <a:solidFill>
                  <a:schemeClr val="bg1"/>
                </a:solidFill>
              </a:rPr>
              <a:t>Email</a:t>
            </a:r>
          </a:p>
        </p:txBody>
      </p:sp>
      <p:sp>
        <p:nvSpPr>
          <p:cNvPr id="2" name="Title 1">
            <a:extLst>
              <a:ext uri="{FF2B5EF4-FFF2-40B4-BE49-F238E27FC236}">
                <a16:creationId xmlns:a16="http://schemas.microsoft.com/office/drawing/2014/main" id="{BB936250-337B-4F8F-9496-BAD0B675DB43}"/>
              </a:ext>
            </a:extLst>
          </p:cNvPr>
          <p:cNvSpPr>
            <a:spLocks noGrp="1"/>
          </p:cNvSpPr>
          <p:nvPr>
            <p:ph type="title"/>
          </p:nvPr>
        </p:nvSpPr>
        <p:spPr/>
        <p:txBody>
          <a:bodyPr/>
          <a:lstStyle/>
          <a:p>
            <a:r>
              <a:rPr lang="en-US" dirty="0"/>
              <a:t>CILogon and SciTokens</a:t>
            </a:r>
          </a:p>
        </p:txBody>
      </p:sp>
      <p:sp>
        <p:nvSpPr>
          <p:cNvPr id="4" name="Content Placeholder 3">
            <a:extLst>
              <a:ext uri="{FF2B5EF4-FFF2-40B4-BE49-F238E27FC236}">
                <a16:creationId xmlns:a16="http://schemas.microsoft.com/office/drawing/2014/main" id="{76A4EEA6-9F9A-4C32-8ADC-07CAEC4B7E24}"/>
              </a:ext>
            </a:extLst>
          </p:cNvPr>
          <p:cNvSpPr>
            <a:spLocks noGrp="1"/>
          </p:cNvSpPr>
          <p:nvPr>
            <p:ph idx="1"/>
          </p:nvPr>
        </p:nvSpPr>
        <p:spPr>
          <a:xfrm>
            <a:off x="680322" y="1735778"/>
            <a:ext cx="5711678" cy="4200411"/>
          </a:xfrm>
        </p:spPr>
        <p:txBody>
          <a:bodyPr>
            <a:normAutofit lnSpcReduction="10000"/>
          </a:bodyPr>
          <a:lstStyle/>
          <a:p>
            <a:pPr marL="0" indent="0">
              <a:buNone/>
            </a:pPr>
            <a:r>
              <a:rPr lang="en-US" u="sng" dirty="0"/>
              <a:t>CILogon</a:t>
            </a:r>
          </a:p>
          <a:p>
            <a:r>
              <a:rPr lang="en-US" dirty="0"/>
              <a:t>Federated Identity Management</a:t>
            </a:r>
          </a:p>
          <a:p>
            <a:r>
              <a:rPr lang="en-US" dirty="0"/>
              <a:t>OpenID Connect</a:t>
            </a:r>
          </a:p>
          <a:p>
            <a:r>
              <a:rPr lang="en-US" dirty="0"/>
              <a:t>ID Tokens</a:t>
            </a:r>
          </a:p>
          <a:p>
            <a:endParaRPr lang="en-US" dirty="0"/>
          </a:p>
          <a:p>
            <a:pPr marL="0" indent="0">
              <a:buNone/>
            </a:pPr>
            <a:r>
              <a:rPr lang="en-US" u="sng" dirty="0"/>
              <a:t>SciTokens</a:t>
            </a:r>
          </a:p>
          <a:p>
            <a:r>
              <a:rPr lang="en-US" dirty="0"/>
              <a:t>Federated Authorization</a:t>
            </a:r>
          </a:p>
          <a:p>
            <a:r>
              <a:rPr lang="en-US" dirty="0"/>
              <a:t>OAuth 2.0</a:t>
            </a:r>
          </a:p>
          <a:p>
            <a:r>
              <a:rPr lang="en-US" dirty="0"/>
              <a:t>Access Tokens</a:t>
            </a:r>
          </a:p>
          <a:p>
            <a:endParaRPr lang="en-US" dirty="0"/>
          </a:p>
        </p:txBody>
      </p:sp>
      <p:sp>
        <p:nvSpPr>
          <p:cNvPr id="6" name="Oval 5">
            <a:extLst>
              <a:ext uri="{FF2B5EF4-FFF2-40B4-BE49-F238E27FC236}">
                <a16:creationId xmlns:a16="http://schemas.microsoft.com/office/drawing/2014/main" id="{AFC6432D-ED98-420B-A361-2C408BF52A9F}"/>
              </a:ext>
            </a:extLst>
          </p:cNvPr>
          <p:cNvSpPr/>
          <p:nvPr/>
        </p:nvSpPr>
        <p:spPr>
          <a:xfrm>
            <a:off x="9043991" y="1665490"/>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InCommon </a:t>
            </a:r>
            <a:r>
              <a:rPr kumimoji="0" lang="en-US" sz="1800" b="0" i="0" u="none" strike="noStrike" kern="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IdP</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Oval 7">
            <a:extLst>
              <a:ext uri="{FF2B5EF4-FFF2-40B4-BE49-F238E27FC236}">
                <a16:creationId xmlns:a16="http://schemas.microsoft.com/office/drawing/2014/main" id="{268CAA38-2C82-43F9-82C9-34FC2B538ED0}"/>
              </a:ext>
            </a:extLst>
          </p:cNvPr>
          <p:cNvSpPr/>
          <p:nvPr/>
        </p:nvSpPr>
        <p:spPr>
          <a:xfrm>
            <a:off x="9043986" y="3328499"/>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CILogon</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9" name="Oval 8">
            <a:extLst>
              <a:ext uri="{FF2B5EF4-FFF2-40B4-BE49-F238E27FC236}">
                <a16:creationId xmlns:a16="http://schemas.microsoft.com/office/drawing/2014/main" id="{E3CB9A28-4F0A-4430-BDB2-EB1CFF2CFB8D}"/>
              </a:ext>
            </a:extLst>
          </p:cNvPr>
          <p:cNvSpPr/>
          <p:nvPr/>
        </p:nvSpPr>
        <p:spPr>
          <a:xfrm>
            <a:off x="9043987" y="4892468"/>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SciTokens</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0" name="Oval 9">
            <a:extLst>
              <a:ext uri="{FF2B5EF4-FFF2-40B4-BE49-F238E27FC236}">
                <a16:creationId xmlns:a16="http://schemas.microsoft.com/office/drawing/2014/main" id="{8303C59B-CAD8-4699-9D7A-B2D4C61E4E69}"/>
              </a:ext>
            </a:extLst>
          </p:cNvPr>
          <p:cNvSpPr/>
          <p:nvPr/>
        </p:nvSpPr>
        <p:spPr>
          <a:xfrm>
            <a:off x="9043988" y="6123889"/>
            <a:ext cx="2573867" cy="572665"/>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Resource</a:t>
            </a:r>
            <a:endParaRPr kumimoji="0" lang="en-US" sz="14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cxnSp>
        <p:nvCxnSpPr>
          <p:cNvPr id="11" name="Straight Arrow Connector 10">
            <a:extLst>
              <a:ext uri="{FF2B5EF4-FFF2-40B4-BE49-F238E27FC236}">
                <a16:creationId xmlns:a16="http://schemas.microsoft.com/office/drawing/2014/main" id="{24DF7710-8A54-4682-8ED0-583F06B636AD}"/>
              </a:ext>
            </a:extLst>
          </p:cNvPr>
          <p:cNvCxnSpPr>
            <a:cxnSpLocks/>
            <a:stCxn id="6" idx="4"/>
            <a:endCxn id="8" idx="0"/>
          </p:cNvCxnSpPr>
          <p:nvPr/>
        </p:nvCxnSpPr>
        <p:spPr>
          <a:xfrm flipH="1">
            <a:off x="10330920" y="2238155"/>
            <a:ext cx="5" cy="1090344"/>
          </a:xfrm>
          <a:prstGeom prst="straightConnector1">
            <a:avLst/>
          </a:prstGeom>
          <a:noFill/>
          <a:ln w="38100" cap="flat" cmpd="sng" algn="ctr">
            <a:solidFill>
              <a:sysClr val="windowText" lastClr="000000"/>
            </a:solidFill>
            <a:prstDash val="solid"/>
            <a:miter lim="800000"/>
            <a:tailEnd type="triangle"/>
          </a:ln>
          <a:effectLst/>
        </p:spPr>
      </p:cxnSp>
      <p:sp>
        <p:nvSpPr>
          <p:cNvPr id="15" name="TextBox 14">
            <a:extLst>
              <a:ext uri="{FF2B5EF4-FFF2-40B4-BE49-F238E27FC236}">
                <a16:creationId xmlns:a16="http://schemas.microsoft.com/office/drawing/2014/main" id="{F60140F8-9702-486A-9DE1-64CB4DD4D7F1}"/>
              </a:ext>
            </a:extLst>
          </p:cNvPr>
          <p:cNvSpPr txBox="1"/>
          <p:nvPr/>
        </p:nvSpPr>
        <p:spPr>
          <a:xfrm>
            <a:off x="9225219" y="3935151"/>
            <a:ext cx="1111202" cy="923330"/>
          </a:xfrm>
          <a:prstGeom prst="rect">
            <a:avLst/>
          </a:prstGeom>
          <a:noFill/>
        </p:spPr>
        <p:txBody>
          <a:bodyPr wrap="none" rtlCol="0">
            <a:spAutoFit/>
          </a:bodyPr>
          <a:lstStyle/>
          <a:p>
            <a:pPr algn="r"/>
            <a:r>
              <a:rPr lang="en-US" dirty="0">
                <a:solidFill>
                  <a:schemeClr val="bg1"/>
                </a:solidFill>
              </a:rPr>
              <a:t>User Info</a:t>
            </a:r>
            <a:br>
              <a:rPr lang="en-US" dirty="0">
                <a:solidFill>
                  <a:schemeClr val="bg1"/>
                </a:solidFill>
              </a:rPr>
            </a:br>
            <a:r>
              <a:rPr lang="en-US" dirty="0">
                <a:solidFill>
                  <a:schemeClr val="bg1"/>
                </a:solidFill>
              </a:rPr>
              <a:t>VO Info</a:t>
            </a:r>
            <a:br>
              <a:rPr lang="en-US" dirty="0">
                <a:solidFill>
                  <a:schemeClr val="bg1"/>
                </a:solidFill>
              </a:rPr>
            </a:br>
            <a:r>
              <a:rPr lang="en-US" dirty="0">
                <a:solidFill>
                  <a:schemeClr val="bg1"/>
                </a:solidFill>
              </a:rPr>
              <a:t>Groups</a:t>
            </a:r>
          </a:p>
        </p:txBody>
      </p:sp>
      <p:cxnSp>
        <p:nvCxnSpPr>
          <p:cNvPr id="16" name="Straight Arrow Connector 15">
            <a:extLst>
              <a:ext uri="{FF2B5EF4-FFF2-40B4-BE49-F238E27FC236}">
                <a16:creationId xmlns:a16="http://schemas.microsoft.com/office/drawing/2014/main" id="{A7BF867A-61A1-499F-942F-0800C137EC57}"/>
              </a:ext>
            </a:extLst>
          </p:cNvPr>
          <p:cNvCxnSpPr>
            <a:cxnSpLocks/>
            <a:stCxn id="8" idx="4"/>
            <a:endCxn id="9" idx="0"/>
          </p:cNvCxnSpPr>
          <p:nvPr/>
        </p:nvCxnSpPr>
        <p:spPr>
          <a:xfrm>
            <a:off x="10330920" y="3901164"/>
            <a:ext cx="1" cy="991304"/>
          </a:xfrm>
          <a:prstGeom prst="straightConnector1">
            <a:avLst/>
          </a:prstGeom>
          <a:noFill/>
          <a:ln w="38100" cap="flat" cmpd="sng" algn="ctr">
            <a:solidFill>
              <a:sysClr val="windowText" lastClr="000000"/>
            </a:solidFill>
            <a:prstDash val="solid"/>
            <a:miter lim="800000"/>
            <a:tailEnd type="triangle"/>
          </a:ln>
          <a:effectLst/>
        </p:spPr>
      </p:cxnSp>
      <p:sp>
        <p:nvSpPr>
          <p:cNvPr id="19" name="TextBox 18">
            <a:extLst>
              <a:ext uri="{FF2B5EF4-FFF2-40B4-BE49-F238E27FC236}">
                <a16:creationId xmlns:a16="http://schemas.microsoft.com/office/drawing/2014/main" id="{FA751C21-534C-499F-B0B8-AECD1718FBF0}"/>
              </a:ext>
            </a:extLst>
          </p:cNvPr>
          <p:cNvSpPr txBox="1"/>
          <p:nvPr/>
        </p:nvSpPr>
        <p:spPr>
          <a:xfrm>
            <a:off x="8779585" y="5551224"/>
            <a:ext cx="1556836" cy="369332"/>
          </a:xfrm>
          <a:prstGeom prst="rect">
            <a:avLst/>
          </a:prstGeom>
          <a:noFill/>
        </p:spPr>
        <p:txBody>
          <a:bodyPr wrap="none" rtlCol="0">
            <a:spAutoFit/>
          </a:bodyPr>
          <a:lstStyle/>
          <a:p>
            <a:pPr algn="r"/>
            <a:r>
              <a:rPr lang="en-US" dirty="0">
                <a:solidFill>
                  <a:schemeClr val="bg1"/>
                </a:solidFill>
              </a:rPr>
              <a:t>Access Rights</a:t>
            </a:r>
          </a:p>
        </p:txBody>
      </p:sp>
      <p:cxnSp>
        <p:nvCxnSpPr>
          <p:cNvPr id="20" name="Straight Arrow Connector 19">
            <a:extLst>
              <a:ext uri="{FF2B5EF4-FFF2-40B4-BE49-F238E27FC236}">
                <a16:creationId xmlns:a16="http://schemas.microsoft.com/office/drawing/2014/main" id="{9AB6D075-B3B7-4218-B399-34834FFD42FB}"/>
              </a:ext>
            </a:extLst>
          </p:cNvPr>
          <p:cNvCxnSpPr>
            <a:cxnSpLocks/>
            <a:stCxn id="9" idx="4"/>
            <a:endCxn id="10" idx="0"/>
          </p:cNvCxnSpPr>
          <p:nvPr/>
        </p:nvCxnSpPr>
        <p:spPr>
          <a:xfrm>
            <a:off x="10330921" y="5465133"/>
            <a:ext cx="1" cy="658756"/>
          </a:xfrm>
          <a:prstGeom prst="straightConnector1">
            <a:avLst/>
          </a:prstGeom>
          <a:noFill/>
          <a:ln w="38100" cap="flat" cmpd="sng" algn="ctr">
            <a:solidFill>
              <a:sysClr val="windowText" lastClr="000000"/>
            </a:solidFill>
            <a:prstDash val="solid"/>
            <a:miter lim="800000"/>
            <a:tailEnd type="triangle"/>
          </a:ln>
          <a:effectLst/>
        </p:spPr>
      </p:cxnSp>
      <p:pic>
        <p:nvPicPr>
          <p:cNvPr id="28" name="Picture 27">
            <a:extLst>
              <a:ext uri="{FF2B5EF4-FFF2-40B4-BE49-F238E27FC236}">
                <a16:creationId xmlns:a16="http://schemas.microsoft.com/office/drawing/2014/main" id="{B9DE3FE9-3D36-4EA4-801F-E890ECE15A6F}"/>
              </a:ext>
            </a:extLst>
          </p:cNvPr>
          <p:cNvPicPr>
            <a:picLocks noChangeAspect="1"/>
          </p:cNvPicPr>
          <p:nvPr/>
        </p:nvPicPr>
        <p:blipFill>
          <a:blip r:embed="rId2"/>
          <a:stretch>
            <a:fillRect/>
          </a:stretch>
        </p:blipFill>
        <p:spPr>
          <a:xfrm>
            <a:off x="5305175" y="2727669"/>
            <a:ext cx="3009900" cy="3276600"/>
          </a:xfrm>
          <a:prstGeom prst="rect">
            <a:avLst/>
          </a:prstGeom>
        </p:spPr>
      </p:pic>
    </p:spTree>
    <p:extLst>
      <p:ext uri="{BB962C8B-B14F-4D97-AF65-F5344CB8AC3E}">
        <p14:creationId xmlns:p14="http://schemas.microsoft.com/office/powerpoint/2010/main" val="60135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okens for Distributed Infrastructures"/>
          <p:cNvSpPr txBox="1">
            <a:spLocks noGrp="1"/>
          </p:cNvSpPr>
          <p:nvPr>
            <p:ph type="title"/>
          </p:nvPr>
        </p:nvSpPr>
        <p:spPr/>
        <p:txBody>
          <a:bodyPr>
            <a:normAutofit fontScale="90000"/>
          </a:bodyPr>
          <a:lstStyle/>
          <a:p>
            <a:r>
              <a:rPr lang="en-US"/>
              <a:t>Tokens for</a:t>
            </a:r>
            <a:br>
              <a:rPr lang="en-US"/>
            </a:br>
            <a:r>
              <a:rPr lang="en-US"/>
              <a:t>Distributed Science Infrastructures</a:t>
            </a:r>
            <a:endParaRPr lang="en-US" dirty="0"/>
          </a:p>
        </p:txBody>
      </p:sp>
      <p:sp>
        <p:nvSpPr>
          <p:cNvPr id="180" name="Distributed science infrastructures are distinct from a “resource server” like Google because they are not run by a single central entity.…"/>
          <p:cNvSpPr txBox="1">
            <a:spLocks noGrp="1"/>
          </p:cNvSpPr>
          <p:nvPr>
            <p:ph idx="1"/>
          </p:nvPr>
        </p:nvSpPr>
        <p:spPr/>
        <p:txBody>
          <a:bodyPr>
            <a:normAutofit lnSpcReduction="10000"/>
          </a:bodyPr>
          <a:lstStyle/>
          <a:p>
            <a:r>
              <a:rPr lang="en-US" dirty="0"/>
              <a:t>Distributed science infrastructures are distinct from a “resource server” like Google because they are not run by a single central entity.</a:t>
            </a:r>
          </a:p>
          <a:p>
            <a:r>
              <a:rPr lang="en-US" dirty="0"/>
              <a:t>Hence, unlike Google, we can’t use opaque random strings for the token.  We need something that allows for </a:t>
            </a:r>
            <a:r>
              <a:rPr lang="en-US" b="1" dirty="0"/>
              <a:t>distributed verification</a:t>
            </a:r>
            <a:r>
              <a:rPr lang="en-US" dirty="0"/>
              <a:t>.</a:t>
            </a:r>
          </a:p>
          <a:p>
            <a:pPr lvl="1"/>
            <a:r>
              <a:rPr lang="en-US" dirty="0"/>
              <a:t>Given a token, a storage service can determine it is valid.</a:t>
            </a:r>
          </a:p>
          <a:p>
            <a:pPr lvl="1"/>
            <a:r>
              <a:rPr lang="en-US" dirty="0"/>
              <a:t>Analogously, given a proxy chain and a set of trust roots, you can determine the GSI proxy is valid.</a:t>
            </a:r>
          </a:p>
          <a:p>
            <a:r>
              <a:rPr lang="en-US" dirty="0"/>
              <a:t>Goal: Sites set aside some area for each VO; VOs manage the authorizations within these “VO home” areas.</a:t>
            </a:r>
          </a:p>
        </p:txBody>
      </p:sp>
    </p:spTree>
    <p:extLst>
      <p:ext uri="{BB962C8B-B14F-4D97-AF65-F5344CB8AC3E}">
        <p14:creationId xmlns:p14="http://schemas.microsoft.com/office/powerpoint/2010/main" val="1738935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BA406B-8C9B-4CC9-B1F4-D74A6621BDDB}"/>
              </a:ext>
            </a:extLst>
          </p:cNvPr>
          <p:cNvSpPr>
            <a:spLocks noGrp="1"/>
          </p:cNvSpPr>
          <p:nvPr>
            <p:ph type="title"/>
          </p:nvPr>
        </p:nvSpPr>
        <p:spPr/>
        <p:txBody>
          <a:bodyPr/>
          <a:lstStyle/>
          <a:p>
            <a:r>
              <a:rPr lang="en-US" dirty="0"/>
              <a:t>JWT in action!</a:t>
            </a:r>
          </a:p>
        </p:txBody>
      </p:sp>
      <p:sp>
        <p:nvSpPr>
          <p:cNvPr id="183" name="Free tokens!  Navigate to https://demo.scitokens.org to get your free tokens!…"/>
          <p:cNvSpPr txBox="1">
            <a:spLocks noGrp="1"/>
          </p:cNvSpPr>
          <p:nvPr>
            <p:ph idx="1"/>
          </p:nvPr>
        </p:nvSpPr>
        <p:spPr/>
        <p:txBody>
          <a:bodyPr>
            <a:normAutofit lnSpcReduction="10000"/>
          </a:bodyPr>
          <a:lstStyle/>
          <a:p>
            <a:r>
              <a:rPr lang="en-US" dirty="0"/>
              <a:t>Free tokens!  Navigate to https://demo.scitokens.org to get your free tokens!</a:t>
            </a:r>
          </a:p>
          <a:p>
            <a:r>
              <a:rPr lang="en-US" dirty="0"/>
              <a:t>This demo illustrates the access token format we’re working on.</a:t>
            </a:r>
          </a:p>
          <a:p>
            <a:pPr lvl="1"/>
            <a:r>
              <a:rPr lang="en-US" dirty="0"/>
              <a:t>Utilizes JSON Web Tokens (JWT) as the access token format.</a:t>
            </a:r>
          </a:p>
          <a:p>
            <a:pPr lvl="1"/>
            <a:r>
              <a:rPr lang="en-US" dirty="0"/>
              <a:t>Various RFCs provide clear guidance on how to verify token integrity.</a:t>
            </a:r>
          </a:p>
          <a:p>
            <a:pPr lvl="1"/>
            <a:r>
              <a:rPr lang="en-US" dirty="0"/>
              <a:t>Adds a few domain-specific claims for receiving access to storage.</a:t>
            </a:r>
          </a:p>
          <a:p>
            <a:r>
              <a:rPr lang="en-US" dirty="0"/>
              <a:t>The tokens are base64-encoded and can be used as part of a curl command to use protected resources.</a:t>
            </a:r>
          </a:p>
        </p:txBody>
      </p:sp>
    </p:spTree>
    <p:extLst>
      <p:ext uri="{BB962C8B-B14F-4D97-AF65-F5344CB8AC3E}">
        <p14:creationId xmlns:p14="http://schemas.microsoft.com/office/powerpoint/2010/main" val="326265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Example Token, Decoded"/>
          <p:cNvSpPr txBox="1">
            <a:spLocks noGrp="1"/>
          </p:cNvSpPr>
          <p:nvPr>
            <p:ph type="title"/>
          </p:nvPr>
        </p:nvSpPr>
        <p:spPr/>
        <p:txBody>
          <a:bodyPr>
            <a:normAutofit/>
          </a:bodyPr>
          <a:lstStyle>
            <a:lvl1pPr defTabSz="531622">
              <a:defRPr sz="7280"/>
            </a:lvl1pPr>
          </a:lstStyle>
          <a:p>
            <a:r>
              <a:rPr lang="en-US" sz="4800" dirty="0"/>
              <a:t>Example Token, Decoded</a:t>
            </a:r>
          </a:p>
        </p:txBody>
      </p:sp>
      <p:sp>
        <p:nvSpPr>
          <p:cNvPr id="186" name="The decoded token contains multiple scopes - basically filesystem authorizations.…"/>
          <p:cNvSpPr txBox="1">
            <a:spLocks noGrp="1"/>
          </p:cNvSpPr>
          <p:nvPr>
            <p:ph idx="1"/>
          </p:nvPr>
        </p:nvSpPr>
        <p:spPr>
          <a:xfrm>
            <a:off x="680322" y="1735778"/>
            <a:ext cx="5773964" cy="4788114"/>
          </a:xfrm>
        </p:spPr>
        <p:txBody>
          <a:bodyPr>
            <a:normAutofit fontScale="92500" lnSpcReduction="20000"/>
          </a:bodyPr>
          <a:lstStyle/>
          <a:p>
            <a:r>
              <a:rPr lang="en-US" dirty="0"/>
              <a:t>The decoded token contains multiple scopes - basically filesystem authorizations.</a:t>
            </a:r>
          </a:p>
          <a:p>
            <a:r>
              <a:rPr lang="en-US" dirty="0"/>
              <a:t>The </a:t>
            </a:r>
            <a:r>
              <a:rPr lang="en-US" u="sng" dirty="0">
                <a:sym typeface="Courier New"/>
              </a:rPr>
              <a:t>aud</a:t>
            </a:r>
            <a:r>
              <a:rPr lang="en-US" dirty="0"/>
              <a:t>ience narrows who the token is intended for.</a:t>
            </a:r>
          </a:p>
          <a:p>
            <a:r>
              <a:rPr lang="en-US" dirty="0"/>
              <a:t>The </a:t>
            </a:r>
            <a:r>
              <a:rPr lang="en-US" u="sng" dirty="0">
                <a:sym typeface="Courier New"/>
              </a:rPr>
              <a:t>iss</a:t>
            </a:r>
            <a:r>
              <a:rPr lang="en-US" dirty="0"/>
              <a:t>uer identifies who created the token; value used to locate the public keys needed to validate signature.</a:t>
            </a:r>
          </a:p>
          <a:p>
            <a:r>
              <a:rPr lang="en-US" dirty="0"/>
              <a:t>The </a:t>
            </a:r>
            <a:r>
              <a:rPr lang="en-US" u="sng" dirty="0">
                <a:sym typeface="Courier New"/>
              </a:rPr>
              <a:t>sub</a:t>
            </a:r>
            <a:r>
              <a:rPr lang="en-US" dirty="0"/>
              <a:t>ject is an opaque identifier for the resource owner.  In this case, it also happens to be the identity.</a:t>
            </a:r>
          </a:p>
          <a:p>
            <a:r>
              <a:rPr lang="en-US" dirty="0"/>
              <a:t>The </a:t>
            </a:r>
            <a:r>
              <a:rPr lang="en-US" u="sng" dirty="0">
                <a:sym typeface="Courier New"/>
              </a:rPr>
              <a:t>exp</a:t>
            </a:r>
            <a:r>
              <a:rPr lang="en-US" dirty="0"/>
              <a:t>iration is a Unix timestamp when the token expires.  A typical lifetime is 10 minutes.</a:t>
            </a:r>
          </a:p>
        </p:txBody>
      </p:sp>
      <p:pic>
        <p:nvPicPr>
          <p:cNvPr id="2" name="Picture 1">
            <a:extLst>
              <a:ext uri="{FF2B5EF4-FFF2-40B4-BE49-F238E27FC236}">
                <a16:creationId xmlns:a16="http://schemas.microsoft.com/office/drawing/2014/main" id="{08F787F0-0953-4089-8592-001114C2EBD6}"/>
              </a:ext>
            </a:extLst>
          </p:cNvPr>
          <p:cNvPicPr>
            <a:picLocks noChangeAspect="1"/>
          </p:cNvPicPr>
          <p:nvPr/>
        </p:nvPicPr>
        <p:blipFill>
          <a:blip r:embed="rId2"/>
          <a:stretch>
            <a:fillRect/>
          </a:stretch>
        </p:blipFill>
        <p:spPr>
          <a:xfrm>
            <a:off x="6581775" y="1352550"/>
            <a:ext cx="5610225" cy="5505450"/>
          </a:xfrm>
          <a:prstGeom prst="rect">
            <a:avLst/>
          </a:prstGeom>
        </p:spPr>
      </p:pic>
    </p:spTree>
    <p:extLst>
      <p:ext uri="{BB962C8B-B14F-4D97-AF65-F5344CB8AC3E}">
        <p14:creationId xmlns:p14="http://schemas.microsoft.com/office/powerpoint/2010/main" val="4256420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OSG Demo"/>
          <p:cNvSpPr txBox="1">
            <a:spLocks noGrp="1"/>
          </p:cNvSpPr>
          <p:nvPr>
            <p:ph type="title"/>
          </p:nvPr>
        </p:nvSpPr>
        <p:spPr>
          <a:prstGeom prst="rect">
            <a:avLst/>
          </a:prstGeom>
        </p:spPr>
        <p:txBody>
          <a:bodyPr/>
          <a:lstStyle/>
          <a:p>
            <a:r>
              <a:rPr lang="en-US" dirty="0"/>
              <a:t>Early results on OSG</a:t>
            </a:r>
            <a:endParaRPr dirty="0"/>
          </a:p>
        </p:txBody>
      </p:sp>
      <p:sp>
        <p:nvSpPr>
          <p:cNvPr id="190" name="We have been able to get a basic end-to-end token-based auth{z,n} workflow working for the OSG VO submit service.…"/>
          <p:cNvSpPr txBox="1">
            <a:spLocks noGrp="1"/>
          </p:cNvSpPr>
          <p:nvPr>
            <p:ph idx="1"/>
          </p:nvPr>
        </p:nvSpPr>
        <p:spPr>
          <a:xfrm>
            <a:off x="680322" y="1735778"/>
            <a:ext cx="5922702" cy="4634508"/>
          </a:xfrm>
          <a:prstGeom prst="rect">
            <a:avLst/>
          </a:prstGeom>
        </p:spPr>
        <p:txBody>
          <a:bodyPr>
            <a:normAutofit/>
          </a:bodyPr>
          <a:lstStyle/>
          <a:p>
            <a:pPr marL="187517" indent="-187517" defTabSz="246451">
              <a:spcBef>
                <a:spcPts val="1758"/>
              </a:spcBef>
              <a:defRPr sz="1920"/>
            </a:pPr>
            <a:r>
              <a:rPr dirty="0"/>
              <a:t>We have been able to get a basic end-to-end token-based auth{</a:t>
            </a:r>
            <a:r>
              <a:rPr dirty="0" err="1"/>
              <a:t>z,n</a:t>
            </a:r>
            <a:r>
              <a:rPr dirty="0"/>
              <a:t>} workflow working for the OSG VO submit service.</a:t>
            </a:r>
          </a:p>
          <a:p>
            <a:pPr marL="187517" indent="-187517" defTabSz="246451">
              <a:spcBef>
                <a:spcPts val="1758"/>
              </a:spcBef>
              <a:defRPr sz="1920"/>
            </a:pPr>
            <a:r>
              <a:rPr i="1" dirty="0"/>
              <a:t>This includes</a:t>
            </a:r>
            <a:r>
              <a:rPr dirty="0"/>
              <a:t> patches to </a:t>
            </a:r>
            <a:r>
              <a:rPr dirty="0" err="1"/>
              <a:t>Xrootd</a:t>
            </a:r>
            <a:r>
              <a:rPr dirty="0"/>
              <a:t> to validate tokens presented via HTTP and to write files out with the correct Unix user permissions.</a:t>
            </a:r>
          </a:p>
          <a:p>
            <a:pPr marL="187517" indent="-187517" defTabSz="246451">
              <a:spcBef>
                <a:spcPts val="1758"/>
              </a:spcBef>
              <a:defRPr sz="1920"/>
            </a:pPr>
            <a:r>
              <a:rPr b="1" dirty="0"/>
              <a:t>Cheats</a:t>
            </a:r>
            <a:r>
              <a:rPr dirty="0"/>
              <a:t>:</a:t>
            </a:r>
          </a:p>
          <a:p>
            <a:pPr marL="375034" lvl="1" indent="-187517" defTabSz="246451">
              <a:spcBef>
                <a:spcPts val="1758"/>
              </a:spcBef>
              <a:defRPr sz="1920"/>
            </a:pPr>
            <a:r>
              <a:rPr dirty="0"/>
              <a:t>instead of using OAuth2 to generate the token, we keep a signing key on the submit host.</a:t>
            </a:r>
          </a:p>
          <a:p>
            <a:pPr marL="375034" lvl="1" indent="-187517" defTabSz="246451">
              <a:spcBef>
                <a:spcPts val="1758"/>
              </a:spcBef>
              <a:defRPr sz="1920"/>
            </a:pPr>
            <a:r>
              <a:rPr dirty="0"/>
              <a:t>only one token needed.</a:t>
            </a:r>
          </a:p>
          <a:p>
            <a:pPr marL="375034" lvl="1" indent="-187517" defTabSz="246451">
              <a:spcBef>
                <a:spcPts val="1758"/>
              </a:spcBef>
              <a:defRPr sz="1920"/>
            </a:pPr>
            <a:r>
              <a:rPr dirty="0"/>
              <a:t>submit host and storage server owned by OSG.</a:t>
            </a:r>
          </a:p>
        </p:txBody>
      </p:sp>
      <p:pic>
        <p:nvPicPr>
          <p:cNvPr id="191" name="s_7FA4DBA8DA7C649CB83AE800A381269FB88C8D3748955A382DD040A6C6EA0FFD_1506023349878_SciTokens-WritableStash.png" descr="s_7FA4DBA8DA7C649CB83AE800A381269FB88C8D3748955A382DD040A6C6EA0FFD_1506023349878_SciTokens-WritableStash.png"/>
          <p:cNvPicPr>
            <a:picLocks noChangeAspect="1"/>
          </p:cNvPicPr>
          <p:nvPr/>
        </p:nvPicPr>
        <p:blipFill>
          <a:blip r:embed="rId2">
            <a:extLst/>
          </a:blip>
          <a:stretch>
            <a:fillRect/>
          </a:stretch>
        </p:blipFill>
        <p:spPr>
          <a:xfrm>
            <a:off x="6186987" y="1635369"/>
            <a:ext cx="5786438" cy="4634508"/>
          </a:xfrm>
          <a:prstGeom prst="rect">
            <a:avLst/>
          </a:prstGeom>
          <a:ln w="12700">
            <a:miter lim="400000"/>
          </a:ln>
        </p:spPr>
      </p:pic>
    </p:spTree>
    <p:extLst>
      <p:ext uri="{BB962C8B-B14F-4D97-AF65-F5344CB8AC3E}">
        <p14:creationId xmlns:p14="http://schemas.microsoft.com/office/powerpoint/2010/main" val="1182041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Wait, I’ve seen this before!"/>
          <p:cNvSpPr txBox="1">
            <a:spLocks noGrp="1"/>
          </p:cNvSpPr>
          <p:nvPr>
            <p:ph type="title"/>
          </p:nvPr>
        </p:nvSpPr>
        <p:spPr>
          <a:prstGeom prst="rect">
            <a:avLst/>
          </a:prstGeom>
        </p:spPr>
        <p:txBody>
          <a:bodyPr>
            <a:normAutofit/>
          </a:bodyPr>
          <a:lstStyle>
            <a:lvl1pPr defTabSz="514095">
              <a:defRPr sz="7040"/>
            </a:lvl1pPr>
          </a:lstStyle>
          <a:p>
            <a:r>
              <a:rPr lang="en-US" sz="4400" dirty="0"/>
              <a:t>Wait, I’ve seen this before!</a:t>
            </a:r>
            <a:endParaRPr sz="4400" dirty="0"/>
          </a:p>
        </p:txBody>
      </p:sp>
      <p:sp>
        <p:nvSpPr>
          <p:cNvPr id="194" name="If you’re from ALICE and getting a sense of déjà vu — you’re right!…"/>
          <p:cNvSpPr txBox="1">
            <a:spLocks noGrp="1"/>
          </p:cNvSpPr>
          <p:nvPr>
            <p:ph idx="1"/>
          </p:nvPr>
        </p:nvSpPr>
        <p:spPr>
          <a:prstGeom prst="rect">
            <a:avLst/>
          </a:prstGeom>
        </p:spPr>
        <p:txBody>
          <a:bodyPr>
            <a:normAutofit fontScale="85000" lnSpcReduction="20000"/>
          </a:bodyPr>
          <a:lstStyle/>
          <a:p>
            <a:pPr marL="225020" indent="-225020" defTabSz="295741">
              <a:spcBef>
                <a:spcPts val="2109"/>
              </a:spcBef>
              <a:defRPr sz="2304"/>
            </a:pPr>
            <a:r>
              <a:rPr dirty="0"/>
              <a:t>If you’re from ALICE and getting a sense of déjà vu — you’re right!</a:t>
            </a:r>
          </a:p>
          <a:p>
            <a:pPr marL="450040" lvl="1" indent="-225020" defTabSz="295741">
              <a:spcBef>
                <a:spcPts val="2109"/>
              </a:spcBef>
              <a:defRPr sz="2304"/>
            </a:pPr>
            <a:r>
              <a:rPr dirty="0"/>
              <a:t>The capability-based infrastructure is precisely the authorization infrastructure used by ALICE for the </a:t>
            </a:r>
            <a:r>
              <a:rPr b="1" dirty="0"/>
              <a:t>past decade</a:t>
            </a:r>
            <a:r>
              <a:rPr dirty="0"/>
              <a:t>.</a:t>
            </a:r>
          </a:p>
          <a:p>
            <a:pPr marL="450040" lvl="1" indent="-225020" defTabSz="295741">
              <a:spcBef>
                <a:spcPts val="2109"/>
              </a:spcBef>
              <a:defRPr sz="2304"/>
            </a:pPr>
            <a:r>
              <a:rPr dirty="0"/>
              <a:t>SciTokens takes this </a:t>
            </a:r>
            <a:r>
              <a:rPr b="1" dirty="0"/>
              <a:t>successful model</a:t>
            </a:r>
            <a:r>
              <a:rPr dirty="0"/>
              <a:t>, recasts it using modern web protocols, and utilizes OAuth2 workflows to issue the tokens.</a:t>
            </a:r>
          </a:p>
          <a:p>
            <a:pPr marL="225020" indent="-225020" defTabSz="295741">
              <a:spcBef>
                <a:spcPts val="2109"/>
              </a:spcBef>
              <a:defRPr sz="2304"/>
            </a:pPr>
            <a:r>
              <a:rPr dirty="0"/>
              <a:t>The use of common protocols and workflows means that we have a large number of battle-tested libraries we can leverage (spend our time doing other stuff besides writing the basics!).</a:t>
            </a:r>
          </a:p>
          <a:p>
            <a:pPr marL="225020" indent="-225020" defTabSz="295741">
              <a:spcBef>
                <a:spcPts val="2109"/>
              </a:spcBef>
              <a:defRPr sz="2304"/>
            </a:pPr>
            <a:r>
              <a:rPr dirty="0"/>
              <a:t>Using JWT-formatted access tokens is somewhat-commonplace among web companies.</a:t>
            </a:r>
          </a:p>
          <a:p>
            <a:pPr marL="450040" lvl="1" indent="-225020" defTabSz="295741">
              <a:spcBef>
                <a:spcPts val="2109"/>
              </a:spcBef>
              <a:defRPr sz="2304"/>
            </a:pPr>
            <a:r>
              <a:rPr lang="en-US" dirty="0"/>
              <a:t>We</a:t>
            </a:r>
            <a:r>
              <a:rPr dirty="0"/>
              <a:t> </a:t>
            </a:r>
            <a:r>
              <a:rPr i="1" dirty="0"/>
              <a:t>think</a:t>
            </a:r>
            <a:r>
              <a:rPr dirty="0"/>
              <a:t> SciTokens is unique in using JWT access tokens for distributed verification in a federated infrastructure.</a:t>
            </a:r>
          </a:p>
        </p:txBody>
      </p:sp>
    </p:spTree>
    <p:extLst>
      <p:ext uri="{BB962C8B-B14F-4D97-AF65-F5344CB8AC3E}">
        <p14:creationId xmlns:p14="http://schemas.microsoft.com/office/powerpoint/2010/main" val="2573903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Near-Term Goals"/>
          <p:cNvSpPr txBox="1">
            <a:spLocks noGrp="1"/>
          </p:cNvSpPr>
          <p:nvPr>
            <p:ph type="title"/>
          </p:nvPr>
        </p:nvSpPr>
        <p:spPr/>
        <p:txBody>
          <a:bodyPr/>
          <a:lstStyle/>
          <a:p>
            <a:r>
              <a:rPr lang="en-US"/>
              <a:t>Status &amp; Next Steps</a:t>
            </a:r>
            <a:endParaRPr lang="en-US" dirty="0"/>
          </a:p>
        </p:txBody>
      </p:sp>
      <p:sp>
        <p:nvSpPr>
          <p:cNvPr id="200" name="By the end of the calendar year, we aim to:…"/>
          <p:cNvSpPr txBox="1">
            <a:spLocks noGrp="1"/>
          </p:cNvSpPr>
          <p:nvPr>
            <p:ph idx="1"/>
          </p:nvPr>
        </p:nvSpPr>
        <p:spPr>
          <a:xfrm>
            <a:off x="680321" y="1735778"/>
            <a:ext cx="9613861" cy="4629853"/>
          </a:xfrm>
        </p:spPr>
        <p:txBody>
          <a:bodyPr>
            <a:normAutofit fontScale="92500" lnSpcReduction="10000"/>
          </a:bodyPr>
          <a:lstStyle/>
          <a:p>
            <a:r>
              <a:rPr lang="en-US" dirty="0"/>
              <a:t>So far we have:</a:t>
            </a:r>
          </a:p>
          <a:p>
            <a:pPr lvl="1"/>
            <a:r>
              <a:rPr lang="en-US" dirty="0"/>
              <a:t>Version 1.0 of Python and Java libraries</a:t>
            </a:r>
          </a:p>
          <a:p>
            <a:pPr lvl="1"/>
            <a:r>
              <a:rPr lang="en-US" dirty="0"/>
              <a:t>Simple </a:t>
            </a:r>
            <a:r>
              <a:rPr lang="en-US" dirty="0" err="1"/>
              <a:t>HTCondor</a:t>
            </a:r>
            <a:r>
              <a:rPr lang="en-US" dirty="0"/>
              <a:t> OAuth client implementation</a:t>
            </a:r>
          </a:p>
          <a:p>
            <a:pPr lvl="1"/>
            <a:r>
              <a:rPr lang="en-US" dirty="0" err="1"/>
              <a:t>XRootD</a:t>
            </a:r>
            <a:r>
              <a:rPr lang="en-US" dirty="0"/>
              <a:t> token validation plugins</a:t>
            </a:r>
          </a:p>
          <a:p>
            <a:pPr lvl="1"/>
            <a:r>
              <a:rPr lang="en-US" dirty="0"/>
              <a:t>Token-based CVMFS access</a:t>
            </a:r>
          </a:p>
          <a:p>
            <a:pPr lvl="1"/>
            <a:r>
              <a:rPr lang="en-US" dirty="0"/>
              <a:t>X509-to-SciToken translation service</a:t>
            </a:r>
          </a:p>
          <a:p>
            <a:pPr lvl="1"/>
            <a:r>
              <a:rPr lang="en-US" dirty="0"/>
              <a:t>3rd-party HTTPS FTS transfers authorized with SciTokens</a:t>
            </a:r>
          </a:p>
          <a:p>
            <a:r>
              <a:rPr lang="en-US" dirty="0"/>
              <a:t>Next steps:</a:t>
            </a:r>
          </a:p>
          <a:p>
            <a:pPr lvl="1"/>
            <a:r>
              <a:rPr lang="en-US" dirty="0"/>
              <a:t>Use Java library for a </a:t>
            </a:r>
            <a:r>
              <a:rPr lang="en-US" dirty="0" err="1"/>
              <a:t>dCache</a:t>
            </a:r>
            <a:r>
              <a:rPr lang="en-US" dirty="0"/>
              <a:t> authorization plugin</a:t>
            </a:r>
          </a:p>
          <a:p>
            <a:pPr lvl="1"/>
            <a:r>
              <a:rPr lang="en-US" dirty="0"/>
              <a:t>Release plugin for CVMFS support</a:t>
            </a:r>
          </a:p>
          <a:p>
            <a:pPr lvl="1"/>
            <a:r>
              <a:rPr lang="en-US" dirty="0"/>
              <a:t>More fine-grained token management in </a:t>
            </a:r>
            <a:r>
              <a:rPr lang="en-US" dirty="0" err="1"/>
              <a:t>HTCondor</a:t>
            </a:r>
            <a:endParaRPr lang="en-US" dirty="0"/>
          </a:p>
          <a:p>
            <a:pPr lvl="1"/>
            <a:r>
              <a:rPr lang="en-US" dirty="0"/>
              <a:t>Integration with LIGO LDAP</a:t>
            </a:r>
          </a:p>
          <a:p>
            <a:pPr lvl="1"/>
            <a:r>
              <a:rPr lang="en-US" dirty="0"/>
              <a:t>Enhancing </a:t>
            </a:r>
            <a:r>
              <a:rPr lang="en-US" dirty="0" err="1"/>
              <a:t>HTCondor</a:t>
            </a:r>
            <a:r>
              <a:rPr lang="en-US" dirty="0"/>
              <a:t> token support with OAuth flows</a:t>
            </a:r>
          </a:p>
          <a:p>
            <a:pPr lvl="1"/>
            <a:endParaRPr lang="en-US" dirty="0"/>
          </a:p>
        </p:txBody>
      </p:sp>
    </p:spTree>
    <p:extLst>
      <p:ext uri="{BB962C8B-B14F-4D97-AF65-F5344CB8AC3E}">
        <p14:creationId xmlns:p14="http://schemas.microsoft.com/office/powerpoint/2010/main" val="302194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ciTokens: Federated Authorization Ecosystem for Distributed Scientific Computing"/>
          <p:cNvSpPr txBox="1">
            <a:spLocks noGrp="1"/>
          </p:cNvSpPr>
          <p:nvPr>
            <p:ph type="title"/>
          </p:nvPr>
        </p:nvSpPr>
        <p:spPr/>
        <p:txBody>
          <a:bodyPr>
            <a:normAutofit/>
          </a:bodyPr>
          <a:lstStyle>
            <a:lvl1pPr defTabSz="321310">
              <a:defRPr sz="4400"/>
            </a:lvl1pPr>
          </a:lstStyle>
          <a:p>
            <a:r>
              <a:rPr lang="en-US" sz="4800" dirty="0"/>
              <a:t>SciTokens Project</a:t>
            </a:r>
          </a:p>
        </p:txBody>
      </p:sp>
      <p:sp>
        <p:nvSpPr>
          <p:cNvPr id="125" name="The SciTokens project, starting July 2017, aims to:…"/>
          <p:cNvSpPr txBox="1">
            <a:spLocks noGrp="1"/>
          </p:cNvSpPr>
          <p:nvPr>
            <p:ph idx="1"/>
          </p:nvPr>
        </p:nvSpPr>
        <p:spPr/>
        <p:txBody>
          <a:bodyPr/>
          <a:lstStyle/>
          <a:p>
            <a:r>
              <a:rPr lang="en-US" dirty="0"/>
              <a:t>The SciTokens project, starting July 2017, aims to:</a:t>
            </a:r>
          </a:p>
          <a:p>
            <a:pPr lvl="1"/>
            <a:endParaRPr lang="en-US" dirty="0"/>
          </a:p>
          <a:p>
            <a:pPr lvl="1"/>
            <a:r>
              <a:rPr lang="en-US" dirty="0"/>
              <a:t>Introduce a </a:t>
            </a:r>
            <a:r>
              <a:rPr lang="en-US" b="1" i="1" dirty="0"/>
              <a:t>capabilities-based</a:t>
            </a:r>
            <a:r>
              <a:rPr lang="en-US" b="1" dirty="0"/>
              <a:t> authorization infrastructure</a:t>
            </a:r>
            <a:r>
              <a:rPr lang="en-US" dirty="0"/>
              <a:t> for distributed scientific computing,</a:t>
            </a:r>
          </a:p>
          <a:p>
            <a:pPr lvl="1"/>
            <a:endParaRPr lang="en-US" dirty="0"/>
          </a:p>
          <a:p>
            <a:pPr lvl="1"/>
            <a:r>
              <a:rPr lang="en-US" dirty="0"/>
              <a:t>Provide a </a:t>
            </a:r>
            <a:r>
              <a:rPr lang="en-US" b="1" dirty="0"/>
              <a:t>reference platform</a:t>
            </a:r>
            <a:r>
              <a:rPr lang="en-US" dirty="0"/>
              <a:t>, combining CILogon, </a:t>
            </a:r>
            <a:r>
              <a:rPr lang="en-US" dirty="0" err="1"/>
              <a:t>HTCondor</a:t>
            </a:r>
            <a:r>
              <a:rPr lang="en-US" dirty="0"/>
              <a:t>, CVMFS, and </a:t>
            </a:r>
            <a:r>
              <a:rPr lang="en-US" dirty="0" err="1"/>
              <a:t>XRootD</a:t>
            </a:r>
            <a:r>
              <a:rPr lang="en-US" dirty="0"/>
              <a:t>, and</a:t>
            </a:r>
          </a:p>
          <a:p>
            <a:pPr lvl="1"/>
            <a:endParaRPr lang="en-US" b="1" dirty="0"/>
          </a:p>
          <a:p>
            <a:pPr lvl="1"/>
            <a:r>
              <a:rPr lang="en-US" b="1" dirty="0"/>
              <a:t>Implement specific use cases</a:t>
            </a:r>
            <a:r>
              <a:rPr lang="en-US" dirty="0"/>
              <a:t> to help our science stakeholders (LIGO and LSST) better achieve their scientific aims.</a:t>
            </a:r>
          </a:p>
        </p:txBody>
      </p:sp>
    </p:spTree>
    <p:extLst>
      <p:ext uri="{BB962C8B-B14F-4D97-AF65-F5344CB8AC3E}">
        <p14:creationId xmlns:p14="http://schemas.microsoft.com/office/powerpoint/2010/main" val="1089342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787AE1-7316-448D-B5C3-D576D9DEC1F6}"/>
              </a:ext>
            </a:extLst>
          </p:cNvPr>
          <p:cNvSpPr>
            <a:spLocks noGrp="1"/>
          </p:cNvSpPr>
          <p:nvPr>
            <p:ph idx="1"/>
          </p:nvPr>
        </p:nvSpPr>
        <p:spPr>
          <a:xfrm>
            <a:off x="1" y="1735778"/>
            <a:ext cx="12192000" cy="4200411"/>
          </a:xfrm>
        </p:spPr>
        <p:txBody>
          <a:bodyPr>
            <a:normAutofit lnSpcReduction="10000"/>
          </a:bodyPr>
          <a:lstStyle/>
          <a:p>
            <a:pPr marL="0" indent="0" algn="ctr">
              <a:buNone/>
            </a:pPr>
            <a:r>
              <a:rPr lang="en-US" sz="3600" dirty="0"/>
              <a:t>Thanks!</a:t>
            </a:r>
          </a:p>
          <a:p>
            <a:pPr marL="0" indent="0" algn="ctr">
              <a:buNone/>
            </a:pPr>
            <a:endParaRPr lang="en-US" sz="3600" dirty="0"/>
          </a:p>
          <a:p>
            <a:pPr marL="0" indent="0" algn="ctr">
              <a:buNone/>
            </a:pPr>
            <a:r>
              <a:rPr lang="en-US" sz="3600" dirty="0"/>
              <a:t>Visit</a:t>
            </a:r>
          </a:p>
          <a:p>
            <a:pPr marL="0" indent="0" algn="ctr">
              <a:buNone/>
            </a:pPr>
            <a:r>
              <a:rPr lang="en-US" sz="3600" dirty="0"/>
              <a:t>https://scitokens.org/</a:t>
            </a:r>
          </a:p>
          <a:p>
            <a:pPr marL="0" indent="0" algn="ctr">
              <a:buNone/>
            </a:pPr>
            <a:r>
              <a:rPr lang="en-US" sz="3600" dirty="0"/>
              <a:t>for more info.</a:t>
            </a:r>
          </a:p>
          <a:p>
            <a:pPr marL="0" indent="0" algn="ctr">
              <a:buNone/>
            </a:pPr>
            <a:endParaRPr lang="en-US" sz="3600" dirty="0"/>
          </a:p>
          <a:p>
            <a:pPr marL="0" indent="0" algn="ctr">
              <a:buNone/>
            </a:pPr>
            <a:r>
              <a:rPr lang="en-US" sz="3600" dirty="0"/>
              <a:t>Any questions?</a:t>
            </a:r>
          </a:p>
        </p:txBody>
      </p:sp>
    </p:spTree>
    <p:extLst>
      <p:ext uri="{BB962C8B-B14F-4D97-AF65-F5344CB8AC3E}">
        <p14:creationId xmlns:p14="http://schemas.microsoft.com/office/powerpoint/2010/main" val="1715576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apabilities-based Auth Infrastructure"/>
          <p:cNvSpPr txBox="1">
            <a:spLocks noGrp="1"/>
          </p:cNvSpPr>
          <p:nvPr>
            <p:ph type="title"/>
          </p:nvPr>
        </p:nvSpPr>
        <p:spPr/>
        <p:txBody>
          <a:bodyPr>
            <a:normAutofit/>
          </a:bodyPr>
          <a:lstStyle>
            <a:lvl1pPr defTabSz="484886">
              <a:defRPr sz="6640"/>
            </a:lvl1pPr>
          </a:lstStyle>
          <a:p>
            <a:r>
              <a:rPr lang="en-US" sz="4400" dirty="0"/>
              <a:t>Identity-based Authorization</a:t>
            </a:r>
          </a:p>
        </p:txBody>
      </p:sp>
      <p:sp>
        <p:nvSpPr>
          <p:cNvPr id="128" name="At the core of today’s AAI is the concept of identity and impersonation.…"/>
          <p:cNvSpPr txBox="1">
            <a:spLocks noGrp="1"/>
          </p:cNvSpPr>
          <p:nvPr>
            <p:ph idx="1"/>
          </p:nvPr>
        </p:nvSpPr>
        <p:spPr/>
        <p:txBody>
          <a:bodyPr>
            <a:normAutofit lnSpcReduction="10000"/>
          </a:bodyPr>
          <a:lstStyle/>
          <a:p>
            <a:r>
              <a:rPr lang="en-US" dirty="0"/>
              <a:t>At the core of today’s grid security infrastructure is the concept of </a:t>
            </a:r>
            <a:r>
              <a:rPr lang="en-US" i="1" dirty="0"/>
              <a:t>identity</a:t>
            </a:r>
            <a:r>
              <a:rPr lang="en-US" dirty="0"/>
              <a:t> and </a:t>
            </a:r>
            <a:r>
              <a:rPr lang="en-US" i="1" dirty="0"/>
              <a:t>impersonation</a:t>
            </a:r>
            <a:r>
              <a:rPr lang="en-US" dirty="0"/>
              <a:t>.</a:t>
            </a:r>
          </a:p>
          <a:p>
            <a:pPr lvl="1"/>
            <a:r>
              <a:rPr lang="en-US" dirty="0"/>
              <a:t>A grid certificate provides you with a globally-recognized identification.</a:t>
            </a:r>
          </a:p>
          <a:p>
            <a:pPr lvl="1"/>
            <a:r>
              <a:rPr lang="en-US" dirty="0"/>
              <a:t>The grid proxy allows a third party to impersonate you, (ideally) on your behalf.</a:t>
            </a:r>
          </a:p>
          <a:p>
            <a:pPr lvl="1"/>
            <a:r>
              <a:rPr lang="en-US" dirty="0"/>
              <a:t>The remote service maps your identity to some set of locally-defined authorizations.</a:t>
            </a:r>
          </a:p>
          <a:p>
            <a:r>
              <a:rPr lang="en-US" dirty="0"/>
              <a:t>We believe this approach is fundamentally wrong because it exposes too much global state: identity and policy should be kept locally!</a:t>
            </a:r>
          </a:p>
        </p:txBody>
      </p:sp>
    </p:spTree>
    <p:extLst>
      <p:ext uri="{BB962C8B-B14F-4D97-AF65-F5344CB8AC3E}">
        <p14:creationId xmlns:p14="http://schemas.microsoft.com/office/powerpoint/2010/main" val="3887490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apabilities-based Auth Infrastructure"/>
          <p:cNvSpPr txBox="1">
            <a:spLocks noGrp="1"/>
          </p:cNvSpPr>
          <p:nvPr>
            <p:ph type="title"/>
          </p:nvPr>
        </p:nvSpPr>
        <p:spPr>
          <a:prstGeom prst="rect">
            <a:avLst/>
          </a:prstGeom>
        </p:spPr>
        <p:txBody>
          <a:bodyPr>
            <a:normAutofit/>
          </a:bodyPr>
          <a:lstStyle>
            <a:lvl1pPr defTabSz="484886">
              <a:defRPr sz="6640"/>
            </a:lvl1pPr>
          </a:lstStyle>
          <a:p>
            <a:r>
              <a:rPr lang="en-US" sz="4400" dirty="0"/>
              <a:t>Capability-based Authorization</a:t>
            </a:r>
            <a:endParaRPr sz="4400" dirty="0"/>
          </a:p>
        </p:txBody>
      </p:sp>
      <p:sp>
        <p:nvSpPr>
          <p:cNvPr id="131" name="We want to change the infrastructure to focus on capabilities!…"/>
          <p:cNvSpPr txBox="1">
            <a:spLocks noGrp="1"/>
          </p:cNvSpPr>
          <p:nvPr>
            <p:ph idx="1"/>
          </p:nvPr>
        </p:nvSpPr>
        <p:spPr>
          <a:prstGeom prst="rect">
            <a:avLst/>
          </a:prstGeom>
        </p:spPr>
        <p:txBody>
          <a:bodyPr>
            <a:normAutofit fontScale="85000" lnSpcReduction="20000"/>
          </a:bodyPr>
          <a:lstStyle/>
          <a:p>
            <a:pPr marL="296902" indent="-296902" defTabSz="390213">
              <a:spcBef>
                <a:spcPts val="2742"/>
              </a:spcBef>
              <a:defRPr sz="3040"/>
            </a:pPr>
            <a:r>
              <a:rPr dirty="0"/>
              <a:t>We want to change the infrastructure to focus on </a:t>
            </a:r>
            <a:r>
              <a:rPr i="1" dirty="0"/>
              <a:t>capabilities</a:t>
            </a:r>
            <a:r>
              <a:rPr dirty="0"/>
              <a:t>!</a:t>
            </a:r>
          </a:p>
          <a:p>
            <a:pPr marL="593803" lvl="1" indent="-296902" defTabSz="390213">
              <a:spcBef>
                <a:spcPts val="2742"/>
              </a:spcBef>
              <a:defRPr sz="3040"/>
            </a:pPr>
            <a:r>
              <a:rPr dirty="0"/>
              <a:t>The tokens passed to the remote service describe what authorizations the bearer has.</a:t>
            </a:r>
          </a:p>
          <a:p>
            <a:pPr marL="593803" lvl="1" indent="-296902" defTabSz="390213">
              <a:spcBef>
                <a:spcPts val="2742"/>
              </a:spcBef>
              <a:defRPr sz="3040"/>
            </a:pPr>
            <a:r>
              <a:rPr dirty="0"/>
              <a:t>For traceability purposes, there may be an identifier that allows tracing of the token bearer back to an identity.</a:t>
            </a:r>
          </a:p>
          <a:p>
            <a:pPr marL="593803" lvl="1" indent="-296902" defTabSz="390213">
              <a:spcBef>
                <a:spcPts val="2742"/>
              </a:spcBef>
              <a:defRPr sz="3040"/>
            </a:pPr>
            <a:r>
              <a:rPr dirty="0"/>
              <a:t>Identifier != identity.  It may be privacy-preserving, requiring the issuer (VO) to provide help in mapping.</a:t>
            </a:r>
          </a:p>
          <a:p>
            <a:pPr marL="296902" indent="-296902" defTabSz="390213">
              <a:spcBef>
                <a:spcPts val="2742"/>
              </a:spcBef>
              <a:defRPr sz="3040"/>
            </a:pPr>
            <a:r>
              <a:rPr dirty="0"/>
              <a:t>Example: “The bearer of this piece of paper is entitled to write into /castor/cern.ch/</a:t>
            </a:r>
            <a:r>
              <a:rPr dirty="0" err="1"/>
              <a:t>cms</a:t>
            </a:r>
            <a:r>
              <a:rPr dirty="0"/>
              <a:t>".</a:t>
            </a:r>
          </a:p>
        </p:txBody>
      </p:sp>
    </p:spTree>
    <p:extLst>
      <p:ext uri="{BB962C8B-B14F-4D97-AF65-F5344CB8AC3E}">
        <p14:creationId xmlns:p14="http://schemas.microsoft.com/office/powerpoint/2010/main" val="4240298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apabilities versus Identities"/>
          <p:cNvSpPr txBox="1">
            <a:spLocks noGrp="1"/>
          </p:cNvSpPr>
          <p:nvPr>
            <p:ph type="title"/>
          </p:nvPr>
        </p:nvSpPr>
        <p:spPr>
          <a:prstGeom prst="rect">
            <a:avLst/>
          </a:prstGeom>
        </p:spPr>
        <p:txBody>
          <a:bodyPr>
            <a:normAutofit/>
          </a:bodyPr>
          <a:lstStyle>
            <a:lvl1pPr defTabSz="484886">
              <a:defRPr sz="6640"/>
            </a:lvl1pPr>
          </a:lstStyle>
          <a:p>
            <a:r>
              <a:rPr sz="4400" dirty="0"/>
              <a:t>Capabilities versus </a:t>
            </a:r>
            <a:r>
              <a:rPr lang="en-US" sz="4400" dirty="0"/>
              <a:t>Impersonation</a:t>
            </a:r>
            <a:endParaRPr sz="4400" dirty="0"/>
          </a:p>
        </p:txBody>
      </p:sp>
      <p:sp>
        <p:nvSpPr>
          <p:cNvPr id="134" name="If GSI took over the world, an attacker could use a stolen grid proxy to make withdrawals from your bank account.…"/>
          <p:cNvSpPr txBox="1">
            <a:spLocks noGrp="1"/>
          </p:cNvSpPr>
          <p:nvPr>
            <p:ph idx="1"/>
          </p:nvPr>
        </p:nvSpPr>
        <p:spPr>
          <a:prstGeom prst="rect">
            <a:avLst/>
          </a:prstGeom>
        </p:spPr>
        <p:txBody>
          <a:bodyPr/>
          <a:lstStyle/>
          <a:p>
            <a:r>
              <a:rPr dirty="0"/>
              <a:t>If GSI took over the world, an attacker could use a stolen grid proxy to make withdrawals from your bank account.</a:t>
            </a:r>
          </a:p>
          <a:p>
            <a:endParaRPr lang="en-US" dirty="0"/>
          </a:p>
          <a:p>
            <a:r>
              <a:rPr dirty="0"/>
              <a:t>With capabilities, a stolen token only gets you access to a specific authorization (“</a:t>
            </a:r>
            <a:r>
              <a:rPr dirty="0" err="1"/>
              <a:t>stageout</a:t>
            </a:r>
            <a:r>
              <a:rPr dirty="0"/>
              <a:t> to /store/user at Nebraska”).</a:t>
            </a:r>
            <a:endParaRPr lang="en-US" dirty="0"/>
          </a:p>
          <a:p>
            <a:endParaRPr lang="en-US" dirty="0"/>
          </a:p>
          <a:p>
            <a:r>
              <a:rPr lang="en-US" dirty="0"/>
              <a:t>SciTokens is following the </a:t>
            </a:r>
            <a:r>
              <a:rPr lang="en-US" b="1" dirty="0"/>
              <a:t>principle of least privilege</a:t>
            </a:r>
            <a:r>
              <a:rPr lang="en-US" dirty="0"/>
              <a:t> for distributed scientific computing.</a:t>
            </a:r>
            <a:endParaRPr dirty="0"/>
          </a:p>
        </p:txBody>
      </p:sp>
    </p:spTree>
    <p:extLst>
      <p:ext uri="{BB962C8B-B14F-4D97-AF65-F5344CB8AC3E}">
        <p14:creationId xmlns:p14="http://schemas.microsoft.com/office/powerpoint/2010/main" val="1082013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he World Uses Capabilities!"/>
          <p:cNvSpPr txBox="1">
            <a:spLocks noGrp="1"/>
          </p:cNvSpPr>
          <p:nvPr>
            <p:ph type="title"/>
          </p:nvPr>
        </p:nvSpPr>
        <p:spPr>
          <a:prstGeom prst="rect">
            <a:avLst/>
          </a:prstGeom>
        </p:spPr>
        <p:txBody>
          <a:bodyPr>
            <a:normAutofit/>
          </a:bodyPr>
          <a:lstStyle>
            <a:lvl1pPr defTabSz="484886">
              <a:defRPr sz="6640"/>
            </a:lvl1pPr>
          </a:lstStyle>
          <a:p>
            <a:r>
              <a:rPr sz="4400" dirty="0"/>
              <a:t>The World Uses Capabilities!</a:t>
            </a:r>
          </a:p>
        </p:txBody>
      </p:sp>
      <p:sp>
        <p:nvSpPr>
          <p:cNvPr id="137" name="The rest of the world uses capabilities for distributed services.…"/>
          <p:cNvSpPr txBox="1">
            <a:spLocks noGrp="1"/>
          </p:cNvSpPr>
          <p:nvPr>
            <p:ph idx="1"/>
          </p:nvPr>
        </p:nvSpPr>
        <p:spPr>
          <a:xfrm>
            <a:off x="680322" y="1735778"/>
            <a:ext cx="8208702" cy="4805699"/>
          </a:xfrm>
          <a:prstGeom prst="rect">
            <a:avLst/>
          </a:prstGeom>
        </p:spPr>
        <p:txBody>
          <a:bodyPr>
            <a:normAutofit/>
          </a:bodyPr>
          <a:lstStyle/>
          <a:p>
            <a:pPr marL="200017" indent="-200017" defTabSz="262880">
              <a:spcBef>
                <a:spcPts val="1828"/>
              </a:spcBef>
              <a:defRPr sz="2048"/>
            </a:pPr>
            <a:r>
              <a:rPr dirty="0"/>
              <a:t>The rest of the world uses capabilities for distributed services.</a:t>
            </a:r>
          </a:p>
          <a:p>
            <a:pPr marL="400035" lvl="1" indent="-200017" defTabSz="262880">
              <a:spcBef>
                <a:spcPts val="1828"/>
              </a:spcBef>
              <a:defRPr sz="2048"/>
            </a:pPr>
            <a:r>
              <a:rPr dirty="0"/>
              <a:t>The authorization service creates a token that describes a certain capability or authorization.</a:t>
            </a:r>
          </a:p>
          <a:p>
            <a:pPr marL="400035" lvl="1" indent="-200017" defTabSz="262880">
              <a:spcBef>
                <a:spcPts val="1828"/>
              </a:spcBef>
              <a:defRPr sz="2048"/>
            </a:pPr>
            <a:r>
              <a:rPr dirty="0"/>
              <a:t>Any bearer of that token may present it to  a resource service and utilize the authorization.</a:t>
            </a:r>
          </a:p>
          <a:p>
            <a:pPr marL="200017" indent="-200017" defTabSz="262880">
              <a:spcBef>
                <a:spcPts val="1828"/>
              </a:spcBef>
              <a:defRPr sz="2048"/>
            </a:pPr>
            <a:r>
              <a:rPr dirty="0"/>
              <a:t>The primary way this is implemented is through OAuth2.</a:t>
            </a:r>
          </a:p>
          <a:p>
            <a:pPr marL="200017" indent="-200017" defTabSz="262880">
              <a:spcBef>
                <a:spcPts val="1828"/>
              </a:spcBef>
              <a:defRPr sz="2048"/>
            </a:pPr>
            <a:r>
              <a:rPr dirty="0"/>
              <a:t>When you click “allow access” on the right, the </a:t>
            </a:r>
            <a:r>
              <a:rPr b="1" dirty="0"/>
              <a:t>client</a:t>
            </a:r>
            <a:r>
              <a:rPr dirty="0"/>
              <a:t> at “OAuth2 Test” will receive a token.  This token will permit it to access the listed subset of Google services for your account.</a:t>
            </a:r>
          </a:p>
          <a:p>
            <a:pPr marL="200017" indent="-200017" defTabSz="262880">
              <a:spcBef>
                <a:spcPts val="1828"/>
              </a:spcBef>
              <a:defRPr sz="2048"/>
            </a:pPr>
            <a:r>
              <a:rPr dirty="0"/>
              <a:t>OAuth2 is used by Microsoft, Facebook, Google, Dropbox, Box, Twitter, Amazon, GitHub, Salesforce (and more) to allow distributed access to their identity services.</a:t>
            </a:r>
          </a:p>
        </p:txBody>
      </p:sp>
      <p:pic>
        <p:nvPicPr>
          <p:cNvPr id="138" name="Image" descr="Image"/>
          <p:cNvPicPr>
            <a:picLocks noChangeAspect="1"/>
          </p:cNvPicPr>
          <p:nvPr/>
        </p:nvPicPr>
        <p:blipFill>
          <a:blip r:embed="rId2">
            <a:extLst/>
          </a:blip>
          <a:stretch>
            <a:fillRect/>
          </a:stretch>
        </p:blipFill>
        <p:spPr>
          <a:xfrm>
            <a:off x="8694872" y="1858464"/>
            <a:ext cx="3384352" cy="3571876"/>
          </a:xfrm>
          <a:prstGeom prst="rect">
            <a:avLst/>
          </a:prstGeom>
          <a:ln w="12700">
            <a:miter lim="400000"/>
          </a:ln>
        </p:spPr>
      </p:pic>
    </p:spTree>
    <p:extLst>
      <p:ext uri="{BB962C8B-B14F-4D97-AF65-F5344CB8AC3E}">
        <p14:creationId xmlns:p14="http://schemas.microsoft.com/office/powerpoint/2010/main" val="2316173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hree-Legged Authorization"/>
          <p:cNvSpPr txBox="1">
            <a:spLocks noGrp="1"/>
          </p:cNvSpPr>
          <p:nvPr>
            <p:ph type="title"/>
          </p:nvPr>
        </p:nvSpPr>
        <p:spPr>
          <a:prstGeom prst="rect">
            <a:avLst/>
          </a:prstGeom>
        </p:spPr>
        <p:txBody>
          <a:bodyPr>
            <a:normAutofit/>
          </a:bodyPr>
          <a:lstStyle>
            <a:lvl1pPr defTabSz="484886">
              <a:defRPr sz="6640"/>
            </a:lvl1pPr>
          </a:lstStyle>
          <a:p>
            <a:r>
              <a:rPr sz="4400" dirty="0"/>
              <a:t>Three-Legged Authorization</a:t>
            </a:r>
          </a:p>
        </p:txBody>
      </p:sp>
      <p:sp>
        <p:nvSpPr>
          <p:cNvPr id="141" name="In OAuth2, there are three abstract entities involved in the authorization workflow:…"/>
          <p:cNvSpPr txBox="1">
            <a:spLocks noGrp="1"/>
          </p:cNvSpPr>
          <p:nvPr>
            <p:ph idx="1"/>
          </p:nvPr>
        </p:nvSpPr>
        <p:spPr>
          <a:xfrm>
            <a:off x="680322" y="1735778"/>
            <a:ext cx="7464082" cy="4884830"/>
          </a:xfrm>
          <a:prstGeom prst="rect">
            <a:avLst/>
          </a:prstGeom>
        </p:spPr>
        <p:txBody>
          <a:bodyPr>
            <a:normAutofit/>
          </a:bodyPr>
          <a:lstStyle/>
          <a:p>
            <a:pPr marL="203143" indent="-203143" defTabSz="266987">
              <a:spcBef>
                <a:spcPts val="1898"/>
              </a:spcBef>
              <a:defRPr sz="2080"/>
            </a:pPr>
            <a:r>
              <a:rPr dirty="0"/>
              <a:t>In OAuth2, there are three abstract entities involved in the authorization workflow:</a:t>
            </a:r>
          </a:p>
          <a:p>
            <a:pPr marL="406286" lvl="1" indent="-203143" defTabSz="266987">
              <a:spcBef>
                <a:spcPts val="1898"/>
              </a:spcBef>
              <a:defRPr sz="2080"/>
            </a:pPr>
            <a:r>
              <a:rPr b="1" dirty="0"/>
              <a:t>Authorization server</a:t>
            </a:r>
            <a:r>
              <a:rPr dirty="0"/>
              <a:t> issues capabilities</a:t>
            </a:r>
            <a:r>
              <a:rPr lang="en-US" dirty="0"/>
              <a:t> (tokens)</a:t>
            </a:r>
            <a:r>
              <a:rPr dirty="0"/>
              <a:t>.</a:t>
            </a:r>
          </a:p>
          <a:p>
            <a:pPr marL="406286" lvl="1" indent="-203143" defTabSz="266987">
              <a:spcBef>
                <a:spcPts val="1898"/>
              </a:spcBef>
              <a:defRPr sz="2080"/>
            </a:pPr>
            <a:r>
              <a:rPr dirty="0"/>
              <a:t>The </a:t>
            </a:r>
            <a:r>
              <a:rPr b="1" dirty="0"/>
              <a:t>resource owner</a:t>
            </a:r>
            <a:r>
              <a:rPr dirty="0"/>
              <a:t> (end-user) approves authorizations.</a:t>
            </a:r>
          </a:p>
          <a:p>
            <a:pPr marL="406286" lvl="1" indent="-203143" defTabSz="266987">
              <a:spcBef>
                <a:spcPts val="1898"/>
              </a:spcBef>
              <a:defRPr sz="2080"/>
            </a:pPr>
            <a:r>
              <a:rPr dirty="0"/>
              <a:t>The </a:t>
            </a:r>
            <a:r>
              <a:rPr b="1" dirty="0"/>
              <a:t>client</a:t>
            </a:r>
            <a:r>
              <a:rPr dirty="0"/>
              <a:t> receives tokens.  Often, this is the third-party website or smartphone app.</a:t>
            </a:r>
          </a:p>
          <a:p>
            <a:pPr marL="203143" indent="-203143" defTabSz="266987">
              <a:spcBef>
                <a:spcPts val="1898"/>
              </a:spcBef>
              <a:defRPr sz="2080"/>
            </a:pPr>
            <a:r>
              <a:rPr dirty="0"/>
              <a:t>Once the token is issued, it can be used at the </a:t>
            </a:r>
            <a:r>
              <a:rPr b="1" dirty="0"/>
              <a:t>resource server</a:t>
            </a:r>
            <a:r>
              <a:rPr dirty="0"/>
              <a:t> to access some protected resource.</a:t>
            </a:r>
          </a:p>
          <a:p>
            <a:pPr marL="406286" lvl="1" indent="-203143" defTabSz="266987">
              <a:spcBef>
                <a:spcPts val="1898"/>
              </a:spcBef>
              <a:defRPr sz="2080"/>
            </a:pPr>
            <a:r>
              <a:rPr dirty="0"/>
              <a:t>In the Google example, Google runs both the authorization and resource servers.</a:t>
            </a:r>
          </a:p>
        </p:txBody>
      </p:sp>
      <p:pic>
        <p:nvPicPr>
          <p:cNvPr id="142" name="Image" descr="Image"/>
          <p:cNvPicPr>
            <a:picLocks noChangeAspect="1"/>
          </p:cNvPicPr>
          <p:nvPr/>
        </p:nvPicPr>
        <p:blipFill>
          <a:blip r:embed="rId2">
            <a:extLst/>
          </a:blip>
          <a:stretch>
            <a:fillRect/>
          </a:stretch>
        </p:blipFill>
        <p:spPr>
          <a:xfrm>
            <a:off x="8600093" y="2271703"/>
            <a:ext cx="3384352" cy="3571876"/>
          </a:xfrm>
          <a:prstGeom prst="rect">
            <a:avLst/>
          </a:prstGeom>
          <a:ln w="12700">
            <a:miter lim="400000"/>
          </a:ln>
        </p:spPr>
      </p:pic>
      <p:sp>
        <p:nvSpPr>
          <p:cNvPr id="143" name="Rectangle"/>
          <p:cNvSpPr/>
          <p:nvPr/>
        </p:nvSpPr>
        <p:spPr>
          <a:xfrm>
            <a:off x="9356932" y="2539880"/>
            <a:ext cx="1247270" cy="281766"/>
          </a:xfrm>
          <a:prstGeom prst="rect">
            <a:avLst/>
          </a:prstGeom>
          <a:solidFill>
            <a:schemeClr val="accent1">
              <a:alpha val="49369"/>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44" name="Resource Owner"/>
          <p:cNvSpPr txBox="1"/>
          <p:nvPr/>
        </p:nvSpPr>
        <p:spPr>
          <a:xfrm>
            <a:off x="9085061" y="1973173"/>
            <a:ext cx="1649491" cy="31835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r>
              <a:rPr sz="1600" b="1">
                <a:solidFill>
                  <a:schemeClr val="bg1"/>
                </a:solidFill>
              </a:rPr>
              <a:t>Resource Owner</a:t>
            </a:r>
          </a:p>
        </p:txBody>
      </p:sp>
      <p:sp>
        <p:nvSpPr>
          <p:cNvPr id="145" name="Line"/>
          <p:cNvSpPr/>
          <p:nvPr/>
        </p:nvSpPr>
        <p:spPr>
          <a:xfrm>
            <a:off x="9952347" y="2240972"/>
            <a:ext cx="1" cy="281767"/>
          </a:xfrm>
          <a:prstGeom prst="line">
            <a:avLst/>
          </a:prstGeom>
          <a:ln w="50800">
            <a:solidFill>
              <a:srgbClr val="000000"/>
            </a:solidFill>
            <a:miter lim="400000"/>
            <a:tailEnd type="triangle"/>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46" name="Rectangle"/>
          <p:cNvSpPr/>
          <p:nvPr/>
        </p:nvSpPr>
        <p:spPr>
          <a:xfrm>
            <a:off x="8904588" y="2908807"/>
            <a:ext cx="975159" cy="419131"/>
          </a:xfrm>
          <a:prstGeom prst="rect">
            <a:avLst/>
          </a:prstGeom>
          <a:solidFill>
            <a:schemeClr val="accent1">
              <a:alpha val="49369"/>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47" name="Identity Provider"/>
          <p:cNvSpPr txBox="1"/>
          <p:nvPr/>
        </p:nvSpPr>
        <p:spPr>
          <a:xfrm>
            <a:off x="7508800" y="2578039"/>
            <a:ext cx="1389804" cy="564578"/>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pPr algn="ctr"/>
            <a:r>
              <a:rPr lang="en-US" sz="1600" b="1" dirty="0">
                <a:solidFill>
                  <a:schemeClr val="bg1"/>
                </a:solidFill>
              </a:rPr>
              <a:t>Authorization</a:t>
            </a:r>
            <a:br>
              <a:rPr lang="en-US" sz="1600" b="1" dirty="0">
                <a:solidFill>
                  <a:schemeClr val="bg1"/>
                </a:solidFill>
              </a:rPr>
            </a:br>
            <a:r>
              <a:rPr lang="en-US" sz="1600" b="1" dirty="0">
                <a:solidFill>
                  <a:schemeClr val="bg1"/>
                </a:solidFill>
              </a:rPr>
              <a:t>Server</a:t>
            </a:r>
            <a:endParaRPr sz="1600" b="1" dirty="0">
              <a:solidFill>
                <a:schemeClr val="bg1"/>
              </a:solidFill>
            </a:endParaRPr>
          </a:p>
        </p:txBody>
      </p:sp>
      <p:sp>
        <p:nvSpPr>
          <p:cNvPr id="148" name="Line"/>
          <p:cNvSpPr/>
          <p:nvPr/>
        </p:nvSpPr>
        <p:spPr>
          <a:xfrm>
            <a:off x="8659391" y="2993123"/>
            <a:ext cx="274973" cy="172553"/>
          </a:xfrm>
          <a:prstGeom prst="line">
            <a:avLst/>
          </a:prstGeom>
          <a:ln w="50800">
            <a:solidFill>
              <a:srgbClr val="000000"/>
            </a:solidFill>
            <a:miter lim="400000"/>
            <a:tailEnd type="triangle"/>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49" name="Rectangle"/>
          <p:cNvSpPr/>
          <p:nvPr/>
        </p:nvSpPr>
        <p:spPr>
          <a:xfrm>
            <a:off x="10008799" y="2930953"/>
            <a:ext cx="975158" cy="281767"/>
          </a:xfrm>
          <a:prstGeom prst="rect">
            <a:avLst/>
          </a:prstGeom>
          <a:solidFill>
            <a:schemeClr val="accent1">
              <a:alpha val="49369"/>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50" name="Line"/>
          <p:cNvSpPr/>
          <p:nvPr/>
        </p:nvSpPr>
        <p:spPr>
          <a:xfrm flipH="1" flipV="1">
            <a:off x="10805306" y="3251518"/>
            <a:ext cx="271066" cy="291689"/>
          </a:xfrm>
          <a:prstGeom prst="line">
            <a:avLst/>
          </a:prstGeom>
          <a:ln w="50800">
            <a:solidFill>
              <a:srgbClr val="000000"/>
            </a:solidFill>
            <a:miter lim="400000"/>
            <a:tailEnd type="triangle"/>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51" name="Client"/>
          <p:cNvSpPr txBox="1"/>
          <p:nvPr/>
        </p:nvSpPr>
        <p:spPr>
          <a:xfrm>
            <a:off x="10964511" y="3509079"/>
            <a:ext cx="641202" cy="31835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r>
              <a:rPr sz="1600" b="1" dirty="0">
                <a:solidFill>
                  <a:schemeClr val="bg1"/>
                </a:solidFill>
              </a:rPr>
              <a:t>Client</a:t>
            </a:r>
          </a:p>
        </p:txBody>
      </p:sp>
    </p:spTree>
    <p:extLst>
      <p:ext uri="{BB962C8B-B14F-4D97-AF65-F5344CB8AC3E}">
        <p14:creationId xmlns:p14="http://schemas.microsoft.com/office/powerpoint/2010/main" val="374910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2C2E-8364-4343-B6CE-588AC03927EB}"/>
              </a:ext>
            </a:extLst>
          </p:cNvPr>
          <p:cNvSpPr>
            <a:spLocks noGrp="1"/>
          </p:cNvSpPr>
          <p:nvPr>
            <p:ph type="title"/>
          </p:nvPr>
        </p:nvSpPr>
        <p:spPr/>
        <p:txBody>
          <a:bodyPr/>
          <a:lstStyle/>
          <a:p>
            <a:r>
              <a:rPr lang="en-US"/>
              <a:t>SciTokens Model</a:t>
            </a:r>
            <a:endParaRPr lang="en-US" dirty="0"/>
          </a:p>
        </p:txBody>
      </p:sp>
      <p:sp>
        <p:nvSpPr>
          <p:cNvPr id="30" name="The SciTokens team is working to integrate an OAuth2 client into the HTCondor submit host.…">
            <a:extLst>
              <a:ext uri="{FF2B5EF4-FFF2-40B4-BE49-F238E27FC236}">
                <a16:creationId xmlns:a16="http://schemas.microsoft.com/office/drawing/2014/main" id="{47064202-E82B-4627-AEE9-80173BCFCA55}"/>
              </a:ext>
            </a:extLst>
          </p:cNvPr>
          <p:cNvSpPr txBox="1">
            <a:spLocks noGrp="1"/>
          </p:cNvSpPr>
          <p:nvPr>
            <p:ph idx="1"/>
          </p:nvPr>
        </p:nvSpPr>
        <p:spPr>
          <a:xfrm>
            <a:off x="215433" y="2230919"/>
            <a:ext cx="3301393" cy="4200411"/>
          </a:xfrm>
        </p:spPr>
        <p:txBody>
          <a:bodyPr>
            <a:normAutofit fontScale="70000" lnSpcReduction="20000"/>
          </a:bodyPr>
          <a:lstStyle/>
          <a:p>
            <a:r>
              <a:rPr lang="en-US" dirty="0"/>
              <a:t>Integrating an OAuth2 client on the </a:t>
            </a:r>
            <a:r>
              <a:rPr lang="en-US" dirty="0" err="1"/>
              <a:t>HTCondor</a:t>
            </a:r>
            <a:r>
              <a:rPr lang="en-US" dirty="0"/>
              <a:t> submit host</a:t>
            </a:r>
          </a:p>
          <a:p>
            <a:r>
              <a:rPr lang="en-US" dirty="0"/>
              <a:t>Enhancing CILogon to support OAuth2 with VO-defined scopes</a:t>
            </a:r>
          </a:p>
          <a:p>
            <a:r>
              <a:rPr lang="en-US" dirty="0"/>
              <a:t>Enhancing </a:t>
            </a:r>
            <a:r>
              <a:rPr lang="en-US" dirty="0" err="1"/>
              <a:t>HTCondor</a:t>
            </a:r>
            <a:r>
              <a:rPr lang="en-US" dirty="0"/>
              <a:t> to manage token refresh, attenuation, and delivery to jobs</a:t>
            </a:r>
          </a:p>
          <a:p>
            <a:r>
              <a:rPr lang="en-US" dirty="0"/>
              <a:t>Enhancing data services (CVMFS, </a:t>
            </a:r>
            <a:r>
              <a:rPr lang="en-US" dirty="0" err="1"/>
              <a:t>Xrootd</a:t>
            </a:r>
            <a:r>
              <a:rPr lang="en-US" dirty="0"/>
              <a:t>) to allow read/writes using tokens instead of grid proxies</a:t>
            </a:r>
          </a:p>
        </p:txBody>
      </p:sp>
      <p:sp>
        <p:nvSpPr>
          <p:cNvPr id="31" name="Rectangle 30">
            <a:extLst>
              <a:ext uri="{FF2B5EF4-FFF2-40B4-BE49-F238E27FC236}">
                <a16:creationId xmlns:a16="http://schemas.microsoft.com/office/drawing/2014/main" id="{87FBC421-FD92-4757-A6AE-8D2A5D6AFFFB}"/>
              </a:ext>
            </a:extLst>
          </p:cNvPr>
          <p:cNvSpPr/>
          <p:nvPr/>
        </p:nvSpPr>
        <p:spPr>
          <a:xfrm>
            <a:off x="4290889" y="2311583"/>
            <a:ext cx="2275840" cy="3731262"/>
          </a:xfrm>
          <a:prstGeom prst="rect">
            <a:avLst/>
          </a:prstGeom>
          <a:solidFill>
            <a:srgbClr val="E7E6E6"/>
          </a:solidFill>
          <a:ln w="12700" cap="flat" cmpd="sng" algn="ctr">
            <a:solidFill>
              <a:sysClr val="windowText" lastClr="000000"/>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rPr>
              <a:t>Submit</a:t>
            </a:r>
          </a:p>
        </p:txBody>
      </p:sp>
      <p:sp>
        <p:nvSpPr>
          <p:cNvPr id="32" name="Rectangle 31">
            <a:extLst>
              <a:ext uri="{FF2B5EF4-FFF2-40B4-BE49-F238E27FC236}">
                <a16:creationId xmlns:a16="http://schemas.microsoft.com/office/drawing/2014/main" id="{CA3FAE03-4E11-44F6-9063-68B92C4251AA}"/>
              </a:ext>
            </a:extLst>
          </p:cNvPr>
          <p:cNvSpPr/>
          <p:nvPr/>
        </p:nvSpPr>
        <p:spPr>
          <a:xfrm>
            <a:off x="6946506" y="2311583"/>
            <a:ext cx="2275840" cy="3731262"/>
          </a:xfrm>
          <a:prstGeom prst="rect">
            <a:avLst/>
          </a:prstGeom>
          <a:solidFill>
            <a:srgbClr val="E7E6E6"/>
          </a:solidFill>
          <a:ln w="12700" cap="flat" cmpd="sng" algn="ctr">
            <a:solidFill>
              <a:sysClr val="windowText" lastClr="000000"/>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rPr>
              <a:t>Execute</a:t>
            </a:r>
          </a:p>
        </p:txBody>
      </p:sp>
      <p:sp>
        <p:nvSpPr>
          <p:cNvPr id="33" name="Rectangle 32">
            <a:extLst>
              <a:ext uri="{FF2B5EF4-FFF2-40B4-BE49-F238E27FC236}">
                <a16:creationId xmlns:a16="http://schemas.microsoft.com/office/drawing/2014/main" id="{397131B8-572C-44A9-9945-EE129E2D25B7}"/>
              </a:ext>
            </a:extLst>
          </p:cNvPr>
          <p:cNvSpPr/>
          <p:nvPr/>
        </p:nvSpPr>
        <p:spPr>
          <a:xfrm>
            <a:off x="9507411" y="2331391"/>
            <a:ext cx="2275840" cy="3731262"/>
          </a:xfrm>
          <a:prstGeom prst="rect">
            <a:avLst/>
          </a:prstGeom>
          <a:solidFill>
            <a:srgbClr val="E7E6E6"/>
          </a:solidFill>
          <a:ln w="12700" cap="flat" cmpd="sng" algn="ctr">
            <a:solidFill>
              <a:sysClr val="windowText" lastClr="000000"/>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rPr>
              <a:t>Data</a:t>
            </a:r>
          </a:p>
        </p:txBody>
      </p:sp>
      <p:sp>
        <p:nvSpPr>
          <p:cNvPr id="34" name="TextBox 33">
            <a:extLst>
              <a:ext uri="{FF2B5EF4-FFF2-40B4-BE49-F238E27FC236}">
                <a16:creationId xmlns:a16="http://schemas.microsoft.com/office/drawing/2014/main" id="{1CCB4C3C-F6B2-4E4D-B67F-1006B3678303}"/>
              </a:ext>
            </a:extLst>
          </p:cNvPr>
          <p:cNvSpPr txBox="1"/>
          <p:nvPr/>
        </p:nvSpPr>
        <p:spPr>
          <a:xfrm>
            <a:off x="4575955" y="3172719"/>
            <a:ext cx="1705707" cy="68580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nchorCtr="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Scheduler</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5" name="TextBox 34">
            <a:extLst>
              <a:ext uri="{FF2B5EF4-FFF2-40B4-BE49-F238E27FC236}">
                <a16:creationId xmlns:a16="http://schemas.microsoft.com/office/drawing/2014/main" id="{179DE4AF-697A-4425-81B6-92ECD78E01B8}"/>
              </a:ext>
            </a:extLst>
          </p:cNvPr>
          <p:cNvSpPr txBox="1"/>
          <p:nvPr/>
        </p:nvSpPr>
        <p:spPr>
          <a:xfrm>
            <a:off x="4575954" y="4515791"/>
            <a:ext cx="1705707" cy="68580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nchorCtr="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Token</a:t>
            </a:r>
            <a:b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b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Manager</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36" name="Straight Arrow Connector 35">
            <a:extLst>
              <a:ext uri="{FF2B5EF4-FFF2-40B4-BE49-F238E27FC236}">
                <a16:creationId xmlns:a16="http://schemas.microsoft.com/office/drawing/2014/main" id="{A84CC2CD-87E3-428B-BB4E-377BC7E073EB}"/>
              </a:ext>
            </a:extLst>
          </p:cNvPr>
          <p:cNvCxnSpPr>
            <a:endCxn id="34" idx="2"/>
          </p:cNvCxnSpPr>
          <p:nvPr/>
        </p:nvCxnSpPr>
        <p:spPr>
          <a:xfrm flipV="1">
            <a:off x="5425893" y="3858519"/>
            <a:ext cx="2916" cy="657272"/>
          </a:xfrm>
          <a:prstGeom prst="straightConnector1">
            <a:avLst/>
          </a:prstGeom>
          <a:noFill/>
          <a:ln w="38100" cap="flat" cmpd="sng" algn="ctr">
            <a:solidFill>
              <a:sysClr val="windowText" lastClr="000000"/>
            </a:solidFill>
            <a:prstDash val="solid"/>
            <a:miter lim="800000"/>
            <a:tailEnd type="triangle"/>
          </a:ln>
          <a:effectLst/>
        </p:spPr>
      </p:cxnSp>
      <p:sp>
        <p:nvSpPr>
          <p:cNvPr id="37" name="Oval 36">
            <a:extLst>
              <a:ext uri="{FF2B5EF4-FFF2-40B4-BE49-F238E27FC236}">
                <a16:creationId xmlns:a16="http://schemas.microsoft.com/office/drawing/2014/main" id="{66E8C7FA-1905-49A0-A4E9-1EA04FE53429}"/>
              </a:ext>
            </a:extLst>
          </p:cNvPr>
          <p:cNvSpPr/>
          <p:nvPr/>
        </p:nvSpPr>
        <p:spPr>
          <a:xfrm>
            <a:off x="5311593" y="4082722"/>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T</a:t>
            </a:r>
          </a:p>
        </p:txBody>
      </p:sp>
      <p:sp>
        <p:nvSpPr>
          <p:cNvPr id="38" name="TextBox 37">
            <a:extLst>
              <a:ext uri="{FF2B5EF4-FFF2-40B4-BE49-F238E27FC236}">
                <a16:creationId xmlns:a16="http://schemas.microsoft.com/office/drawing/2014/main" id="{5E6D453B-20A1-4C89-B7F4-B21D562CD946}"/>
              </a:ext>
            </a:extLst>
          </p:cNvPr>
          <p:cNvSpPr txBox="1"/>
          <p:nvPr/>
        </p:nvSpPr>
        <p:spPr>
          <a:xfrm>
            <a:off x="5540193" y="4012356"/>
            <a:ext cx="715452" cy="369332"/>
          </a:xfrm>
          <a:prstGeom prst="rect">
            <a:avLst/>
          </a:prstGeom>
          <a:noFill/>
        </p:spPr>
        <p:txBody>
          <a:bodyPr wrap="none" rtlCol="0">
            <a:spAutoFit/>
          </a:bodyPr>
          <a:lstStyle/>
          <a:p>
            <a:pPr defTabSz="914400"/>
            <a:r>
              <a:rPr lang="en-US" dirty="0">
                <a:solidFill>
                  <a:prstClr val="black"/>
                </a:solidFill>
                <a:latin typeface="Calibri" panose="020F0502020204030204"/>
              </a:rPr>
              <a:t>token</a:t>
            </a:r>
          </a:p>
        </p:txBody>
      </p:sp>
      <p:sp>
        <p:nvSpPr>
          <p:cNvPr id="39" name="TextBox 38">
            <a:extLst>
              <a:ext uri="{FF2B5EF4-FFF2-40B4-BE49-F238E27FC236}">
                <a16:creationId xmlns:a16="http://schemas.microsoft.com/office/drawing/2014/main" id="{30CF8864-AA82-4459-83AD-594F61646C94}"/>
              </a:ext>
            </a:extLst>
          </p:cNvPr>
          <p:cNvSpPr txBox="1"/>
          <p:nvPr/>
        </p:nvSpPr>
        <p:spPr>
          <a:xfrm>
            <a:off x="7231572" y="3172719"/>
            <a:ext cx="1705707" cy="68580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nchorCtr="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Launcher</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45E89FDF-F8BE-4B07-A6C3-9AF4CD539DC3}"/>
              </a:ext>
            </a:extLst>
          </p:cNvPr>
          <p:cNvSpPr txBox="1"/>
          <p:nvPr/>
        </p:nvSpPr>
        <p:spPr>
          <a:xfrm>
            <a:off x="7231571" y="4515791"/>
            <a:ext cx="1705707" cy="68580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nchorCtr="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t>Job</a:t>
            </a: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41" name="Straight Arrow Connector 40">
            <a:extLst>
              <a:ext uri="{FF2B5EF4-FFF2-40B4-BE49-F238E27FC236}">
                <a16:creationId xmlns:a16="http://schemas.microsoft.com/office/drawing/2014/main" id="{80F6F558-DC07-4670-9022-90CD294840BE}"/>
              </a:ext>
            </a:extLst>
          </p:cNvPr>
          <p:cNvCxnSpPr/>
          <p:nvPr/>
        </p:nvCxnSpPr>
        <p:spPr>
          <a:xfrm>
            <a:off x="6281661" y="3515619"/>
            <a:ext cx="949910" cy="0"/>
          </a:xfrm>
          <a:prstGeom prst="straightConnector1">
            <a:avLst/>
          </a:prstGeom>
          <a:noFill/>
          <a:ln w="38100" cap="flat" cmpd="sng" algn="ctr">
            <a:solidFill>
              <a:sysClr val="windowText" lastClr="000000"/>
            </a:solidFill>
            <a:prstDash val="solid"/>
            <a:miter lim="800000"/>
            <a:tailEnd type="triangle"/>
          </a:ln>
          <a:effectLst/>
        </p:spPr>
      </p:cxnSp>
      <p:sp>
        <p:nvSpPr>
          <p:cNvPr id="42" name="Oval 41">
            <a:extLst>
              <a:ext uri="{FF2B5EF4-FFF2-40B4-BE49-F238E27FC236}">
                <a16:creationId xmlns:a16="http://schemas.microsoft.com/office/drawing/2014/main" id="{B93830B3-AF74-4A7B-A52C-7C4FE8354800}"/>
              </a:ext>
            </a:extLst>
          </p:cNvPr>
          <p:cNvSpPr/>
          <p:nvPr/>
        </p:nvSpPr>
        <p:spPr>
          <a:xfrm>
            <a:off x="6629005" y="3401319"/>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T</a:t>
            </a:r>
          </a:p>
        </p:txBody>
      </p:sp>
      <p:cxnSp>
        <p:nvCxnSpPr>
          <p:cNvPr id="43" name="Straight Arrow Connector 42">
            <a:extLst>
              <a:ext uri="{FF2B5EF4-FFF2-40B4-BE49-F238E27FC236}">
                <a16:creationId xmlns:a16="http://schemas.microsoft.com/office/drawing/2014/main" id="{BC3CF8A6-9620-4DEA-B537-E00B70035A93}"/>
              </a:ext>
            </a:extLst>
          </p:cNvPr>
          <p:cNvCxnSpPr/>
          <p:nvPr/>
        </p:nvCxnSpPr>
        <p:spPr>
          <a:xfrm>
            <a:off x="8084424" y="3858519"/>
            <a:ext cx="0" cy="657272"/>
          </a:xfrm>
          <a:prstGeom prst="straightConnector1">
            <a:avLst/>
          </a:prstGeom>
          <a:noFill/>
          <a:ln w="38100" cap="flat" cmpd="sng" algn="ctr">
            <a:solidFill>
              <a:sysClr val="windowText" lastClr="000000"/>
            </a:solidFill>
            <a:prstDash val="solid"/>
            <a:miter lim="800000"/>
            <a:tailEnd type="triangle"/>
          </a:ln>
          <a:effectLst/>
        </p:spPr>
      </p:cxnSp>
      <p:sp>
        <p:nvSpPr>
          <p:cNvPr id="44" name="Oval 43">
            <a:extLst>
              <a:ext uri="{FF2B5EF4-FFF2-40B4-BE49-F238E27FC236}">
                <a16:creationId xmlns:a16="http://schemas.microsoft.com/office/drawing/2014/main" id="{6808140D-2F93-4DD5-9906-80A66F93F737}"/>
              </a:ext>
            </a:extLst>
          </p:cNvPr>
          <p:cNvSpPr/>
          <p:nvPr/>
        </p:nvSpPr>
        <p:spPr>
          <a:xfrm>
            <a:off x="7970124" y="4050546"/>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T</a:t>
            </a:r>
          </a:p>
        </p:txBody>
      </p:sp>
      <p:sp>
        <p:nvSpPr>
          <p:cNvPr id="45" name="TextBox 44">
            <a:extLst>
              <a:ext uri="{FF2B5EF4-FFF2-40B4-BE49-F238E27FC236}">
                <a16:creationId xmlns:a16="http://schemas.microsoft.com/office/drawing/2014/main" id="{10CE377A-1AD2-42EE-87CF-C8B6CF61D6F5}"/>
              </a:ext>
            </a:extLst>
          </p:cNvPr>
          <p:cNvSpPr txBox="1"/>
          <p:nvPr/>
        </p:nvSpPr>
        <p:spPr>
          <a:xfrm>
            <a:off x="9790131" y="3172719"/>
            <a:ext cx="1705707" cy="68580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nchorCtr="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Data</a:t>
            </a:r>
            <a:b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b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Server</a:t>
            </a:r>
          </a:p>
        </p:txBody>
      </p:sp>
      <p:sp>
        <p:nvSpPr>
          <p:cNvPr id="46" name="TextBox 45">
            <a:extLst>
              <a:ext uri="{FF2B5EF4-FFF2-40B4-BE49-F238E27FC236}">
                <a16:creationId xmlns:a16="http://schemas.microsoft.com/office/drawing/2014/main" id="{F543B559-C1B5-4D0F-89A9-CD73C73D54D7}"/>
              </a:ext>
            </a:extLst>
          </p:cNvPr>
          <p:cNvSpPr txBox="1"/>
          <p:nvPr/>
        </p:nvSpPr>
        <p:spPr>
          <a:xfrm>
            <a:off x="9790130" y="4515791"/>
            <a:ext cx="1705707" cy="68580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nchorCtr="1">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Token</a:t>
            </a:r>
            <a:b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b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Server</a:t>
            </a:r>
          </a:p>
        </p:txBody>
      </p:sp>
      <p:cxnSp>
        <p:nvCxnSpPr>
          <p:cNvPr id="47" name="Elbow Connector 26">
            <a:extLst>
              <a:ext uri="{FF2B5EF4-FFF2-40B4-BE49-F238E27FC236}">
                <a16:creationId xmlns:a16="http://schemas.microsoft.com/office/drawing/2014/main" id="{EF54F825-5E72-4C29-9B7D-82C9E4129426}"/>
              </a:ext>
            </a:extLst>
          </p:cNvPr>
          <p:cNvCxnSpPr>
            <a:endCxn id="45" idx="1"/>
          </p:cNvCxnSpPr>
          <p:nvPr/>
        </p:nvCxnSpPr>
        <p:spPr>
          <a:xfrm rot="5400000" flipH="1" flipV="1">
            <a:off x="8905381" y="3973941"/>
            <a:ext cx="1343072" cy="426428"/>
          </a:xfrm>
          <a:prstGeom prst="bentConnector2">
            <a:avLst/>
          </a:prstGeom>
          <a:noFill/>
          <a:ln w="38100" cap="flat" cmpd="sng" algn="ctr">
            <a:solidFill>
              <a:sysClr val="windowText" lastClr="000000"/>
            </a:solidFill>
            <a:prstDash val="solid"/>
            <a:miter lim="800000"/>
            <a:tailEnd type="triangle"/>
          </a:ln>
          <a:effectLst/>
        </p:spPr>
      </p:cxnSp>
      <p:cxnSp>
        <p:nvCxnSpPr>
          <p:cNvPr id="48" name="Straight Connector 47">
            <a:extLst>
              <a:ext uri="{FF2B5EF4-FFF2-40B4-BE49-F238E27FC236}">
                <a16:creationId xmlns:a16="http://schemas.microsoft.com/office/drawing/2014/main" id="{ECABBC17-8388-41D3-B74F-C61C7452CA4D}"/>
              </a:ext>
            </a:extLst>
          </p:cNvPr>
          <p:cNvCxnSpPr/>
          <p:nvPr/>
        </p:nvCxnSpPr>
        <p:spPr>
          <a:xfrm>
            <a:off x="8937278" y="4858691"/>
            <a:ext cx="426425" cy="0"/>
          </a:xfrm>
          <a:prstGeom prst="line">
            <a:avLst/>
          </a:prstGeom>
          <a:noFill/>
          <a:ln w="38100" cap="flat" cmpd="sng" algn="ctr">
            <a:solidFill>
              <a:sysClr val="windowText" lastClr="000000"/>
            </a:solidFill>
            <a:prstDash val="solid"/>
            <a:miter lim="800000"/>
          </a:ln>
          <a:effectLst/>
        </p:spPr>
      </p:cxnSp>
      <p:sp>
        <p:nvSpPr>
          <p:cNvPr id="49" name="Oval 48">
            <a:extLst>
              <a:ext uri="{FF2B5EF4-FFF2-40B4-BE49-F238E27FC236}">
                <a16:creationId xmlns:a16="http://schemas.microsoft.com/office/drawing/2014/main" id="{F4B822C9-B39B-4A10-AADA-5F0408CE3334}"/>
              </a:ext>
            </a:extLst>
          </p:cNvPr>
          <p:cNvSpPr/>
          <p:nvPr/>
        </p:nvSpPr>
        <p:spPr>
          <a:xfrm>
            <a:off x="9249403" y="4062914"/>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T</a:t>
            </a:r>
          </a:p>
        </p:txBody>
      </p:sp>
      <p:cxnSp>
        <p:nvCxnSpPr>
          <p:cNvPr id="50" name="Elbow Connector 32">
            <a:extLst>
              <a:ext uri="{FF2B5EF4-FFF2-40B4-BE49-F238E27FC236}">
                <a16:creationId xmlns:a16="http://schemas.microsoft.com/office/drawing/2014/main" id="{B2A0648C-6AC6-4F99-ACB2-82D331E0C4E9}"/>
              </a:ext>
            </a:extLst>
          </p:cNvPr>
          <p:cNvCxnSpPr/>
          <p:nvPr/>
        </p:nvCxnSpPr>
        <p:spPr>
          <a:xfrm rot="10800000">
            <a:off x="5428811" y="5189144"/>
            <a:ext cx="5214173" cy="331142"/>
          </a:xfrm>
          <a:prstGeom prst="bentConnector3">
            <a:avLst>
              <a:gd name="adj1" fmla="val 100053"/>
            </a:avLst>
          </a:prstGeom>
          <a:noFill/>
          <a:ln w="38100" cap="flat" cmpd="sng" algn="ctr">
            <a:solidFill>
              <a:sysClr val="windowText" lastClr="000000"/>
            </a:solidFill>
            <a:prstDash val="solid"/>
            <a:miter lim="800000"/>
            <a:tailEnd type="triangle"/>
          </a:ln>
          <a:effectLst/>
        </p:spPr>
      </p:cxnSp>
      <p:cxnSp>
        <p:nvCxnSpPr>
          <p:cNvPr id="51" name="Straight Connector 50">
            <a:extLst>
              <a:ext uri="{FF2B5EF4-FFF2-40B4-BE49-F238E27FC236}">
                <a16:creationId xmlns:a16="http://schemas.microsoft.com/office/drawing/2014/main" id="{26F5A05F-8704-4B4A-A3E1-3FFEC8A7FDB5}"/>
              </a:ext>
            </a:extLst>
          </p:cNvPr>
          <p:cNvCxnSpPr>
            <a:stCxn id="46" idx="2"/>
          </p:cNvCxnSpPr>
          <p:nvPr/>
        </p:nvCxnSpPr>
        <p:spPr>
          <a:xfrm flipH="1">
            <a:off x="10642983" y="5201591"/>
            <a:ext cx="1" cy="283590"/>
          </a:xfrm>
          <a:prstGeom prst="line">
            <a:avLst/>
          </a:prstGeom>
          <a:noFill/>
          <a:ln w="38100" cap="sq" cmpd="sng" algn="ctr">
            <a:solidFill>
              <a:sysClr val="windowText" lastClr="000000"/>
            </a:solidFill>
            <a:prstDash val="solid"/>
            <a:miter lim="800000"/>
          </a:ln>
          <a:effectLst/>
        </p:spPr>
      </p:cxnSp>
      <p:sp>
        <p:nvSpPr>
          <p:cNvPr id="52" name="Oval 51">
            <a:extLst>
              <a:ext uri="{FF2B5EF4-FFF2-40B4-BE49-F238E27FC236}">
                <a16:creationId xmlns:a16="http://schemas.microsoft.com/office/drawing/2014/main" id="{D379E4BF-2180-44F2-86C6-D490F6B49F99}"/>
              </a:ext>
            </a:extLst>
          </p:cNvPr>
          <p:cNvSpPr/>
          <p:nvPr/>
        </p:nvSpPr>
        <p:spPr>
          <a:xfrm>
            <a:off x="6629005" y="5422965"/>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T</a:t>
            </a:r>
          </a:p>
        </p:txBody>
      </p:sp>
      <p:sp>
        <p:nvSpPr>
          <p:cNvPr id="53" name="Smiley Face 52">
            <a:extLst>
              <a:ext uri="{FF2B5EF4-FFF2-40B4-BE49-F238E27FC236}">
                <a16:creationId xmlns:a16="http://schemas.microsoft.com/office/drawing/2014/main" id="{874FA058-00B3-43B2-8126-FB881C25EC84}"/>
              </a:ext>
            </a:extLst>
          </p:cNvPr>
          <p:cNvSpPr/>
          <p:nvPr/>
        </p:nvSpPr>
        <p:spPr>
          <a:xfrm>
            <a:off x="3731256" y="4057834"/>
            <a:ext cx="237066" cy="233680"/>
          </a:xfrm>
          <a:prstGeom prst="smileyFace">
            <a:avLst/>
          </a:prstGeom>
          <a:solidFill>
            <a:srgbClr val="E7E6E6"/>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cxnSp>
        <p:nvCxnSpPr>
          <p:cNvPr id="54" name="Straight Arrow Connector 53">
            <a:extLst>
              <a:ext uri="{FF2B5EF4-FFF2-40B4-BE49-F238E27FC236}">
                <a16:creationId xmlns:a16="http://schemas.microsoft.com/office/drawing/2014/main" id="{B5A6682D-A76A-4C3B-B216-1DAB189F8693}"/>
              </a:ext>
            </a:extLst>
          </p:cNvPr>
          <p:cNvCxnSpPr>
            <a:endCxn id="31" idx="1"/>
          </p:cNvCxnSpPr>
          <p:nvPr/>
        </p:nvCxnSpPr>
        <p:spPr>
          <a:xfrm flipV="1">
            <a:off x="3974543" y="4177214"/>
            <a:ext cx="316346" cy="1"/>
          </a:xfrm>
          <a:prstGeom prst="straightConnector1">
            <a:avLst/>
          </a:prstGeom>
          <a:noFill/>
          <a:ln w="38100" cap="flat" cmpd="sng" algn="ctr">
            <a:solidFill>
              <a:sysClr val="windowText" lastClr="000000"/>
            </a:solidFill>
            <a:prstDash val="solid"/>
            <a:miter lim="800000"/>
            <a:tailEnd type="triangle"/>
          </a:ln>
          <a:effectLst/>
        </p:spPr>
      </p:cxnSp>
      <p:sp>
        <p:nvSpPr>
          <p:cNvPr id="55" name="TextBox 54">
            <a:extLst>
              <a:ext uri="{FF2B5EF4-FFF2-40B4-BE49-F238E27FC236}">
                <a16:creationId xmlns:a16="http://schemas.microsoft.com/office/drawing/2014/main" id="{81FA594A-9C81-424B-8854-356F9744C7C7}"/>
              </a:ext>
            </a:extLst>
          </p:cNvPr>
          <p:cNvSpPr txBox="1"/>
          <p:nvPr/>
        </p:nvSpPr>
        <p:spPr>
          <a:xfrm>
            <a:off x="3547073" y="4331125"/>
            <a:ext cx="623889" cy="369332"/>
          </a:xfrm>
          <a:prstGeom prst="rect">
            <a:avLst/>
          </a:prstGeom>
          <a:noFill/>
        </p:spPr>
        <p:txBody>
          <a:bodyPr wrap="none" rtlCol="0">
            <a:spAutoFit/>
          </a:bodyPr>
          <a:lstStyle/>
          <a:p>
            <a:pPr defTabSz="914400"/>
            <a:r>
              <a:rPr lang="en-US" b="1" dirty="0">
                <a:solidFill>
                  <a:prstClr val="black"/>
                </a:solidFill>
                <a:latin typeface="Calibri" panose="020F0502020204030204"/>
              </a:rPr>
              <a:t>User</a:t>
            </a:r>
          </a:p>
        </p:txBody>
      </p:sp>
      <p:sp>
        <p:nvSpPr>
          <p:cNvPr id="56" name="TextBox 55">
            <a:extLst>
              <a:ext uri="{FF2B5EF4-FFF2-40B4-BE49-F238E27FC236}">
                <a16:creationId xmlns:a16="http://schemas.microsoft.com/office/drawing/2014/main" id="{C07C1681-BDF4-482F-A840-79108770C762}"/>
              </a:ext>
            </a:extLst>
          </p:cNvPr>
          <p:cNvSpPr txBox="1"/>
          <p:nvPr/>
        </p:nvSpPr>
        <p:spPr>
          <a:xfrm>
            <a:off x="7699196" y="1608628"/>
            <a:ext cx="883768" cy="369332"/>
          </a:xfrm>
          <a:prstGeom prst="rect">
            <a:avLst/>
          </a:prstGeom>
          <a:noFill/>
        </p:spPr>
        <p:txBody>
          <a:bodyPr wrap="none" rtlCol="0">
            <a:spAutoFit/>
          </a:bodyPr>
          <a:lstStyle/>
          <a:p>
            <a:pPr defTabSz="914400"/>
            <a:r>
              <a:rPr lang="en-US" dirty="0">
                <a:solidFill>
                  <a:prstClr val="black"/>
                </a:solidFill>
                <a:latin typeface="Calibri" panose="020F0502020204030204"/>
              </a:rPr>
              <a:t>= token</a:t>
            </a:r>
          </a:p>
        </p:txBody>
      </p:sp>
      <p:sp>
        <p:nvSpPr>
          <p:cNvPr id="57" name="Oval 56">
            <a:extLst>
              <a:ext uri="{FF2B5EF4-FFF2-40B4-BE49-F238E27FC236}">
                <a16:creationId xmlns:a16="http://schemas.microsoft.com/office/drawing/2014/main" id="{80AF8C46-688E-41F6-BBA1-547431AFD0DC}"/>
              </a:ext>
            </a:extLst>
          </p:cNvPr>
          <p:cNvSpPr/>
          <p:nvPr/>
        </p:nvSpPr>
        <p:spPr>
          <a:xfrm>
            <a:off x="7470597" y="1678613"/>
            <a:ext cx="228600" cy="228600"/>
          </a:xfrm>
          <a:prstGeom prst="ellipse">
            <a:avLst/>
          </a:prstGeom>
          <a:solidFill>
            <a:sysClr val="windowText" lastClr="000000"/>
          </a:solidFill>
          <a:ln w="38100" cap="flat" cmpd="sng" algn="ctr">
            <a:solidFill>
              <a:sysClr val="window" lastClr="FFFFFF">
                <a:lumMod val="50000"/>
              </a:sysClr>
            </a:solidFill>
            <a:prstDash val="solid"/>
            <a:miter lim="800000"/>
          </a:ln>
          <a:effectLst/>
        </p:spPr>
        <p:txBody>
          <a:bodyPr rtlCol="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T</a:t>
            </a:r>
          </a:p>
        </p:txBody>
      </p:sp>
    </p:spTree>
    <p:extLst>
      <p:ext uri="{BB962C8B-B14F-4D97-AF65-F5344CB8AC3E}">
        <p14:creationId xmlns:p14="http://schemas.microsoft.com/office/powerpoint/2010/main" val="254866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End-Goal"/>
          <p:cNvSpPr txBox="1">
            <a:spLocks noGrp="1"/>
          </p:cNvSpPr>
          <p:nvPr>
            <p:ph type="title"/>
          </p:nvPr>
        </p:nvSpPr>
        <p:spPr>
          <a:prstGeom prst="rect">
            <a:avLst/>
          </a:prstGeom>
        </p:spPr>
        <p:txBody>
          <a:bodyPr/>
          <a:lstStyle/>
          <a:p>
            <a:r>
              <a:rPr dirty="0"/>
              <a:t>End-Goal</a:t>
            </a:r>
          </a:p>
        </p:txBody>
      </p:sp>
      <p:sp>
        <p:nvSpPr>
          <p:cNvPr id="159" name="The end-goal is this -&gt;…"/>
          <p:cNvSpPr txBox="1">
            <a:spLocks noGrp="1"/>
          </p:cNvSpPr>
          <p:nvPr>
            <p:ph idx="1"/>
          </p:nvPr>
        </p:nvSpPr>
        <p:spPr>
          <a:xfrm>
            <a:off x="680322" y="1735778"/>
            <a:ext cx="7297434" cy="4876037"/>
          </a:xfrm>
          <a:prstGeom prst="rect">
            <a:avLst/>
          </a:prstGeom>
        </p:spPr>
        <p:txBody>
          <a:bodyPr>
            <a:normAutofit/>
          </a:bodyPr>
          <a:lstStyle/>
          <a:p>
            <a:pPr marL="202517" indent="-202517" defTabSz="345030">
              <a:spcBef>
                <a:spcPts val="1828"/>
              </a:spcBef>
              <a:defRPr sz="2351"/>
            </a:pPr>
            <a:r>
              <a:rPr dirty="0"/>
              <a:t>The end-goal is this</a:t>
            </a:r>
          </a:p>
          <a:p>
            <a:pPr marL="202517" indent="-202517" defTabSz="345030">
              <a:spcBef>
                <a:spcPts val="1828"/>
              </a:spcBef>
              <a:defRPr sz="2351"/>
            </a:pPr>
            <a:r>
              <a:rPr dirty="0"/>
              <a:t>The first time you use </a:t>
            </a:r>
            <a:r>
              <a:rPr dirty="0" err="1"/>
              <a:t>HTCondor</a:t>
            </a:r>
            <a:r>
              <a:rPr dirty="0"/>
              <a:t>, you navigate to a web interface and setup your desired permissions.</a:t>
            </a:r>
          </a:p>
          <a:p>
            <a:pPr marL="405036" lvl="1" indent="-202517" defTabSz="345030">
              <a:spcBef>
                <a:spcPts val="1828"/>
              </a:spcBef>
              <a:defRPr sz="2351"/>
            </a:pPr>
            <a:r>
              <a:rPr dirty="0"/>
              <a:t>On every subsequent </a:t>
            </a:r>
            <a:r>
              <a:rPr dirty="0" err="1">
                <a:latin typeface="Courier New"/>
                <a:ea typeface="Courier New"/>
                <a:cs typeface="Courier New"/>
                <a:sym typeface="Courier New"/>
              </a:rPr>
              <a:t>condor_submit</a:t>
            </a:r>
            <a:r>
              <a:rPr dirty="0"/>
              <a:t>, </a:t>
            </a:r>
            <a:r>
              <a:rPr dirty="0" err="1"/>
              <a:t>HTCondor</a:t>
            </a:r>
            <a:r>
              <a:rPr dirty="0"/>
              <a:t> will transparently create the access token for you.  </a:t>
            </a:r>
            <a:r>
              <a:rPr i="1" dirty="0"/>
              <a:t>User sees nothing</a:t>
            </a:r>
            <a:r>
              <a:rPr dirty="0"/>
              <a:t>.</a:t>
            </a:r>
          </a:p>
          <a:p>
            <a:pPr marL="202517" indent="-202517" defTabSz="345030">
              <a:spcBef>
                <a:spcPts val="1828"/>
              </a:spcBef>
              <a:defRPr sz="2351"/>
            </a:pPr>
            <a:r>
              <a:rPr dirty="0"/>
              <a:t>Replace CERN, usernames, and authorization as desired.</a:t>
            </a:r>
          </a:p>
          <a:p>
            <a:pPr marL="405036" lvl="1" indent="-202517" defTabSz="345030">
              <a:spcBef>
                <a:spcPts val="1828"/>
              </a:spcBef>
              <a:defRPr sz="2351"/>
            </a:pPr>
            <a:r>
              <a:rPr b="1" dirty="0"/>
              <a:t>Goal</a:t>
            </a:r>
            <a:r>
              <a:rPr dirty="0"/>
              <a:t>: our first use of OAuth</a:t>
            </a:r>
            <a:r>
              <a:rPr lang="en-US" dirty="0"/>
              <a:t>2</a:t>
            </a:r>
            <a:r>
              <a:rPr dirty="0"/>
              <a:t> will be to </a:t>
            </a:r>
            <a:r>
              <a:rPr dirty="0" err="1"/>
              <a:t>stageout</a:t>
            </a:r>
            <a:r>
              <a:rPr dirty="0"/>
              <a:t> from payload jobs to Box.</a:t>
            </a:r>
          </a:p>
        </p:txBody>
      </p:sp>
      <p:pic>
        <p:nvPicPr>
          <p:cNvPr id="160" name="Image" descr="Image"/>
          <p:cNvPicPr>
            <a:picLocks noChangeAspect="1"/>
          </p:cNvPicPr>
          <p:nvPr/>
        </p:nvPicPr>
        <p:blipFill>
          <a:blip r:embed="rId2">
            <a:extLst/>
          </a:blip>
          <a:stretch>
            <a:fillRect/>
          </a:stretch>
        </p:blipFill>
        <p:spPr>
          <a:xfrm>
            <a:off x="8069461" y="1717165"/>
            <a:ext cx="3955852" cy="4705946"/>
          </a:xfrm>
          <a:prstGeom prst="rect">
            <a:avLst/>
          </a:prstGeom>
          <a:ln w="12700">
            <a:miter lim="400000"/>
          </a:ln>
        </p:spPr>
      </p:pic>
      <p:sp>
        <p:nvSpPr>
          <p:cNvPr id="161" name="CMS user @ cern.ch"/>
          <p:cNvSpPr txBox="1"/>
          <p:nvPr/>
        </p:nvSpPr>
        <p:spPr>
          <a:xfrm>
            <a:off x="10115633" y="1638402"/>
            <a:ext cx="1954061" cy="31835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r>
              <a:rPr sz="1600" b="1" dirty="0">
                <a:solidFill>
                  <a:schemeClr val="bg1"/>
                </a:solidFill>
              </a:rPr>
              <a:t>CMS user @ </a:t>
            </a:r>
            <a:r>
              <a:rPr sz="1600" b="1" u="sng" dirty="0">
                <a:solidFill>
                  <a:schemeClr val="bg1"/>
                </a:solidFill>
              </a:rPr>
              <a:t>cern.ch</a:t>
            </a:r>
            <a:endParaRPr sz="1600" b="1" u="sng" dirty="0">
              <a:solidFill>
                <a:schemeClr val="bg1"/>
              </a:solidFill>
              <a:hlinkClick r:id="rId3"/>
            </a:endParaRPr>
          </a:p>
        </p:txBody>
      </p:sp>
      <p:sp>
        <p:nvSpPr>
          <p:cNvPr id="162" name="Line"/>
          <p:cNvSpPr/>
          <p:nvPr/>
        </p:nvSpPr>
        <p:spPr>
          <a:xfrm>
            <a:off x="10767584" y="1982195"/>
            <a:ext cx="941423" cy="1"/>
          </a:xfrm>
          <a:prstGeom prst="line">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63" name="Line"/>
          <p:cNvSpPr/>
          <p:nvPr/>
        </p:nvSpPr>
        <p:spPr>
          <a:xfrm>
            <a:off x="9142381" y="3375226"/>
            <a:ext cx="941423" cy="1"/>
          </a:xfrm>
          <a:prstGeom prst="line">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64" name="HTCondor"/>
          <p:cNvSpPr txBox="1"/>
          <p:nvPr/>
        </p:nvSpPr>
        <p:spPr>
          <a:xfrm>
            <a:off x="9046986" y="2991202"/>
            <a:ext cx="1022717" cy="31835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r>
              <a:rPr sz="1600" b="1">
                <a:solidFill>
                  <a:schemeClr val="bg1"/>
                </a:solidFill>
              </a:rPr>
              <a:t>HTCondor</a:t>
            </a:r>
          </a:p>
        </p:txBody>
      </p:sp>
      <p:sp>
        <p:nvSpPr>
          <p:cNvPr id="165" name="Line"/>
          <p:cNvSpPr/>
          <p:nvPr/>
        </p:nvSpPr>
        <p:spPr>
          <a:xfrm>
            <a:off x="8803053" y="4000304"/>
            <a:ext cx="1414382" cy="1"/>
          </a:xfrm>
          <a:prstGeom prst="line">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66" name="Stage Output"/>
          <p:cNvSpPr txBox="1"/>
          <p:nvPr/>
        </p:nvSpPr>
        <p:spPr>
          <a:xfrm>
            <a:off x="8793155" y="3678788"/>
            <a:ext cx="1322478" cy="31835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r>
              <a:rPr sz="1600" b="1">
                <a:solidFill>
                  <a:schemeClr val="bg1"/>
                </a:solidFill>
              </a:rPr>
              <a:t>Stage Output</a:t>
            </a:r>
          </a:p>
        </p:txBody>
      </p:sp>
      <p:sp>
        <p:nvSpPr>
          <p:cNvPr id="167" name="Line"/>
          <p:cNvSpPr/>
          <p:nvPr/>
        </p:nvSpPr>
        <p:spPr>
          <a:xfrm>
            <a:off x="8294061" y="1982195"/>
            <a:ext cx="941423" cy="1"/>
          </a:xfrm>
          <a:prstGeom prst="line">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solidFill>
                <a:schemeClr val="bg1"/>
              </a:solidFill>
            </a:endParaRPr>
          </a:p>
        </p:txBody>
      </p:sp>
      <p:sp>
        <p:nvSpPr>
          <p:cNvPr id="168" name="CERN"/>
          <p:cNvSpPr txBox="1"/>
          <p:nvPr/>
        </p:nvSpPr>
        <p:spPr>
          <a:xfrm>
            <a:off x="8353211" y="1535663"/>
            <a:ext cx="575479" cy="318357"/>
          </a:xfrm>
          <a:prstGeom prst="rect">
            <a:avLst/>
          </a:prstGeom>
          <a:ln w="12700">
            <a:miter lim="400000"/>
          </a:ln>
          <a:extLst>
            <a:ext uri="{C572A759-6A51-4108-AA02-DFA0A04FC94B}">
              <ma14:wrappingTextBoxFlag xmlns:ma14="http://schemas.microsoft.com/office/mac/drawingml/2011/main" xmlns="" val="1"/>
            </a:ext>
          </a:extLst>
        </p:spPr>
        <p:txBody>
          <a:bodyPr wrap="none" lIns="35719" tIns="35719" rIns="35719" bIns="35719" anchor="ctr">
            <a:spAutoFit/>
          </a:bodyPr>
          <a:lstStyle/>
          <a:p>
            <a:r>
              <a:rPr sz="1600" b="1" dirty="0">
                <a:solidFill>
                  <a:schemeClr val="bg1"/>
                </a:solidFill>
              </a:rPr>
              <a:t>CERN</a:t>
            </a:r>
          </a:p>
        </p:txBody>
      </p:sp>
      <p:cxnSp>
        <p:nvCxnSpPr>
          <p:cNvPr id="14" name="Straight Arrow Connector 13">
            <a:extLst>
              <a:ext uri="{FF2B5EF4-FFF2-40B4-BE49-F238E27FC236}">
                <a16:creationId xmlns:a16="http://schemas.microsoft.com/office/drawing/2014/main" id="{2E8F02E0-7BB4-4124-999C-4A29E1A71BF1}"/>
              </a:ext>
            </a:extLst>
          </p:cNvPr>
          <p:cNvCxnSpPr>
            <a:cxnSpLocks/>
          </p:cNvCxnSpPr>
          <p:nvPr/>
        </p:nvCxnSpPr>
        <p:spPr>
          <a:xfrm>
            <a:off x="3775854" y="1933945"/>
            <a:ext cx="3310747" cy="0"/>
          </a:xfrm>
          <a:prstGeom prst="straightConnector1">
            <a:avLst/>
          </a:prstGeom>
          <a:ln w="1016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2942218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1379</TotalTime>
  <Words>1494</Words>
  <Application>Microsoft Office PowerPoint</Application>
  <PresentationFormat>Widescreen</PresentationFormat>
  <Paragraphs>200</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Narrow</vt:lpstr>
      <vt:lpstr>Calibri</vt:lpstr>
      <vt:lpstr>Courier New</vt:lpstr>
      <vt:lpstr>Helvetica Light</vt:lpstr>
      <vt:lpstr>Helvetica Neue Medium</vt:lpstr>
      <vt:lpstr>Trebuchet MS</vt:lpstr>
      <vt:lpstr>Berlin</vt:lpstr>
      <vt:lpstr>The SciTokens Authorization Model: JSON Web Tokens &amp; OAuth</vt:lpstr>
      <vt:lpstr>SciTokens Project</vt:lpstr>
      <vt:lpstr>Identity-based Authorization</vt:lpstr>
      <vt:lpstr>Capability-based Authorization</vt:lpstr>
      <vt:lpstr>Capabilities versus Impersonation</vt:lpstr>
      <vt:lpstr>The World Uses Capabilities!</vt:lpstr>
      <vt:lpstr>Three-Legged Authorization</vt:lpstr>
      <vt:lpstr>SciTokens Model</vt:lpstr>
      <vt:lpstr>End-Goal</vt:lpstr>
      <vt:lpstr>PowerPoint Presentation</vt:lpstr>
      <vt:lpstr>Architecture</vt:lpstr>
      <vt:lpstr>OAuth2 Authorization Framework</vt:lpstr>
      <vt:lpstr>CILogon and SciTokens</vt:lpstr>
      <vt:lpstr>Tokens for Distributed Science Infrastructures</vt:lpstr>
      <vt:lpstr>JWT in action!</vt:lpstr>
      <vt:lpstr>Example Token, Decoded</vt:lpstr>
      <vt:lpstr>Early results on OSG</vt:lpstr>
      <vt:lpstr>Wait, I’ve seen this before!</vt:lpstr>
      <vt:lpstr>Status &amp; 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Jim Basney</cp:lastModifiedBy>
  <cp:revision>65</cp:revision>
  <dcterms:created xsi:type="dcterms:W3CDTF">2018-02-07T21:06:10Z</dcterms:created>
  <dcterms:modified xsi:type="dcterms:W3CDTF">2018-05-22T13:16:29Z</dcterms:modified>
</cp:coreProperties>
</file>