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9"/>
  </p:notesMasterIdLst>
  <p:sldIdLst>
    <p:sldId id="256" r:id="rId2"/>
    <p:sldId id="380" r:id="rId3"/>
    <p:sldId id="389" r:id="rId4"/>
    <p:sldId id="268" r:id="rId5"/>
    <p:sldId id="271" r:id="rId6"/>
    <p:sldId id="385" r:id="rId7"/>
    <p:sldId id="384" r:id="rId8"/>
    <p:sldId id="269" r:id="rId9"/>
    <p:sldId id="386" r:id="rId10"/>
    <p:sldId id="293" r:id="rId11"/>
    <p:sldId id="290" r:id="rId12"/>
    <p:sldId id="318" r:id="rId13"/>
    <p:sldId id="397" r:id="rId14"/>
    <p:sldId id="263" r:id="rId15"/>
    <p:sldId id="275" r:id="rId16"/>
    <p:sldId id="405" r:id="rId17"/>
    <p:sldId id="274" r:id="rId18"/>
    <p:sldId id="276" r:id="rId19"/>
    <p:sldId id="277" r:id="rId20"/>
    <p:sldId id="289" r:id="rId21"/>
    <p:sldId id="375" r:id="rId22"/>
    <p:sldId id="401" r:id="rId23"/>
    <p:sldId id="404" r:id="rId24"/>
    <p:sldId id="280" r:id="rId25"/>
    <p:sldId id="282" r:id="rId26"/>
    <p:sldId id="285" r:id="rId27"/>
    <p:sldId id="287" r:id="rId28"/>
    <p:sldId id="288" r:id="rId29"/>
    <p:sldId id="356" r:id="rId30"/>
    <p:sldId id="329" r:id="rId31"/>
    <p:sldId id="387" r:id="rId32"/>
    <p:sldId id="360" r:id="rId33"/>
    <p:sldId id="409" r:id="rId34"/>
    <p:sldId id="358" r:id="rId35"/>
    <p:sldId id="388" r:id="rId36"/>
    <p:sldId id="309" r:id="rId37"/>
    <p:sldId id="382" r:id="rId38"/>
    <p:sldId id="410" r:id="rId39"/>
    <p:sldId id="310" r:id="rId40"/>
    <p:sldId id="316" r:id="rId41"/>
    <p:sldId id="378" r:id="rId42"/>
    <p:sldId id="364" r:id="rId43"/>
    <p:sldId id="366" r:id="rId44"/>
    <p:sldId id="367" r:id="rId45"/>
    <p:sldId id="411" r:id="rId46"/>
    <p:sldId id="412" r:id="rId47"/>
    <p:sldId id="368" r:id="rId48"/>
    <p:sldId id="369" r:id="rId49"/>
    <p:sldId id="311" r:id="rId50"/>
    <p:sldId id="336" r:id="rId51"/>
    <p:sldId id="315" r:id="rId52"/>
    <p:sldId id="337" r:id="rId53"/>
    <p:sldId id="317" r:id="rId54"/>
    <p:sldId id="313" r:id="rId55"/>
    <p:sldId id="314" r:id="rId56"/>
    <p:sldId id="383" r:id="rId57"/>
    <p:sldId id="350" r:id="rId58"/>
    <p:sldId id="339" r:id="rId59"/>
    <p:sldId id="363" r:id="rId60"/>
    <p:sldId id="374" r:id="rId61"/>
    <p:sldId id="294" r:id="rId62"/>
    <p:sldId id="320" r:id="rId63"/>
    <p:sldId id="296" r:id="rId64"/>
    <p:sldId id="295" r:id="rId65"/>
    <p:sldId id="307" r:id="rId66"/>
    <p:sldId id="340" r:id="rId67"/>
    <p:sldId id="331" r:id="rId68"/>
    <p:sldId id="376" r:id="rId69"/>
    <p:sldId id="298" r:id="rId70"/>
    <p:sldId id="301" r:id="rId71"/>
    <p:sldId id="303" r:id="rId72"/>
    <p:sldId id="408" r:id="rId73"/>
    <p:sldId id="304" r:id="rId74"/>
    <p:sldId id="299" r:id="rId75"/>
    <p:sldId id="302" r:id="rId76"/>
    <p:sldId id="305" r:id="rId77"/>
    <p:sldId id="321" r:id="rId78"/>
    <p:sldId id="323" r:id="rId79"/>
    <p:sldId id="322" r:id="rId80"/>
    <p:sldId id="327" r:id="rId81"/>
    <p:sldId id="342" r:id="rId82"/>
    <p:sldId id="325" r:id="rId83"/>
    <p:sldId id="324" r:id="rId84"/>
    <p:sldId id="399" r:id="rId85"/>
    <p:sldId id="326" r:id="rId86"/>
    <p:sldId id="330" r:id="rId87"/>
    <p:sldId id="328" r:id="rId88"/>
    <p:sldId id="335" r:id="rId89"/>
    <p:sldId id="334" r:id="rId90"/>
    <p:sldId id="341" r:id="rId91"/>
    <p:sldId id="345" r:id="rId92"/>
    <p:sldId id="348" r:id="rId93"/>
    <p:sldId id="346" r:id="rId94"/>
    <p:sldId id="377" r:id="rId95"/>
    <p:sldId id="347" r:id="rId96"/>
    <p:sldId id="381" r:id="rId97"/>
    <p:sldId id="349" r:id="rId98"/>
    <p:sldId id="343" r:id="rId99"/>
    <p:sldId id="351" r:id="rId100"/>
    <p:sldId id="392" r:id="rId101"/>
    <p:sldId id="352" r:id="rId102"/>
    <p:sldId id="353" r:id="rId103"/>
    <p:sldId id="390" r:id="rId104"/>
    <p:sldId id="394" r:id="rId105"/>
    <p:sldId id="398" r:id="rId106"/>
    <p:sldId id="355" r:id="rId107"/>
    <p:sldId id="396" r:id="rId10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3A46"/>
    <a:srgbClr val="C2E7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737" autoAdjust="0"/>
  </p:normalViewPr>
  <p:slideViewPr>
    <p:cSldViewPr snapToGrid="0" snapToObjects="1">
      <p:cViewPr>
        <p:scale>
          <a:sx n="90" d="100"/>
          <a:sy n="90" d="100"/>
        </p:scale>
        <p:origin x="-1792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6A7B2-23D6-7F48-A4B1-EF9DD961BC52}" type="datetimeFigureOut">
              <a:rPr lang="en-US" smtClean="0"/>
              <a:t>5/18/18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73D81-9079-B947-AE9F-DFA85D79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5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edit </a:t>
            </a:r>
            <a:r>
              <a:rPr lang="en-US" dirty="0" err="1" smtClean="0"/>
              <a:t>cmd</a:t>
            </a:r>
            <a:r>
              <a:rPr lang="en-US" dirty="0" smtClean="0"/>
              <a:t> line!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3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edit </a:t>
            </a:r>
            <a:r>
              <a:rPr lang="en-US" dirty="0" err="1" smtClean="0"/>
              <a:t>cmd</a:t>
            </a:r>
            <a:r>
              <a:rPr lang="en-US" dirty="0" smtClean="0"/>
              <a:t> line!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30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82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6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5/18/18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3056" y="358948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33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5/18/18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6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5/18/18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6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5/18/18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3056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37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5/18/18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01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5/18/18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03056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99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5/18/18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03056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03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5/18/18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03056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51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5/18/18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5/18/18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5/18/18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5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7AB44-1285-4E4A-B662-0FA1C6CB1D0C}" type="datetimeFigureOut">
              <a:rPr lang="en-US" smtClean="0"/>
              <a:t>5/18/18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A8086-78F0-444F-BD01-4BA5D4E226E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27024" y="6509570"/>
            <a:ext cx="2280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/>
              </a:rPr>
              <a:t>HTCondor</a:t>
            </a:r>
            <a:r>
              <a:rPr lang="en-US" sz="1600" baseline="0" dirty="0" smtClean="0">
                <a:latin typeface="Arial"/>
              </a:rPr>
              <a:t> Week 2018</a:t>
            </a:r>
            <a:endParaRPr lang="en-US" sz="1600" dirty="0">
              <a:latin typeface="Arial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86800" y="6509570"/>
            <a:ext cx="435436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fld id="{8ADA8086-78F0-444F-BD01-4BA5D4E226EE}" type="slidenum">
              <a:rPr lang="en-US" sz="1600" smtClean="0">
                <a:latin typeface="Arial"/>
                <a:cs typeface="Arial"/>
              </a:rPr>
              <a:pPr/>
              <a:t>‹#›</a:t>
            </a:fld>
            <a:endParaRPr lang="en-US" sz="16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68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Futura Medium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current/12_Appendix_A.html" TargetMode="Externa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genda.hep.wisc.edu/event/1201/other-view%232018-05-21" TargetMode="Externa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current/condor_submit.html" TargetMode="External"/><Relationship Id="rId4" Type="http://schemas.openxmlformats.org/officeDocument/2006/relationships/hyperlink" Target="http://research.cs.wisc.edu/htcondor/manual/current/condor_q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current/condor_submit.html" TargetMode="External"/><Relationship Id="rId4" Type="http://schemas.openxmlformats.org/officeDocument/2006/relationships/hyperlink" Target="http://research.cs.wisc.edu/htcondor/manual/current/condor_q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current/condor_submit.html%23SECTION0012574000000000000000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research.cs.wisc.edu/htcondor/manual/current/12_Appendix_A.html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agenda.hep.wisc.edu/event/1201/other-view%232018-05-21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4.jp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v8.7/JobClassAdAttributes.html%23x170-1240000A.2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current/condor_status.html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current/condor_history.html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current/condor_ssh_to_job.html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current/condor_qedit.html" TargetMode="External"/><Relationship Id="rId3" Type="http://schemas.openxmlformats.org/officeDocument/2006/relationships/hyperlink" Target="http://research.cs.wisc.edu/htcondor/manual/current/condor_release.html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current/condor_hold.html" TargetMode="External"/><Relationship Id="rId3" Type="http://schemas.openxmlformats.org/officeDocument/2006/relationships/hyperlink" Target="http://research.cs.wisc.edu/htcondor/manual/current/condor_rm.html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genda.hep.wisc.edu/event/1201/other-view%232018-05-21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current/2_4Running_Job.html%23SECTION00341200000000000000" TargetMode="External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current/2_4Running_Job.html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current/2_4Running_Job.html%23SECTION00341100000000000000" TargetMode="External"/><Relationship Id="rId4" Type="http://schemas.openxmlformats.org/officeDocument/2006/relationships/hyperlink" Target="http://research.cs.wisc.edu/htcondor/manual/current/2_8Java_Applications.html" TargetMode="External"/><Relationship Id="rId5" Type="http://schemas.openxmlformats.org/officeDocument/2006/relationships/hyperlink" Target="http://research.cs.wisc.edu/htcondor/manual/current/2_4Running_Job.html%23SECTION00341600000000000000" TargetMode="External"/><Relationship Id="rId6" Type="http://schemas.openxmlformats.org/officeDocument/2006/relationships/hyperlink" Target="http://research.cs.wisc.edu/htcondor/manual/current/2_11Virtual_Machine.html" TargetMode="External"/><Relationship Id="rId7" Type="http://schemas.openxmlformats.org/officeDocument/2006/relationships/hyperlink" Target="http://research.cs.wisc.edu/htcondor/manual/current/2_9Parallel_Applications.html" TargetMode="External"/><Relationship Id="rId8" Type="http://schemas.openxmlformats.org/officeDocument/2006/relationships/hyperlink" Target="https://agenda.hep.wisc.edu/event/1201/other-view%232018-05-21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current/2_12Docker_Universe.html" TargetMode="External"/><Relationship Id="rId3" Type="http://schemas.openxmlformats.org/officeDocument/2006/relationships/image" Target="../media/image3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24942"/>
            <a:ext cx="7772400" cy="1944034"/>
          </a:xfrm>
        </p:spPr>
        <p:txBody>
          <a:bodyPr/>
          <a:lstStyle/>
          <a:p>
            <a:r>
              <a:rPr lang="en-US" dirty="0" smtClean="0"/>
              <a:t>An Introduction to Using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43923" y="5184588"/>
            <a:ext cx="7772400" cy="1017245"/>
          </a:xfrm>
        </p:spPr>
        <p:txBody>
          <a:bodyPr>
            <a:normAutofit/>
          </a:bodyPr>
          <a:lstStyle/>
          <a:p>
            <a:r>
              <a:rPr lang="en-US" dirty="0" smtClean="0"/>
              <a:t>Christina Koch</a:t>
            </a:r>
          </a:p>
          <a:p>
            <a:r>
              <a:rPr lang="en-US" dirty="0" smtClean="0"/>
              <a:t>May 21, 2018</a:t>
            </a:r>
          </a:p>
        </p:txBody>
      </p:sp>
      <p:pic>
        <p:nvPicPr>
          <p:cNvPr id="7" name="Picture 6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43" y="4403498"/>
            <a:ext cx="2707697" cy="6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4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Running a Job with </a:t>
            </a:r>
            <a:r>
              <a:rPr lang="en-US" dirty="0" err="1" smtClean="0"/>
              <a:t>HTCondor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3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job submission, </a:t>
            </a:r>
            <a:r>
              <a:rPr lang="en-US" dirty="0" err="1" smtClean="0"/>
              <a:t>HTCondor</a:t>
            </a:r>
            <a:r>
              <a:rPr lang="en-US" dirty="0" smtClean="0"/>
              <a:t> manages jobs based on its configuration</a:t>
            </a:r>
          </a:p>
          <a:p>
            <a:r>
              <a:rPr lang="en-US" dirty="0" smtClean="0"/>
              <a:t>You can use options that will customize job management even further</a:t>
            </a:r>
          </a:p>
          <a:p>
            <a:r>
              <a:rPr lang="en-US" dirty="0" smtClean="0"/>
              <a:t>These options can </a:t>
            </a:r>
          </a:p>
          <a:p>
            <a:pPr marL="0" indent="0">
              <a:buNone/>
            </a:pPr>
            <a:r>
              <a:rPr lang="en-US" dirty="0" smtClean="0"/>
              <a:t>   automate when </a:t>
            </a:r>
          </a:p>
          <a:p>
            <a:pPr marL="0" indent="0">
              <a:buNone/>
            </a:pPr>
            <a:r>
              <a:rPr lang="en-US" dirty="0" smtClean="0"/>
              <a:t>   jobs are started, </a:t>
            </a:r>
          </a:p>
          <a:p>
            <a:pPr marL="0" indent="0">
              <a:buNone/>
            </a:pPr>
            <a:r>
              <a:rPr lang="en-US" dirty="0" smtClean="0"/>
              <a:t>   stopped, and removed.</a:t>
            </a:r>
          </a:p>
        </p:txBody>
      </p:sp>
      <p:pic>
        <p:nvPicPr>
          <p:cNvPr id="4" name="Picture 3" descr="car_assemb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0" y="3845188"/>
            <a:ext cx="3453623" cy="21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4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a small number of jobs fail; if they run again, they complete successfully.</a:t>
            </a:r>
          </a:p>
          <a:p>
            <a:r>
              <a:rPr lang="en-US" dirty="0" smtClean="0"/>
              <a:t>Solution: If the job exits with an error, leave it in the queue to run again.  This is done via the automatic option </a:t>
            </a:r>
            <a:r>
              <a:rPr lang="en-US" dirty="0" err="1" smtClean="0">
                <a:latin typeface="Courier"/>
                <a:cs typeface="Courier"/>
              </a:rPr>
              <a:t>max_retries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5091" y="5428242"/>
            <a:ext cx="248311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max_retries</a:t>
            </a:r>
            <a:r>
              <a:rPr lang="en-US" dirty="0" smtClean="0">
                <a:latin typeface="Courier"/>
                <a:cs typeface="Courier"/>
              </a:rPr>
              <a:t> = 5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11341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Automatically Hold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Your job should run in 2 hours or less, but a few jobs “hang” randomly and run for days</a:t>
            </a:r>
          </a:p>
          <a:p>
            <a:r>
              <a:rPr lang="en-US" dirty="0" smtClean="0"/>
              <a:t>Solution: Put jobs on hold if they run for over 2 hours, using a </a:t>
            </a:r>
            <a:r>
              <a:rPr lang="en-US" dirty="0" err="1" smtClean="0">
                <a:solidFill>
                  <a:srgbClr val="CB3A46"/>
                </a:solidFill>
                <a:latin typeface="Courier"/>
                <a:cs typeface="Courier"/>
              </a:rPr>
              <a:t>periodic_hold</a:t>
            </a:r>
            <a:r>
              <a:rPr lang="en-US" dirty="0" smtClean="0"/>
              <a:t> statement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939006"/>
            <a:ext cx="8229600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periodic_hold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 (</a:t>
            </a:r>
            <a:r>
              <a:rPr lang="en-US" dirty="0" err="1" smtClean="0">
                <a:latin typeface="Courier"/>
                <a:cs typeface="Courier"/>
              </a:rPr>
              <a:t>JobStatus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== 2) &amp;&amp;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CurrentTime</a:t>
            </a:r>
            <a:r>
              <a:rPr lang="en-US" dirty="0">
                <a:latin typeface="Courier"/>
                <a:cs typeface="Courier"/>
              </a:rPr>
              <a:t> - </a:t>
            </a:r>
            <a:r>
              <a:rPr lang="en-US" dirty="0" err="1">
                <a:latin typeface="Courier"/>
                <a:cs typeface="Courier"/>
              </a:rPr>
              <a:t>EnteredCurrentStatus</a:t>
            </a:r>
            <a:r>
              <a:rPr lang="en-US" dirty="0">
                <a:latin typeface="Courier"/>
                <a:cs typeface="Courier"/>
              </a:rPr>
              <a:t>) &gt; (</a:t>
            </a:r>
            <a:r>
              <a:rPr lang="en-US" dirty="0" smtClean="0">
                <a:latin typeface="Courier"/>
                <a:cs typeface="Courier"/>
              </a:rPr>
              <a:t>60 * </a:t>
            </a:r>
            <a:r>
              <a:rPr lang="en-US" dirty="0">
                <a:latin typeface="Courier"/>
                <a:cs typeface="Courier"/>
              </a:rPr>
              <a:t>60 * </a:t>
            </a:r>
            <a:r>
              <a:rPr lang="en-US" dirty="0" smtClean="0">
                <a:latin typeface="Courier"/>
                <a:cs typeface="Courier"/>
              </a:rPr>
              <a:t>2)</a:t>
            </a:r>
            <a:r>
              <a:rPr lang="en-US" dirty="0">
                <a:latin typeface="Courier"/>
                <a:cs typeface="Courier"/>
              </a:rPr>
              <a:t>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796246" y="4845293"/>
            <a:ext cx="1763145" cy="1972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089567" y="5585337"/>
            <a:ext cx="359783" cy="126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626222" y="5498729"/>
            <a:ext cx="409102" cy="194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588214" y="4367175"/>
            <a:ext cx="1942353" cy="4781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is running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14778" y="5716228"/>
            <a:ext cx="1631577" cy="4099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2 hours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637681" y="5681547"/>
            <a:ext cx="3158565" cy="6872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How long the job has been running, in seconds</a:t>
            </a:r>
          </a:p>
        </p:txBody>
      </p:sp>
    </p:spTree>
    <p:extLst>
      <p:ext uri="{BB962C8B-B14F-4D97-AF65-F5344CB8AC3E}">
        <p14:creationId xmlns:p14="http://schemas.microsoft.com/office/powerpoint/2010/main" val="224967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Automatically Release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(related to previous): A few jobs are being held for running long; they will complete if they run again.</a:t>
            </a:r>
          </a:p>
          <a:p>
            <a:r>
              <a:rPr lang="en-US" dirty="0" smtClean="0"/>
              <a:t>Solution: automatically release those held jobs with a </a:t>
            </a:r>
            <a:r>
              <a:rPr lang="en-US" dirty="0" err="1" smtClean="0">
                <a:solidFill>
                  <a:srgbClr val="CB3A46"/>
                </a:solidFill>
                <a:latin typeface="Courier"/>
                <a:cs typeface="Courier"/>
              </a:rPr>
              <a:t>periodic_release</a:t>
            </a:r>
            <a:r>
              <a:rPr lang="en-US" dirty="0" smtClean="0"/>
              <a:t> option, up to 5 times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9420" y="5000651"/>
            <a:ext cx="6780323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periodic_release</a:t>
            </a:r>
            <a:r>
              <a:rPr lang="en-US" dirty="0">
                <a:latin typeface="Courier"/>
                <a:cs typeface="Courier"/>
              </a:rPr>
              <a:t> = (</a:t>
            </a:r>
            <a:r>
              <a:rPr lang="en-US" dirty="0" err="1" smtClean="0">
                <a:latin typeface="Courier"/>
                <a:cs typeface="Courier"/>
              </a:rPr>
              <a:t>JobStatus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== 5) &amp;&amp;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   (</a:t>
            </a:r>
            <a:r>
              <a:rPr lang="en-US" dirty="0" err="1" smtClean="0">
                <a:latin typeface="Courier"/>
                <a:cs typeface="Courier"/>
              </a:rPr>
              <a:t>HoldReasonCode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== 3) &amp;&amp; </a:t>
            </a:r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NumJobStarts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&lt; 5)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23698" y="4845293"/>
            <a:ext cx="345231" cy="295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967566" y="5548045"/>
            <a:ext cx="499352" cy="277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478267" y="5548045"/>
            <a:ext cx="628813" cy="247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047035" y="4367175"/>
            <a:ext cx="1643787" cy="4781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is </a:t>
            </a:r>
            <a:r>
              <a:rPr lang="en-US" dirty="0" smtClean="0">
                <a:latin typeface="Arial"/>
                <a:cs typeface="Arial"/>
              </a:rPr>
              <a:t>held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55844" y="5780345"/>
            <a:ext cx="2489803" cy="6443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was put on hold by </a:t>
            </a:r>
            <a:r>
              <a:rPr lang="en-US" dirty="0" err="1">
                <a:latin typeface="Arial"/>
                <a:cs typeface="Arial"/>
              </a:rPr>
              <a:t>periodic_hold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53715" y="5815096"/>
            <a:ext cx="2674214" cy="7421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has started running less than 5 times</a:t>
            </a:r>
          </a:p>
        </p:txBody>
      </p:sp>
    </p:spTree>
    <p:extLst>
      <p:ext uri="{BB962C8B-B14F-4D97-AF65-F5344CB8AC3E}">
        <p14:creationId xmlns:p14="http://schemas.microsoft.com/office/powerpoint/2010/main" val="237409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Automatically Remove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</a:t>
            </a:r>
            <a:r>
              <a:rPr lang="en-US" dirty="0" smtClean="0"/>
              <a:t>Jobs are repetitively failing</a:t>
            </a:r>
            <a:endParaRPr lang="en-US" dirty="0"/>
          </a:p>
          <a:p>
            <a:r>
              <a:rPr lang="en-US" dirty="0"/>
              <a:t>Solution: </a:t>
            </a:r>
            <a:r>
              <a:rPr lang="en-US" dirty="0" smtClean="0"/>
              <a:t>Remove jobs from the queue using a </a:t>
            </a:r>
            <a:r>
              <a:rPr lang="en-US" dirty="0" err="1" smtClean="0">
                <a:solidFill>
                  <a:srgbClr val="CB3A46"/>
                </a:solidFill>
                <a:latin typeface="Courier"/>
                <a:cs typeface="Courier"/>
              </a:rPr>
              <a:t>periodic_remove</a:t>
            </a:r>
            <a:r>
              <a:rPr lang="en-US" dirty="0" smtClean="0"/>
              <a:t> </a:t>
            </a:r>
            <a:r>
              <a:rPr lang="en-US" dirty="0"/>
              <a:t>statement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420" y="3595147"/>
            <a:ext cx="678032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periodic_remove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 </a:t>
            </a:r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NumJobsStarts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&gt;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5)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264774" y="3858973"/>
            <a:ext cx="345231" cy="3328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412421" y="4191856"/>
            <a:ext cx="2674214" cy="7421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has started running </a:t>
            </a:r>
            <a:r>
              <a:rPr lang="en-US" dirty="0" smtClean="0">
                <a:latin typeface="Arial"/>
                <a:cs typeface="Arial"/>
              </a:rPr>
              <a:t>more than </a:t>
            </a:r>
            <a:r>
              <a:rPr lang="en-US" dirty="0">
                <a:latin typeface="Arial"/>
                <a:cs typeface="Arial"/>
              </a:rPr>
              <a:t>5 times</a:t>
            </a:r>
          </a:p>
        </p:txBody>
      </p:sp>
    </p:spTree>
    <p:extLst>
      <p:ext uri="{BB962C8B-B14F-4D97-AF65-F5344CB8AC3E}">
        <p14:creationId xmlns:p14="http://schemas.microsoft.com/office/powerpoint/2010/main" val="280516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Job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649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CurrentTime</a:t>
            </a:r>
            <a:r>
              <a:rPr lang="en-US" dirty="0" smtClean="0"/>
              <a:t>: current time</a:t>
            </a:r>
            <a:endParaRPr lang="en-US" dirty="0"/>
          </a:p>
          <a:p>
            <a:r>
              <a:rPr lang="en-US" dirty="0" err="1" smtClean="0">
                <a:latin typeface="Courier"/>
                <a:cs typeface="Courier"/>
              </a:rPr>
              <a:t>EnteredCurrentStatus</a:t>
            </a:r>
            <a:r>
              <a:rPr lang="en-US" dirty="0" smtClean="0"/>
              <a:t>: time of last status change</a:t>
            </a:r>
            <a:endParaRPr lang="en-US" dirty="0"/>
          </a:p>
          <a:p>
            <a:r>
              <a:rPr lang="en-US" dirty="0" err="1" smtClean="0">
                <a:latin typeface="Courier"/>
                <a:cs typeface="Courier"/>
              </a:rPr>
              <a:t>ExitCode</a:t>
            </a:r>
            <a:r>
              <a:rPr lang="en-US" dirty="0" smtClean="0"/>
              <a:t>: the exit code from the job</a:t>
            </a:r>
          </a:p>
          <a:p>
            <a:r>
              <a:rPr lang="en-US" dirty="0" err="1" smtClean="0">
                <a:latin typeface="Courier"/>
                <a:cs typeface="Courier"/>
              </a:rPr>
              <a:t>HoldReasonCode</a:t>
            </a:r>
            <a:r>
              <a:rPr lang="en-US" dirty="0" smtClean="0"/>
              <a:t>: number corresponding to a hold reason</a:t>
            </a:r>
          </a:p>
          <a:p>
            <a:r>
              <a:rPr lang="en-US" dirty="0" err="1" smtClean="0">
                <a:latin typeface="Courier"/>
                <a:cs typeface="Courier"/>
              </a:rPr>
              <a:t>NumJobStarts</a:t>
            </a:r>
            <a:r>
              <a:rPr lang="en-US" dirty="0" smtClean="0"/>
              <a:t>: </a:t>
            </a:r>
            <a:r>
              <a:rPr lang="en-US" dirty="0"/>
              <a:t>how many times the job has gone from idle to running </a:t>
            </a:r>
          </a:p>
          <a:p>
            <a:r>
              <a:rPr lang="en-US" dirty="0" err="1" smtClean="0">
                <a:latin typeface="Courier"/>
                <a:cs typeface="Courier"/>
              </a:rPr>
              <a:t>JobStatus</a:t>
            </a:r>
            <a:r>
              <a:rPr lang="en-US" dirty="0" smtClean="0"/>
              <a:t>: number indicating idle, running, held, </a:t>
            </a:r>
            <a:r>
              <a:rPr lang="en-US" smtClean="0"/>
              <a:t>etc.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022055" y="6398803"/>
            <a:ext cx="5494415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Appendix A: JobStatus and HoldReason Codes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73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40475" cy="4995809"/>
          </a:xfrm>
        </p:spPr>
        <p:txBody>
          <a:bodyPr>
            <a:normAutofit/>
          </a:bodyPr>
          <a:lstStyle/>
          <a:p>
            <a:r>
              <a:rPr lang="en-US" dirty="0" smtClean="0"/>
              <a:t>Problem: Want to submit jobs in a particular order, with dependencies between groups of jobs</a:t>
            </a:r>
          </a:p>
          <a:p>
            <a:r>
              <a:rPr lang="en-US" dirty="0" smtClean="0"/>
              <a:t>Solution: Write a DAG</a:t>
            </a:r>
          </a:p>
          <a:p>
            <a:endParaRPr lang="en-US" sz="2000" dirty="0" smtClean="0"/>
          </a:p>
          <a:p>
            <a:r>
              <a:rPr lang="en-US" sz="2000" dirty="0" smtClean="0"/>
              <a:t>To learn about this, attend the next talk, </a:t>
            </a:r>
            <a:r>
              <a:rPr lang="en-US" sz="2000" dirty="0" smtClean="0">
                <a:hlinkClick r:id="rId2"/>
              </a:rPr>
              <a:t>DAGMan: HTCondor and Workflows </a:t>
            </a:r>
            <a:r>
              <a:rPr lang="en-US" sz="2000" dirty="0" smtClean="0"/>
              <a:t>by Lauren Michael at 10:45 today (May 21).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49140" y="2675390"/>
            <a:ext cx="1029526" cy="3698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split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03194" y="3686368"/>
            <a:ext cx="357561" cy="35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0358" y="3686368"/>
            <a:ext cx="357561" cy="35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12862" y="3686368"/>
            <a:ext cx="357561" cy="35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91352" y="3686368"/>
            <a:ext cx="357561" cy="35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11" name="Oval 10"/>
          <p:cNvSpPr/>
          <p:nvPr/>
        </p:nvSpPr>
        <p:spPr>
          <a:xfrm>
            <a:off x="6670366" y="4746659"/>
            <a:ext cx="1429380" cy="49316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combine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4" idx="2"/>
            <a:endCxn id="5" idx="0"/>
          </p:cNvCxnSpPr>
          <p:nvPr/>
        </p:nvCxnSpPr>
        <p:spPr>
          <a:xfrm flipH="1">
            <a:off x="6281975" y="3045260"/>
            <a:ext cx="1081928" cy="64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2"/>
            <a:endCxn id="6" idx="0"/>
          </p:cNvCxnSpPr>
          <p:nvPr/>
        </p:nvCxnSpPr>
        <p:spPr>
          <a:xfrm flipH="1">
            <a:off x="6849139" y="3045260"/>
            <a:ext cx="514764" cy="64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2"/>
            <a:endCxn id="7" idx="0"/>
          </p:cNvCxnSpPr>
          <p:nvPr/>
        </p:nvCxnSpPr>
        <p:spPr>
          <a:xfrm>
            <a:off x="7363903" y="3045260"/>
            <a:ext cx="27740" cy="64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2"/>
            <a:endCxn id="8" idx="0"/>
          </p:cNvCxnSpPr>
          <p:nvPr/>
        </p:nvCxnSpPr>
        <p:spPr>
          <a:xfrm>
            <a:off x="7363903" y="3045260"/>
            <a:ext cx="1006230" cy="64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11" idx="0"/>
          </p:cNvCxnSpPr>
          <p:nvPr/>
        </p:nvCxnSpPr>
        <p:spPr>
          <a:xfrm>
            <a:off x="6281975" y="4043908"/>
            <a:ext cx="1103081" cy="702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" idx="2"/>
            <a:endCxn id="11" idx="0"/>
          </p:cNvCxnSpPr>
          <p:nvPr/>
        </p:nvCxnSpPr>
        <p:spPr>
          <a:xfrm>
            <a:off x="6849139" y="4043908"/>
            <a:ext cx="535917" cy="702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2"/>
            <a:endCxn id="11" idx="0"/>
          </p:cNvCxnSpPr>
          <p:nvPr/>
        </p:nvCxnSpPr>
        <p:spPr>
          <a:xfrm flipH="1">
            <a:off x="7385056" y="4043908"/>
            <a:ext cx="6587" cy="702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2"/>
            <a:endCxn id="11" idx="0"/>
          </p:cNvCxnSpPr>
          <p:nvPr/>
        </p:nvCxnSpPr>
        <p:spPr>
          <a:xfrm flipH="1">
            <a:off x="7385056" y="4043908"/>
            <a:ext cx="985077" cy="702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718374" y="3686368"/>
            <a:ext cx="357561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...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Trapezoid 58"/>
          <p:cNvSpPr/>
          <p:nvPr/>
        </p:nvSpPr>
        <p:spPr>
          <a:xfrm>
            <a:off x="6692796" y="1886335"/>
            <a:ext cx="1342214" cy="345212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download</a:t>
            </a:r>
            <a:endParaRPr lang="en-US" dirty="0"/>
          </a:p>
        </p:txBody>
      </p:sp>
      <p:cxnSp>
        <p:nvCxnSpPr>
          <p:cNvPr id="65" name="Straight Arrow Connector 64"/>
          <p:cNvCxnSpPr>
            <a:stCxn id="59" idx="2"/>
            <a:endCxn id="4" idx="0"/>
          </p:cNvCxnSpPr>
          <p:nvPr/>
        </p:nvCxnSpPr>
        <p:spPr>
          <a:xfrm>
            <a:off x="7363903" y="2231547"/>
            <a:ext cx="0" cy="4438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49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1118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Final Questions?</a:t>
            </a:r>
            <a:endParaRPr lang="en-US" dirty="0"/>
          </a:p>
        </p:txBody>
      </p:sp>
      <p:pic>
        <p:nvPicPr>
          <p:cNvPr id="6" name="Picture 5" descr="California_Condor_credit_GaryKra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713754"/>
            <a:ext cx="3594100" cy="239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4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1029"/>
          </a:xfrm>
        </p:spPr>
        <p:txBody>
          <a:bodyPr/>
          <a:lstStyle/>
          <a:p>
            <a:r>
              <a:rPr lang="en-US" dirty="0" smtClean="0"/>
              <a:t>A single computing task is called a “job”</a:t>
            </a:r>
          </a:p>
          <a:p>
            <a:r>
              <a:rPr lang="en-US" dirty="0" smtClean="0"/>
              <a:t>Three main pieces of a job are the input, executable (program) and output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Executable must be runnable from the command line without any interactive input</a:t>
            </a:r>
            <a:endParaRPr lang="en-US" dirty="0"/>
          </a:p>
        </p:txBody>
      </p:sp>
      <p:pic>
        <p:nvPicPr>
          <p:cNvPr id="8" name="Picture 7" descr="tomato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62" y="3301489"/>
            <a:ext cx="1575136" cy="1181352"/>
          </a:xfrm>
          <a:prstGeom prst="rect">
            <a:avLst/>
          </a:prstGeom>
        </p:spPr>
      </p:pic>
      <p:pic>
        <p:nvPicPr>
          <p:cNvPr id="9" name="Picture 8" descr="pizza_dou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6" y="3637709"/>
            <a:ext cx="1580511" cy="1269677"/>
          </a:xfrm>
          <a:prstGeom prst="rect">
            <a:avLst/>
          </a:prstGeom>
        </p:spPr>
      </p:pic>
      <p:pic>
        <p:nvPicPr>
          <p:cNvPr id="7" name="Picture 6" descr="moz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16" y="4482841"/>
            <a:ext cx="1588653" cy="1162006"/>
          </a:xfrm>
          <a:prstGeom prst="rect">
            <a:avLst/>
          </a:prstGeom>
        </p:spPr>
      </p:pic>
      <p:pic>
        <p:nvPicPr>
          <p:cNvPr id="10" name="Picture 9" descr="pizz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r="8012"/>
          <a:stretch/>
        </p:blipFill>
        <p:spPr>
          <a:xfrm>
            <a:off x="7154425" y="3574816"/>
            <a:ext cx="1655969" cy="1547752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endCxn id="10" idx="1"/>
          </p:cNvCxnSpPr>
          <p:nvPr/>
        </p:nvCxnSpPr>
        <p:spPr>
          <a:xfrm flipV="1">
            <a:off x="6640975" y="4348692"/>
            <a:ext cx="513450" cy="88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01798" y="4356220"/>
            <a:ext cx="790859" cy="13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26548" y="3809599"/>
            <a:ext cx="675250" cy="5390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70112" y="4127066"/>
            <a:ext cx="2231686" cy="2216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568762" y="4357589"/>
            <a:ext cx="933036" cy="5497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 descr="Childs_Joy_of_Cooking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6" b="9427"/>
          <a:stretch/>
        </p:blipFill>
        <p:spPr>
          <a:xfrm>
            <a:off x="4542367" y="3437467"/>
            <a:ext cx="1705454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8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3582" cy="4525963"/>
          </a:xfrm>
        </p:spPr>
        <p:txBody>
          <a:bodyPr/>
          <a:lstStyle/>
          <a:p>
            <a:r>
              <a:rPr lang="en-US" dirty="0" smtClean="0"/>
              <a:t>For our example, we will be using an imaginary program called “</a:t>
            </a:r>
            <a:r>
              <a:rPr lang="en-US" dirty="0" err="1" smtClean="0"/>
              <a:t>compare_states</a:t>
            </a:r>
            <a:r>
              <a:rPr lang="en-US" dirty="0" smtClean="0"/>
              <a:t>”, which compares two data files and produces a single output file.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980719" y="3841928"/>
            <a:ext cx="7154426" cy="2284235"/>
            <a:chOff x="980719" y="3841928"/>
            <a:chExt cx="7154426" cy="2284235"/>
          </a:xfrm>
        </p:grpSpPr>
        <p:sp>
          <p:nvSpPr>
            <p:cNvPr id="4" name="Rectangle 3"/>
            <p:cNvSpPr/>
            <p:nvPr/>
          </p:nvSpPr>
          <p:spPr>
            <a:xfrm>
              <a:off x="980719" y="3841928"/>
              <a:ext cx="1019902" cy="9605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latin typeface="Courier"/>
                  <a:cs typeface="Courier"/>
                </a:rPr>
                <a:t>wi.dat</a:t>
              </a:r>
              <a:endParaRPr lang="en-US" sz="1600" dirty="0">
                <a:latin typeface="Courier"/>
                <a:cs typeface="Courier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724918" y="4142340"/>
              <a:ext cx="1390694" cy="131815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762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ourier"/>
                  <a:cs typeface="Courier"/>
                </a:rPr>
                <a:t>compare_</a:t>
              </a:r>
            </a:p>
            <a:p>
              <a:pPr algn="ctr"/>
              <a:r>
                <a:rPr lang="en-US" dirty="0" smtClean="0">
                  <a:latin typeface="Courier"/>
                  <a:cs typeface="Courier"/>
                </a:rPr>
                <a:t>states</a:t>
              </a:r>
              <a:endParaRPr lang="en-US" dirty="0">
                <a:latin typeface="Courier"/>
                <a:cs typeface="Courier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80719" y="5075851"/>
              <a:ext cx="1027604" cy="105031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latin typeface="Courier"/>
                  <a:cs typeface="Courier"/>
                </a:rPr>
                <a:t>us.dat</a:t>
              </a:r>
              <a:endParaRPr lang="en-US" sz="1600" dirty="0">
                <a:latin typeface="Courier"/>
                <a:cs typeface="Courier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47021" y="4322198"/>
              <a:ext cx="1688124" cy="93432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latin typeface="Courier"/>
                  <a:cs typeface="Courier"/>
                </a:rPr>
                <a:t>wi.dat.out</a:t>
              </a:r>
              <a:endParaRPr lang="en-US" sz="1600" dirty="0">
                <a:latin typeface="Courier"/>
                <a:cs typeface="Courier"/>
              </a:endParaRPr>
            </a:p>
          </p:txBody>
        </p:sp>
        <p:cxnSp>
          <p:nvCxnSpPr>
            <p:cNvPr id="8" name="Straight Arrow Connector 7"/>
            <p:cNvCxnSpPr>
              <a:stCxn id="6" idx="3"/>
              <a:endCxn id="5" idx="1"/>
            </p:cNvCxnSpPr>
            <p:nvPr/>
          </p:nvCxnSpPr>
          <p:spPr>
            <a:xfrm flipV="1">
              <a:off x="2008323" y="4801416"/>
              <a:ext cx="1716595" cy="79959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5" idx="3"/>
              <a:endCxn id="7" idx="1"/>
            </p:cNvCxnSpPr>
            <p:nvPr/>
          </p:nvCxnSpPr>
          <p:spPr>
            <a:xfrm flipV="1">
              <a:off x="5115612" y="4789363"/>
              <a:ext cx="1331409" cy="12053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4" idx="3"/>
              <a:endCxn id="5" idx="1"/>
            </p:cNvCxnSpPr>
            <p:nvPr/>
          </p:nvCxnSpPr>
          <p:spPr>
            <a:xfrm>
              <a:off x="2000621" y="4322198"/>
              <a:ext cx="1724297" cy="4792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640919" y="5844271"/>
            <a:ext cx="6045881" cy="36933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wi.dat.out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57558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46428"/>
          </a:xfrm>
        </p:spPr>
        <p:txBody>
          <a:bodyPr/>
          <a:lstStyle/>
          <a:p>
            <a:r>
              <a:rPr lang="en-US" dirty="0" smtClean="0"/>
              <a:t>Our example will use </a:t>
            </a:r>
            <a:r>
              <a:rPr lang="en-US" dirty="0" err="1" smtClean="0"/>
              <a:t>HTCondor’s</a:t>
            </a:r>
            <a:r>
              <a:rPr lang="en-US" dirty="0" smtClean="0"/>
              <a:t> file transfer option: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0515" y="2946627"/>
            <a:ext cx="3144158" cy="16363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Submit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3146" y="2946628"/>
            <a:ext cx="3097692" cy="1636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Execute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574" y="4582957"/>
            <a:ext cx="3686254" cy="15670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latin typeface="Courier"/>
                <a:cs typeface="Courier"/>
              </a:rPr>
              <a:t>(</a:t>
            </a:r>
            <a:r>
              <a:rPr lang="en-US" sz="2400" dirty="0" err="1" smtClean="0">
                <a:latin typeface="Courier"/>
                <a:cs typeface="Courier"/>
              </a:rPr>
              <a:t>submit_dir</a:t>
            </a:r>
            <a:r>
              <a:rPr lang="en-US" sz="2400" dirty="0" smtClean="0">
                <a:latin typeface="Courier"/>
                <a:cs typeface="Courier"/>
              </a:rPr>
              <a:t>)/</a:t>
            </a:r>
          </a:p>
          <a:p>
            <a:r>
              <a:rPr lang="en-US" sz="2400" dirty="0" smtClean="0">
                <a:latin typeface="Courier"/>
                <a:cs typeface="Courier"/>
              </a:rPr>
              <a:t>	input files </a:t>
            </a:r>
          </a:p>
          <a:p>
            <a:r>
              <a:rPr lang="en-US" sz="2400" dirty="0" smtClean="0">
                <a:latin typeface="Courier"/>
                <a:cs typeface="Courier"/>
              </a:rPr>
              <a:t>	executable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8205" y="4611304"/>
            <a:ext cx="3097692" cy="156708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latin typeface="Courier"/>
                <a:cs typeface="Courier"/>
              </a:rPr>
              <a:t>(</a:t>
            </a:r>
            <a:r>
              <a:rPr lang="en-US" sz="2400" dirty="0" err="1" smtClean="0">
                <a:latin typeface="Courier"/>
                <a:cs typeface="Courier"/>
              </a:rPr>
              <a:t>execute_dir</a:t>
            </a:r>
            <a:r>
              <a:rPr lang="en-US" sz="2400" dirty="0" smtClean="0">
                <a:latin typeface="Courier"/>
                <a:cs typeface="Courier"/>
              </a:rPr>
              <a:t>)/</a:t>
            </a:r>
          </a:p>
          <a:p>
            <a:r>
              <a:rPr lang="en-US" sz="2400" dirty="0">
                <a:latin typeface="Courier"/>
                <a:cs typeface="Courier"/>
              </a:rPr>
              <a:t>	</a:t>
            </a:r>
            <a:r>
              <a:rPr lang="en-US" sz="2400" dirty="0" smtClean="0">
                <a:latin typeface="Courier"/>
                <a:cs typeface="Courier"/>
              </a:rPr>
              <a:t>output files</a:t>
            </a: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914588" y="3854824"/>
            <a:ext cx="110564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925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Callout 24"/>
          <p:cNvSpPr/>
          <p:nvPr/>
        </p:nvSpPr>
        <p:spPr>
          <a:xfrm>
            <a:off x="248194" y="3597389"/>
            <a:ext cx="2050869" cy="1626988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Submit file: communicates everything about your job(s) to </a:t>
            </a:r>
            <a:r>
              <a:rPr lang="en-US" dirty="0" err="1" smtClean="0"/>
              <a:t>HTCondor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090086" y="3379831"/>
            <a:ext cx="2536993" cy="206210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Courier"/>
                <a:cs typeface="Courier"/>
              </a:rPr>
              <a:t>executable = </a:t>
            </a:r>
            <a:r>
              <a:rPr lang="en-US" sz="800" dirty="0" err="1" smtClean="0">
                <a:latin typeface="Courier"/>
                <a:cs typeface="Courier"/>
              </a:rPr>
              <a:t>compare_states</a:t>
            </a:r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smtClean="0">
                <a:latin typeface="Courier"/>
                <a:cs typeface="Courier"/>
              </a:rPr>
              <a:t>arguments = </a:t>
            </a:r>
            <a:r>
              <a:rPr lang="en-US" sz="800" dirty="0" err="1" smtClean="0">
                <a:latin typeface="Courier"/>
                <a:cs typeface="Courier"/>
              </a:rPr>
              <a:t>wi.dat</a:t>
            </a:r>
            <a:r>
              <a:rPr lang="en-US" sz="800" dirty="0" smtClean="0">
                <a:latin typeface="Courier"/>
                <a:cs typeface="Courier"/>
              </a:rPr>
              <a:t> </a:t>
            </a:r>
            <a:r>
              <a:rPr lang="en-US" sz="800" dirty="0" err="1" smtClean="0">
                <a:latin typeface="Courier"/>
                <a:cs typeface="Courier"/>
              </a:rPr>
              <a:t>us.dat</a:t>
            </a:r>
            <a:r>
              <a:rPr lang="en-US" sz="800" dirty="0" smtClean="0">
                <a:latin typeface="Courier"/>
                <a:cs typeface="Courier"/>
              </a:rPr>
              <a:t> </a:t>
            </a:r>
            <a:r>
              <a:rPr lang="en-US" sz="800" dirty="0" err="1" smtClean="0">
                <a:latin typeface="Courier"/>
                <a:cs typeface="Courier"/>
              </a:rPr>
              <a:t>wi.dat.out</a:t>
            </a:r>
            <a:endParaRPr lang="en-US" sz="800" dirty="0" smtClean="0">
              <a:latin typeface="Courier"/>
              <a:cs typeface="Courier"/>
            </a:endParaRP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err="1" smtClean="0">
                <a:latin typeface="Courier"/>
                <a:cs typeface="Courier"/>
              </a:rPr>
              <a:t>should_transfer_files</a:t>
            </a:r>
            <a:r>
              <a:rPr lang="en-US" sz="800" dirty="0" smtClean="0">
                <a:latin typeface="Courier"/>
                <a:cs typeface="Courier"/>
              </a:rPr>
              <a:t> = YES</a:t>
            </a:r>
          </a:p>
          <a:p>
            <a:r>
              <a:rPr lang="en-US" sz="800" dirty="0" err="1" smtClean="0">
                <a:latin typeface="Courier"/>
                <a:cs typeface="Courier"/>
              </a:rPr>
              <a:t>transfer_input_files</a:t>
            </a:r>
            <a:r>
              <a:rPr lang="en-US" sz="800" dirty="0" smtClean="0">
                <a:latin typeface="Courier"/>
                <a:cs typeface="Courier"/>
              </a:rPr>
              <a:t> = </a:t>
            </a:r>
            <a:r>
              <a:rPr lang="en-US" sz="800" dirty="0" err="1" smtClean="0">
                <a:latin typeface="Courier"/>
                <a:cs typeface="Courier"/>
              </a:rPr>
              <a:t>us.dat</a:t>
            </a:r>
            <a:r>
              <a:rPr lang="en-US" sz="800" dirty="0" smtClean="0">
                <a:latin typeface="Courier"/>
                <a:cs typeface="Courier"/>
              </a:rPr>
              <a:t>, </a:t>
            </a:r>
            <a:r>
              <a:rPr lang="en-US" sz="800" dirty="0" err="1" smtClean="0">
                <a:latin typeface="Courier"/>
                <a:cs typeface="Courier"/>
              </a:rPr>
              <a:t>wi.dat</a:t>
            </a:r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err="1" smtClean="0">
                <a:latin typeface="Courier"/>
                <a:cs typeface="Courier"/>
              </a:rPr>
              <a:t>when_to_transfer_output</a:t>
            </a:r>
            <a:r>
              <a:rPr lang="en-US" sz="800" dirty="0" smtClean="0">
                <a:latin typeface="Courier"/>
                <a:cs typeface="Courier"/>
              </a:rPr>
              <a:t> = ON_EXIT</a:t>
            </a: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log = </a:t>
            </a:r>
            <a:r>
              <a:rPr lang="en-US" sz="800" dirty="0" err="1">
                <a:latin typeface="Courier"/>
                <a:cs typeface="Courier"/>
              </a:rPr>
              <a:t>job.log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output = </a:t>
            </a:r>
            <a:r>
              <a:rPr lang="en-US" sz="800" dirty="0" err="1">
                <a:latin typeface="Courier"/>
                <a:cs typeface="Courier"/>
              </a:rPr>
              <a:t>job.out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error = </a:t>
            </a:r>
            <a:r>
              <a:rPr lang="en-US" sz="800" dirty="0" err="1">
                <a:latin typeface="Courier"/>
                <a:cs typeface="Courier"/>
              </a:rPr>
              <a:t>job.err</a:t>
            </a:r>
            <a:endParaRPr lang="en-US" sz="800" dirty="0">
              <a:latin typeface="Courier"/>
              <a:cs typeface="Courier"/>
            </a:endParaRP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err="1" smtClean="0">
                <a:latin typeface="Courier"/>
                <a:cs typeface="Courier"/>
              </a:rPr>
              <a:t>request_cpus</a:t>
            </a:r>
            <a:r>
              <a:rPr lang="en-US" sz="800" dirty="0" smtClean="0">
                <a:latin typeface="Courier"/>
                <a:cs typeface="Courier"/>
              </a:rPr>
              <a:t> = 1</a:t>
            </a:r>
          </a:p>
          <a:p>
            <a:r>
              <a:rPr lang="en-US" sz="800" dirty="0" err="1" smtClean="0">
                <a:latin typeface="Courier"/>
                <a:cs typeface="Courier"/>
              </a:rPr>
              <a:t>request_memory</a:t>
            </a:r>
            <a:r>
              <a:rPr lang="en-US" sz="800" dirty="0" smtClean="0">
                <a:latin typeface="Courier"/>
                <a:cs typeface="Courier"/>
              </a:rPr>
              <a:t> = 20MB</a:t>
            </a:r>
          </a:p>
          <a:p>
            <a:r>
              <a:rPr lang="en-US" sz="800" dirty="0" err="1">
                <a:latin typeface="Courier"/>
                <a:cs typeface="Courier"/>
              </a:rPr>
              <a:t>request_disk</a:t>
            </a:r>
            <a:r>
              <a:rPr lang="en-US" sz="800" dirty="0">
                <a:latin typeface="Courier"/>
                <a:cs typeface="Courier"/>
              </a:rPr>
              <a:t> = 20MB</a:t>
            </a: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smtClean="0">
                <a:latin typeface="Courier"/>
                <a:cs typeface="Courier"/>
              </a:rPr>
              <a:t>queue 1</a:t>
            </a:r>
          </a:p>
        </p:txBody>
      </p:sp>
      <p:pic>
        <p:nvPicPr>
          <p:cNvPr id="13" name="Picture 12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90" y="4081652"/>
            <a:ext cx="2707697" cy="639973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2" idx="3"/>
            <a:endCxn id="13" idx="1"/>
          </p:cNvCxnSpPr>
          <p:nvPr/>
        </p:nvCxnSpPr>
        <p:spPr>
          <a:xfrm flipV="1">
            <a:off x="5627079" y="4401639"/>
            <a:ext cx="576411" cy="92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35728" y="4112773"/>
            <a:ext cx="1314370" cy="569446"/>
            <a:chOff x="980719" y="3841928"/>
            <a:chExt cx="7154426" cy="2284235"/>
          </a:xfrm>
        </p:grpSpPr>
        <p:sp>
          <p:nvSpPr>
            <p:cNvPr id="18" name="Rectangle 17"/>
            <p:cNvSpPr/>
            <p:nvPr/>
          </p:nvSpPr>
          <p:spPr>
            <a:xfrm>
              <a:off x="980719" y="3841928"/>
              <a:ext cx="1019902" cy="9605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urier"/>
                <a:cs typeface="Courier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24918" y="4142340"/>
              <a:ext cx="1390694" cy="131815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762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 w="12700" cmpd="sng">
                  <a:solidFill>
                    <a:schemeClr val="tx1"/>
                  </a:solidFill>
                </a:ln>
                <a:latin typeface="Courier"/>
                <a:cs typeface="Courier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0719" y="5075851"/>
              <a:ext cx="1027604" cy="105031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urier"/>
                <a:cs typeface="Courier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447021" y="4322198"/>
              <a:ext cx="1688124" cy="93432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urier"/>
                <a:cs typeface="Courier"/>
              </a:endParaRPr>
            </a:p>
          </p:txBody>
        </p:sp>
        <p:cxnSp>
          <p:nvCxnSpPr>
            <p:cNvPr id="22" name="Straight Arrow Connector 21"/>
            <p:cNvCxnSpPr>
              <a:stCxn id="20" idx="3"/>
              <a:endCxn id="19" idx="1"/>
            </p:cNvCxnSpPr>
            <p:nvPr/>
          </p:nvCxnSpPr>
          <p:spPr>
            <a:xfrm flipV="1">
              <a:off x="2008323" y="4801416"/>
              <a:ext cx="1716595" cy="79959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9" idx="3"/>
              <a:endCxn id="21" idx="1"/>
            </p:cNvCxnSpPr>
            <p:nvPr/>
          </p:nvCxnSpPr>
          <p:spPr>
            <a:xfrm flipV="1">
              <a:off x="5115612" y="4789363"/>
              <a:ext cx="1331409" cy="12053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3"/>
              <a:endCxn id="19" idx="1"/>
            </p:cNvCxnSpPr>
            <p:nvPr/>
          </p:nvCxnSpPr>
          <p:spPr>
            <a:xfrm>
              <a:off x="2000621" y="4322198"/>
              <a:ext cx="1724297" cy="4792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>
            <a:stCxn id="25" idx="2"/>
            <a:endCxn id="12" idx="1"/>
          </p:cNvCxnSpPr>
          <p:nvPr/>
        </p:nvCxnSpPr>
        <p:spPr>
          <a:xfrm>
            <a:off x="2297354" y="4410883"/>
            <a:ext cx="79273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3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File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when_to_transfer_output</a:t>
            </a:r>
            <a:r>
              <a:rPr lang="en-US" dirty="0" smtClean="0">
                <a:latin typeface="Courier"/>
                <a:cs typeface="Courier"/>
              </a:rPr>
              <a:t> = ON_EXIT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request_cpus</a:t>
            </a:r>
            <a:r>
              <a:rPr lang="en-US" dirty="0" smtClean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smtClean="0">
                <a:latin typeface="Courier"/>
                <a:cs typeface="Courier"/>
              </a:rPr>
              <a:t>20MB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request_disk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65235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File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9200" y="1600200"/>
            <a:ext cx="3182830" cy="505745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List your executable and any arguments it takes.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Arguments are  any options passed to the executable from the command line.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11" y="2999184"/>
            <a:ext cx="1390694" cy="13181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urier"/>
                <a:cs typeface="Courier"/>
              </a:rPr>
              <a:t>compare_</a:t>
            </a:r>
          </a:p>
          <a:p>
            <a:pPr algn="ctr"/>
            <a:r>
              <a:rPr lang="en-US" dirty="0" smtClean="0">
                <a:latin typeface="Courier"/>
                <a:cs typeface="Courier"/>
              </a:rPr>
              <a:t>states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9200" y="6156663"/>
            <a:ext cx="3323783" cy="24622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000" dirty="0" err="1" smtClean="0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0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000" dirty="0" err="1" smtClean="0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0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000" dirty="0" err="1" smtClean="0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0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000" dirty="0" err="1" smtClean="0">
                <a:solidFill>
                  <a:srgbClr val="FFFFFF"/>
                </a:solidFill>
                <a:latin typeface="Courier"/>
                <a:cs typeface="Courier"/>
              </a:rPr>
              <a:t>wi.dat.out</a:t>
            </a:r>
            <a:endParaRPr lang="en-US" sz="1000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"/>
                <a:cs typeface="Courier"/>
              </a:rPr>
              <a:t>executable = </a:t>
            </a:r>
            <a:r>
              <a:rPr lang="en-US" b="1" dirty="0" err="1" smtClean="0">
                <a:latin typeface="Courier"/>
                <a:cs typeface="Courier"/>
              </a:rPr>
              <a:t>compare_states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arguments = </a:t>
            </a:r>
            <a:r>
              <a:rPr lang="en-US" b="1" dirty="0" err="1" smtClean="0">
                <a:latin typeface="Courier"/>
                <a:cs typeface="Courier"/>
              </a:rPr>
              <a:t>wi.dat</a:t>
            </a:r>
            <a:r>
              <a:rPr lang="en-US" b="1" dirty="0" smtClean="0">
                <a:latin typeface="Courier"/>
                <a:cs typeface="Courier"/>
              </a:rPr>
              <a:t> </a:t>
            </a:r>
            <a:r>
              <a:rPr lang="en-US" b="1" dirty="0" err="1" smtClean="0">
                <a:latin typeface="Courier"/>
                <a:cs typeface="Courier"/>
              </a:rPr>
              <a:t>us.dat</a:t>
            </a:r>
            <a:r>
              <a:rPr lang="en-US" b="1" dirty="0" smtClean="0">
                <a:latin typeface="Courier"/>
                <a:cs typeface="Courier"/>
              </a:rPr>
              <a:t> </a:t>
            </a:r>
            <a:r>
              <a:rPr lang="en-US" b="1" dirty="0" err="1" smtClean="0">
                <a:latin typeface="Courier"/>
                <a:cs typeface="Courier"/>
              </a:rPr>
              <a:t>wi.dat.out</a:t>
            </a:r>
            <a:endParaRPr lang="en-US" b="1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when_to_transfer_output</a:t>
            </a:r>
            <a:r>
              <a:rPr lang="en-US" dirty="0" smtClean="0">
                <a:latin typeface="Courier"/>
                <a:cs typeface="Courier"/>
              </a:rPr>
              <a:t> = ON_EXIT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request_cpus</a:t>
            </a:r>
            <a:r>
              <a:rPr lang="en-US" dirty="0" smtClean="0">
                <a:latin typeface="Courier"/>
                <a:cs typeface="Courier"/>
              </a:rPr>
              <a:t> = 1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request_memory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78099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File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52160" y="1600200"/>
            <a:ext cx="2834640" cy="5072610"/>
          </a:xfrm>
        </p:spPr>
        <p:txBody>
          <a:bodyPr/>
          <a:lstStyle/>
          <a:p>
            <a:r>
              <a:rPr lang="en-US" dirty="0" smtClean="0"/>
              <a:t>Indicate your input files.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68569" y="3910188"/>
            <a:ext cx="1019902" cy="96054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68569" y="5144111"/>
            <a:ext cx="1027604" cy="1050312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Courier"/>
                <a:cs typeface="Courier"/>
              </a:rPr>
              <a:t>us.dat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err="1" smtClean="0">
                <a:latin typeface="Courier"/>
                <a:cs typeface="Courier"/>
              </a:rPr>
              <a:t>should_transfer_files</a:t>
            </a:r>
            <a:r>
              <a:rPr lang="en-US" b="1" dirty="0" smtClean="0">
                <a:latin typeface="Courier"/>
                <a:cs typeface="Courier"/>
              </a:rPr>
              <a:t> = YES</a:t>
            </a:r>
          </a:p>
          <a:p>
            <a:r>
              <a:rPr lang="en-US" b="1" dirty="0" err="1" smtClean="0">
                <a:latin typeface="Courier"/>
                <a:cs typeface="Courier"/>
              </a:rPr>
              <a:t>transfer_input_files</a:t>
            </a:r>
            <a:r>
              <a:rPr lang="en-US" b="1" dirty="0" smtClean="0">
                <a:latin typeface="Courier"/>
                <a:cs typeface="Courier"/>
              </a:rPr>
              <a:t> = </a:t>
            </a:r>
            <a:r>
              <a:rPr lang="en-US" b="1" dirty="0" err="1" smtClean="0">
                <a:latin typeface="Courier"/>
                <a:cs typeface="Courier"/>
              </a:rPr>
              <a:t>us.dat</a:t>
            </a:r>
            <a:r>
              <a:rPr lang="en-US" b="1" dirty="0" smtClean="0">
                <a:latin typeface="Courier"/>
                <a:cs typeface="Courier"/>
              </a:rPr>
              <a:t>, </a:t>
            </a:r>
            <a:r>
              <a:rPr lang="en-US" b="1" dirty="0" err="1" smtClean="0">
                <a:latin typeface="Courier"/>
                <a:cs typeface="Courier"/>
              </a:rPr>
              <a:t>wi.dat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when_to_transfer_output</a:t>
            </a:r>
            <a:r>
              <a:rPr lang="en-US" dirty="0" smtClean="0">
                <a:latin typeface="Courier"/>
                <a:cs typeface="Courier"/>
              </a:rPr>
              <a:t> = ON_EXIT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request_cpus</a:t>
            </a:r>
            <a:r>
              <a:rPr lang="en-US" dirty="0" smtClean="0">
                <a:latin typeface="Courier"/>
                <a:cs typeface="Courier"/>
              </a:rPr>
              <a:t> = 1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request_memory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92339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File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20004" y="1600200"/>
            <a:ext cx="3151164" cy="5072610"/>
          </a:xfrm>
        </p:spPr>
        <p:txBody>
          <a:bodyPr/>
          <a:lstStyle/>
          <a:p>
            <a:r>
              <a:rPr lang="en-US" dirty="0" err="1" smtClean="0"/>
              <a:t>HTCondor</a:t>
            </a:r>
            <a:r>
              <a:rPr lang="en-US" dirty="0" smtClean="0"/>
              <a:t> will transfer back all new and changed files (usually output) from the job.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47021" y="5391327"/>
            <a:ext cx="1688124" cy="934329"/>
          </a:xfrm>
          <a:prstGeom prst="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Courier"/>
                <a:cs typeface="Courier"/>
              </a:rPr>
              <a:t>wi.dat.out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b="1" dirty="0" err="1" smtClean="0">
                <a:latin typeface="Courier"/>
                <a:cs typeface="Courier"/>
              </a:rPr>
              <a:t>when_to_transfer_output</a:t>
            </a:r>
            <a:r>
              <a:rPr lang="en-US" b="1" dirty="0" smtClean="0">
                <a:latin typeface="Courier"/>
                <a:cs typeface="Courier"/>
              </a:rPr>
              <a:t> = ON_EXIT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request_cpus</a:t>
            </a:r>
            <a:r>
              <a:rPr lang="en-US" dirty="0" smtClean="0">
                <a:latin typeface="Courier"/>
                <a:cs typeface="Courier"/>
              </a:rPr>
              <a:t> = 1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request_memory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23221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File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84314" y="1600200"/>
            <a:ext cx="2802485" cy="507261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urier"/>
                <a:cs typeface="Courier"/>
              </a:rPr>
              <a:t>log</a:t>
            </a:r>
            <a:r>
              <a:rPr lang="en-US" sz="2800" dirty="0" smtClean="0"/>
              <a:t>: file created by </a:t>
            </a:r>
            <a:r>
              <a:rPr lang="en-US" sz="2800" dirty="0" err="1" smtClean="0"/>
              <a:t>HTCondor</a:t>
            </a:r>
            <a:r>
              <a:rPr lang="en-US" sz="2800" dirty="0" smtClean="0"/>
              <a:t> to track job progress</a:t>
            </a:r>
          </a:p>
          <a:p>
            <a:r>
              <a:rPr lang="en-US" sz="2800" dirty="0" smtClean="0">
                <a:latin typeface="Courier"/>
                <a:cs typeface="Courier"/>
              </a:rPr>
              <a:t>output/error</a:t>
            </a:r>
            <a:r>
              <a:rPr lang="en-US" sz="2800" dirty="0" smtClean="0"/>
              <a:t>: captures </a:t>
            </a:r>
            <a:r>
              <a:rPr lang="en-US" sz="2800" dirty="0" err="1" smtClean="0"/>
              <a:t>stdout</a:t>
            </a:r>
            <a:r>
              <a:rPr lang="en-US" sz="2800" dirty="0" smtClean="0"/>
              <a:t> and </a:t>
            </a:r>
            <a:r>
              <a:rPr lang="en-US" sz="2800" dirty="0" err="1" smtClean="0"/>
              <a:t>stderr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when_to_transfer_output</a:t>
            </a:r>
            <a:r>
              <a:rPr lang="en-US" dirty="0" smtClean="0">
                <a:latin typeface="Courier"/>
                <a:cs typeface="Courier"/>
              </a:rPr>
              <a:t> = ON_EXIT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log = </a:t>
            </a:r>
            <a:r>
              <a:rPr lang="en-US" b="1" dirty="0" err="1">
                <a:latin typeface="Courier"/>
                <a:cs typeface="Courier"/>
              </a:rPr>
              <a:t>job.log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output = </a:t>
            </a:r>
            <a:r>
              <a:rPr lang="en-US" b="1" dirty="0" err="1">
                <a:latin typeface="Courier"/>
                <a:cs typeface="Courier"/>
              </a:rPr>
              <a:t>job.out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error = </a:t>
            </a:r>
            <a:r>
              <a:rPr lang="en-US" b="1" dirty="0" err="1" smtClean="0">
                <a:latin typeface="Courier"/>
                <a:cs typeface="Courier"/>
              </a:rPr>
              <a:t>job.err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request_cpus</a:t>
            </a:r>
            <a:r>
              <a:rPr lang="en-US" dirty="0" smtClean="0">
                <a:latin typeface="Courier"/>
                <a:cs typeface="Courier"/>
              </a:rPr>
              <a:t> = 1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request_memory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9701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Covered In </a:t>
            </a:r>
            <a:r>
              <a:rPr lang="en-US" dirty="0"/>
              <a:t>T</a:t>
            </a:r>
            <a:r>
              <a:rPr lang="en-US" dirty="0" smtClean="0"/>
              <a:t>his Tutorial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73887"/>
          </a:xfrm>
        </p:spPr>
        <p:txBody>
          <a:bodyPr>
            <a:normAutofit/>
          </a:bodyPr>
          <a:lstStyle/>
          <a:p>
            <a:r>
              <a:rPr lang="en-US" dirty="0" smtClean="0"/>
              <a:t>What is </a:t>
            </a:r>
            <a:r>
              <a:rPr lang="en-US" dirty="0" err="1" smtClean="0"/>
              <a:t>HTCondor</a:t>
            </a:r>
            <a:r>
              <a:rPr lang="en-US" dirty="0" smtClean="0"/>
              <a:t>?</a:t>
            </a:r>
          </a:p>
          <a:p>
            <a:r>
              <a:rPr lang="en-US" dirty="0" smtClean="0"/>
              <a:t>Running a Job with </a:t>
            </a:r>
            <a:r>
              <a:rPr lang="en-US" dirty="0" err="1" smtClean="0"/>
              <a:t>HTCondor</a:t>
            </a:r>
            <a:endParaRPr lang="en-US" dirty="0" smtClean="0"/>
          </a:p>
          <a:p>
            <a:r>
              <a:rPr lang="en-US" dirty="0"/>
              <a:t>Submitting Multiple Jobs with </a:t>
            </a:r>
            <a:r>
              <a:rPr lang="en-US" dirty="0" err="1"/>
              <a:t>HTCondor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- pause for questions - </a:t>
            </a:r>
          </a:p>
          <a:p>
            <a:r>
              <a:rPr lang="en-US" dirty="0"/>
              <a:t>How </a:t>
            </a:r>
            <a:r>
              <a:rPr lang="en-US" dirty="0" err="1"/>
              <a:t>HTCondor</a:t>
            </a:r>
            <a:r>
              <a:rPr lang="en-US" dirty="0"/>
              <a:t> Matches and Runs Jobs</a:t>
            </a:r>
          </a:p>
          <a:p>
            <a:r>
              <a:rPr lang="en-US" dirty="0" smtClean="0"/>
              <a:t>Testing and Troubleshooting</a:t>
            </a:r>
          </a:p>
          <a:p>
            <a:r>
              <a:rPr lang="en-US" dirty="0" smtClean="0"/>
              <a:t>Use Cases and </a:t>
            </a:r>
            <a:r>
              <a:rPr lang="en-US" dirty="0" err="1" smtClean="0"/>
              <a:t>HTCondor</a:t>
            </a:r>
            <a:r>
              <a:rPr lang="en-US" dirty="0" smtClean="0"/>
              <a:t> Features</a:t>
            </a:r>
          </a:p>
          <a:p>
            <a:r>
              <a:rPr lang="en-US" dirty="0" smtClean="0"/>
              <a:t>Automation</a:t>
            </a:r>
          </a:p>
        </p:txBody>
      </p:sp>
    </p:spTree>
    <p:extLst>
      <p:ext uri="{BB962C8B-B14F-4D97-AF65-F5344CB8AC3E}">
        <p14:creationId xmlns:p14="http://schemas.microsoft.com/office/powerpoint/2010/main" val="95710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468" y="1600200"/>
            <a:ext cx="2770331" cy="48941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Request the appropriate resources for your job to run.</a:t>
            </a:r>
          </a:p>
          <a:p>
            <a:r>
              <a:rPr lang="en-US" dirty="0" smtClean="0">
                <a:latin typeface="Courier"/>
                <a:cs typeface="Courier"/>
              </a:rPr>
              <a:t>queue</a:t>
            </a:r>
            <a:r>
              <a:rPr lang="en-US" dirty="0" smtClean="0"/>
              <a:t>: keyword indicating “create a job.”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when_to_transfer_output</a:t>
            </a:r>
            <a:r>
              <a:rPr lang="en-US" dirty="0" smtClean="0">
                <a:latin typeface="Courier"/>
                <a:cs typeface="Courier"/>
              </a:rPr>
              <a:t> = ON_EXIT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err="1" smtClean="0">
                <a:latin typeface="Courier"/>
                <a:cs typeface="Courier"/>
              </a:rPr>
              <a:t>request_cpus</a:t>
            </a:r>
            <a:r>
              <a:rPr lang="en-US" b="1" dirty="0" smtClean="0">
                <a:latin typeface="Courier"/>
                <a:cs typeface="Courier"/>
              </a:rPr>
              <a:t> = 1</a:t>
            </a:r>
          </a:p>
          <a:p>
            <a:r>
              <a:rPr lang="en-US" b="1" dirty="0" err="1" smtClean="0">
                <a:latin typeface="Courier"/>
                <a:cs typeface="Courier"/>
              </a:rPr>
              <a:t>request_memory</a:t>
            </a:r>
            <a:r>
              <a:rPr lang="en-US" b="1" dirty="0" smtClean="0">
                <a:latin typeface="Courier"/>
                <a:cs typeface="Courier"/>
              </a:rPr>
              <a:t> = 20MB</a:t>
            </a:r>
          </a:p>
          <a:p>
            <a:r>
              <a:rPr lang="en-US" b="1" dirty="0" err="1">
                <a:latin typeface="Courier"/>
                <a:cs typeface="Courier"/>
              </a:rPr>
              <a:t>request_disk</a:t>
            </a:r>
            <a:r>
              <a:rPr lang="en-US" b="1" dirty="0">
                <a:latin typeface="Courier"/>
                <a:cs typeface="Courier"/>
              </a:rPr>
              <a:t> = 20MB</a:t>
            </a:r>
          </a:p>
          <a:p>
            <a:endParaRPr lang="en-US" b="1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88350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and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</p:spPr>
        <p:txBody>
          <a:bodyPr>
            <a:normAutofit/>
          </a:bodyPr>
          <a:lstStyle/>
          <a:p>
            <a:r>
              <a:rPr lang="en-US" dirty="0" smtClean="0"/>
              <a:t>To submit a job/jobs:</a:t>
            </a:r>
          </a:p>
          <a:p>
            <a:pPr marL="457200" lvl="1" indent="0">
              <a:buNone/>
            </a:pPr>
            <a:r>
              <a:rPr lang="en-US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condor_submit</a:t>
            </a:r>
            <a:r>
              <a:rPr lang="en-US" b="1" dirty="0" smtClean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b="1" i="1" dirty="0" err="1" smtClean="0">
                <a:solidFill>
                  <a:srgbClr val="CB3A46"/>
                </a:solidFill>
                <a:latin typeface="Courier"/>
                <a:cs typeface="Courier"/>
              </a:rPr>
              <a:t>submit_file_name</a:t>
            </a:r>
            <a:endParaRPr lang="en-US" b="1" i="1" dirty="0" smtClean="0">
              <a:solidFill>
                <a:srgbClr val="CB3A46"/>
              </a:solidFill>
              <a:latin typeface="Courier"/>
              <a:cs typeface="Courier"/>
            </a:endParaRPr>
          </a:p>
          <a:p>
            <a:r>
              <a:rPr lang="en-US" dirty="0" smtClean="0"/>
              <a:t>To monitor submitted jobs, use: </a:t>
            </a:r>
          </a:p>
          <a:p>
            <a:pPr marL="457200" lvl="1" indent="0">
              <a:buNone/>
            </a:pPr>
            <a:r>
              <a:rPr lang="en-US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condor_q</a:t>
            </a:r>
            <a:endParaRPr lang="en-US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1" y="4006066"/>
            <a:ext cx="8456699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 smtClean="0">
                <a:solidFill>
                  <a:srgbClr val="FFFFFF"/>
                </a:solidFill>
                <a:latin typeface="Courier"/>
                <a:cs typeface="Courier"/>
              </a:rPr>
              <a:t>condor_submit</a:t>
            </a:r>
            <a:r>
              <a:rPr lang="en-US" sz="1200" b="1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job.submit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Submitting job(s).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job(s) submitted to cluster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128.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1" y="4860363"/>
            <a:ext cx="8456699" cy="1384995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de-DE" sz="1200" dirty="0">
                <a:solidFill>
                  <a:schemeClr val="bg1"/>
                </a:solidFill>
                <a:latin typeface="Courier"/>
                <a:cs typeface="Courier"/>
              </a:rPr>
              <a:t>-- </a:t>
            </a:r>
            <a:r>
              <a:rPr lang="de-DE" sz="1200" dirty="0" err="1">
                <a:solidFill>
                  <a:schemeClr val="bg1"/>
                </a:solidFill>
                <a:latin typeface="Courier"/>
                <a:cs typeface="Courier"/>
              </a:rPr>
              <a:t>Schedd</a:t>
            </a:r>
            <a:r>
              <a:rPr lang="de-DE" sz="1200" dirty="0">
                <a:solidFill>
                  <a:schemeClr val="bg1"/>
                </a:solidFill>
                <a:latin typeface="Courier"/>
                <a:cs typeface="Courier"/>
              </a:rPr>
              <a:t>: submit-5.chtc.wisc.edu : &lt;128.104.101.92:9618?... @ 05/01/17 10:35:54</a:t>
            </a:r>
          </a:p>
          <a:p>
            <a:r>
              <a:rPr lang="de-DE" sz="1200" dirty="0" smtClean="0">
                <a:solidFill>
                  <a:schemeClr val="bg1"/>
                </a:solidFill>
                <a:latin typeface="Courier"/>
                <a:cs typeface="Courier"/>
              </a:rPr>
              <a:t>OWNER  BATCH_NAME            SUBMITTED   DONE   RUN    IDLE  TOTAL JOB_IDS</a:t>
            </a:r>
          </a:p>
          <a:p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  ID: 128              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5/9  11:09 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    _      _      1      1 128.0</a:t>
            </a:r>
          </a:p>
          <a:p>
            <a:endParaRPr lang="sk-SK" sz="1200" dirty="0">
              <a:solidFill>
                <a:schemeClr val="bg1"/>
              </a:solidFill>
              <a:latin typeface="Courier"/>
              <a:cs typeface="Courier"/>
            </a:endParaRPr>
          </a:p>
          <a:p>
            <a:endParaRPr lang="sk-SK" sz="12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sk-SK" sz="1200" dirty="0">
                <a:solidFill>
                  <a:schemeClr val="bg1"/>
                </a:solidFill>
                <a:latin typeface="Courier"/>
                <a:cs typeface="Courier"/>
              </a:rPr>
              <a:t>1 jobs; 0 completed, 0 removed, 1 idle, 0 running, 0 held, 0 suspended</a:t>
            </a:r>
            <a:endParaRPr lang="en-US" sz="1200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6465" y="6296817"/>
            <a:ext cx="3242706" cy="5232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condor_submit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HTCondor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condor_q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3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</a:t>
            </a:r>
            <a:r>
              <a:rPr lang="en-US" dirty="0" err="1">
                <a:latin typeface="Courier"/>
                <a:cs typeface="Courier"/>
              </a:rPr>
              <a:t>condor_q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6310"/>
          </a:xfrm>
        </p:spPr>
        <p:txBody>
          <a:bodyPr>
            <a:normAutofit/>
          </a:bodyPr>
          <a:lstStyle/>
          <a:p>
            <a:r>
              <a:rPr lang="en-US" dirty="0"/>
              <a:t>By default </a:t>
            </a:r>
            <a:r>
              <a:rPr lang="en-US" b="1" dirty="0" err="1">
                <a:latin typeface="Courier"/>
                <a:cs typeface="Courier"/>
              </a:rPr>
              <a:t>condor_q</a:t>
            </a:r>
            <a:r>
              <a:rPr lang="en-US" dirty="0"/>
              <a:t> </a:t>
            </a:r>
            <a:r>
              <a:rPr lang="en-US" dirty="0" smtClean="0"/>
              <a:t>shows:</a:t>
            </a:r>
          </a:p>
          <a:p>
            <a:pPr lvl="1"/>
            <a:r>
              <a:rPr lang="en-US" dirty="0" smtClean="0"/>
              <a:t>user’s </a:t>
            </a:r>
            <a:r>
              <a:rPr lang="en-US" dirty="0"/>
              <a:t>job </a:t>
            </a:r>
            <a:r>
              <a:rPr lang="en-US" dirty="0" smtClean="0"/>
              <a:t>only</a:t>
            </a:r>
            <a:r>
              <a:rPr lang="en-US" dirty="0"/>
              <a:t> </a:t>
            </a:r>
            <a:r>
              <a:rPr lang="en-US" dirty="0" smtClean="0"/>
              <a:t>(as of 8.6)</a:t>
            </a:r>
          </a:p>
          <a:p>
            <a:pPr lvl="1"/>
            <a:r>
              <a:rPr lang="en-US" dirty="0" smtClean="0"/>
              <a:t>jobs summarized in “batches” (as of 8.6)</a:t>
            </a:r>
          </a:p>
          <a:p>
            <a:r>
              <a:rPr lang="en-US" dirty="0" smtClean="0"/>
              <a:t>Constrain with </a:t>
            </a:r>
            <a:r>
              <a:rPr lang="en-US" dirty="0">
                <a:solidFill>
                  <a:schemeClr val="accent2"/>
                </a:solidFill>
              </a:rPr>
              <a:t>username</a:t>
            </a:r>
            <a:r>
              <a:rPr lang="en-US" dirty="0"/>
              <a:t>, </a:t>
            </a:r>
            <a:r>
              <a:rPr lang="en-US" dirty="0" err="1">
                <a:solidFill>
                  <a:srgbClr val="CB3A46"/>
                </a:solidFill>
                <a:latin typeface="Courier"/>
                <a:cs typeface="Courier"/>
              </a:rPr>
              <a:t>ClusterId</a:t>
            </a:r>
            <a:r>
              <a:rPr lang="en-US" dirty="0">
                <a:solidFill>
                  <a:srgbClr val="CB3A46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or full </a:t>
            </a:r>
            <a:r>
              <a:rPr lang="en-US" dirty="0" err="1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r>
              <a:rPr lang="en-US" dirty="0">
                <a:solidFill>
                  <a:srgbClr val="000000"/>
                </a:solidFill>
              </a:rPr>
              <a:t>, which will be denoted          </a:t>
            </a:r>
            <a:r>
              <a:rPr lang="en-US" dirty="0">
                <a:solidFill>
                  <a:srgbClr val="CB3A46"/>
                </a:solidFill>
                <a:latin typeface="Courier"/>
                <a:cs typeface="Courier"/>
              </a:rPr>
              <a:t>[U/C/J]</a:t>
            </a:r>
            <a:r>
              <a:rPr lang="en-US" dirty="0">
                <a:solidFill>
                  <a:srgbClr val="000000"/>
                </a:solidFill>
                <a:cs typeface="Arial"/>
              </a:rPr>
              <a:t> in the following 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slides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831825"/>
            <a:ext cx="8456699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de-DE" sz="1200" dirty="0">
                <a:solidFill>
                  <a:schemeClr val="bg1"/>
                </a:solidFill>
                <a:latin typeface="Courier"/>
                <a:cs typeface="Courier"/>
              </a:rPr>
              <a:t>-- </a:t>
            </a:r>
            <a:r>
              <a:rPr lang="de-DE" sz="1200" dirty="0" err="1">
                <a:solidFill>
                  <a:schemeClr val="bg1"/>
                </a:solidFill>
                <a:latin typeface="Courier"/>
                <a:cs typeface="Courier"/>
              </a:rPr>
              <a:t>Schedd</a:t>
            </a:r>
            <a:r>
              <a:rPr lang="de-DE" sz="1200" dirty="0">
                <a:solidFill>
                  <a:schemeClr val="bg1"/>
                </a:solidFill>
                <a:latin typeface="Courier"/>
                <a:cs typeface="Courier"/>
              </a:rPr>
              <a:t>: submit-5.chtc.wisc.edu : &lt;128.104.101.92:9618?... @ 05/</a:t>
            </a:r>
            <a:r>
              <a:rPr lang="de-DE" sz="1200" dirty="0" smtClean="0">
                <a:solidFill>
                  <a:schemeClr val="bg1"/>
                </a:solidFill>
                <a:latin typeface="Courier"/>
                <a:cs typeface="Courier"/>
              </a:rPr>
              <a:t>09/</a:t>
            </a:r>
            <a:r>
              <a:rPr lang="de-DE" sz="1200" dirty="0">
                <a:solidFill>
                  <a:schemeClr val="bg1"/>
                </a:solidFill>
                <a:latin typeface="Courier"/>
                <a:cs typeface="Courier"/>
              </a:rPr>
              <a:t>17 </a:t>
            </a:r>
            <a:r>
              <a:rPr lang="de-DE" sz="1200" dirty="0" smtClean="0">
                <a:solidFill>
                  <a:schemeClr val="bg1"/>
                </a:solidFill>
                <a:latin typeface="Courier"/>
                <a:cs typeface="Courier"/>
              </a:rPr>
              <a:t>11:</a:t>
            </a:r>
            <a:r>
              <a:rPr lang="de-DE" sz="1200" dirty="0">
                <a:solidFill>
                  <a:schemeClr val="bg1"/>
                </a:solidFill>
                <a:latin typeface="Courier"/>
                <a:cs typeface="Courier"/>
              </a:rPr>
              <a:t>35:54</a:t>
            </a:r>
          </a:p>
          <a:p>
            <a:r>
              <a:rPr lang="de-DE" sz="1200" dirty="0">
                <a:solidFill>
                  <a:schemeClr val="bg1"/>
                </a:solidFill>
                <a:latin typeface="Courier"/>
                <a:cs typeface="Courier"/>
              </a:rPr>
              <a:t>OWNER  BATCH_NAME            </a:t>
            </a:r>
            <a:r>
              <a:rPr lang="de-DE" sz="1200" dirty="0" smtClean="0">
                <a:solidFill>
                  <a:schemeClr val="bg1"/>
                </a:solidFill>
                <a:latin typeface="Courier"/>
                <a:cs typeface="Courier"/>
              </a:rPr>
              <a:t>SUBMITTED   </a:t>
            </a:r>
            <a:r>
              <a:rPr lang="de-DE" sz="1200" dirty="0">
                <a:solidFill>
                  <a:schemeClr val="bg1"/>
                </a:solidFill>
                <a:latin typeface="Courier"/>
                <a:cs typeface="Courier"/>
              </a:rPr>
              <a:t>DONE   RUN    IDLE  TOTAL JOB_IDS</a:t>
            </a:r>
          </a:p>
          <a:p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  ID: 128              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5/9  11:09 </a:t>
            </a:r>
            <a:r>
              <a:rPr lang="en-US" sz="1200" dirty="0" smtClean="0">
                <a:solidFill>
                  <a:schemeClr val="bg1"/>
                </a:solidFill>
                <a:latin typeface="Courier"/>
                <a:cs typeface="Courier"/>
              </a:rPr>
              <a:t>    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_      _      1      1 128.0</a:t>
            </a:r>
          </a:p>
          <a:p>
            <a:endParaRPr lang="sk-SK" sz="12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sk-SK" sz="1200" dirty="0">
                <a:solidFill>
                  <a:schemeClr val="bg1"/>
                </a:solidFill>
                <a:latin typeface="Courier"/>
                <a:cs typeface="Courier"/>
              </a:rPr>
              <a:t>1 jobs; 0 completed, 0 removed, 1 idle, 0 running, 0 held, 0 suspended</a:t>
            </a:r>
            <a:endParaRPr lang="en-US" sz="1200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77210" y="620234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 smtClean="0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r>
              <a:rPr lang="en-US" sz="2400" dirty="0" smtClean="0">
                <a:solidFill>
                  <a:srgbClr val="000000"/>
                </a:solidFill>
              </a:rPr>
              <a:t> = </a:t>
            </a:r>
            <a:r>
              <a:rPr lang="en-US" sz="2400" dirty="0" err="1" smtClean="0">
                <a:solidFill>
                  <a:srgbClr val="CB3A46"/>
                </a:solidFill>
                <a:latin typeface="Courier"/>
                <a:cs typeface="Courier"/>
              </a:rPr>
              <a:t>ClusterId</a:t>
            </a:r>
            <a:r>
              <a:rPr lang="en-US" sz="2400" dirty="0" smtClean="0">
                <a:solidFill>
                  <a:srgbClr val="CB3A46"/>
                </a:solidFill>
              </a:rPr>
              <a:t> .</a:t>
            </a:r>
            <a:r>
              <a:rPr lang="en-US" sz="2400" dirty="0" err="1" smtClean="0">
                <a:solidFill>
                  <a:srgbClr val="CB3A46"/>
                </a:solidFill>
                <a:latin typeface="Courier"/>
                <a:cs typeface="Courier"/>
              </a:rPr>
              <a:t>ProcId</a:t>
            </a:r>
            <a:endParaRPr lang="en-US" sz="2400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044799" y="5635837"/>
            <a:ext cx="0" cy="707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72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</a:t>
            </a:r>
            <a:r>
              <a:rPr lang="en-US" dirty="0" err="1">
                <a:latin typeface="Courier"/>
                <a:cs typeface="Courier"/>
              </a:rPr>
              <a:t>condor_q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78125"/>
          </a:xfrm>
        </p:spPr>
        <p:txBody>
          <a:bodyPr/>
          <a:lstStyle/>
          <a:p>
            <a:r>
              <a:rPr lang="en-US" dirty="0" smtClean="0"/>
              <a:t>To see individual job information, use:</a:t>
            </a: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  </a:t>
            </a:r>
            <a:r>
              <a:rPr lang="en-US" b="1" dirty="0" err="1" smtClean="0">
                <a:latin typeface="Courier"/>
                <a:cs typeface="Courier"/>
              </a:rPr>
              <a:t>condor_q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b="1" dirty="0" smtClean="0">
                <a:solidFill>
                  <a:srgbClr val="CB3A46"/>
                </a:solidFill>
                <a:latin typeface="Courier"/>
                <a:cs typeface="Courier"/>
              </a:rPr>
              <a:t>-</a:t>
            </a:r>
            <a:r>
              <a:rPr lang="en-US" b="1" dirty="0" err="1" smtClean="0">
                <a:solidFill>
                  <a:srgbClr val="CB3A46"/>
                </a:solidFill>
                <a:latin typeface="Courier"/>
                <a:cs typeface="Courier"/>
              </a:rPr>
              <a:t>nobatch</a:t>
            </a:r>
            <a:endParaRPr lang="en-US" b="1" dirty="0" smtClean="0">
              <a:solidFill>
                <a:srgbClr val="CB3A46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will use the </a:t>
            </a:r>
            <a:r>
              <a:rPr lang="en-US" dirty="0">
                <a:latin typeface="Courier"/>
                <a:cs typeface="Courier"/>
              </a:rPr>
              <a:t>-</a:t>
            </a:r>
            <a:r>
              <a:rPr lang="en-US" dirty="0" err="1">
                <a:latin typeface="Courier"/>
                <a:cs typeface="Courier"/>
              </a:rPr>
              <a:t>nobatch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/>
              <a:t>option in the following slides to see extra detail about what is happening with a job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3220" y="3008751"/>
            <a:ext cx="8456699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200" b="1" dirty="0" smtClean="0">
                <a:solidFill>
                  <a:srgbClr val="FFFFFF"/>
                </a:solidFill>
                <a:latin typeface="Courier"/>
                <a:cs typeface="Courier"/>
              </a:rPr>
              <a:t> -</a:t>
            </a:r>
            <a:r>
              <a:rPr lang="en-US" sz="1200" b="1" dirty="0" err="1" smtClean="0">
                <a:solidFill>
                  <a:srgbClr val="FFFFFF"/>
                </a:solidFill>
                <a:latin typeface="Courier"/>
                <a:cs typeface="Courier"/>
              </a:rPr>
              <a:t>nobatch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SUBMITTED     RUN_TIME ST PRI SIZE CMD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     5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/9  11:09   0+00:00:00 I  0 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endParaRPr lang="en-US" sz="1200" dirty="0" smtClean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1 idle, 0 running, 0 held, 0 suspended</a:t>
            </a:r>
          </a:p>
        </p:txBody>
      </p:sp>
    </p:spTree>
    <p:extLst>
      <p:ext uri="{BB962C8B-B14F-4D97-AF65-F5344CB8AC3E}">
        <p14:creationId xmlns:p14="http://schemas.microsoft.com/office/powerpoint/2010/main" val="329793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Idle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57226" y="3563078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   </a:t>
            </a:r>
            <a:r>
              <a:rPr lang="en-US" b="1" dirty="0" err="1" smtClean="0">
                <a:latin typeface="Courier"/>
                <a:cs typeface="Courier"/>
              </a:rPr>
              <a:t>job.log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b="1" dirty="0" smtClean="0">
                <a:latin typeface="Courier"/>
                <a:cs typeface="Courier"/>
              </a:rPr>
              <a:t>  </a:t>
            </a: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5550" y="1650048"/>
            <a:ext cx="8456699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200" b="1" dirty="0" smtClean="0">
                <a:solidFill>
                  <a:srgbClr val="FFFFFF"/>
                </a:solidFill>
                <a:latin typeface="Courier"/>
                <a:cs typeface="Courier"/>
              </a:rPr>
              <a:t> -</a:t>
            </a:r>
            <a:r>
              <a:rPr lang="en-US" sz="1200" b="1" dirty="0" err="1" smtClean="0">
                <a:solidFill>
                  <a:srgbClr val="FFFFFF"/>
                </a:solidFill>
                <a:latin typeface="Courier"/>
                <a:cs typeface="Courier"/>
              </a:rPr>
              <a:t>nobatch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SUBMITTED     RUN_TIME ST PRI SIZE CMD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     5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/9  11:09   0+00:00:00 I  0 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1 idle, 0 running, 0 held, 0 suspended</a:t>
            </a:r>
          </a:p>
        </p:txBody>
      </p:sp>
      <p:sp>
        <p:nvSpPr>
          <p:cNvPr id="55" name="Oval 54"/>
          <p:cNvSpPr/>
          <p:nvPr/>
        </p:nvSpPr>
        <p:spPr>
          <a:xfrm>
            <a:off x="4713327" y="2153761"/>
            <a:ext cx="418011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346751" y="2499061"/>
            <a:ext cx="763340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7225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Submit Node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74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Starts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08402" y="3890153"/>
            <a:ext cx="2170444" cy="130207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dirty="0">
              <a:latin typeface="Courier"/>
              <a:cs typeface="Courier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31550" y="4066977"/>
            <a:ext cx="25972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9393" y="1591426"/>
            <a:ext cx="8617466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200" b="1" dirty="0" smtClean="0">
                <a:solidFill>
                  <a:srgbClr val="FFFFFF"/>
                </a:solidFill>
                <a:latin typeface="Courier"/>
                <a:cs typeface="Courier"/>
              </a:rPr>
              <a:t> -</a:t>
            </a:r>
            <a:r>
              <a:rPr lang="en-US" sz="1200" b="1" dirty="0" err="1" smtClean="0">
                <a:solidFill>
                  <a:srgbClr val="FFFFFF"/>
                </a:solidFill>
                <a:latin typeface="Courier"/>
                <a:cs typeface="Courier"/>
              </a:rPr>
              <a:t>nobatch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SUBMITTED     RUN_TIME ST PRI SIZE CMD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     5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/9  11:09   0+00:00:00 &lt;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0    0.0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w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0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idle,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running, 0 held, 0 suspended</a:t>
            </a:r>
          </a:p>
        </p:txBody>
      </p:sp>
      <p:sp>
        <p:nvSpPr>
          <p:cNvPr id="18" name="Oval 17"/>
          <p:cNvSpPr/>
          <p:nvPr/>
        </p:nvSpPr>
        <p:spPr>
          <a:xfrm>
            <a:off x="4630279" y="2105826"/>
            <a:ext cx="418011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57226" y="3563078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  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225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Submit Node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28813" y="3563077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execute_dir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endParaRPr lang="en-US" dirty="0" smtClean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28813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Execute Node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40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Running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6851" y="1637501"/>
            <a:ext cx="8778240" cy="1384995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200" b="1" dirty="0" smtClean="0">
                <a:solidFill>
                  <a:srgbClr val="FFFFFF"/>
                </a:solidFill>
                <a:latin typeface="Courier"/>
                <a:cs typeface="Courier"/>
              </a:rPr>
              <a:t> -</a:t>
            </a:r>
            <a:r>
              <a:rPr lang="en-US" sz="1200" b="1" dirty="0" err="1" smtClean="0">
                <a:solidFill>
                  <a:srgbClr val="FFFFFF"/>
                </a:solidFill>
                <a:latin typeface="Courier"/>
                <a:cs typeface="Courier"/>
              </a:rPr>
              <a:t>nobatch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SUBMITTED    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RUN_TIME ST PRI SIZE CMD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      5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/9  11:09   0+00:01:08 R  0 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0 idle, 1 running, 0 held, 0 suspended</a:t>
            </a:r>
          </a:p>
        </p:txBody>
      </p:sp>
      <p:sp>
        <p:nvSpPr>
          <p:cNvPr id="16" name="Oval 15"/>
          <p:cNvSpPr/>
          <p:nvPr/>
        </p:nvSpPr>
        <p:spPr>
          <a:xfrm>
            <a:off x="4603121" y="2330876"/>
            <a:ext cx="418011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90070" y="2716677"/>
            <a:ext cx="1161757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7226" y="3578019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  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225" y="3047872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Submit Node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28813" y="3563077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execute_dir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stderr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stdout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wi.dat.out</a:t>
            </a:r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28813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Execute Node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09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Completes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828813" y="3563077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execute_dir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stderr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stdout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wi.dat.out</a:t>
            </a:r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2293" y="4348289"/>
            <a:ext cx="1800664" cy="120562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ourier"/>
                <a:cs typeface="Courier"/>
              </a:rPr>
              <a:t>stderr</a:t>
            </a:r>
            <a:endParaRPr lang="en-US" dirty="0">
              <a:latin typeface="Courier"/>
              <a:cs typeface="Courier"/>
            </a:endParaRPr>
          </a:p>
          <a:p>
            <a:pPr algn="ctr"/>
            <a:r>
              <a:rPr lang="en-US" dirty="0" err="1" smtClean="0">
                <a:latin typeface="Courier"/>
                <a:cs typeface="Courier"/>
              </a:rPr>
              <a:t>stdout</a:t>
            </a:r>
            <a:endParaRPr lang="en-US" dirty="0">
              <a:latin typeface="Courier"/>
              <a:cs typeface="Courier"/>
            </a:endParaRPr>
          </a:p>
          <a:p>
            <a:pPr algn="ctr"/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231550" y="5513727"/>
            <a:ext cx="25972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1161" y="1591426"/>
            <a:ext cx="8585312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200" b="1" dirty="0" smtClean="0">
                <a:solidFill>
                  <a:srgbClr val="FFFFFF"/>
                </a:solidFill>
                <a:latin typeface="Courier"/>
                <a:cs typeface="Courier"/>
              </a:rPr>
              <a:t> -</a:t>
            </a:r>
            <a:r>
              <a:rPr lang="en-US" sz="1200" b="1" dirty="0" err="1" smtClean="0">
                <a:solidFill>
                  <a:srgbClr val="FFFFFF"/>
                </a:solidFill>
                <a:latin typeface="Courier"/>
                <a:cs typeface="Courier"/>
              </a:rPr>
              <a:t>nobatch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-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SUBMITTED     RUN_TIME ST PRI SIZE CMD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         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     5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/9  11:09   0+00: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02:02 &gt; 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0    0.0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0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idle,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running, 0 held, 0 suspended</a:t>
            </a:r>
          </a:p>
        </p:txBody>
      </p:sp>
      <p:sp>
        <p:nvSpPr>
          <p:cNvPr id="18" name="Oval 17"/>
          <p:cNvSpPr/>
          <p:nvPr/>
        </p:nvSpPr>
        <p:spPr>
          <a:xfrm>
            <a:off x="4565971" y="2105826"/>
            <a:ext cx="418011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28813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Execute Node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7226" y="3563078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  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</a:t>
            </a: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7225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Submit Node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97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Completes (cont.)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1547" y="1655726"/>
            <a:ext cx="8633544" cy="1600438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400" b="1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400" b="1" dirty="0" smtClean="0">
                <a:solidFill>
                  <a:srgbClr val="FFFFFF"/>
                </a:solidFill>
                <a:latin typeface="Courier"/>
                <a:cs typeface="Courier"/>
              </a:rPr>
              <a:t> -</a:t>
            </a:r>
            <a:r>
              <a:rPr lang="en-US" sz="1400" b="1" dirty="0" err="1" smtClean="0">
                <a:solidFill>
                  <a:srgbClr val="FFFFFF"/>
                </a:solidFill>
                <a:latin typeface="Courier"/>
                <a:cs typeface="Courier"/>
              </a:rPr>
              <a:t>nobatch</a:t>
            </a:r>
            <a:endParaRPr lang="en-US" sz="14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ID      OWNER            SUBMITTED     RUN_TIME ST PRI SIZE CMD</a:t>
            </a:r>
          </a:p>
          <a:p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0 jobs; 0 completed, 0 removed, 0 idle, 0 running, 0 held, 0 suspended</a:t>
            </a:r>
            <a:endParaRPr lang="en-US" sz="1400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2285" y="3697548"/>
            <a:ext cx="2674324" cy="25926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  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</a:t>
            </a:r>
            <a:r>
              <a:rPr lang="en-US" b="1" dirty="0" err="1" smtClean="0">
                <a:latin typeface="Courier"/>
                <a:cs typeface="Courier"/>
              </a:rPr>
              <a:t>job.out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b="1" dirty="0" smtClean="0">
                <a:latin typeface="Courier"/>
                <a:cs typeface="Courier"/>
              </a:rPr>
              <a:t>  </a:t>
            </a:r>
            <a:r>
              <a:rPr lang="en-US" b="1" dirty="0" err="1" smtClean="0">
                <a:latin typeface="Courier"/>
                <a:cs typeface="Courier"/>
              </a:rPr>
              <a:t>job.err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wi.dat.out</a:t>
            </a:r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284" y="3167401"/>
            <a:ext cx="2044337" cy="48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Submit Node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361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 File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414" y="1534732"/>
            <a:ext cx="8722587" cy="526297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"/>
                <a:cs typeface="Courier"/>
              </a:rPr>
              <a:t>000 </a:t>
            </a:r>
            <a:r>
              <a:rPr lang="en-US" sz="1400" dirty="0" smtClean="0">
                <a:latin typeface="Courier"/>
                <a:cs typeface="Courier"/>
              </a:rPr>
              <a:t>(128.000.000</a:t>
            </a:r>
            <a:r>
              <a:rPr lang="en-US" sz="1400" dirty="0">
                <a:latin typeface="Courier"/>
                <a:cs typeface="Courier"/>
              </a:rPr>
              <a:t>) 05/09 11:09:08 Job submitted from host: &lt;</a:t>
            </a:r>
            <a:r>
              <a:rPr lang="en-US" sz="1400" dirty="0" smtClean="0">
                <a:latin typeface="Courier"/>
                <a:cs typeface="Courier"/>
              </a:rPr>
              <a:t>128.104.101.92&amp;</a:t>
            </a:r>
            <a:r>
              <a:rPr lang="en-US" sz="1400" dirty="0">
                <a:latin typeface="Courier"/>
                <a:cs typeface="Courier"/>
              </a:rPr>
              <a:t>sock=6423_b881_3&gt;</a:t>
            </a:r>
          </a:p>
          <a:p>
            <a:r>
              <a:rPr lang="en-US" sz="1400" dirty="0">
                <a:latin typeface="Courier"/>
                <a:cs typeface="Courier"/>
              </a:rPr>
              <a:t>...</a:t>
            </a:r>
          </a:p>
          <a:p>
            <a:r>
              <a:rPr lang="en-US" sz="1400" dirty="0">
                <a:latin typeface="Courier"/>
                <a:cs typeface="Courier"/>
              </a:rPr>
              <a:t>001 </a:t>
            </a:r>
            <a:r>
              <a:rPr lang="en-US" sz="1400" dirty="0" smtClean="0">
                <a:latin typeface="Courier"/>
                <a:cs typeface="Courier"/>
              </a:rPr>
              <a:t>(128.000.000</a:t>
            </a:r>
            <a:r>
              <a:rPr lang="en-US" sz="1400" dirty="0">
                <a:latin typeface="Courier"/>
                <a:cs typeface="Courier"/>
              </a:rPr>
              <a:t>) 05/09 11:10:46 Job executing on host: &lt;128.104.101.128:</a:t>
            </a:r>
            <a:r>
              <a:rPr lang="en-US" sz="1400" dirty="0" smtClean="0">
                <a:latin typeface="Courier"/>
                <a:cs typeface="Courier"/>
              </a:rPr>
              <a:t>9618&amp;</a:t>
            </a:r>
            <a:r>
              <a:rPr lang="en-US" sz="1400" dirty="0">
                <a:latin typeface="Courier"/>
                <a:cs typeface="Courier"/>
              </a:rPr>
              <a:t>sock=5053_3126_3&gt;</a:t>
            </a:r>
          </a:p>
          <a:p>
            <a:r>
              <a:rPr lang="en-US" sz="1400" dirty="0">
                <a:latin typeface="Courier"/>
                <a:cs typeface="Courier"/>
              </a:rPr>
              <a:t>...</a:t>
            </a:r>
          </a:p>
          <a:p>
            <a:r>
              <a:rPr lang="en-US" sz="1400" dirty="0">
                <a:latin typeface="Courier"/>
                <a:cs typeface="Courier"/>
              </a:rPr>
              <a:t>006 </a:t>
            </a:r>
            <a:r>
              <a:rPr lang="en-US" sz="1400" dirty="0" smtClean="0">
                <a:latin typeface="Courier"/>
                <a:cs typeface="Courier"/>
              </a:rPr>
              <a:t>(128.000.000</a:t>
            </a:r>
            <a:r>
              <a:rPr lang="en-US" sz="1400" dirty="0">
                <a:latin typeface="Courier"/>
                <a:cs typeface="Courier"/>
              </a:rPr>
              <a:t>) 05/09 11:10:54 Image size of job updated: 220</a:t>
            </a:r>
          </a:p>
          <a:p>
            <a:r>
              <a:rPr lang="en-US" sz="1400" dirty="0">
                <a:latin typeface="Courier"/>
                <a:cs typeface="Courier"/>
              </a:rPr>
              <a:t>	1  -  </a:t>
            </a:r>
            <a:r>
              <a:rPr lang="en-US" sz="1400" dirty="0" err="1">
                <a:latin typeface="Courier"/>
                <a:cs typeface="Courier"/>
              </a:rPr>
              <a:t>MemoryUsage</a:t>
            </a:r>
            <a:r>
              <a:rPr lang="en-US" sz="1400" dirty="0">
                <a:latin typeface="Courier"/>
                <a:cs typeface="Courier"/>
              </a:rPr>
              <a:t> of job (MB)</a:t>
            </a:r>
          </a:p>
          <a:p>
            <a:r>
              <a:rPr lang="en-US" sz="1400" dirty="0">
                <a:latin typeface="Courier"/>
                <a:cs typeface="Courier"/>
              </a:rPr>
              <a:t>	220  -  </a:t>
            </a:r>
            <a:r>
              <a:rPr lang="en-US" sz="1400" dirty="0" err="1">
                <a:latin typeface="Courier"/>
                <a:cs typeface="Courier"/>
              </a:rPr>
              <a:t>ResidentSetSize</a:t>
            </a:r>
            <a:r>
              <a:rPr lang="en-US" sz="1400" dirty="0">
                <a:latin typeface="Courier"/>
                <a:cs typeface="Courier"/>
              </a:rPr>
              <a:t> of job (KB)</a:t>
            </a:r>
          </a:p>
          <a:p>
            <a:r>
              <a:rPr lang="en-US" sz="1400" dirty="0">
                <a:latin typeface="Courier"/>
                <a:cs typeface="Courier"/>
              </a:rPr>
              <a:t>...</a:t>
            </a:r>
          </a:p>
          <a:p>
            <a:r>
              <a:rPr lang="en-US" sz="1400" dirty="0">
                <a:latin typeface="Courier"/>
                <a:cs typeface="Courier"/>
              </a:rPr>
              <a:t>005 </a:t>
            </a:r>
            <a:r>
              <a:rPr lang="en-US" sz="1400" dirty="0" smtClean="0">
                <a:latin typeface="Courier"/>
                <a:cs typeface="Courier"/>
              </a:rPr>
              <a:t>(128.000.000</a:t>
            </a:r>
            <a:r>
              <a:rPr lang="en-US" sz="1400" dirty="0">
                <a:latin typeface="Courier"/>
                <a:cs typeface="Courier"/>
              </a:rPr>
              <a:t>) 05/09 11:12:48 Job terminated.</a:t>
            </a:r>
          </a:p>
          <a:p>
            <a:r>
              <a:rPr lang="en-US" sz="1400" dirty="0">
                <a:latin typeface="Courier"/>
                <a:cs typeface="Courier"/>
              </a:rPr>
              <a:t>	(1) Normal termination (return value 0)</a:t>
            </a:r>
          </a:p>
          <a:p>
            <a:r>
              <a:rPr lang="de-DE" sz="1400" dirty="0">
                <a:latin typeface="Courier"/>
                <a:cs typeface="Courier"/>
              </a:rPr>
              <a:t>		</a:t>
            </a:r>
            <a:r>
              <a:rPr lang="de-DE" sz="1400" dirty="0" err="1">
                <a:latin typeface="Courier"/>
                <a:cs typeface="Courier"/>
              </a:rPr>
              <a:t>Usr</a:t>
            </a:r>
            <a:r>
              <a:rPr lang="de-DE" sz="1400" dirty="0">
                <a:latin typeface="Courier"/>
                <a:cs typeface="Courier"/>
              </a:rPr>
              <a:t> 0 00:00:00, </a:t>
            </a:r>
            <a:r>
              <a:rPr lang="de-DE" sz="1400" dirty="0" err="1">
                <a:latin typeface="Courier"/>
                <a:cs typeface="Courier"/>
              </a:rPr>
              <a:t>Sys</a:t>
            </a:r>
            <a:r>
              <a:rPr lang="de-DE" sz="1400" dirty="0">
                <a:latin typeface="Courier"/>
                <a:cs typeface="Courier"/>
              </a:rPr>
              <a:t> 0 00:00:00  -  Run Remote </a:t>
            </a:r>
            <a:r>
              <a:rPr lang="de-DE" sz="1400" dirty="0" err="1">
                <a:latin typeface="Courier"/>
                <a:cs typeface="Courier"/>
              </a:rPr>
              <a:t>Usage</a:t>
            </a:r>
            <a:endParaRPr lang="de-DE" sz="1400" dirty="0">
              <a:latin typeface="Courier"/>
              <a:cs typeface="Courier"/>
            </a:endParaRPr>
          </a:p>
          <a:p>
            <a:r>
              <a:rPr lang="en-US" sz="1400" dirty="0">
                <a:latin typeface="Courier"/>
                <a:cs typeface="Courier"/>
              </a:rPr>
              <a:t>		</a:t>
            </a:r>
            <a:r>
              <a:rPr lang="en-US" sz="1400" dirty="0" err="1">
                <a:latin typeface="Courier"/>
                <a:cs typeface="Courier"/>
              </a:rPr>
              <a:t>Usr</a:t>
            </a:r>
            <a:r>
              <a:rPr lang="en-US" sz="1400" dirty="0">
                <a:latin typeface="Courier"/>
                <a:cs typeface="Courier"/>
              </a:rPr>
              <a:t> 0 00:00:00, Sys 0 00:00:00  -  Run Local Usage</a:t>
            </a:r>
          </a:p>
          <a:p>
            <a:r>
              <a:rPr lang="en-US" sz="1400" dirty="0">
                <a:latin typeface="Courier"/>
                <a:cs typeface="Courier"/>
              </a:rPr>
              <a:t>		</a:t>
            </a:r>
            <a:r>
              <a:rPr lang="en-US" sz="1400" dirty="0" err="1">
                <a:latin typeface="Courier"/>
                <a:cs typeface="Courier"/>
              </a:rPr>
              <a:t>Usr</a:t>
            </a:r>
            <a:r>
              <a:rPr lang="en-US" sz="1400" dirty="0">
                <a:latin typeface="Courier"/>
                <a:cs typeface="Courier"/>
              </a:rPr>
              <a:t> 0 00:00:00, Sys 0 00:00:00  -  Total Remote Usage</a:t>
            </a:r>
          </a:p>
          <a:p>
            <a:r>
              <a:rPr lang="en-US" sz="1400" dirty="0">
                <a:latin typeface="Courier"/>
                <a:cs typeface="Courier"/>
              </a:rPr>
              <a:t>		</a:t>
            </a:r>
            <a:r>
              <a:rPr lang="en-US" sz="1400" dirty="0" err="1">
                <a:latin typeface="Courier"/>
                <a:cs typeface="Courier"/>
              </a:rPr>
              <a:t>Usr</a:t>
            </a:r>
            <a:r>
              <a:rPr lang="en-US" sz="1400" dirty="0">
                <a:latin typeface="Courier"/>
                <a:cs typeface="Courier"/>
              </a:rPr>
              <a:t> 0 00:00:00, Sys 0 00:00:00  -  Total Local Usage</a:t>
            </a:r>
          </a:p>
          <a:p>
            <a:r>
              <a:rPr lang="en-US" sz="1400" dirty="0">
                <a:latin typeface="Courier"/>
                <a:cs typeface="Courier"/>
              </a:rPr>
              <a:t>	0  -  Run Bytes Sent By Job</a:t>
            </a:r>
          </a:p>
          <a:p>
            <a:r>
              <a:rPr lang="en-US" sz="1400" dirty="0">
                <a:latin typeface="Courier"/>
                <a:cs typeface="Courier"/>
              </a:rPr>
              <a:t>	33  -  Run Bytes Received By Job</a:t>
            </a:r>
          </a:p>
          <a:p>
            <a:r>
              <a:rPr lang="en-US" sz="1400" dirty="0">
                <a:latin typeface="Courier"/>
                <a:cs typeface="Courier"/>
              </a:rPr>
              <a:t>	0  -  Total Bytes Sent By Job</a:t>
            </a:r>
          </a:p>
          <a:p>
            <a:r>
              <a:rPr lang="en-US" sz="1400" dirty="0">
                <a:latin typeface="Courier"/>
                <a:cs typeface="Courier"/>
              </a:rPr>
              <a:t>	33  -  Total Bytes Received By Job</a:t>
            </a:r>
          </a:p>
          <a:p>
            <a:r>
              <a:rPr lang="en-US" sz="1400" dirty="0">
                <a:latin typeface="Courier"/>
                <a:cs typeface="Courier"/>
              </a:rPr>
              <a:t>	</a:t>
            </a:r>
            <a:r>
              <a:rPr lang="en-US" sz="1400" dirty="0" err="1">
                <a:latin typeface="Courier"/>
                <a:cs typeface="Courier"/>
              </a:rPr>
              <a:t>Partitionable</a:t>
            </a:r>
            <a:r>
              <a:rPr lang="en-US" sz="1400" dirty="0">
                <a:latin typeface="Courier"/>
                <a:cs typeface="Courier"/>
              </a:rPr>
              <a:t> Resources :    Usage  Request Allocated</a:t>
            </a:r>
          </a:p>
          <a:p>
            <a:r>
              <a:rPr lang="ro-RO" sz="1400" dirty="0">
                <a:latin typeface="Courier"/>
                <a:cs typeface="Courier"/>
              </a:rPr>
              <a:t>	   Cpus                 :                 1         1</a:t>
            </a:r>
          </a:p>
          <a:p>
            <a:r>
              <a:rPr lang="da-DK" sz="1400" dirty="0">
                <a:latin typeface="Courier"/>
                <a:cs typeface="Courier"/>
              </a:rPr>
              <a:t>	   Disk (KB)            :       14    20480  17203728</a:t>
            </a:r>
          </a:p>
          <a:p>
            <a:r>
              <a:rPr lang="en-US" sz="1400" dirty="0">
                <a:latin typeface="Courier"/>
                <a:cs typeface="Courier"/>
              </a:rPr>
              <a:t>	   Memory (MB)          :        1       20        20</a:t>
            </a:r>
            <a:endParaRPr lang="en-US" sz="1400" dirty="0" smtClean="0">
              <a:latin typeface="Courier"/>
              <a:cs typeface="Courier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36587" y="1564614"/>
            <a:ext cx="3047999" cy="273758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36587" y="2225014"/>
            <a:ext cx="3047999" cy="273758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36587" y="3674308"/>
            <a:ext cx="3331882" cy="273758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44282" y="6064896"/>
            <a:ext cx="5525247" cy="613809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5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States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0" y="3284032"/>
            <a:ext cx="1157570" cy="6738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condor_</a:t>
            </a:r>
          </a:p>
          <a:p>
            <a:pPr algn="ctr"/>
            <a:r>
              <a:rPr lang="en-US" sz="1600" dirty="0" smtClean="0">
                <a:latin typeface="Arial"/>
              </a:rPr>
              <a:t>submit</a:t>
            </a:r>
            <a:endParaRPr lang="en-US" sz="1600" dirty="0"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07736" y="2949851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Idle </a:t>
            </a:r>
          </a:p>
          <a:p>
            <a:pPr algn="ctr"/>
            <a:r>
              <a:rPr lang="en-US" sz="1600" dirty="0" smtClean="0">
                <a:latin typeface="Arial"/>
              </a:rPr>
              <a:t>(I)</a:t>
            </a:r>
            <a:endParaRPr lang="en-US" sz="1600" dirty="0">
              <a:latin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349666" y="2949851"/>
            <a:ext cx="1357795" cy="1347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Running (R)</a:t>
            </a:r>
            <a:endParaRPr lang="en-US" sz="1600" dirty="0">
              <a:latin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939624" y="2949850"/>
            <a:ext cx="1396424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Completed</a:t>
            </a:r>
          </a:p>
          <a:p>
            <a:pPr algn="ctr"/>
            <a:r>
              <a:rPr lang="en-US" sz="1600" dirty="0" smtClean="0">
                <a:latin typeface="Arial"/>
              </a:rPr>
              <a:t>(C)</a:t>
            </a:r>
            <a:endParaRPr lang="en-US" sz="1600" dirty="0">
              <a:latin typeface="Arial"/>
            </a:endParaRPr>
          </a:p>
        </p:txBody>
      </p:sp>
      <p:cxnSp>
        <p:nvCxnSpPr>
          <p:cNvPr id="10" name="Straight Arrow Connector 9"/>
          <p:cNvCxnSpPr>
            <a:stCxn id="6" idx="3"/>
            <a:endCxn id="7" idx="1"/>
          </p:cNvCxnSpPr>
          <p:nvPr/>
        </p:nvCxnSpPr>
        <p:spPr>
          <a:xfrm>
            <a:off x="1157570" y="3620939"/>
            <a:ext cx="45016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  <a:endCxn id="8" idx="1"/>
          </p:cNvCxnSpPr>
          <p:nvPr/>
        </p:nvCxnSpPr>
        <p:spPr>
          <a:xfrm>
            <a:off x="2984171" y="3620939"/>
            <a:ext cx="1365495" cy="2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3"/>
            <a:endCxn id="9" idx="1"/>
          </p:cNvCxnSpPr>
          <p:nvPr/>
        </p:nvCxnSpPr>
        <p:spPr>
          <a:xfrm flipV="1">
            <a:off x="5707461" y="3620938"/>
            <a:ext cx="1232163" cy="2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39199" y="1638498"/>
            <a:ext cx="1391126" cy="1477328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transfer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executable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and input to 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execute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node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590227" y="1773603"/>
            <a:ext cx="1442184" cy="1200329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transfer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output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back to 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submit node</a:t>
            </a:r>
          </a:p>
        </p:txBody>
      </p:sp>
      <p:sp>
        <p:nvSpPr>
          <p:cNvPr id="34" name="Right Bracket 33"/>
          <p:cNvSpPr/>
          <p:nvPr/>
        </p:nvSpPr>
        <p:spPr>
          <a:xfrm rot="5400000">
            <a:off x="3472706" y="2308065"/>
            <a:ext cx="160781" cy="479105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ket 34"/>
          <p:cNvSpPr/>
          <p:nvPr/>
        </p:nvSpPr>
        <p:spPr>
          <a:xfrm rot="5400000">
            <a:off x="7513627" y="3610805"/>
            <a:ext cx="160778" cy="218556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2543518" y="4671452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in the queue</a:t>
            </a:r>
            <a:endParaRPr lang="en-US" sz="1600" dirty="0">
              <a:latin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497746" y="4687527"/>
            <a:ext cx="215690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leaving the queue</a:t>
            </a:r>
            <a:endParaRPr lang="en-US" sz="16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30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Aspects of your submit file may be dictated by infrastructure and configuration</a:t>
            </a:r>
          </a:p>
          <a:p>
            <a:r>
              <a:rPr lang="en-US" dirty="0" smtClean="0"/>
              <a:t>For example: file transfer</a:t>
            </a:r>
          </a:p>
          <a:p>
            <a:pPr lvl="1"/>
            <a:r>
              <a:rPr lang="en-US" dirty="0" smtClean="0"/>
              <a:t>previous example assumed files would need to be transferred between submit/execute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not the case with a shared </a:t>
            </a:r>
            <a:r>
              <a:rPr lang="en-US" dirty="0" err="1" smtClean="0"/>
              <a:t>filesystem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92590" y="5344732"/>
            <a:ext cx="539876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NO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2590" y="4301838"/>
            <a:ext cx="539876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</p:txBody>
      </p:sp>
    </p:spTree>
    <p:extLst>
      <p:ext uri="{BB962C8B-B14F-4D97-AF65-F5344CB8AC3E}">
        <p14:creationId xmlns:p14="http://schemas.microsoft.com/office/powerpoint/2010/main" val="426219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</a:t>
            </a:r>
            <a:r>
              <a:rPr lang="en-US" dirty="0" err="1" smtClean="0"/>
              <a:t>Filesystem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779" y="1600200"/>
            <a:ext cx="8678332" cy="4525963"/>
          </a:xfrm>
        </p:spPr>
        <p:txBody>
          <a:bodyPr/>
          <a:lstStyle/>
          <a:p>
            <a:r>
              <a:rPr lang="en-US" dirty="0" smtClean="0"/>
              <a:t>If a system has a shared </a:t>
            </a:r>
            <a:r>
              <a:rPr lang="en-US" dirty="0" err="1" smtClean="0"/>
              <a:t>filesystem</a:t>
            </a:r>
            <a:r>
              <a:rPr lang="en-US" dirty="0" smtClean="0"/>
              <a:t>, where file transfer is not enabled, the submit directory and execute directory are the same.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0515" y="4960471"/>
            <a:ext cx="7620323" cy="14057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Courier"/>
                <a:cs typeface="Courier"/>
              </a:rPr>
              <a:t>shared_dir</a:t>
            </a:r>
            <a:r>
              <a:rPr lang="en-US" sz="2000" dirty="0" smtClean="0">
                <a:latin typeface="Courier"/>
                <a:cs typeface="Courier"/>
              </a:rPr>
              <a:t>/</a:t>
            </a:r>
          </a:p>
          <a:p>
            <a:pPr algn="ctr"/>
            <a:r>
              <a:rPr lang="en-US" sz="2000" dirty="0">
                <a:latin typeface="Courier"/>
                <a:cs typeface="Courier"/>
              </a:rPr>
              <a:t>	</a:t>
            </a:r>
            <a:r>
              <a:rPr lang="en-US" sz="2000" dirty="0" smtClean="0">
                <a:latin typeface="Courier"/>
                <a:cs typeface="Courier"/>
              </a:rPr>
              <a:t>input</a:t>
            </a:r>
            <a:endParaRPr lang="en-US" sz="2000" dirty="0">
              <a:latin typeface="Courier"/>
              <a:cs typeface="Courier"/>
            </a:endParaRPr>
          </a:p>
          <a:p>
            <a:pPr algn="ctr"/>
            <a:r>
              <a:rPr lang="en-US" sz="2000" dirty="0" smtClean="0">
                <a:latin typeface="Courier"/>
                <a:cs typeface="Courier"/>
              </a:rPr>
              <a:t>	      executable</a:t>
            </a:r>
          </a:p>
          <a:p>
            <a:pPr algn="ctr"/>
            <a:r>
              <a:rPr lang="en-US" sz="2000" dirty="0" smtClean="0">
                <a:latin typeface="Courier"/>
                <a:cs typeface="Courier"/>
              </a:rPr>
              <a:t>	   output</a:t>
            </a:r>
            <a:endParaRPr lang="en-US" sz="2000" dirty="0">
              <a:latin typeface="Courier"/>
              <a:cs typeface="Courier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0515" y="3395825"/>
            <a:ext cx="3144158" cy="115810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Submit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73146" y="3395825"/>
            <a:ext cx="3097692" cy="1158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Execute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0515" y="3215565"/>
            <a:ext cx="3144158" cy="16363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Submit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73146" y="3215566"/>
            <a:ext cx="3097692" cy="1636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Execute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19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</a:t>
            </a:r>
            <a:r>
              <a:rPr lang="en-US" dirty="0" err="1" smtClean="0"/>
              <a:t>Filesystem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8655" y="2057943"/>
            <a:ext cx="5398763" cy="39703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smtClean="0">
                <a:latin typeface="Courier"/>
                <a:cs typeface="Courier"/>
              </a:rPr>
              <a:t>NO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request_cpus</a:t>
            </a:r>
            <a:r>
              <a:rPr lang="en-US" dirty="0" smtClean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smtClean="0">
                <a:latin typeface="Courier"/>
                <a:cs typeface="Courier"/>
              </a:rPr>
              <a:t>20MB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request_disk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9664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Jobs are nearly always using a part of a computer, not the whole thing</a:t>
            </a:r>
          </a:p>
          <a:p>
            <a:r>
              <a:rPr lang="en-US" dirty="0" smtClean="0"/>
              <a:t>Very important to request appropriate resources (memory, </a:t>
            </a:r>
            <a:r>
              <a:rPr lang="en-US" dirty="0" err="1" smtClean="0"/>
              <a:t>cpus</a:t>
            </a:r>
            <a:r>
              <a:rPr lang="en-US" dirty="0" smtClean="0"/>
              <a:t>, disk) for a job</a:t>
            </a:r>
          </a:p>
        </p:txBody>
      </p:sp>
      <p:pic>
        <p:nvPicPr>
          <p:cNvPr id="4" name="Picture 3" descr="Pumpkin-Pie-Whole-Sl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12" y="4365846"/>
            <a:ext cx="4927626" cy="2246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58755" y="4619530"/>
            <a:ext cx="1730938" cy="1089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whole computer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8153" y="5164524"/>
            <a:ext cx="1730938" cy="1089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your request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87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83" y="1600201"/>
            <a:ext cx="8665882" cy="4786216"/>
          </a:xfrm>
        </p:spPr>
        <p:txBody>
          <a:bodyPr>
            <a:normAutofit/>
          </a:bodyPr>
          <a:lstStyle/>
          <a:p>
            <a:r>
              <a:rPr lang="en-US" dirty="0" smtClean="0"/>
              <a:t>Even if your system has default CPU, memory and disk requests, these may be too small!</a:t>
            </a:r>
          </a:p>
          <a:p>
            <a:r>
              <a:rPr lang="en-US" dirty="0" smtClean="0"/>
              <a:t>Important to run test jobs and use the log file to request the right amount of resources: </a:t>
            </a:r>
          </a:p>
          <a:p>
            <a:pPr lvl="1"/>
            <a:r>
              <a:rPr lang="en-US" dirty="0" smtClean="0"/>
              <a:t>requesting too little: causes problems for your and other jobs; jobs might by held by </a:t>
            </a:r>
            <a:r>
              <a:rPr lang="en-US" dirty="0" err="1" smtClean="0"/>
              <a:t>HTCondor</a:t>
            </a:r>
            <a:endParaRPr lang="en-US" dirty="0" smtClean="0"/>
          </a:p>
          <a:p>
            <a:pPr lvl="1"/>
            <a:r>
              <a:rPr lang="en-US" dirty="0"/>
              <a:t>requesting too much: </a:t>
            </a:r>
            <a:r>
              <a:rPr lang="en-US" dirty="0" smtClean="0"/>
              <a:t>jobs will match to fewer “slots”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84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Submitting Multiple Jobs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err="1" smtClean="0"/>
              <a:t>HTCondor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7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876" y="1600200"/>
            <a:ext cx="8591362" cy="4764741"/>
          </a:xfrm>
        </p:spPr>
        <p:txBody>
          <a:bodyPr/>
          <a:lstStyle/>
          <a:p>
            <a:r>
              <a:rPr lang="en-US" dirty="0" smtClean="0"/>
              <a:t>Run many independent jobs...</a:t>
            </a:r>
          </a:p>
          <a:p>
            <a:pPr lvl="1"/>
            <a:r>
              <a:rPr lang="en-US" dirty="0" smtClean="0"/>
              <a:t>analyze multiple data files</a:t>
            </a:r>
          </a:p>
          <a:p>
            <a:pPr lvl="1"/>
            <a:r>
              <a:rPr lang="en-US" dirty="0" smtClean="0"/>
              <a:t>test parameter or input </a:t>
            </a:r>
            <a:r>
              <a:rPr lang="en-US" dirty="0" smtClean="0"/>
              <a:t>combinations</a:t>
            </a:r>
          </a:p>
        </p:txBody>
      </p:sp>
      <p:pic>
        <p:nvPicPr>
          <p:cNvPr id="4" name="Picture 3" descr="m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5" y="3425444"/>
            <a:ext cx="2664177" cy="1770467"/>
          </a:xfrm>
          <a:prstGeom prst="rect">
            <a:avLst/>
          </a:prstGeom>
        </p:spPr>
      </p:pic>
      <p:pic>
        <p:nvPicPr>
          <p:cNvPr id="5" name="Picture 4" descr="m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2" y="3831844"/>
            <a:ext cx="2664177" cy="1770467"/>
          </a:xfrm>
          <a:prstGeom prst="rect">
            <a:avLst/>
          </a:prstGeom>
        </p:spPr>
      </p:pic>
      <p:pic>
        <p:nvPicPr>
          <p:cNvPr id="6" name="Picture 5" descr="m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4310677"/>
            <a:ext cx="2664177" cy="1770467"/>
          </a:xfrm>
          <a:prstGeom prst="rect">
            <a:avLst/>
          </a:prstGeom>
        </p:spPr>
      </p:pic>
      <p:pic>
        <p:nvPicPr>
          <p:cNvPr id="7" name="Picture 6" descr="m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3" y="4717077"/>
            <a:ext cx="2664177" cy="1770467"/>
          </a:xfrm>
          <a:prstGeom prst="rect">
            <a:avLst/>
          </a:prstGeom>
        </p:spPr>
      </p:pic>
      <p:pic>
        <p:nvPicPr>
          <p:cNvPr id="8" name="Picture 7" descr="spiral galax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2" y="3389902"/>
            <a:ext cx="1330677" cy="1278380"/>
          </a:xfrm>
          <a:prstGeom prst="rect">
            <a:avLst/>
          </a:prstGeom>
        </p:spPr>
      </p:pic>
      <p:pic>
        <p:nvPicPr>
          <p:cNvPr id="9" name="Picture 8" descr="circunix-x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34" y="3972014"/>
            <a:ext cx="1453445" cy="1490125"/>
          </a:xfrm>
          <a:prstGeom prst="rect">
            <a:avLst/>
          </a:prstGeom>
        </p:spPr>
      </p:pic>
      <p:pic>
        <p:nvPicPr>
          <p:cNvPr id="10" name="Picture 9" descr="galaxy-flat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27" y="4990792"/>
            <a:ext cx="2698044" cy="156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9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876" y="1600200"/>
            <a:ext cx="8591362" cy="4764741"/>
          </a:xfrm>
        </p:spPr>
        <p:txBody>
          <a:bodyPr>
            <a:normAutofit/>
          </a:bodyPr>
          <a:lstStyle/>
          <a:p>
            <a:r>
              <a:rPr lang="en-US" dirty="0"/>
              <a:t>Run many independent jobs...</a:t>
            </a:r>
          </a:p>
          <a:p>
            <a:pPr lvl="1"/>
            <a:r>
              <a:rPr lang="en-US" dirty="0"/>
              <a:t>analyze multiple data files</a:t>
            </a:r>
          </a:p>
          <a:p>
            <a:pPr lvl="1"/>
            <a:r>
              <a:rPr lang="en-US" dirty="0"/>
              <a:t>test parameter or input </a:t>
            </a:r>
            <a:r>
              <a:rPr lang="en-US" dirty="0" smtClean="0"/>
              <a:t>combinations</a:t>
            </a:r>
          </a:p>
          <a:p>
            <a:pPr lvl="1"/>
            <a:r>
              <a:rPr lang="en-US" dirty="0" smtClean="0"/>
              <a:t>and more!</a:t>
            </a:r>
          </a:p>
          <a:p>
            <a:r>
              <a:rPr lang="en-US" dirty="0" smtClean="0"/>
              <a:t>.</a:t>
            </a:r>
            <a:r>
              <a:rPr lang="en-US" dirty="0" smtClean="0"/>
              <a:t>..without having to: </a:t>
            </a:r>
          </a:p>
          <a:p>
            <a:pPr lvl="1"/>
            <a:r>
              <a:rPr lang="en-US" dirty="0" smtClean="0"/>
              <a:t>start each job individually</a:t>
            </a:r>
          </a:p>
          <a:p>
            <a:pPr lvl="1"/>
            <a:r>
              <a:rPr lang="en-US" dirty="0" smtClean="0"/>
              <a:t>create separate submit files for each job</a:t>
            </a:r>
          </a:p>
        </p:txBody>
      </p:sp>
    </p:spTree>
    <p:extLst>
      <p:ext uri="{BB962C8B-B14F-4D97-AF65-F5344CB8AC3E}">
        <p14:creationId xmlns:p14="http://schemas.microsoft.com/office/powerpoint/2010/main" val="2743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Jobs, One Submit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876" y="1600200"/>
            <a:ext cx="8591362" cy="4525963"/>
          </a:xfrm>
        </p:spPr>
        <p:txBody>
          <a:bodyPr/>
          <a:lstStyle/>
          <a:p>
            <a:r>
              <a:rPr lang="en-US" dirty="0" err="1" smtClean="0"/>
              <a:t>HTCondor</a:t>
            </a:r>
            <a:r>
              <a:rPr lang="en-US" dirty="0" smtClean="0"/>
              <a:t> has built-in ways to submit multiple independent jobs with one submit file</a:t>
            </a:r>
          </a:p>
          <a:p>
            <a:endParaRPr lang="en-US" dirty="0"/>
          </a:p>
        </p:txBody>
      </p:sp>
      <p:pic>
        <p:nvPicPr>
          <p:cNvPr id="5" name="Picture 4" descr="5025574830_a47b7f3394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9" y="3659541"/>
            <a:ext cx="1676400" cy="2235200"/>
          </a:xfrm>
          <a:prstGeom prst="rect">
            <a:avLst/>
          </a:prstGeom>
        </p:spPr>
      </p:pic>
      <p:pic>
        <p:nvPicPr>
          <p:cNvPr id="8" name="Picture 7" descr="5025574830_a47b7f3394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9" y="3659541"/>
            <a:ext cx="1676400" cy="2235200"/>
          </a:xfrm>
          <a:prstGeom prst="rect">
            <a:avLst/>
          </a:prstGeom>
        </p:spPr>
      </p:pic>
      <p:pic>
        <p:nvPicPr>
          <p:cNvPr id="9" name="Picture 8" descr="5025574830_a47b7f3394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5" y="3659541"/>
            <a:ext cx="1676400" cy="2235200"/>
          </a:xfrm>
          <a:prstGeom prst="rect">
            <a:avLst/>
          </a:prstGeom>
        </p:spPr>
      </p:pic>
      <p:pic>
        <p:nvPicPr>
          <p:cNvPr id="10" name="Picture 9" descr="5025574830_a47b7f3394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32" y="3659541"/>
            <a:ext cx="16764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54699" y="4340252"/>
            <a:ext cx="1221879" cy="369332"/>
          </a:xfrm>
          <a:prstGeom prst="rect">
            <a:avLst/>
          </a:prstGeom>
          <a:solidFill>
            <a:srgbClr val="C2E716"/>
          </a:solidFill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Impact"/>
                <a:cs typeface="Impact"/>
              </a:rPr>
              <a:t>HTCONDOR</a:t>
            </a:r>
          </a:p>
        </p:txBody>
      </p:sp>
      <p:pic>
        <p:nvPicPr>
          <p:cNvPr id="5" name="Picture 4" descr="Traffic-C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99" y="2839158"/>
            <a:ext cx="4180113" cy="3135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HTCondor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 that schedules and runs computing tasks on computers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2369" y="4340252"/>
            <a:ext cx="1322338" cy="369332"/>
          </a:xfrm>
          <a:prstGeom prst="rect">
            <a:avLst/>
          </a:prstGeom>
          <a:solidFill>
            <a:srgbClr val="C2E716"/>
          </a:solidFill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Impact"/>
                <a:cs typeface="Impact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147274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Numbered Input </a:t>
            </a:r>
            <a:r>
              <a:rPr lang="en-US" dirty="0"/>
              <a:t>F</a:t>
            </a:r>
            <a:r>
              <a:rPr lang="en-US" dirty="0" smtClean="0"/>
              <a:t>iles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015443"/>
            <a:ext cx="8229600" cy="1333500"/>
          </a:xfrm>
        </p:spPr>
        <p:txBody>
          <a:bodyPr/>
          <a:lstStyle/>
          <a:p>
            <a:r>
              <a:rPr lang="en-US" dirty="0" smtClean="0"/>
              <a:t>Goal: create 3 jobs that each analyze a different input file.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057363"/>
            <a:ext cx="4859363" cy="25853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analyze.exe</a:t>
            </a:r>
            <a:r>
              <a:rPr lang="en-US" dirty="0" smtClean="0">
                <a:latin typeface="Courier"/>
                <a:cs typeface="Courier"/>
              </a:rPr>
              <a:t> </a:t>
            </a: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file.out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659045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41910" y="2227490"/>
            <a:ext cx="2349590" cy="1834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latin typeface="Courier"/>
                <a:cs typeface="Courier"/>
              </a:rPr>
              <a:t>analyze.exe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file0.in</a:t>
            </a:r>
          </a:p>
          <a:p>
            <a:r>
              <a:rPr lang="en-US" dirty="0" smtClean="0">
                <a:latin typeface="Courier"/>
                <a:cs typeface="Courier"/>
              </a:rPr>
              <a:t>file1.in</a:t>
            </a:r>
          </a:p>
          <a:p>
            <a:r>
              <a:rPr lang="en-US" dirty="0" smtClean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41910" y="1860368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  <a:endParaRPr lang="en-US" dirty="0">
              <a:latin typeface="Courier"/>
              <a:cs typeface="Courie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5316563" y="2057363"/>
            <a:ext cx="525347" cy="17357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316563" y="3928533"/>
            <a:ext cx="525347" cy="71415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8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</a:t>
            </a:r>
            <a:r>
              <a:rPr lang="en-US" dirty="0"/>
              <a:t> </a:t>
            </a:r>
            <a:r>
              <a:rPr lang="en-US" dirty="0" smtClean="0"/>
              <a:t>Jobs, No Variation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008338"/>
            <a:ext cx="8229600" cy="1333500"/>
          </a:xfrm>
        </p:spPr>
        <p:txBody>
          <a:bodyPr/>
          <a:lstStyle/>
          <a:p>
            <a:r>
              <a:rPr lang="en-US" dirty="0" smtClean="0"/>
              <a:t>This file generates 3 jobs, but doesn’t use multiple inputs and will overwrite outputs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841910" y="2227490"/>
            <a:ext cx="2349590" cy="1834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latin typeface="Courier"/>
                <a:cs typeface="Courier"/>
              </a:rPr>
              <a:t>analyze.exe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file0.in</a:t>
            </a:r>
          </a:p>
          <a:p>
            <a:r>
              <a:rPr lang="en-US" dirty="0" smtClean="0">
                <a:latin typeface="Courier"/>
                <a:cs typeface="Courier"/>
              </a:rPr>
              <a:t>file1.in</a:t>
            </a:r>
          </a:p>
          <a:p>
            <a:r>
              <a:rPr lang="en-US" dirty="0" smtClean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41910" y="1860368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2057363"/>
            <a:ext cx="4859363" cy="25853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analyze.exe</a:t>
            </a:r>
            <a:r>
              <a:rPr lang="en-US" dirty="0" smtClean="0">
                <a:latin typeface="Courier"/>
                <a:cs typeface="Courier"/>
              </a:rPr>
              <a:t> </a:t>
            </a:r>
          </a:p>
          <a:p>
            <a:r>
              <a:rPr lang="en-US" dirty="0" smtClean="0">
                <a:latin typeface="Courier"/>
                <a:cs typeface="Courier"/>
              </a:rPr>
              <a:t>arguments = file0.in file0.out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queue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1659045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316563" y="2057363"/>
            <a:ext cx="525347" cy="17357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316563" y="3928533"/>
            <a:ext cx="525347" cy="71415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81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0400" y="1885671"/>
            <a:ext cx="322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Arial"/>
              </a:rPr>
              <a:t>Each job’s </a:t>
            </a:r>
            <a:r>
              <a:rPr lang="en-US" dirty="0" err="1">
                <a:latin typeface="Courier"/>
                <a:cs typeface="Courier"/>
              </a:rPr>
              <a:t>ClusterId</a:t>
            </a:r>
            <a:r>
              <a:rPr lang="en-US" dirty="0">
                <a:cs typeface="Arial"/>
              </a:rPr>
              <a:t> and 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>
                <a:cs typeface="Arial"/>
              </a:rPr>
              <a:t> </a:t>
            </a:r>
            <a:r>
              <a:rPr lang="en-US" dirty="0" smtClean="0">
                <a:cs typeface="Arial"/>
              </a:rPr>
              <a:t>can </a:t>
            </a:r>
            <a:r>
              <a:rPr lang="en-US" dirty="0">
                <a:cs typeface="Arial"/>
              </a:rPr>
              <a:t>be accessed inside the submit file </a:t>
            </a:r>
            <a:r>
              <a:rPr lang="en-US" dirty="0" smtClean="0">
                <a:cs typeface="Arial"/>
              </a:rPr>
              <a:t>using:</a:t>
            </a:r>
          </a:p>
          <a:p>
            <a:pPr marL="457200" lvl="1" indent="0">
              <a:buNone/>
            </a:pPr>
            <a:r>
              <a:rPr lang="en-US" dirty="0" smtClean="0">
                <a:latin typeface="Courier"/>
                <a:cs typeface="Courier"/>
              </a:rPr>
              <a:t>$</a:t>
            </a:r>
            <a:r>
              <a:rPr lang="en-US" dirty="0">
                <a:cs typeface="Arial"/>
              </a:rPr>
              <a:t>(</a:t>
            </a:r>
            <a:r>
              <a:rPr lang="en-US" dirty="0" err="1">
                <a:latin typeface="Courier"/>
                <a:cs typeface="Courier"/>
              </a:rPr>
              <a:t>ClusterId</a:t>
            </a:r>
            <a:r>
              <a:rPr lang="en-US" dirty="0" smtClean="0">
                <a:latin typeface="Courier"/>
                <a:cs typeface="Courier"/>
              </a:rPr>
              <a:t>)</a:t>
            </a:r>
            <a:endParaRPr lang="en-US" dirty="0" smtClean="0">
              <a:cs typeface="Arial"/>
            </a:endParaRPr>
          </a:p>
          <a:p>
            <a:pPr marL="457200" lvl="1" indent="0">
              <a:buNone/>
            </a:pPr>
            <a:r>
              <a:rPr lang="en-US" dirty="0" smtClean="0">
                <a:latin typeface="Courier"/>
                <a:cs typeface="Courier"/>
              </a:rPr>
              <a:t>$</a:t>
            </a:r>
            <a:r>
              <a:rPr lang="en-US" dirty="0">
                <a:cs typeface="Arial"/>
              </a:rPr>
              <a:t>(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 smtClean="0">
                <a:latin typeface="Courier"/>
                <a:cs typeface="Courier"/>
              </a:rPr>
              <a:t>)</a:t>
            </a:r>
            <a:endParaRPr lang="en-US" dirty="0">
              <a:cs typeface="Aria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97453" y="1819043"/>
            <a:ext cx="5837853" cy="4149957"/>
            <a:chOff x="330200" y="1493838"/>
            <a:chExt cx="4381500" cy="3040062"/>
          </a:xfrm>
        </p:grpSpPr>
        <p:sp>
          <p:nvSpPr>
            <p:cNvPr id="5" name="Rectangle 4"/>
            <p:cNvSpPr/>
            <p:nvPr/>
          </p:nvSpPr>
          <p:spPr>
            <a:xfrm>
              <a:off x="330200" y="24892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ourier"/>
                  <a:cs typeface="Courier"/>
                </a:rPr>
                <a:t>queue </a:t>
              </a:r>
              <a:r>
                <a:rPr lang="en-US" i="1" dirty="0" smtClean="0">
                  <a:latin typeface="Courier"/>
                  <a:cs typeface="Courier"/>
                </a:rPr>
                <a:t>N</a:t>
              </a:r>
              <a:endParaRPr lang="en-US" i="1" dirty="0">
                <a:latin typeface="Courier"/>
                <a:cs typeface="Courier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413000" y="20320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128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3000" y="24892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128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25700" y="29591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128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33800" y="2032000"/>
              <a:ext cx="647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3800" y="2489200"/>
              <a:ext cx="647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33800" y="2959100"/>
              <a:ext cx="647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2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>
              <a:stCxn id="5" idx="3"/>
              <a:endCxn id="6" idx="1"/>
            </p:cNvCxnSpPr>
            <p:nvPr/>
          </p:nvCxnSpPr>
          <p:spPr>
            <a:xfrm flipV="1">
              <a:off x="1498600" y="2387600"/>
              <a:ext cx="9144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5" idx="3"/>
              <a:endCxn id="7" idx="1"/>
            </p:cNvCxnSpPr>
            <p:nvPr/>
          </p:nvCxnSpPr>
          <p:spPr>
            <a:xfrm>
              <a:off x="1498600" y="2844800"/>
              <a:ext cx="914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5" idx="3"/>
              <a:endCxn id="8" idx="1"/>
            </p:cNvCxnSpPr>
            <p:nvPr/>
          </p:nvCxnSpPr>
          <p:spPr>
            <a:xfrm>
              <a:off x="1498600" y="2844800"/>
              <a:ext cx="927100" cy="469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2413000" y="1493838"/>
              <a:ext cx="1282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latin typeface="Courier"/>
                  <a:cs typeface="Courier"/>
                </a:rPr>
                <a:t>ClusterId</a:t>
              </a:r>
              <a:endParaRPr lang="en-US" dirty="0">
                <a:latin typeface="Courier"/>
                <a:cs typeface="Courier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90900" y="1493838"/>
              <a:ext cx="13208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latin typeface="Courier"/>
                  <a:cs typeface="Courier"/>
                </a:rPr>
                <a:t>ProcId</a:t>
              </a:r>
              <a:endParaRPr lang="en-US" dirty="0">
                <a:latin typeface="Courier"/>
                <a:cs typeface="Courier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425700" y="33909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...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13000" y="38227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128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33800" y="3822700"/>
              <a:ext cx="647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i="1" dirty="0" smtClean="0">
                  <a:latin typeface="Arial"/>
                  <a:cs typeface="Arial"/>
                </a:rPr>
                <a:t>N-1</a:t>
              </a:r>
              <a:endParaRPr lang="en-US" i="1" dirty="0">
                <a:latin typeface="Arial"/>
                <a:cs typeface="Arial"/>
              </a:endParaRPr>
            </a:p>
          </p:txBody>
        </p:sp>
        <p:cxnSp>
          <p:nvCxnSpPr>
            <p:cNvPr id="24" name="Straight Arrow Connector 23"/>
            <p:cNvCxnSpPr>
              <a:stCxn id="5" idx="3"/>
              <a:endCxn id="21" idx="1"/>
            </p:cNvCxnSpPr>
            <p:nvPr/>
          </p:nvCxnSpPr>
          <p:spPr>
            <a:xfrm>
              <a:off x="1498600" y="2844800"/>
              <a:ext cx="914400" cy="1333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4633828" y="4350342"/>
            <a:ext cx="1614366" cy="94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...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42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57200" y="2057363"/>
            <a:ext cx="4859363" cy="25853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analyze.exe</a:t>
            </a:r>
            <a:r>
              <a:rPr lang="en-US" dirty="0" smtClean="0">
                <a:latin typeface="Courier"/>
                <a:cs typeface="Courier"/>
              </a:rPr>
              <a:t> </a:t>
            </a: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b="1" dirty="0" smtClean="0">
                <a:latin typeface="Courier"/>
                <a:cs typeface="Courier"/>
              </a:rPr>
              <a:t>file0.in file0.out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b="1" dirty="0" smtClean="0">
                <a:latin typeface="Courier"/>
                <a:cs typeface="Courier"/>
              </a:rPr>
              <a:t>file0.in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b="1" dirty="0" err="1">
                <a:latin typeface="Courier"/>
                <a:cs typeface="Courier"/>
              </a:rPr>
              <a:t>job.log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b="1" dirty="0" err="1">
                <a:latin typeface="Courier"/>
                <a:cs typeface="Courier"/>
              </a:rPr>
              <a:t>job.out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b="1" dirty="0" err="1" smtClean="0">
                <a:latin typeface="Courier"/>
                <a:cs typeface="Courier"/>
              </a:rPr>
              <a:t>job.err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1659045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Variation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072595"/>
            <a:ext cx="8229600" cy="1333500"/>
          </a:xfrm>
        </p:spPr>
        <p:txBody>
          <a:bodyPr>
            <a:normAutofit/>
          </a:bodyPr>
          <a:lstStyle/>
          <a:p>
            <a:r>
              <a:rPr lang="en-US" dirty="0" smtClean="0"/>
              <a:t>How to uniquely identify each job (filenames, log/out/err names)?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1910" y="2227490"/>
            <a:ext cx="2349590" cy="1834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latin typeface="Courier"/>
                <a:cs typeface="Courier"/>
              </a:rPr>
              <a:t>analyze.exe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file0.in</a:t>
            </a:r>
          </a:p>
          <a:p>
            <a:r>
              <a:rPr lang="en-US" dirty="0" smtClean="0">
                <a:latin typeface="Courier"/>
                <a:cs typeface="Courier"/>
              </a:rPr>
              <a:t>file1.in</a:t>
            </a:r>
          </a:p>
          <a:p>
            <a:r>
              <a:rPr lang="en-US" dirty="0" smtClean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41910" y="1860368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  <a:endParaRPr lang="en-US" dirty="0">
              <a:latin typeface="Courier"/>
              <a:cs typeface="Courier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316563" y="2074296"/>
            <a:ext cx="525347" cy="17357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316563" y="3945466"/>
            <a:ext cx="525347" cy="71415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68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$(</a:t>
            </a:r>
            <a:r>
              <a:rPr lang="en-US" dirty="0" err="1" smtClean="0"/>
              <a:t>ProcId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213022"/>
            <a:ext cx="8686800" cy="1333500"/>
          </a:xfrm>
        </p:spPr>
        <p:txBody>
          <a:bodyPr>
            <a:normAutofit/>
          </a:bodyPr>
          <a:lstStyle/>
          <a:p>
            <a:r>
              <a:rPr lang="en-US" dirty="0" smtClean="0"/>
              <a:t>Use the </a:t>
            </a:r>
            <a:r>
              <a:rPr lang="en-US" dirty="0" smtClean="0">
                <a:solidFill>
                  <a:srgbClr val="CB3A46"/>
                </a:solidFill>
                <a:latin typeface="Courier"/>
                <a:cs typeface="Courier"/>
              </a:rPr>
              <a:t>$(</a:t>
            </a:r>
            <a:r>
              <a:rPr lang="en-US" dirty="0" err="1" smtClean="0">
                <a:solidFill>
                  <a:srgbClr val="CB3A46"/>
                </a:solidFill>
                <a:latin typeface="Courier"/>
                <a:cs typeface="Courier"/>
              </a:rPr>
              <a:t>ClusterId</a:t>
            </a:r>
            <a:r>
              <a:rPr lang="en-US" dirty="0" smtClean="0">
                <a:solidFill>
                  <a:srgbClr val="CB3A46"/>
                </a:solidFill>
                <a:latin typeface="Courier"/>
                <a:cs typeface="Courier"/>
              </a:rPr>
              <a:t>)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, </a:t>
            </a:r>
            <a:r>
              <a:rPr lang="en-US" dirty="0" smtClean="0">
                <a:solidFill>
                  <a:srgbClr val="CB3A46"/>
                </a:solidFill>
                <a:latin typeface="Courier"/>
                <a:cs typeface="Courier"/>
              </a:rPr>
              <a:t>$(</a:t>
            </a:r>
            <a:r>
              <a:rPr lang="en-US" dirty="0" err="1" smtClean="0">
                <a:solidFill>
                  <a:srgbClr val="CB3A46"/>
                </a:solidFill>
                <a:latin typeface="Courier"/>
                <a:cs typeface="Courier"/>
              </a:rPr>
              <a:t>ProcId</a:t>
            </a:r>
            <a:r>
              <a:rPr lang="en-US" dirty="0" smtClean="0">
                <a:solidFill>
                  <a:srgbClr val="CB3A46"/>
                </a:solidFill>
                <a:latin typeface="Courier"/>
                <a:cs typeface="Courier"/>
              </a:rPr>
              <a:t>)</a:t>
            </a:r>
            <a:r>
              <a:rPr lang="en-US" dirty="0" smtClean="0">
                <a:solidFill>
                  <a:srgbClr val="CB3A46"/>
                </a:solidFill>
                <a:cs typeface="Arial"/>
              </a:rPr>
              <a:t> </a:t>
            </a:r>
            <a:r>
              <a:rPr lang="en-US" dirty="0" smtClean="0"/>
              <a:t>variables to provide unique values to jobs.*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946402"/>
            <a:ext cx="6632367" cy="25853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</a:t>
            </a:r>
            <a:r>
              <a:rPr lang="en-US" dirty="0">
                <a:latin typeface="Courier"/>
                <a:cs typeface="Courier"/>
              </a:rPr>
              <a:t>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r>
              <a:rPr lang="en-US" dirty="0">
                <a:latin typeface="Courier"/>
                <a:cs typeface="Courier"/>
              </a:rPr>
              <a:t>arguments = file</a:t>
            </a:r>
            <a:r>
              <a:rPr lang="en-US" b="1" dirty="0">
                <a:latin typeface="Courier"/>
                <a:cs typeface="Courier"/>
              </a:rPr>
              <a:t>$</a:t>
            </a:r>
            <a:r>
              <a:rPr lang="en-US" b="1" dirty="0" smtClean="0">
                <a:latin typeface="Courier"/>
                <a:cs typeface="Courier"/>
              </a:rPr>
              <a:t>(</a:t>
            </a:r>
            <a:r>
              <a:rPr lang="en-US" b="1" dirty="0" err="1" smtClean="0">
                <a:latin typeface="Courier"/>
                <a:cs typeface="Courier"/>
              </a:rPr>
              <a:t>ProcId</a:t>
            </a:r>
            <a:r>
              <a:rPr lang="en-US" b="1" dirty="0" smtClean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.in file</a:t>
            </a:r>
            <a:r>
              <a:rPr lang="en-US" b="1" dirty="0">
                <a:latin typeface="Courier"/>
                <a:cs typeface="Courier"/>
              </a:rPr>
              <a:t>$</a:t>
            </a:r>
            <a:r>
              <a:rPr lang="en-US" b="1" dirty="0" smtClean="0">
                <a:latin typeface="Courier"/>
                <a:cs typeface="Courier"/>
              </a:rPr>
              <a:t>(</a:t>
            </a:r>
            <a:r>
              <a:rPr lang="en-US" b="1" dirty="0" err="1" smtClean="0">
                <a:latin typeface="Courier"/>
                <a:cs typeface="Courier"/>
              </a:rPr>
              <a:t>ProcId</a:t>
            </a:r>
            <a:r>
              <a:rPr lang="en-US" b="1" dirty="0" smtClean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.out</a:t>
            </a: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 file</a:t>
            </a:r>
            <a:r>
              <a:rPr lang="en-US" b="1" dirty="0">
                <a:latin typeface="Courier"/>
                <a:cs typeface="Courier"/>
              </a:rPr>
              <a:t>$</a:t>
            </a:r>
            <a:r>
              <a:rPr lang="en-US" b="1" dirty="0" smtClean="0">
                <a:latin typeface="Courier"/>
                <a:cs typeface="Courier"/>
              </a:rPr>
              <a:t>(</a:t>
            </a:r>
            <a:r>
              <a:rPr lang="en-US" b="1" dirty="0" err="1" smtClean="0">
                <a:latin typeface="Courier"/>
                <a:cs typeface="Courier"/>
              </a:rPr>
              <a:t>ProcId</a:t>
            </a:r>
            <a:r>
              <a:rPr lang="en-US" b="1" dirty="0" smtClean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.in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job_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ClusterId</a:t>
            </a:r>
            <a:r>
              <a:rPr lang="en-US" b="1" dirty="0" smtClean="0">
                <a:latin typeface="Courier"/>
                <a:cs typeface="Courier"/>
              </a:rPr>
              <a:t>)_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ProcId</a:t>
            </a:r>
            <a:r>
              <a:rPr lang="en-US" b="1" dirty="0">
                <a:latin typeface="Courier"/>
                <a:cs typeface="Courier"/>
              </a:rPr>
              <a:t>)</a:t>
            </a:r>
            <a:r>
              <a:rPr lang="en-US" dirty="0" smtClean="0">
                <a:latin typeface="Courier"/>
                <a:cs typeface="Courier"/>
              </a:rPr>
              <a:t>.</a:t>
            </a:r>
            <a:r>
              <a:rPr lang="en-US" dirty="0">
                <a:latin typeface="Courier"/>
                <a:cs typeface="Courier"/>
              </a:rPr>
              <a:t>log</a:t>
            </a:r>
          </a:p>
          <a:p>
            <a:r>
              <a:rPr lang="en-US" dirty="0">
                <a:latin typeface="Courier"/>
                <a:cs typeface="Courier"/>
              </a:rPr>
              <a:t>output = job_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ClusterId</a:t>
            </a:r>
            <a:r>
              <a:rPr lang="en-US" b="1" dirty="0">
                <a:latin typeface="Courier"/>
                <a:cs typeface="Courier"/>
              </a:rPr>
              <a:t>)_$(</a:t>
            </a:r>
            <a:r>
              <a:rPr lang="en-US" b="1" dirty="0" err="1">
                <a:latin typeface="Courier"/>
                <a:cs typeface="Courier"/>
              </a:rPr>
              <a:t>ProcId</a:t>
            </a:r>
            <a:r>
              <a:rPr lang="en-US" b="1" dirty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.out</a:t>
            </a:r>
          </a:p>
          <a:p>
            <a:r>
              <a:rPr lang="en-US" dirty="0">
                <a:latin typeface="Courier"/>
                <a:cs typeface="Courier"/>
              </a:rPr>
              <a:t>error = job_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ClusterId</a:t>
            </a:r>
            <a:r>
              <a:rPr lang="en-US" b="1" dirty="0">
                <a:latin typeface="Courier"/>
                <a:cs typeface="Courier"/>
              </a:rPr>
              <a:t>)_$(</a:t>
            </a:r>
            <a:r>
              <a:rPr lang="en-US" b="1" dirty="0" err="1">
                <a:latin typeface="Courier"/>
                <a:cs typeface="Courier"/>
              </a:rPr>
              <a:t>ProcId</a:t>
            </a:r>
            <a:r>
              <a:rPr lang="en-US" b="1" dirty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</a:t>
            </a:r>
            <a:r>
              <a:rPr lang="en-US" dirty="0" smtClean="0">
                <a:latin typeface="Courier"/>
                <a:cs typeface="Courier"/>
              </a:rPr>
              <a:t>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queue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607848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9100" y="6485876"/>
            <a:ext cx="5461000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* May also see </a:t>
            </a:r>
            <a:r>
              <a:rPr lang="en-US" sz="1400" dirty="0">
                <a:solidFill>
                  <a:srgbClr val="000000"/>
                </a:solidFill>
                <a:latin typeface="Courier"/>
                <a:cs typeface="Courier"/>
              </a:rPr>
              <a:t>$</a:t>
            </a:r>
            <a:r>
              <a:rPr lang="en-US" sz="1400" dirty="0" smtClean="0">
                <a:solidFill>
                  <a:srgbClr val="000000"/>
                </a:solidFill>
                <a:latin typeface="Courier"/>
                <a:cs typeface="Courier"/>
              </a:rPr>
              <a:t>(Cluster)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Courier"/>
                <a:cs typeface="Courier"/>
              </a:rPr>
              <a:t>$(Process)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in documentation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701348" y="2868597"/>
            <a:ext cx="2349590" cy="1834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latin typeface="Courier"/>
                <a:cs typeface="Courier"/>
              </a:rPr>
              <a:t>analyze.exe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file0.in</a:t>
            </a:r>
          </a:p>
          <a:p>
            <a:r>
              <a:rPr lang="en-US" dirty="0" smtClean="0">
                <a:latin typeface="Courier"/>
                <a:cs typeface="Courier"/>
              </a:rPr>
              <a:t>file1.in</a:t>
            </a:r>
          </a:p>
          <a:p>
            <a:r>
              <a:rPr lang="en-US" dirty="0" smtClean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1348" y="2501475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07226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and Monitor (review)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b="1" dirty="0" err="1" smtClean="0">
                <a:latin typeface="Courier"/>
                <a:cs typeface="Courier"/>
              </a:rPr>
              <a:t>condor_submit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i="1" dirty="0" err="1" smtClean="0">
                <a:latin typeface="Courier"/>
                <a:cs typeface="Courier"/>
              </a:rPr>
              <a:t>submit_file_name</a:t>
            </a:r>
            <a:endParaRPr lang="en-US" i="1" dirty="0" smtClean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b="1" dirty="0" err="1" smtClean="0">
                <a:latin typeface="Courier"/>
                <a:cs typeface="Courier"/>
              </a:rPr>
              <a:t>condor_q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dirty="0" smtClean="0"/>
              <a:t>Jobs in the queue will be grouped </a:t>
            </a:r>
            <a:r>
              <a:rPr lang="en-US" dirty="0" smtClean="0"/>
              <a:t>in batches (in this case by cluster number)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1" y="4006066"/>
            <a:ext cx="8456699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 smtClean="0">
                <a:solidFill>
                  <a:srgbClr val="FFFFFF"/>
                </a:solidFill>
                <a:latin typeface="Courier"/>
                <a:cs typeface="Courier"/>
              </a:rPr>
              <a:t>condor_submit</a:t>
            </a:r>
            <a:r>
              <a:rPr lang="en-US" sz="1200" b="1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job.submit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Submitting job(s).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3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job(s) submitted to cluster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128.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1" y="4860363"/>
            <a:ext cx="8456699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de-DE" sz="1200" dirty="0">
                <a:solidFill>
                  <a:schemeClr val="bg1"/>
                </a:solidFill>
                <a:latin typeface="Courier"/>
                <a:cs typeface="Courier"/>
              </a:rPr>
              <a:t>-- </a:t>
            </a:r>
            <a:r>
              <a:rPr lang="de-DE" sz="1200" dirty="0" err="1">
                <a:solidFill>
                  <a:schemeClr val="bg1"/>
                </a:solidFill>
                <a:latin typeface="Courier"/>
                <a:cs typeface="Courier"/>
              </a:rPr>
              <a:t>Schedd</a:t>
            </a:r>
            <a:r>
              <a:rPr lang="de-DE" sz="1200" dirty="0">
                <a:solidFill>
                  <a:schemeClr val="bg1"/>
                </a:solidFill>
                <a:latin typeface="Courier"/>
                <a:cs typeface="Courier"/>
              </a:rPr>
              <a:t>: submit-5.chtc.wisc.edu : &lt;128.104.101.92:9618?... @ 05/01/17 10:35:54</a:t>
            </a:r>
          </a:p>
          <a:p>
            <a:r>
              <a:rPr lang="de-DE" sz="1200" dirty="0" smtClean="0">
                <a:solidFill>
                  <a:schemeClr val="bg1"/>
                </a:solidFill>
                <a:latin typeface="Courier"/>
                <a:cs typeface="Courier"/>
              </a:rPr>
              <a:t>OWNER  BATCH_NAME           </a:t>
            </a:r>
            <a:r>
              <a:rPr lang="de-DE" sz="1200" dirty="0" smtClean="0">
                <a:solidFill>
                  <a:schemeClr val="bg1"/>
                </a:solidFill>
                <a:latin typeface="Courier"/>
                <a:cs typeface="Courier"/>
              </a:rPr>
              <a:t>SUBMITTED    DONE    RUN    </a:t>
            </a:r>
            <a:r>
              <a:rPr lang="de-DE" sz="1200" dirty="0" smtClean="0">
                <a:solidFill>
                  <a:schemeClr val="bg1"/>
                </a:solidFill>
                <a:latin typeface="Courier"/>
                <a:cs typeface="Courier"/>
              </a:rPr>
              <a:t>IDLE  TOTAL JOB_IDS</a:t>
            </a:r>
          </a:p>
          <a:p>
            <a:r>
              <a:rPr lang="sk-SK" sz="1200" dirty="0" smtClean="0">
                <a:solidFill>
                  <a:schemeClr val="bg1"/>
                </a:solidFill>
                <a:latin typeface="Courier"/>
                <a:cs typeface="Courier"/>
              </a:rPr>
              <a:t>alice  ID</a:t>
            </a:r>
            <a:r>
              <a:rPr lang="sk-SK" sz="1200" dirty="0">
                <a:solidFill>
                  <a:schemeClr val="bg1"/>
                </a:solidFill>
                <a:latin typeface="Courier"/>
                <a:cs typeface="Courier"/>
              </a:rPr>
              <a:t>: </a:t>
            </a:r>
            <a:r>
              <a:rPr lang="sk-SK" sz="1200" dirty="0" smtClean="0">
                <a:solidFill>
                  <a:schemeClr val="bg1"/>
                </a:solidFill>
                <a:latin typeface="Courier"/>
                <a:cs typeface="Courier"/>
              </a:rPr>
              <a:t>128			 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5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/9  11: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0</a:t>
            </a:r>
            <a:r>
              <a:rPr lang="sk-SK" sz="1200" dirty="0" smtClean="0">
                <a:solidFill>
                  <a:schemeClr val="bg1"/>
                </a:solidFill>
                <a:latin typeface="Courier"/>
                <a:cs typeface="Courier"/>
              </a:rPr>
              <a:t>3      </a:t>
            </a:r>
            <a:r>
              <a:rPr lang="sk-SK" sz="1200" dirty="0">
                <a:solidFill>
                  <a:schemeClr val="bg1"/>
                </a:solidFill>
                <a:latin typeface="Courier"/>
                <a:cs typeface="Courier"/>
              </a:rPr>
              <a:t>_      _      3      3 </a:t>
            </a:r>
            <a:r>
              <a:rPr lang="sk-SK" sz="1200" dirty="0" smtClean="0">
                <a:solidFill>
                  <a:schemeClr val="bg1"/>
                </a:solidFill>
                <a:latin typeface="Courier"/>
                <a:cs typeface="Courier"/>
              </a:rPr>
              <a:t>128.0</a:t>
            </a:r>
            <a:r>
              <a:rPr lang="sk-SK" sz="1200" dirty="0">
                <a:solidFill>
                  <a:schemeClr val="bg1"/>
                </a:solidFill>
                <a:latin typeface="Courier"/>
                <a:cs typeface="Courier"/>
              </a:rPr>
              <a:t>-2</a:t>
            </a:r>
            <a:endParaRPr lang="sk-SK" sz="1200" dirty="0">
              <a:solidFill>
                <a:schemeClr val="bg1"/>
              </a:solidFill>
              <a:latin typeface="Courier"/>
              <a:cs typeface="Courier"/>
            </a:endParaRPr>
          </a:p>
          <a:p>
            <a:endParaRPr lang="sk-SK" sz="12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sk-SK" sz="1200" dirty="0">
                <a:solidFill>
                  <a:schemeClr val="bg1"/>
                </a:solidFill>
                <a:latin typeface="Courier"/>
                <a:cs typeface="Courier"/>
              </a:rPr>
              <a:t>3</a:t>
            </a:r>
            <a:r>
              <a:rPr lang="sk-SK" sz="1200" dirty="0" smtClean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sk-SK" sz="1200" dirty="0">
                <a:solidFill>
                  <a:schemeClr val="bg1"/>
                </a:solidFill>
                <a:latin typeface="Courier"/>
                <a:cs typeface="Courier"/>
              </a:rPr>
              <a:t>jobs; 0 completed, 0 removed, </a:t>
            </a:r>
            <a:r>
              <a:rPr lang="sk-SK" sz="1200" dirty="0" smtClean="0">
                <a:solidFill>
                  <a:schemeClr val="bg1"/>
                </a:solidFill>
                <a:latin typeface="Courier"/>
                <a:cs typeface="Courier"/>
              </a:rPr>
              <a:t>3 </a:t>
            </a:r>
            <a:r>
              <a:rPr lang="sk-SK" sz="1200" dirty="0">
                <a:solidFill>
                  <a:schemeClr val="bg1"/>
                </a:solidFill>
                <a:latin typeface="Courier"/>
                <a:cs typeface="Courier"/>
              </a:rPr>
              <a:t>idle, 0 running, 0 held, 0 suspended</a:t>
            </a:r>
            <a:endParaRPr lang="en-US" sz="1200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6465" y="6296817"/>
            <a:ext cx="3242706" cy="5232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condor_submit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HTCondor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condor_q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50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Batches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0814"/>
          </a:xfrm>
        </p:spPr>
        <p:txBody>
          <a:bodyPr>
            <a:normAutofit/>
          </a:bodyPr>
          <a:lstStyle/>
          <a:p>
            <a:r>
              <a:rPr lang="en-US" dirty="0" smtClean="0"/>
              <a:t>Alternatively, batches </a:t>
            </a:r>
            <a:r>
              <a:rPr lang="en-US" dirty="0"/>
              <a:t>can be grouped manually using the </a:t>
            </a:r>
            <a:r>
              <a:rPr lang="en-US" dirty="0" err="1" smtClean="0">
                <a:latin typeface="Courier"/>
                <a:cs typeface="Courier"/>
              </a:rPr>
              <a:t>JobBatchName</a:t>
            </a:r>
            <a:r>
              <a:rPr lang="en-US" dirty="0" smtClean="0"/>
              <a:t> </a:t>
            </a:r>
            <a:r>
              <a:rPr lang="en-US" dirty="0"/>
              <a:t>attribute in a submit file: 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 smtClean="0"/>
              <a:t>see individual jobs, use: 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rgbClr val="000000"/>
                </a:solidFill>
                <a:latin typeface="Courier"/>
                <a:cs typeface="Courier"/>
              </a:rPr>
              <a:t>nobatch</a:t>
            </a:r>
            <a:endParaRPr lang="en-US" b="1" dirty="0">
              <a:solidFill>
                <a:srgbClr val="000000"/>
              </a:solidFill>
              <a:latin typeface="Courier"/>
              <a:cs typeface="Courier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22903" y="3197626"/>
            <a:ext cx="419956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JobBatchName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= “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CoolJobs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”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992" y="3795888"/>
            <a:ext cx="8283222" cy="954107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400" dirty="0" smtClean="0">
                <a:solidFill>
                  <a:schemeClr val="bg1"/>
                </a:solidFill>
                <a:latin typeface="Courier"/>
                <a:cs typeface="Courier"/>
              </a:rPr>
              <a:t>$ condor_q</a:t>
            </a:r>
          </a:p>
          <a:p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OWNER  BATCH_NAME     </a:t>
            </a:r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SUBMITTED   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DONE   RUN    IDLE  TOTAL JOB_IDS</a:t>
            </a:r>
          </a:p>
          <a:p>
            <a:r>
              <a:rPr lang="sk-SK" sz="1400" dirty="0" smtClean="0">
                <a:solidFill>
                  <a:schemeClr val="bg1"/>
                </a:solidFill>
                <a:latin typeface="Courier"/>
                <a:cs typeface="Courier"/>
              </a:rPr>
              <a:t>alice  CoolJobs       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5/9  11:0</a:t>
            </a:r>
            <a:r>
              <a:rPr lang="sk-SK" sz="1400" dirty="0">
                <a:solidFill>
                  <a:schemeClr val="bg1"/>
                </a:solidFill>
                <a:latin typeface="Courier"/>
                <a:cs typeface="Courier"/>
              </a:rPr>
              <a:t>3 </a:t>
            </a:r>
            <a:r>
              <a:rPr lang="sk-SK" sz="1400" dirty="0" smtClean="0">
                <a:solidFill>
                  <a:schemeClr val="bg1"/>
                </a:solidFill>
                <a:latin typeface="Courier"/>
                <a:cs typeface="Courier"/>
              </a:rPr>
              <a:t>    _      </a:t>
            </a:r>
            <a:r>
              <a:rPr lang="sk-SK" sz="1400" dirty="0">
                <a:solidFill>
                  <a:schemeClr val="bg1"/>
                </a:solidFill>
                <a:latin typeface="Courier"/>
                <a:cs typeface="Courier"/>
              </a:rPr>
              <a:t>_      3      3 </a:t>
            </a:r>
            <a:r>
              <a:rPr lang="sk-SK" sz="1400" dirty="0" smtClean="0">
                <a:solidFill>
                  <a:schemeClr val="bg1"/>
                </a:solidFill>
                <a:latin typeface="Courier"/>
                <a:cs typeface="Courier"/>
              </a:rPr>
              <a:t>128.0-</a:t>
            </a:r>
            <a:r>
              <a:rPr lang="sk-SK" sz="1400" dirty="0">
                <a:solidFill>
                  <a:schemeClr val="bg1"/>
                </a:solidFill>
                <a:latin typeface="Courier"/>
                <a:cs typeface="Courier"/>
              </a:rPr>
              <a:t>2</a:t>
            </a:r>
          </a:p>
          <a:p>
            <a:endParaRPr lang="en-US" sz="1400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54370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Organizing Jobs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21168" y="1603662"/>
            <a:ext cx="9165168" cy="2308324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12181445_0.err  16058473_0.err  17381628_0.err  18159900_0.err  5175744_0.err  7266263_0.err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12181445_0.log  16058473_0.log  17381628_0.log  18159900_0.log  5175744_0.log  7266263_0.log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12181445_0.out  16058473_0.out  17381628_0.out  18159900_0.out  5175744_0.out  7266263_0.out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13609567_0.err  16060330_0.err  17381640_0.err  3446080_0.err   5176204_0.err  7266267_0.err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13609567_0.log  16060330_0.log  17381640_0.log  3446080_0.log   5176204_0.log  7266267_0.log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13609567_0.out  16060330_0.out  17381640_0.out  3446080_0.out   5176204_0.out  7266267_0.out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13612268_0.err  16254074_0.err  17381665_0.err  3446306_0.err   5295132_0.err  7937420_0.err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13612268_0.log  16254074_0.log  17381665_0.log  3446306_0.log   5295132_0.log  7937420_0.log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13612268_0.out  16254074_0.out  17381665_0.out  3446306_0.out   5295132_0.out  7937420_0.out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13630381_0.err  17134215_0.err  17381676_0.err  4347054_0.err   5318339_0.err  8779997_0.err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13630381_0.log  17134215_0.log  17381676_0.log  4347054_0.log   5318339_0.log  8779997_0.log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13630381_0.out  17134215_0.out  17381676_0.out  4347054_0.out   5318339_0.out  8779997_0.</a:t>
            </a:r>
            <a:r>
              <a:rPr lang="is-IS" sz="1200" dirty="0" smtClean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out</a:t>
            </a:r>
            <a:endParaRPr lang="is-IS" sz="1200" dirty="0">
              <a:solidFill>
                <a:srgbClr val="FFFFFF">
                  <a:alpha val="40000"/>
                </a:srgbClr>
              </a:solidFill>
              <a:latin typeface="Courier"/>
              <a:cs typeface="Courier"/>
            </a:endParaRPr>
          </a:p>
        </p:txBody>
      </p:sp>
      <p:pic>
        <p:nvPicPr>
          <p:cNvPr id="5" name="Picture 4" descr="messy_desk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7"/>
          <a:stretch/>
        </p:blipFill>
        <p:spPr>
          <a:xfrm>
            <a:off x="0" y="3979333"/>
            <a:ext cx="9144000" cy="24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6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11700"/>
          </a:xfrm>
        </p:spPr>
        <p:txBody>
          <a:bodyPr>
            <a:normAutofit/>
          </a:bodyPr>
          <a:lstStyle/>
          <a:p>
            <a:r>
              <a:rPr lang="en-US" dirty="0" err="1" smtClean="0"/>
              <a:t>HTCondor</a:t>
            </a:r>
            <a:r>
              <a:rPr lang="en-US" dirty="0" smtClean="0"/>
              <a:t> can transfer an entire directory or all the contents of a directory</a:t>
            </a:r>
          </a:p>
          <a:p>
            <a:pPr lvl="1"/>
            <a:r>
              <a:rPr lang="en-US" dirty="0" smtClean="0"/>
              <a:t>transfer whole directory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transfer contents only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Useful for jobs with many shared files; transfer a directory of files instead of listing files individually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5200" y="4239080"/>
            <a:ext cx="435610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 </a:t>
            </a:r>
            <a:r>
              <a:rPr lang="en-US" b="1" dirty="0" smtClean="0">
                <a:latin typeface="Courier"/>
                <a:cs typeface="Courier"/>
              </a:rPr>
              <a:t>shared/</a:t>
            </a:r>
            <a:endParaRPr lang="en-US" b="1" dirty="0"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5200" y="3220360"/>
            <a:ext cx="435610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 </a:t>
            </a:r>
            <a:r>
              <a:rPr lang="en-US" b="1" dirty="0" smtClean="0">
                <a:latin typeface="Courier"/>
                <a:cs typeface="Courier"/>
              </a:rPr>
              <a:t>shared</a:t>
            </a:r>
            <a:endParaRPr lang="en-US" b="1" dirty="0"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7510" y="2884982"/>
            <a:ext cx="2489290" cy="18521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latin typeface="Courier"/>
                <a:cs typeface="Courier"/>
              </a:rPr>
              <a:t>job.submit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b="1" dirty="0" smtClean="0">
                <a:latin typeface="Courier"/>
                <a:cs typeface="Courier"/>
              </a:rPr>
              <a:t>shared/</a:t>
            </a: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</a:t>
            </a:r>
            <a:r>
              <a:rPr lang="en-US" sz="1600" dirty="0" err="1" smtClean="0">
                <a:latin typeface="Courier"/>
                <a:cs typeface="Courier"/>
              </a:rPr>
              <a:t>reference.db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</a:t>
            </a:r>
            <a:r>
              <a:rPr lang="en-US" sz="1600" dirty="0" err="1" smtClean="0">
                <a:latin typeface="Courier"/>
                <a:cs typeface="Courier"/>
              </a:rPr>
              <a:t>parse.py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</a:t>
            </a:r>
            <a:r>
              <a:rPr lang="en-US" sz="1600" dirty="0" err="1" smtClean="0">
                <a:latin typeface="Courier"/>
                <a:cs typeface="Courier"/>
              </a:rPr>
              <a:t>analyze.py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</a:t>
            </a:r>
            <a:r>
              <a:rPr lang="en-US" sz="1600" dirty="0" err="1" smtClean="0">
                <a:latin typeface="Courier"/>
                <a:cs typeface="Courier"/>
              </a:rPr>
              <a:t>cleanup.py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</a:t>
            </a:r>
            <a:r>
              <a:rPr lang="en-US" sz="1600" dirty="0" err="1" smtClean="0">
                <a:latin typeface="Courier"/>
                <a:cs typeface="Courier"/>
              </a:rPr>
              <a:t>links.config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8190" y="2552637"/>
            <a:ext cx="1785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ourier"/>
                <a:cs typeface="Courier"/>
              </a:rPr>
              <a:t>(</a:t>
            </a:r>
            <a:r>
              <a:rPr lang="en-US" sz="1600" dirty="0" err="1" smtClean="0">
                <a:latin typeface="Courier"/>
                <a:cs typeface="Courier"/>
              </a:rPr>
              <a:t>submit_dir</a:t>
            </a:r>
            <a:r>
              <a:rPr lang="en-US" sz="1600" dirty="0" smtClean="0">
                <a:latin typeface="Courier"/>
                <a:cs typeface="Courier"/>
              </a:rPr>
              <a:t>)/</a:t>
            </a:r>
            <a:endParaRPr lang="en-US" sz="16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42671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Organize Files in Sub-Directories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sub-directories* and use paths in the submit file to separate input, error, log, and output files.  </a:t>
            </a:r>
            <a:endParaRPr lang="en-US" dirty="0"/>
          </a:p>
        </p:txBody>
      </p:sp>
      <p:pic>
        <p:nvPicPr>
          <p:cNvPr id="7" name="Picture 6" descr="Signpos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47" y="3242351"/>
            <a:ext cx="4400961" cy="292879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 rot="21210502">
            <a:off x="2588455" y="4484927"/>
            <a:ext cx="1720278" cy="530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input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 rot="422014">
            <a:off x="4431251" y="3703843"/>
            <a:ext cx="1720278" cy="530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output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 rot="420000">
            <a:off x="4461133" y="4082427"/>
            <a:ext cx="1720278" cy="530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error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61133" y="4685864"/>
            <a:ext cx="1720278" cy="530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log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09909" y="6336699"/>
            <a:ext cx="4777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* must be created before the job is submitted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0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</a:t>
            </a:r>
            <a:r>
              <a:rPr lang="en-US" dirty="0"/>
              <a:t>W</a:t>
            </a:r>
            <a:r>
              <a:rPr lang="en-US" dirty="0" smtClean="0"/>
              <a:t>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461" y="1600200"/>
            <a:ext cx="8412805" cy="4525963"/>
          </a:xfrm>
        </p:spPr>
        <p:txBody>
          <a:bodyPr/>
          <a:lstStyle/>
          <a:p>
            <a:r>
              <a:rPr lang="en-US" dirty="0" smtClean="0"/>
              <a:t>Submit tasks to a queue (on a submit point)</a:t>
            </a:r>
          </a:p>
          <a:p>
            <a:r>
              <a:rPr lang="en-US" dirty="0" err="1" smtClean="0"/>
              <a:t>HTCondor</a:t>
            </a:r>
            <a:r>
              <a:rPr lang="en-US" dirty="0" smtClean="0"/>
              <a:t> schedules them to run on computers (execute points)</a:t>
            </a:r>
          </a:p>
        </p:txBody>
      </p:sp>
      <p:pic>
        <p:nvPicPr>
          <p:cNvPr id="10" name="Picture 9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21" y="3212480"/>
            <a:ext cx="1965768" cy="46461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411606" y="4058922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 smtClean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8589" y="3882987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pic>
        <p:nvPicPr>
          <p:cNvPr id="23" name="Picture 22" descr="stack-of-papers-537x3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1" y="4542499"/>
            <a:ext cx="1478478" cy="9636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079234" y="4614646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cxnSp>
        <p:nvCxnSpPr>
          <p:cNvPr id="34" name="Straight Arrow Connector 33"/>
          <p:cNvCxnSpPr>
            <a:stCxn id="23" idx="3"/>
            <a:endCxn id="13" idx="1"/>
          </p:cNvCxnSpPr>
          <p:nvPr/>
        </p:nvCxnSpPr>
        <p:spPr>
          <a:xfrm>
            <a:off x="1894939" y="5024312"/>
            <a:ext cx="516667" cy="23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0" idx="2"/>
            <a:endCxn id="22" idx="1"/>
          </p:cNvCxnSpPr>
          <p:nvPr/>
        </p:nvCxnSpPr>
        <p:spPr>
          <a:xfrm>
            <a:off x="5725705" y="3677096"/>
            <a:ext cx="982884" cy="77655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0" idx="2"/>
            <a:endCxn id="28" idx="1"/>
          </p:cNvCxnSpPr>
          <p:nvPr/>
        </p:nvCxnSpPr>
        <p:spPr>
          <a:xfrm>
            <a:off x="5725705" y="3677096"/>
            <a:ext cx="1353529" cy="15082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2"/>
            <a:endCxn id="31" idx="1"/>
          </p:cNvCxnSpPr>
          <p:nvPr/>
        </p:nvCxnSpPr>
        <p:spPr>
          <a:xfrm>
            <a:off x="5725705" y="3677096"/>
            <a:ext cx="870342" cy="22964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0" idx="2"/>
            <a:endCxn id="13" idx="3"/>
          </p:cNvCxnSpPr>
          <p:nvPr/>
        </p:nvCxnSpPr>
        <p:spPr>
          <a:xfrm flipH="1">
            <a:off x="4935750" y="3677096"/>
            <a:ext cx="789955" cy="137043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05184" y="5473523"/>
            <a:ext cx="1093261" cy="56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tasks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35656" y="5224813"/>
            <a:ext cx="1093261" cy="56262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queue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379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Paths for File Type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6964" y="3839369"/>
            <a:ext cx="7966118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analyze.exe</a:t>
            </a:r>
            <a:r>
              <a:rPr lang="en-US" dirty="0" smtClean="0">
                <a:latin typeface="Courier"/>
                <a:cs typeface="Courier"/>
              </a:rPr>
              <a:t> </a:t>
            </a:r>
          </a:p>
          <a:p>
            <a:r>
              <a:rPr lang="en-US" dirty="0" smtClean="0">
                <a:latin typeface="Courier"/>
                <a:cs typeface="Courier"/>
              </a:rPr>
              <a:t>arguments = file$(Process).in file$(</a:t>
            </a:r>
            <a:r>
              <a:rPr lang="en-US" dirty="0" err="1" smtClean="0">
                <a:latin typeface="Courier"/>
                <a:cs typeface="Courier"/>
              </a:rPr>
              <a:t>ProcId</a:t>
            </a:r>
            <a:r>
              <a:rPr lang="en-US" dirty="0" smtClean="0">
                <a:latin typeface="Courier"/>
                <a:cs typeface="Courier"/>
              </a:rPr>
              <a:t>).out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b="1" dirty="0" smtClean="0">
                <a:latin typeface="Courier"/>
                <a:cs typeface="Courier"/>
              </a:rPr>
              <a:t>input</a:t>
            </a:r>
            <a:r>
              <a:rPr lang="en-US" dirty="0" smtClean="0">
                <a:latin typeface="Courier"/>
                <a:cs typeface="Courier"/>
              </a:rPr>
              <a:t>/file$(</a:t>
            </a:r>
            <a:r>
              <a:rPr lang="en-US" dirty="0" err="1" smtClean="0">
                <a:latin typeface="Courier"/>
                <a:cs typeface="Courier"/>
              </a:rPr>
              <a:t>ProcId</a:t>
            </a:r>
            <a:r>
              <a:rPr lang="en-US" dirty="0" smtClean="0">
                <a:latin typeface="Courier"/>
                <a:cs typeface="Courier"/>
              </a:rPr>
              <a:t>).in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b="1" dirty="0">
                <a:latin typeface="Courier"/>
                <a:cs typeface="Courier"/>
              </a:rPr>
              <a:t>log</a:t>
            </a:r>
            <a:r>
              <a:rPr lang="en-US" dirty="0">
                <a:latin typeface="Courier"/>
                <a:cs typeface="Courier"/>
              </a:rPr>
              <a:t>/job$(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>
                <a:latin typeface="Courier"/>
                <a:cs typeface="Courier"/>
              </a:rPr>
              <a:t>).log</a:t>
            </a: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b="1" dirty="0">
                <a:latin typeface="Courier"/>
                <a:cs typeface="Courier"/>
              </a:rPr>
              <a:t>err</a:t>
            </a:r>
            <a:r>
              <a:rPr lang="en-US" dirty="0">
                <a:latin typeface="Courier"/>
                <a:cs typeface="Courier"/>
              </a:rPr>
              <a:t>/job$(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>
                <a:latin typeface="Courier"/>
                <a:cs typeface="Courier"/>
              </a:rPr>
              <a:t>).</a:t>
            </a:r>
            <a:r>
              <a:rPr lang="en-US" dirty="0" smtClean="0">
                <a:latin typeface="Courier"/>
                <a:cs typeface="Courier"/>
              </a:rPr>
              <a:t>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>
                <a:latin typeface="Courier"/>
                <a:cs typeface="Courier"/>
              </a:rPr>
              <a:t>3</a:t>
            </a:r>
            <a:endParaRPr lang="en-US" dirty="0" smtClean="0">
              <a:latin typeface="Courier"/>
              <a:cs typeface="Courier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1210" y="1981599"/>
            <a:ext cx="8732456" cy="1207025"/>
            <a:chOff x="196387" y="643041"/>
            <a:chExt cx="8732456" cy="1207025"/>
          </a:xfrm>
        </p:grpSpPr>
        <p:sp>
          <p:nvSpPr>
            <p:cNvPr id="6" name="Rectangle 5"/>
            <p:cNvSpPr/>
            <p:nvPr/>
          </p:nvSpPr>
          <p:spPr>
            <a:xfrm>
              <a:off x="196387" y="692358"/>
              <a:ext cx="8622492" cy="115770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 err="1" smtClean="0">
                  <a:latin typeface="Courier"/>
                  <a:cs typeface="Courier"/>
                </a:rPr>
                <a:t>job.submit</a:t>
              </a:r>
              <a:endParaRPr lang="en-US" dirty="0" smtClean="0">
                <a:latin typeface="Courier"/>
                <a:cs typeface="Courier"/>
              </a:endParaRPr>
            </a:p>
            <a:p>
              <a:r>
                <a:rPr lang="en-US" dirty="0" err="1" smtClean="0">
                  <a:latin typeface="Courier"/>
                  <a:cs typeface="Courier"/>
                </a:rPr>
                <a:t>analyze.exe</a:t>
              </a:r>
              <a:endParaRPr lang="en-US" dirty="0" smtClean="0">
                <a:latin typeface="Courier"/>
                <a:cs typeface="Courier"/>
              </a:endParaRPr>
            </a:p>
            <a:p>
              <a:endParaRPr lang="en-US" dirty="0">
                <a:latin typeface="Courier"/>
                <a:cs typeface="Courier"/>
              </a:endParaRPr>
            </a:p>
            <a:p>
              <a:endParaRPr lang="en-US" dirty="0" smtClean="0">
                <a:latin typeface="Courier"/>
                <a:cs typeface="Courier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00141" y="696857"/>
              <a:ext cx="2041825" cy="10931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Courier"/>
                  <a:cs typeface="Courier"/>
                </a:rPr>
                <a:t>input</a:t>
              </a:r>
              <a:r>
                <a:rPr lang="en-US" dirty="0" smtClean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</a:t>
              </a:r>
              <a:r>
                <a:rPr lang="en-US" dirty="0" smtClean="0">
                  <a:latin typeface="Courier"/>
                  <a:cs typeface="Courier"/>
                </a:rPr>
                <a:t> file0</a:t>
              </a:r>
              <a:r>
                <a:rPr lang="en-US" dirty="0">
                  <a:latin typeface="Courier"/>
                  <a:cs typeface="Courier"/>
                </a:rPr>
                <a:t>.in</a:t>
              </a:r>
            </a:p>
            <a:p>
              <a:r>
                <a:rPr lang="en-US" dirty="0">
                  <a:latin typeface="Courier"/>
                  <a:cs typeface="Courier"/>
                </a:rPr>
                <a:t>  </a:t>
              </a:r>
              <a:r>
                <a:rPr lang="en-US" dirty="0" smtClean="0">
                  <a:latin typeface="Courier"/>
                  <a:cs typeface="Courier"/>
                </a:rPr>
                <a:t>file1</a:t>
              </a:r>
              <a:r>
                <a:rPr lang="en-US" dirty="0">
                  <a:latin typeface="Courier"/>
                  <a:cs typeface="Courier"/>
                </a:rPr>
                <a:t>.in</a:t>
              </a:r>
            </a:p>
            <a:p>
              <a:r>
                <a:rPr lang="en-US" dirty="0">
                  <a:latin typeface="Courier"/>
                  <a:cs typeface="Courier"/>
                </a:rPr>
                <a:t>  </a:t>
              </a:r>
              <a:r>
                <a:rPr lang="en-US" dirty="0" smtClean="0">
                  <a:latin typeface="Courier"/>
                  <a:cs typeface="Courier"/>
                </a:rPr>
                <a:t>file2</a:t>
              </a:r>
              <a:r>
                <a:rPr lang="en-US" dirty="0">
                  <a:latin typeface="Courier"/>
                  <a:cs typeface="Courier"/>
                </a:rPr>
                <a:t>.in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440049" y="692357"/>
              <a:ext cx="2122212" cy="1109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Courier"/>
                  <a:cs typeface="Courier"/>
                </a:rPr>
                <a:t>log</a:t>
              </a:r>
              <a:r>
                <a:rPr lang="en-US" dirty="0" smtClean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</a:t>
              </a:r>
              <a:r>
                <a:rPr lang="en-US" dirty="0" smtClean="0">
                  <a:latin typeface="Courier"/>
                  <a:cs typeface="Courier"/>
                </a:rPr>
                <a:t> job0.log</a:t>
              </a:r>
              <a:endParaRPr lang="en-US" dirty="0">
                <a:latin typeface="Courier"/>
                <a:cs typeface="Courier"/>
              </a:endParaRPr>
            </a:p>
            <a:p>
              <a:r>
                <a:rPr lang="en-US" dirty="0">
                  <a:latin typeface="Courier"/>
                  <a:cs typeface="Courier"/>
                </a:rPr>
                <a:t>  </a:t>
              </a:r>
              <a:r>
                <a:rPr lang="en-US" dirty="0" smtClean="0">
                  <a:latin typeface="Courier"/>
                  <a:cs typeface="Courier"/>
                </a:rPr>
                <a:t>job1.log</a:t>
              </a:r>
              <a:endParaRPr lang="en-US" dirty="0">
                <a:latin typeface="Courier"/>
                <a:cs typeface="Courier"/>
              </a:endParaRPr>
            </a:p>
            <a:p>
              <a:r>
                <a:rPr lang="en-US" dirty="0">
                  <a:latin typeface="Courier"/>
                  <a:cs typeface="Courier"/>
                </a:rPr>
                <a:t>  </a:t>
              </a:r>
              <a:r>
                <a:rPr lang="en-US" dirty="0" smtClean="0">
                  <a:latin typeface="Courier"/>
                  <a:cs typeface="Courier"/>
                </a:rPr>
                <a:t>job2.log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031714" y="692358"/>
              <a:ext cx="1897129" cy="1109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Courier"/>
                  <a:cs typeface="Courier"/>
                </a:rPr>
                <a:t>err</a:t>
              </a:r>
              <a:r>
                <a:rPr lang="en-US" dirty="0" smtClean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</a:t>
              </a:r>
              <a:r>
                <a:rPr lang="en-US" dirty="0" smtClean="0">
                  <a:latin typeface="Courier"/>
                  <a:cs typeface="Courier"/>
                </a:rPr>
                <a:t> job0</a:t>
              </a:r>
              <a:r>
                <a:rPr lang="en-US" dirty="0">
                  <a:latin typeface="Courier"/>
                  <a:cs typeface="Courier"/>
                </a:rPr>
                <a:t>.err</a:t>
              </a:r>
            </a:p>
            <a:p>
              <a:r>
                <a:rPr lang="en-US" dirty="0">
                  <a:latin typeface="Courier"/>
                  <a:cs typeface="Courier"/>
                </a:rPr>
                <a:t>  </a:t>
              </a:r>
              <a:r>
                <a:rPr lang="en-US" dirty="0" smtClean="0">
                  <a:latin typeface="Courier"/>
                  <a:cs typeface="Courier"/>
                </a:rPr>
                <a:t>job1</a:t>
              </a:r>
              <a:r>
                <a:rPr lang="en-US" dirty="0">
                  <a:latin typeface="Courier"/>
                  <a:cs typeface="Courier"/>
                </a:rPr>
                <a:t>.err</a:t>
              </a:r>
            </a:p>
            <a:p>
              <a:r>
                <a:rPr lang="en-US" dirty="0">
                  <a:latin typeface="Courier"/>
                  <a:cs typeface="Courier"/>
                </a:rPr>
                <a:t>  </a:t>
              </a:r>
              <a:r>
                <a:rPr lang="en-US" dirty="0" smtClean="0">
                  <a:latin typeface="Courier"/>
                  <a:cs typeface="Courier"/>
                </a:rPr>
                <a:t>job2</a:t>
              </a:r>
              <a:r>
                <a:rPr lang="en-US" dirty="0">
                  <a:latin typeface="Courier"/>
                  <a:cs typeface="Courier"/>
                </a:rPr>
                <a:t>.err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68721" y="643041"/>
              <a:ext cx="1430882" cy="964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 smtClean="0">
                  <a:latin typeface="Courier"/>
                  <a:cs typeface="Courier"/>
                </a:rPr>
                <a:t>file0</a:t>
              </a:r>
              <a:r>
                <a:rPr lang="en-US" dirty="0">
                  <a:latin typeface="Courier"/>
                  <a:cs typeface="Courier"/>
                </a:rPr>
                <a:t>.out</a:t>
              </a:r>
            </a:p>
            <a:p>
              <a:r>
                <a:rPr lang="en-US" dirty="0" smtClean="0">
                  <a:latin typeface="Courier"/>
                  <a:cs typeface="Courier"/>
                </a:rPr>
                <a:t>file1</a:t>
              </a:r>
              <a:r>
                <a:rPr lang="en-US" dirty="0">
                  <a:latin typeface="Courier"/>
                  <a:cs typeface="Courier"/>
                </a:rPr>
                <a:t>.out</a:t>
              </a:r>
            </a:p>
            <a:p>
              <a:r>
                <a:rPr lang="en-US" dirty="0" smtClean="0">
                  <a:latin typeface="Courier"/>
                  <a:cs typeface="Courier"/>
                </a:rPr>
                <a:t>file2</a:t>
              </a:r>
              <a:r>
                <a:rPr lang="en-US" dirty="0">
                  <a:latin typeface="Courier"/>
                  <a:cs typeface="Courier"/>
                </a:rPr>
                <a:t>.out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6964" y="3500815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210" y="1666083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695621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InitialDir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910" y="1600201"/>
            <a:ext cx="8672704" cy="3393039"/>
          </a:xfrm>
        </p:spPr>
        <p:txBody>
          <a:bodyPr>
            <a:normAutofit/>
          </a:bodyPr>
          <a:lstStyle/>
          <a:p>
            <a:r>
              <a:rPr lang="en-US" dirty="0" smtClean="0"/>
              <a:t>Change the submission directory for each job using </a:t>
            </a:r>
            <a:r>
              <a:rPr lang="en-US" dirty="0" err="1" smtClean="0">
                <a:solidFill>
                  <a:srgbClr val="CB3A46"/>
                </a:solidFill>
                <a:latin typeface="Courier"/>
                <a:cs typeface="Courier"/>
              </a:rPr>
              <a:t>initialdir</a:t>
            </a:r>
            <a:endParaRPr lang="en-US" dirty="0" smtClean="0">
              <a:solidFill>
                <a:srgbClr val="CB3A46"/>
              </a:solidFill>
              <a:latin typeface="Courier"/>
              <a:cs typeface="Courier"/>
            </a:endParaRPr>
          </a:p>
          <a:p>
            <a:r>
              <a:rPr lang="en-US" dirty="0" smtClean="0">
                <a:cs typeface="Arial"/>
              </a:rPr>
              <a:t>Allows the user to organize job files into separate directories.  </a:t>
            </a:r>
          </a:p>
          <a:p>
            <a:r>
              <a:rPr lang="en-US" dirty="0" smtClean="0">
                <a:cs typeface="Arial"/>
              </a:rPr>
              <a:t>Use the same name for all input/output files</a:t>
            </a:r>
          </a:p>
          <a:p>
            <a:r>
              <a:rPr lang="en-US" dirty="0" smtClean="0">
                <a:cs typeface="Arial"/>
              </a:rPr>
              <a:t>Useful for jobs with lots of output files</a:t>
            </a:r>
          </a:p>
          <a:p>
            <a:endParaRPr lang="en-US" dirty="0">
              <a:cs typeface="Arial"/>
            </a:endParaRPr>
          </a:p>
        </p:txBody>
      </p:sp>
      <p:pic>
        <p:nvPicPr>
          <p:cNvPr id="6" name="Picture 5" descr="bo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0" y="4837139"/>
            <a:ext cx="1734541" cy="1734541"/>
          </a:xfrm>
          <a:prstGeom prst="rect">
            <a:avLst/>
          </a:prstGeom>
        </p:spPr>
      </p:pic>
      <p:pic>
        <p:nvPicPr>
          <p:cNvPr id="7" name="Picture 6" descr="bo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51" y="4853214"/>
            <a:ext cx="1734541" cy="1734541"/>
          </a:xfrm>
          <a:prstGeom prst="rect">
            <a:avLst/>
          </a:prstGeom>
        </p:spPr>
      </p:pic>
      <p:pic>
        <p:nvPicPr>
          <p:cNvPr id="8" name="Picture 7" descr="bo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992" y="4853214"/>
            <a:ext cx="1734541" cy="1734541"/>
          </a:xfrm>
          <a:prstGeom prst="rect">
            <a:avLst/>
          </a:prstGeom>
        </p:spPr>
      </p:pic>
      <p:pic>
        <p:nvPicPr>
          <p:cNvPr id="9" name="Picture 8" descr="bo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33" y="4853214"/>
            <a:ext cx="1734541" cy="1734541"/>
          </a:xfrm>
          <a:prstGeom prst="rect">
            <a:avLst/>
          </a:prstGeom>
        </p:spPr>
      </p:pic>
      <p:pic>
        <p:nvPicPr>
          <p:cNvPr id="10" name="Picture 9" descr="bo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74" y="4853214"/>
            <a:ext cx="1734541" cy="17345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1425" y="548300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job0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307253" y="5529798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job1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091840" y="548300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job2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79964" y="548300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job3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499571" y="548300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 Jobs with </a:t>
            </a:r>
            <a:r>
              <a:rPr lang="en-US" dirty="0" err="1" smtClean="0"/>
              <a:t>InitialDir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3338" y="3638228"/>
            <a:ext cx="8453463" cy="25853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analyze.exe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initialdir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job$(</a:t>
            </a:r>
            <a:r>
              <a:rPr lang="en-US" b="1" dirty="0" err="1">
                <a:latin typeface="Courier"/>
                <a:cs typeface="Courier"/>
              </a:rPr>
              <a:t>ProcId</a:t>
            </a:r>
            <a:r>
              <a:rPr lang="en-US" b="1" dirty="0" smtClean="0">
                <a:latin typeface="Courier"/>
                <a:cs typeface="Courier"/>
              </a:rPr>
              <a:t>)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file.out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r>
              <a:rPr lang="en-US" dirty="0" smtClean="0">
                <a:latin typeface="Courier"/>
                <a:cs typeface="Courier"/>
              </a:rPr>
              <a:t> 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>
                <a:latin typeface="Courier"/>
                <a:cs typeface="Courier"/>
              </a:rPr>
              <a:t>3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338" y="1825811"/>
            <a:ext cx="8453463" cy="1491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analyze.exe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1388" y="1792941"/>
            <a:ext cx="177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latin typeface="Courier"/>
                <a:cs typeface="Courier"/>
              </a:rPr>
              <a:t>job0/</a:t>
            </a:r>
          </a:p>
          <a:p>
            <a:r>
              <a:rPr lang="en-US" b="1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71788" y="1807884"/>
            <a:ext cx="177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latin typeface="Courier"/>
                <a:cs typeface="Courier"/>
              </a:rPr>
              <a:t>job1/</a:t>
            </a:r>
          </a:p>
          <a:p>
            <a:r>
              <a:rPr lang="en-US" b="1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79672" y="1825812"/>
            <a:ext cx="177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latin typeface="Courier"/>
                <a:cs typeface="Courier"/>
              </a:rPr>
              <a:t>job2/</a:t>
            </a:r>
          </a:p>
          <a:p>
            <a:r>
              <a:rPr lang="en-US" b="1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3338" y="3314521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338" y="1450453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62706" y="4078941"/>
            <a:ext cx="2629647" cy="16435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Executable should be in the directory with the submit file, *not*  in the individual job directories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720353" y="3869765"/>
            <a:ext cx="1942354" cy="10160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 flipV="1">
            <a:off x="1649311" y="2525059"/>
            <a:ext cx="4013395" cy="2375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32858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Submission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your input files/directories aren’t numbered from 0 - (N-1)?  </a:t>
            </a:r>
          </a:p>
          <a:p>
            <a:r>
              <a:rPr lang="en-US" dirty="0" smtClean="0"/>
              <a:t>There are other ways to submit many jobs!</a:t>
            </a:r>
            <a:endParaRPr lang="en-US" dirty="0"/>
          </a:p>
        </p:txBody>
      </p:sp>
      <p:pic>
        <p:nvPicPr>
          <p:cNvPr id="5" name="Picture 4" descr="sak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43" y="3510624"/>
            <a:ext cx="3763498" cy="295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4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Multiple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9952" y="1600200"/>
            <a:ext cx="22669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Replacing single job inputs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with a variable of choice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779431"/>
            <a:ext cx="6038055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b="1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b="1" dirty="0" err="1" smtClean="0">
                <a:latin typeface="Courier"/>
                <a:cs typeface="Courier"/>
              </a:rPr>
              <a:t>wi.dat</a:t>
            </a:r>
            <a:r>
              <a:rPr lang="en-US" dirty="0" err="1" smtClean="0">
                <a:latin typeface="Courier"/>
                <a:cs typeface="Courier"/>
              </a:rPr>
              <a:t>.out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b="1" dirty="0" err="1" smtClean="0">
                <a:latin typeface="Courier"/>
                <a:cs typeface="Courier"/>
              </a:rPr>
              <a:t>wi.dat</a:t>
            </a:r>
            <a:endParaRPr lang="en-US" b="1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501276"/>
            <a:ext cx="6038055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b="1" dirty="0" smtClean="0">
                <a:latin typeface="Courier"/>
                <a:cs typeface="Courier"/>
              </a:rPr>
              <a:t>$(</a:t>
            </a:r>
            <a:r>
              <a:rPr lang="en-US" b="1" dirty="0" err="1" smtClean="0">
                <a:latin typeface="Courier"/>
                <a:cs typeface="Courier"/>
              </a:rPr>
              <a:t>infile</a:t>
            </a:r>
            <a:r>
              <a:rPr lang="en-US" b="1" dirty="0" smtClean="0">
                <a:latin typeface="Courier"/>
                <a:cs typeface="Courier"/>
              </a:rPr>
              <a:t>)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b="1" dirty="0" smtClean="0">
                <a:latin typeface="Courier"/>
                <a:cs typeface="Courier"/>
              </a:rPr>
              <a:t>$(</a:t>
            </a:r>
            <a:r>
              <a:rPr lang="en-US" b="1" dirty="0" err="1" smtClean="0">
                <a:latin typeface="Courier"/>
                <a:cs typeface="Courier"/>
              </a:rPr>
              <a:t>infile</a:t>
            </a:r>
            <a:r>
              <a:rPr lang="en-US" b="1" dirty="0" smtClean="0">
                <a:latin typeface="Courier"/>
                <a:cs typeface="Courier"/>
              </a:rPr>
              <a:t>)</a:t>
            </a:r>
            <a:r>
              <a:rPr lang="en-US" dirty="0" smtClean="0">
                <a:latin typeface="Courier"/>
                <a:cs typeface="Courier"/>
              </a:rPr>
              <a:t>.out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b="1" dirty="0" smtClean="0">
                <a:latin typeface="Courier"/>
                <a:cs typeface="Courier"/>
              </a:rPr>
              <a:t>$(</a:t>
            </a:r>
            <a:r>
              <a:rPr lang="en-US" b="1" dirty="0" err="1" smtClean="0">
                <a:latin typeface="Courier"/>
                <a:cs typeface="Courier"/>
              </a:rPr>
              <a:t>infile</a:t>
            </a:r>
            <a:r>
              <a:rPr lang="en-US" b="1" dirty="0" smtClean="0">
                <a:latin typeface="Courier"/>
                <a:cs typeface="Courier"/>
              </a:rPr>
              <a:t>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...</a:t>
            </a:r>
          </a:p>
        </p:txBody>
      </p:sp>
    </p:spTree>
    <p:extLst>
      <p:ext uri="{BB962C8B-B14F-4D97-AF65-F5344CB8AC3E}">
        <p14:creationId xmlns:p14="http://schemas.microsoft.com/office/powerpoint/2010/main" val="339077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881783"/>
              </p:ext>
            </p:extLst>
          </p:nvPr>
        </p:nvGraphicFramePr>
        <p:xfrm>
          <a:off x="457200" y="1533569"/>
          <a:ext cx="8369272" cy="4831372"/>
        </p:xfrm>
        <a:graphic>
          <a:graphicData uri="http://schemas.openxmlformats.org/drawingml/2006/table">
            <a:tbl>
              <a:tblPr bandCol="1">
                <a:tableStyleId>{616DA210-FB5B-4158-B5E0-FEB733F419BA}</a:tableStyleId>
              </a:tblPr>
              <a:tblGrid>
                <a:gridCol w="1632857"/>
                <a:gridCol w="6736415"/>
              </a:tblGrid>
              <a:tr h="201116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multiple “queue” statements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6930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matching ... pattern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2690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in ... list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15240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from ... file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Queue Statements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71628" y="1641536"/>
            <a:ext cx="6315172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  <a:p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ca.dat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  <a:p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ia.dat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1628" y="3659822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matching *.</a:t>
            </a:r>
            <a:r>
              <a:rPr lang="en-US" dirty="0" err="1" smtClean="0">
                <a:latin typeface="Courier"/>
                <a:cs typeface="Courier"/>
              </a:rPr>
              <a:t>dat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628" y="4318781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in (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ca.dat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ia.dat</a:t>
            </a:r>
            <a:r>
              <a:rPr lang="en-US" dirty="0" smtClean="0">
                <a:latin typeface="Courier"/>
                <a:cs typeface="Courier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1628" y="4988535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from </a:t>
            </a:r>
            <a:r>
              <a:rPr lang="en-US" dirty="0" err="1" smtClean="0">
                <a:latin typeface="Courier"/>
                <a:cs typeface="Courier"/>
              </a:rPr>
              <a:t>state_list.txt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7458" y="5136979"/>
            <a:ext cx="1495313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ca.dat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ia.dat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2763" y="5984110"/>
            <a:ext cx="1908495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state_list.txt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93619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23857"/>
              </p:ext>
            </p:extLst>
          </p:nvPr>
        </p:nvGraphicFramePr>
        <p:xfrm>
          <a:off x="457200" y="1533569"/>
          <a:ext cx="8369272" cy="4831372"/>
        </p:xfrm>
        <a:graphic>
          <a:graphicData uri="http://schemas.openxmlformats.org/drawingml/2006/table">
            <a:tbl>
              <a:tblPr bandCol="1">
                <a:tableStyleId>{616DA210-FB5B-4158-B5E0-FEB733F419BA}</a:tableStyleId>
              </a:tblPr>
              <a:tblGrid>
                <a:gridCol w="1632857"/>
                <a:gridCol w="6736415"/>
              </a:tblGrid>
              <a:tr h="201116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multiple “queue” statements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6930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matching ... pattern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2690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in ... list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15240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from ... file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Queue Statements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71628" y="1641536"/>
            <a:ext cx="6315172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  <a:p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ca.dat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  <a:p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ia.dat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1628" y="3659822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matching *.</a:t>
            </a:r>
            <a:r>
              <a:rPr lang="en-US" dirty="0" err="1" smtClean="0">
                <a:latin typeface="Courier"/>
                <a:cs typeface="Courier"/>
              </a:rPr>
              <a:t>dat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628" y="4318781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in (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ca.dat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ia.dat</a:t>
            </a:r>
            <a:r>
              <a:rPr lang="en-US" dirty="0" smtClean="0">
                <a:latin typeface="Courier"/>
                <a:cs typeface="Courier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1628" y="4988535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from </a:t>
            </a:r>
            <a:r>
              <a:rPr lang="en-US" dirty="0" err="1" smtClean="0">
                <a:latin typeface="Courier"/>
                <a:cs typeface="Courier"/>
              </a:rPr>
              <a:t>state_list.txt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77458" y="5136979"/>
            <a:ext cx="1495313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ca.dat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ia.dat</a:t>
            </a:r>
            <a:endParaRPr lang="en-US" dirty="0" smtClean="0">
              <a:latin typeface="Courier"/>
              <a:cs typeface="Courier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371628" y="1641536"/>
            <a:ext cx="6315172" cy="17543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371628" y="1641536"/>
            <a:ext cx="6315172" cy="17543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337456" y="2478126"/>
            <a:ext cx="2199243" cy="39452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Recommended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32763" y="5984110"/>
            <a:ext cx="1908495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state_list.txt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73126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058577"/>
              </p:ext>
            </p:extLst>
          </p:nvPr>
        </p:nvGraphicFramePr>
        <p:xfrm>
          <a:off x="457200" y="1608274"/>
          <a:ext cx="8369272" cy="4116872"/>
        </p:xfrm>
        <a:graphic>
          <a:graphicData uri="http://schemas.openxmlformats.org/drawingml/2006/table">
            <a:tbl>
              <a:tblPr bandCol="1">
                <a:tableStyleId>{616DA210-FB5B-4158-B5E0-FEB733F419BA}</a:tableStyleId>
              </a:tblPr>
              <a:tblGrid>
                <a:gridCol w="1632857"/>
                <a:gridCol w="6736415"/>
              </a:tblGrid>
              <a:tr h="9317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multiple queue statements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Not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recommended.  Can be useful when submitting job batches where a single (non-file/argument) characteristic is changing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92635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matching .. pattern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Natural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nested looping, minimal programming, use optional “files” and “</a:t>
                      </a:r>
                      <a:r>
                        <a:rPr lang="en-US" baseline="0" dirty="0" err="1" smtClean="0">
                          <a:latin typeface="Arial"/>
                          <a:cs typeface="Arial"/>
                        </a:rPr>
                        <a:t>dirs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” keywords to only match files or directories</a:t>
                      </a:r>
                    </a:p>
                    <a:p>
                      <a:r>
                        <a:rPr lang="en-US" baseline="0" dirty="0" smtClean="0">
                          <a:latin typeface="Arial"/>
                          <a:cs typeface="Arial"/>
                        </a:rPr>
                        <a:t>Requires good naming conventions, 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94129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in .. list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Supports multiple variables, all information contained in a single file, reproducible</a:t>
                      </a:r>
                    </a:p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Harder to automate submit file creation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13175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from .. file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Supports multiple variables, highly modular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(easy to use one submit file for many job batches), reproducible</a:t>
                      </a:r>
                    </a:p>
                    <a:p>
                      <a:r>
                        <a:rPr lang="en-US" baseline="0" dirty="0" smtClean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dditiona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l file needed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Queue Statement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1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Multiple </a:t>
            </a:r>
            <a:r>
              <a:rPr lang="en-US" dirty="0"/>
              <a:t>V</a:t>
            </a:r>
            <a:r>
              <a:rPr lang="en-US" dirty="0" smtClean="0"/>
              <a:t>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the “</a:t>
            </a:r>
            <a:r>
              <a:rPr lang="en-US" dirty="0" smtClean="0">
                <a:latin typeface="Courier"/>
                <a:cs typeface="Courier"/>
              </a:rPr>
              <a:t>from</a:t>
            </a:r>
            <a:r>
              <a:rPr lang="en-US" dirty="0" smtClean="0"/>
              <a:t>” and “</a:t>
            </a:r>
            <a:r>
              <a:rPr lang="en-US" dirty="0" smtClean="0">
                <a:latin typeface="Courier"/>
                <a:cs typeface="Courier"/>
              </a:rPr>
              <a:t>in</a:t>
            </a:r>
            <a:r>
              <a:rPr lang="en-US" dirty="0" smtClean="0"/>
              <a:t>” syntax support using multiple variables from a list.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3337" y="3115816"/>
            <a:ext cx="5044219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-y </a:t>
            </a:r>
            <a:r>
              <a:rPr lang="en-US" b="1" dirty="0" smtClean="0">
                <a:latin typeface="Courier"/>
                <a:cs typeface="Courier"/>
              </a:rPr>
              <a:t>$(option) </a:t>
            </a:r>
            <a:r>
              <a:rPr lang="en-US" dirty="0" smtClean="0">
                <a:latin typeface="Courier"/>
                <a:cs typeface="Courier"/>
              </a:rPr>
              <a:t>-</a:t>
            </a:r>
            <a:r>
              <a:rPr lang="en-US" dirty="0" err="1" smtClean="0">
                <a:latin typeface="Courier"/>
                <a:cs typeface="Courier"/>
              </a:rPr>
              <a:t>i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b="1" dirty="0" smtClean="0">
                <a:latin typeface="Courier"/>
                <a:cs typeface="Courier"/>
              </a:rPr>
              <a:t>$(file)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  <a:p>
            <a:r>
              <a:rPr lang="en-US" dirty="0" err="1" smtClean="0">
                <a:latin typeface="Courier"/>
                <a:cs typeface="Courier"/>
              </a:rPr>
              <a:t>when_to_transfer_output</a:t>
            </a:r>
            <a:r>
              <a:rPr lang="en-US" dirty="0" smtClean="0">
                <a:latin typeface="Courier"/>
                <a:cs typeface="Courier"/>
              </a:rPr>
              <a:t> = ON_EXIT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 smtClean="0">
                <a:latin typeface="Courier"/>
                <a:cs typeface="Courier"/>
              </a:rPr>
              <a:t>$(file)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b="1" dirty="0" err="1" smtClean="0">
                <a:latin typeface="Courier"/>
                <a:cs typeface="Courier"/>
              </a:rPr>
              <a:t>file,option</a:t>
            </a:r>
            <a:r>
              <a:rPr lang="en-US" b="1" dirty="0" smtClean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from </a:t>
            </a:r>
            <a:r>
              <a:rPr lang="en-US" dirty="0" err="1" smtClean="0">
                <a:latin typeface="Courier"/>
                <a:cs typeface="Courier"/>
              </a:rPr>
              <a:t>job_list.txt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6902" y="3118635"/>
            <a:ext cx="2999097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, 2010</a:t>
            </a:r>
          </a:p>
          <a:p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, 2015</a:t>
            </a:r>
          </a:p>
          <a:p>
            <a:r>
              <a:rPr lang="en-US" dirty="0" err="1" smtClean="0">
                <a:latin typeface="Courier"/>
                <a:cs typeface="Courier"/>
              </a:rPr>
              <a:t>ca.dat</a:t>
            </a:r>
            <a:r>
              <a:rPr lang="en-US" dirty="0" smtClean="0">
                <a:latin typeface="Courier"/>
                <a:cs typeface="Courier"/>
              </a:rPr>
              <a:t>, 2010</a:t>
            </a:r>
          </a:p>
          <a:p>
            <a:r>
              <a:rPr lang="en-US" dirty="0" err="1" smtClean="0">
                <a:latin typeface="Courier"/>
                <a:cs typeface="Courier"/>
              </a:rPr>
              <a:t>ca.dat</a:t>
            </a:r>
            <a:r>
              <a:rPr lang="en-US" dirty="0" smtClean="0">
                <a:latin typeface="Courier"/>
                <a:cs typeface="Courier"/>
              </a:rPr>
              <a:t>, 2015</a:t>
            </a:r>
          </a:p>
          <a:p>
            <a:r>
              <a:rPr lang="en-US" dirty="0" err="1" smtClean="0">
                <a:latin typeface="Courier"/>
                <a:cs typeface="Courier"/>
              </a:rPr>
              <a:t>ia.dat</a:t>
            </a:r>
            <a:r>
              <a:rPr lang="en-US" dirty="0" smtClean="0">
                <a:latin typeface="Courier"/>
                <a:cs typeface="Courier"/>
              </a:rPr>
              <a:t>, 2010</a:t>
            </a:r>
          </a:p>
          <a:p>
            <a:r>
              <a:rPr lang="en-US" dirty="0" err="1" smtClean="0">
                <a:latin typeface="Courier"/>
                <a:cs typeface="Courier"/>
              </a:rPr>
              <a:t>ia.dat</a:t>
            </a:r>
            <a:r>
              <a:rPr lang="en-US" dirty="0" smtClean="0">
                <a:latin typeface="Courier"/>
                <a:cs typeface="Courier"/>
              </a:rPr>
              <a:t>,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337" y="2777262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6902" y="2780081"/>
            <a:ext cx="1662234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job_list.txt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09909" y="6152033"/>
            <a:ext cx="4075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hlinkClick r:id="rId2"/>
              </a:rPr>
              <a:t>HTCondor</a:t>
            </a:r>
            <a:r>
              <a:rPr lang="en-US" dirty="0" smtClean="0">
                <a:hlinkClick r:id="rId2"/>
              </a:rPr>
              <a:t> Manual: submit file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67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8700"/>
          </a:xfrm>
        </p:spPr>
        <p:txBody>
          <a:bodyPr>
            <a:normAutofit/>
          </a:bodyPr>
          <a:lstStyle/>
          <a:p>
            <a:r>
              <a:rPr lang="en-US" dirty="0" smtClean="0"/>
              <a:t>Match existing files or directories: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Submit multiple jobs with same input data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Use other </a:t>
            </a:r>
            <a:r>
              <a:rPr lang="en-US" dirty="0"/>
              <a:t>automatic </a:t>
            </a:r>
            <a:r>
              <a:rPr lang="en-US" dirty="0" smtClean="0"/>
              <a:t>variables: </a:t>
            </a:r>
            <a:r>
              <a:rPr lang="en-US" dirty="0">
                <a:solidFill>
                  <a:srgbClr val="CB3A46"/>
                </a:solidFill>
                <a:latin typeface="Courier"/>
                <a:cs typeface="Courier"/>
              </a:rPr>
              <a:t>$(Step)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85029" y="2239905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queue input matching </a:t>
            </a:r>
            <a:r>
              <a:rPr lang="en-US" i="1" dirty="0" smtClean="0">
                <a:solidFill>
                  <a:srgbClr val="000000"/>
                </a:solidFill>
                <a:latin typeface="Courier"/>
                <a:cs typeface="Courier"/>
              </a:rPr>
              <a:t>files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*.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dat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5029" y="2666404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queue directory matching </a:t>
            </a:r>
            <a:r>
              <a:rPr lang="en-US" i="1" dirty="0" err="1" smtClean="0">
                <a:solidFill>
                  <a:srgbClr val="000000"/>
                </a:solidFill>
                <a:latin typeface="Courier"/>
                <a:cs typeface="Courier"/>
              </a:rPr>
              <a:t>dirs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job*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5029" y="4073614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queue 10 input matching </a:t>
            </a:r>
            <a:r>
              <a:rPr lang="en-US" i="1" dirty="0" smtClean="0">
                <a:solidFill>
                  <a:srgbClr val="000000"/>
                </a:solidFill>
                <a:latin typeface="Courier"/>
                <a:cs typeface="Courier"/>
              </a:rPr>
              <a:t>files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*.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dat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9629" y="5113796"/>
            <a:ext cx="6818416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arguments = -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$(input) -rep $(Step)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queue 10 input matching </a:t>
            </a:r>
            <a:r>
              <a:rPr lang="en-US" i="1" dirty="0" smtClean="0">
                <a:solidFill>
                  <a:srgbClr val="000000"/>
                </a:solidFill>
                <a:latin typeface="Courier"/>
                <a:cs typeface="Courier"/>
              </a:rPr>
              <a:t>files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*.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dat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04118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HTCondor</a:t>
            </a:r>
            <a:r>
              <a:rPr lang="en-US" dirty="0" smtClean="0"/>
              <a:t> on One Computer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321011" y="2163653"/>
            <a:ext cx="1743497" cy="1431043"/>
            <a:chOff x="3073182" y="2392980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9303" y="2718246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73182" y="2392980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29699" y="2420322"/>
            <a:ext cx="1750032" cy="1141325"/>
            <a:chOff x="6708589" y="4532620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532620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532620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pic>
        <p:nvPicPr>
          <p:cNvPr id="23" name="Picture 22" descr="stack-of-papers-537x3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45" y="5006454"/>
            <a:ext cx="1478478" cy="9636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229699" y="3692141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31489" y="3689135"/>
            <a:ext cx="1750032" cy="1160406"/>
            <a:chOff x="6768075" y="2917806"/>
            <a:chExt cx="1750032" cy="1160406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8075" y="2936887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68075" y="291780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cxnSp>
        <p:nvCxnSpPr>
          <p:cNvPr id="34" name="Straight Arrow Connector 33"/>
          <p:cNvCxnSpPr>
            <a:stCxn id="23" idx="3"/>
            <a:endCxn id="13" idx="1"/>
          </p:cNvCxnSpPr>
          <p:nvPr/>
        </p:nvCxnSpPr>
        <p:spPr>
          <a:xfrm flipV="1">
            <a:off x="3300523" y="2879175"/>
            <a:ext cx="1020488" cy="2609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Desktop_computer_clipart_-_Yellow_theme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8" y="1911964"/>
            <a:ext cx="3317904" cy="33179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67432" y="1989737"/>
            <a:ext cx="3970158" cy="3028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300523" y="1989737"/>
            <a:ext cx="866909" cy="752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205717" y="3858973"/>
            <a:ext cx="961715" cy="115892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HTCondor_red_blk_nota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81" y="1661968"/>
            <a:ext cx="1256518" cy="29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4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(60 second) Pause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258" y="5085428"/>
            <a:ext cx="7772400" cy="6958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Questions so far?  </a:t>
            </a:r>
            <a:endParaRPr lang="en-US" sz="2800" dirty="0"/>
          </a:p>
        </p:txBody>
      </p:sp>
      <p:pic>
        <p:nvPicPr>
          <p:cNvPr id="4" name="Picture 3" descr="california_condor_round_wall_clocks-r9e8161da78aa4c0a925b518af8766a4c_fup13_6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32" y="1285862"/>
            <a:ext cx="2478265" cy="24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1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Job Matching and </a:t>
            </a:r>
            <a:br>
              <a:rPr lang="en-US" dirty="0" smtClean="0"/>
            </a:br>
            <a:r>
              <a:rPr lang="en-US" dirty="0" smtClean="0"/>
              <a:t>Class Ad Attributes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3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Central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HTCondor</a:t>
            </a:r>
            <a:r>
              <a:rPr lang="en-US" dirty="0" smtClean="0"/>
              <a:t> matches jobs with computers via a “central manager”.</a:t>
            </a:r>
            <a:endParaRPr lang="en-US" dirty="0"/>
          </a:p>
        </p:txBody>
      </p:sp>
      <p:pic>
        <p:nvPicPr>
          <p:cNvPr id="10" name="Picture 9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2833938"/>
            <a:ext cx="1965768" cy="46461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57200" y="4125698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 smtClean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8589" y="3882987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9234" y="4614646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3471976"/>
            <a:ext cx="1693855" cy="1307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3762103" y="4654833"/>
            <a:ext cx="2296163" cy="56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central manager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24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82" y="1615141"/>
            <a:ext cx="8755530" cy="5048624"/>
          </a:xfrm>
        </p:spPr>
        <p:txBody>
          <a:bodyPr>
            <a:normAutofit/>
          </a:bodyPr>
          <a:lstStyle/>
          <a:p>
            <a:r>
              <a:rPr lang="en-US" dirty="0" err="1" smtClean="0"/>
              <a:t>HTCondor</a:t>
            </a:r>
            <a:r>
              <a:rPr lang="en-US" dirty="0" smtClean="0"/>
              <a:t> stores a list of information about each job and each computer. </a:t>
            </a:r>
          </a:p>
          <a:p>
            <a:r>
              <a:rPr lang="en-US" dirty="0" smtClean="0"/>
              <a:t>This information is stored as a “Class Ad”</a:t>
            </a:r>
          </a:p>
          <a:p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						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sz="1600" dirty="0" smtClean="0"/>
          </a:p>
          <a:p>
            <a:r>
              <a:rPr lang="en-US" dirty="0" smtClean="0"/>
              <a:t>Class Ads have </a:t>
            </a:r>
            <a:r>
              <a:rPr lang="en-US" dirty="0"/>
              <a:t>the format: </a:t>
            </a:r>
          </a:p>
          <a:p>
            <a:pPr marL="457200" lvl="1" indent="0">
              <a:buNone/>
            </a:pPr>
            <a:r>
              <a:rPr lang="en-US" dirty="0" err="1" smtClean="0">
                <a:latin typeface="Courier"/>
                <a:cs typeface="Courier"/>
              </a:rPr>
              <a:t>AttributeName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 </a:t>
            </a:r>
            <a:r>
              <a:rPr lang="en-US" dirty="0" smtClean="0">
                <a:latin typeface="Courier"/>
                <a:cs typeface="Courier"/>
              </a:rPr>
              <a:t>value</a:t>
            </a:r>
            <a:endParaRPr lang="en-US" dirty="0">
              <a:latin typeface="Courier"/>
              <a:cs typeface="Courier"/>
            </a:endParaRPr>
          </a:p>
        </p:txBody>
      </p:sp>
      <p:pic>
        <p:nvPicPr>
          <p:cNvPr id="4" name="Picture 3" descr="classified_and_mou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00" y="3386433"/>
            <a:ext cx="3581066" cy="167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9585" y="6443626"/>
            <a:ext cx="4290730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Appendix A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: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Class Ad Attributes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61166" y="5399741"/>
            <a:ext cx="2510119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can be a </a:t>
            </a:r>
            <a:r>
              <a:rPr lang="en-US" dirty="0" err="1" smtClean="0">
                <a:latin typeface="Arial"/>
                <a:cs typeface="Arial"/>
              </a:rPr>
              <a:t>boolean</a:t>
            </a:r>
            <a:r>
              <a:rPr lang="en-US" dirty="0" smtClean="0">
                <a:latin typeface="Arial"/>
                <a:cs typeface="Arial"/>
              </a:rPr>
              <a:t>, number, or string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5483412" y="5856941"/>
            <a:ext cx="577754" cy="179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35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Class Ad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80114" y="1575350"/>
            <a:ext cx="4963886" cy="49993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latin typeface="Courier"/>
                <a:cs typeface="Courier"/>
              </a:rPr>
              <a:t>RequestCpus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>
                <a:latin typeface="Courier"/>
                <a:cs typeface="Courier"/>
              </a:rPr>
              <a:t>= 1</a:t>
            </a:r>
          </a:p>
          <a:p>
            <a:r>
              <a:rPr lang="en-US" sz="1600" dirty="0">
                <a:latin typeface="Courier"/>
                <a:cs typeface="Courier"/>
              </a:rPr>
              <a:t>Err = "</a:t>
            </a:r>
            <a:r>
              <a:rPr lang="en-US" sz="1600" dirty="0" err="1">
                <a:latin typeface="Courier"/>
                <a:cs typeface="Courier"/>
              </a:rPr>
              <a:t>job.err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WhenToTransferOutput</a:t>
            </a:r>
            <a:r>
              <a:rPr lang="en-US" sz="1600" dirty="0">
                <a:latin typeface="Courier"/>
                <a:cs typeface="Courier"/>
              </a:rPr>
              <a:t> = "ON_EXIT"</a:t>
            </a:r>
          </a:p>
          <a:p>
            <a:r>
              <a:rPr lang="en-US" sz="1600" dirty="0" err="1">
                <a:latin typeface="Courier"/>
                <a:cs typeface="Courier"/>
              </a:rPr>
              <a:t>TargetType</a:t>
            </a:r>
            <a:r>
              <a:rPr lang="en-US" sz="1600" dirty="0">
                <a:latin typeface="Courier"/>
                <a:cs typeface="Courier"/>
              </a:rPr>
              <a:t> = "Machine"</a:t>
            </a:r>
          </a:p>
          <a:p>
            <a:r>
              <a:rPr lang="en-US" sz="1600" dirty="0" err="1">
                <a:latin typeface="Courier"/>
                <a:cs typeface="Courier"/>
              </a:rPr>
              <a:t>Cmd</a:t>
            </a:r>
            <a:r>
              <a:rPr lang="en-US" sz="1600" dirty="0">
                <a:latin typeface="Courier"/>
                <a:cs typeface="Courier"/>
              </a:rPr>
              <a:t> = "/home</a:t>
            </a:r>
            <a:r>
              <a:rPr lang="en-US" sz="1600" dirty="0" smtClean="0">
                <a:latin typeface="Courier"/>
                <a:cs typeface="Courier"/>
              </a:rPr>
              <a:t>/</a:t>
            </a:r>
            <a:r>
              <a:rPr lang="en-US" sz="1600" dirty="0" err="1" smtClean="0">
                <a:latin typeface="Courier"/>
                <a:cs typeface="Courier"/>
              </a:rPr>
              <a:t>alice</a:t>
            </a:r>
            <a:r>
              <a:rPr lang="en-US" sz="1600" dirty="0" smtClean="0">
                <a:latin typeface="Courier"/>
                <a:cs typeface="Courier"/>
              </a:rPr>
              <a:t>/</a:t>
            </a:r>
            <a:r>
              <a:rPr lang="en-US" sz="1600" dirty="0">
                <a:latin typeface="Courier"/>
                <a:cs typeface="Courier"/>
              </a:rPr>
              <a:t>tests/</a:t>
            </a:r>
            <a:r>
              <a:rPr lang="en-US" sz="1600" dirty="0" err="1">
                <a:latin typeface="Courier"/>
                <a:cs typeface="Courier"/>
              </a:rPr>
              <a:t>htcondor_week</a:t>
            </a:r>
            <a:r>
              <a:rPr lang="en-US" sz="1600" dirty="0">
                <a:latin typeface="Courier"/>
                <a:cs typeface="Courier"/>
              </a:rPr>
              <a:t>/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JobUniverse</a:t>
            </a:r>
            <a:r>
              <a:rPr lang="en-US" sz="1600" dirty="0">
                <a:latin typeface="Courier"/>
                <a:cs typeface="Courier"/>
              </a:rPr>
              <a:t> = 5</a:t>
            </a:r>
          </a:p>
          <a:p>
            <a:r>
              <a:rPr lang="en-US" sz="1600" dirty="0" err="1">
                <a:latin typeface="Courier"/>
                <a:cs typeface="Courier"/>
              </a:rPr>
              <a:t>Iwd</a:t>
            </a:r>
            <a:r>
              <a:rPr lang="en-US" sz="1600" dirty="0">
                <a:latin typeface="Courier"/>
                <a:cs typeface="Courier"/>
              </a:rPr>
              <a:t> = "/home</a:t>
            </a:r>
            <a:r>
              <a:rPr lang="en-US" sz="1600" dirty="0" smtClean="0">
                <a:latin typeface="Courier"/>
                <a:cs typeface="Courier"/>
              </a:rPr>
              <a:t>/</a:t>
            </a:r>
            <a:r>
              <a:rPr lang="en-US" sz="1600" dirty="0" err="1" smtClean="0">
                <a:latin typeface="Courier"/>
                <a:cs typeface="Courier"/>
              </a:rPr>
              <a:t>alice</a:t>
            </a:r>
            <a:r>
              <a:rPr lang="en-US" sz="1600" dirty="0" smtClean="0">
                <a:latin typeface="Courier"/>
                <a:cs typeface="Courier"/>
              </a:rPr>
              <a:t>/</a:t>
            </a:r>
            <a:r>
              <a:rPr lang="en-US" sz="1600" dirty="0">
                <a:latin typeface="Courier"/>
                <a:cs typeface="Courier"/>
              </a:rPr>
              <a:t>tests/</a:t>
            </a:r>
            <a:r>
              <a:rPr lang="en-US" sz="1600" dirty="0" err="1">
                <a:latin typeface="Courier"/>
                <a:cs typeface="Courier"/>
              </a:rPr>
              <a:t>htcondor_week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RequestDisk</a:t>
            </a:r>
            <a:r>
              <a:rPr lang="en-US" sz="1600" dirty="0">
                <a:latin typeface="Courier"/>
                <a:cs typeface="Courier"/>
              </a:rPr>
              <a:t> = 20480</a:t>
            </a:r>
          </a:p>
          <a:p>
            <a:r>
              <a:rPr lang="en-US" sz="1600" dirty="0" err="1">
                <a:latin typeface="Courier"/>
                <a:cs typeface="Courier"/>
              </a:rPr>
              <a:t>NumJobStarts</a:t>
            </a:r>
            <a:r>
              <a:rPr lang="en-US" sz="1600" dirty="0">
                <a:latin typeface="Courier"/>
                <a:cs typeface="Courier"/>
              </a:rPr>
              <a:t> = 0</a:t>
            </a:r>
          </a:p>
          <a:p>
            <a:r>
              <a:rPr lang="en-US" sz="1600" dirty="0" err="1">
                <a:latin typeface="Courier"/>
                <a:cs typeface="Courier"/>
              </a:rPr>
              <a:t>WantRemoteIO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latin typeface="Courier"/>
                <a:cs typeface="Courier"/>
              </a:rPr>
              <a:t>OnExitRemove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latin typeface="Courier"/>
                <a:cs typeface="Courier"/>
              </a:rPr>
              <a:t>TransferInput</a:t>
            </a:r>
            <a:r>
              <a:rPr lang="en-US" sz="1600" dirty="0">
                <a:latin typeface="Courier"/>
                <a:cs typeface="Courier"/>
              </a:rPr>
              <a:t> = "</a:t>
            </a:r>
            <a:r>
              <a:rPr lang="en-US" sz="1600" dirty="0" err="1">
                <a:latin typeface="Courier"/>
                <a:cs typeface="Courier"/>
              </a:rPr>
              <a:t>us.dat,wi.dat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MyType</a:t>
            </a:r>
            <a:r>
              <a:rPr lang="en-US" sz="1600" dirty="0">
                <a:latin typeface="Courier"/>
                <a:cs typeface="Courier"/>
              </a:rPr>
              <a:t> = "Job"</a:t>
            </a:r>
          </a:p>
          <a:p>
            <a:r>
              <a:rPr lang="en-US" sz="1600" dirty="0">
                <a:latin typeface="Courier"/>
                <a:cs typeface="Courier"/>
              </a:rPr>
              <a:t>Out = "</a:t>
            </a:r>
            <a:r>
              <a:rPr lang="en-US" sz="1600" dirty="0" err="1">
                <a:latin typeface="Courier"/>
                <a:cs typeface="Courier"/>
              </a:rPr>
              <a:t>job.out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UserLog</a:t>
            </a:r>
            <a:r>
              <a:rPr lang="en-US" sz="1600" dirty="0">
                <a:latin typeface="Courier"/>
                <a:cs typeface="Courier"/>
              </a:rPr>
              <a:t> = "/home</a:t>
            </a:r>
            <a:r>
              <a:rPr lang="en-US" sz="1600" dirty="0" smtClean="0">
                <a:latin typeface="Courier"/>
                <a:cs typeface="Courier"/>
              </a:rPr>
              <a:t>/</a:t>
            </a:r>
            <a:r>
              <a:rPr lang="en-US" sz="1600" dirty="0" err="1" smtClean="0">
                <a:latin typeface="Courier"/>
                <a:cs typeface="Courier"/>
              </a:rPr>
              <a:t>alice</a:t>
            </a:r>
            <a:r>
              <a:rPr lang="en-US" sz="1600" dirty="0" smtClean="0">
                <a:latin typeface="Courier"/>
                <a:cs typeface="Courier"/>
              </a:rPr>
              <a:t>/</a:t>
            </a:r>
            <a:r>
              <a:rPr lang="en-US" sz="1600" dirty="0">
                <a:latin typeface="Courier"/>
                <a:cs typeface="Courier"/>
              </a:rPr>
              <a:t>tests/</a:t>
            </a:r>
            <a:r>
              <a:rPr lang="en-US" sz="1600" dirty="0" err="1">
                <a:latin typeface="Courier"/>
                <a:cs typeface="Courier"/>
              </a:rPr>
              <a:t>htcondor_week</a:t>
            </a:r>
            <a:r>
              <a:rPr lang="en-US" sz="1600" dirty="0">
                <a:latin typeface="Courier"/>
                <a:cs typeface="Courier"/>
              </a:rPr>
              <a:t>/</a:t>
            </a:r>
            <a:r>
              <a:rPr lang="en-US" sz="1600" dirty="0" err="1">
                <a:latin typeface="Courier"/>
                <a:cs typeface="Courier"/>
              </a:rPr>
              <a:t>job.log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RequestMemory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smtClean="0">
                <a:latin typeface="Courier"/>
                <a:cs typeface="Courier"/>
              </a:rPr>
              <a:t>20</a:t>
            </a:r>
          </a:p>
          <a:p>
            <a:r>
              <a:rPr lang="en-US" sz="1600" dirty="0" smtClean="0">
                <a:latin typeface="Courier"/>
                <a:cs typeface="Courier"/>
              </a:rPr>
              <a:t>...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 smtClean="0">
                <a:latin typeface="Courier"/>
                <a:cs typeface="Courier"/>
              </a:rPr>
              <a:t>...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54" y="4648847"/>
            <a:ext cx="3794257" cy="111941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+</a:t>
            </a:r>
          </a:p>
          <a:p>
            <a:pPr algn="ctr"/>
            <a:r>
              <a:rPr lang="en-US" sz="2400" dirty="0" err="1" smtClean="0">
                <a:latin typeface="Arial"/>
                <a:cs typeface="Arial"/>
              </a:rPr>
              <a:t>HTCondor</a:t>
            </a:r>
            <a:r>
              <a:rPr lang="en-US" sz="2400" dirty="0" smtClean="0">
                <a:latin typeface="Arial"/>
                <a:cs typeface="Arial"/>
              </a:rPr>
              <a:t> configuration*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241" y="2586744"/>
            <a:ext cx="2536993" cy="206210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Courier"/>
                <a:cs typeface="Courier"/>
              </a:rPr>
              <a:t>executable = </a:t>
            </a:r>
            <a:r>
              <a:rPr lang="en-US" sz="800" dirty="0" err="1" smtClean="0">
                <a:latin typeface="Courier"/>
                <a:cs typeface="Courier"/>
              </a:rPr>
              <a:t>compare_states</a:t>
            </a:r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smtClean="0">
                <a:latin typeface="Courier"/>
                <a:cs typeface="Courier"/>
              </a:rPr>
              <a:t>arguments = </a:t>
            </a:r>
            <a:r>
              <a:rPr lang="en-US" sz="800" dirty="0" err="1" smtClean="0">
                <a:latin typeface="Courier"/>
                <a:cs typeface="Courier"/>
              </a:rPr>
              <a:t>wi.dat</a:t>
            </a:r>
            <a:r>
              <a:rPr lang="en-US" sz="800" dirty="0" smtClean="0">
                <a:latin typeface="Courier"/>
                <a:cs typeface="Courier"/>
              </a:rPr>
              <a:t> </a:t>
            </a:r>
            <a:r>
              <a:rPr lang="en-US" sz="800" dirty="0" err="1" smtClean="0">
                <a:latin typeface="Courier"/>
                <a:cs typeface="Courier"/>
              </a:rPr>
              <a:t>us.dat</a:t>
            </a:r>
            <a:r>
              <a:rPr lang="en-US" sz="800" dirty="0" smtClean="0">
                <a:latin typeface="Courier"/>
                <a:cs typeface="Courier"/>
              </a:rPr>
              <a:t> </a:t>
            </a:r>
            <a:r>
              <a:rPr lang="en-US" sz="800" dirty="0" err="1" smtClean="0">
                <a:latin typeface="Courier"/>
                <a:cs typeface="Courier"/>
              </a:rPr>
              <a:t>wi.dat.out</a:t>
            </a:r>
            <a:endParaRPr lang="en-US" sz="800" dirty="0" smtClean="0">
              <a:latin typeface="Courier"/>
              <a:cs typeface="Courier"/>
            </a:endParaRP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err="1" smtClean="0">
                <a:latin typeface="Courier"/>
                <a:cs typeface="Courier"/>
              </a:rPr>
              <a:t>should_transfer_files</a:t>
            </a:r>
            <a:r>
              <a:rPr lang="en-US" sz="800" dirty="0" smtClean="0">
                <a:latin typeface="Courier"/>
                <a:cs typeface="Courier"/>
              </a:rPr>
              <a:t> = YES</a:t>
            </a:r>
          </a:p>
          <a:p>
            <a:r>
              <a:rPr lang="en-US" sz="800" dirty="0" err="1" smtClean="0">
                <a:latin typeface="Courier"/>
                <a:cs typeface="Courier"/>
              </a:rPr>
              <a:t>transfer_input_files</a:t>
            </a:r>
            <a:r>
              <a:rPr lang="en-US" sz="800" dirty="0" smtClean="0">
                <a:latin typeface="Courier"/>
                <a:cs typeface="Courier"/>
              </a:rPr>
              <a:t> = </a:t>
            </a:r>
            <a:r>
              <a:rPr lang="en-US" sz="800" dirty="0" err="1" smtClean="0">
                <a:latin typeface="Courier"/>
                <a:cs typeface="Courier"/>
              </a:rPr>
              <a:t>us.dat</a:t>
            </a:r>
            <a:r>
              <a:rPr lang="en-US" sz="800" dirty="0" smtClean="0">
                <a:latin typeface="Courier"/>
                <a:cs typeface="Courier"/>
              </a:rPr>
              <a:t>, </a:t>
            </a:r>
            <a:r>
              <a:rPr lang="en-US" sz="800" dirty="0" err="1" smtClean="0">
                <a:latin typeface="Courier"/>
                <a:cs typeface="Courier"/>
              </a:rPr>
              <a:t>wi.dat</a:t>
            </a:r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err="1" smtClean="0">
                <a:latin typeface="Courier"/>
                <a:cs typeface="Courier"/>
              </a:rPr>
              <a:t>when_to_transfer_output</a:t>
            </a:r>
            <a:r>
              <a:rPr lang="en-US" sz="800" dirty="0" smtClean="0">
                <a:latin typeface="Courier"/>
                <a:cs typeface="Courier"/>
              </a:rPr>
              <a:t> = ON_EXIT</a:t>
            </a: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log = </a:t>
            </a:r>
            <a:r>
              <a:rPr lang="en-US" sz="800" dirty="0" err="1">
                <a:latin typeface="Courier"/>
                <a:cs typeface="Courier"/>
              </a:rPr>
              <a:t>job.log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output = </a:t>
            </a:r>
            <a:r>
              <a:rPr lang="en-US" sz="800" dirty="0" err="1">
                <a:latin typeface="Courier"/>
                <a:cs typeface="Courier"/>
              </a:rPr>
              <a:t>job.out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error = </a:t>
            </a:r>
            <a:r>
              <a:rPr lang="en-US" sz="800" dirty="0" err="1" smtClean="0">
                <a:latin typeface="Courier"/>
                <a:cs typeface="Courier"/>
              </a:rPr>
              <a:t>job.err</a:t>
            </a:r>
            <a:endParaRPr lang="en-US" sz="800" dirty="0" smtClean="0">
              <a:latin typeface="Courier"/>
              <a:cs typeface="Courier"/>
            </a:endParaRP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err="1" smtClean="0">
                <a:latin typeface="Courier"/>
                <a:cs typeface="Courier"/>
              </a:rPr>
              <a:t>request_cpus</a:t>
            </a:r>
            <a:r>
              <a:rPr lang="en-US" sz="800" dirty="0" smtClean="0">
                <a:latin typeface="Courier"/>
                <a:cs typeface="Courier"/>
              </a:rPr>
              <a:t> = 1</a:t>
            </a:r>
          </a:p>
          <a:p>
            <a:r>
              <a:rPr lang="en-US" sz="800" dirty="0" err="1" smtClean="0">
                <a:latin typeface="Courier"/>
                <a:cs typeface="Courier"/>
              </a:rPr>
              <a:t>request_disk</a:t>
            </a:r>
            <a:r>
              <a:rPr lang="en-US" sz="800" dirty="0" smtClean="0">
                <a:latin typeface="Courier"/>
                <a:cs typeface="Courier"/>
              </a:rPr>
              <a:t> = 20MB</a:t>
            </a:r>
          </a:p>
          <a:p>
            <a:r>
              <a:rPr lang="en-US" sz="800" dirty="0" err="1" smtClean="0">
                <a:latin typeface="Courier"/>
                <a:cs typeface="Courier"/>
              </a:rPr>
              <a:t>request_memory</a:t>
            </a:r>
            <a:r>
              <a:rPr lang="en-US" sz="800" dirty="0" smtClean="0">
                <a:latin typeface="Courier"/>
                <a:cs typeface="Courier"/>
              </a:rPr>
              <a:t> = 20MB</a:t>
            </a: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8" name="Rectangle 7"/>
          <p:cNvSpPr/>
          <p:nvPr/>
        </p:nvSpPr>
        <p:spPr>
          <a:xfrm>
            <a:off x="3488787" y="3247151"/>
            <a:ext cx="691327" cy="98057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601562" y="6254484"/>
            <a:ext cx="6085237" cy="5232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*Configuring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HTCondor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will be covered in “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Administering HTCondor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”, by Greg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Thain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, at 1:15 today (May 21)</a:t>
            </a:r>
          </a:p>
        </p:txBody>
      </p:sp>
    </p:spTree>
    <p:extLst>
      <p:ext uri="{BB962C8B-B14F-4D97-AF65-F5344CB8AC3E}">
        <p14:creationId xmlns:p14="http://schemas.microsoft.com/office/powerpoint/2010/main" val="115154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“Machine” Class Ad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35306" y="1600200"/>
            <a:ext cx="4508694" cy="49332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latin typeface="Courier"/>
                <a:cs typeface="Courier"/>
              </a:rPr>
              <a:t>HasFileTransfer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latin typeface="Courier"/>
                <a:cs typeface="Courier"/>
              </a:rPr>
              <a:t>DynamicSlot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smtClean="0">
                <a:latin typeface="Courier"/>
                <a:cs typeface="Courier"/>
              </a:rPr>
              <a:t>true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 err="1">
                <a:latin typeface="Courier"/>
                <a:cs typeface="Courier"/>
              </a:rPr>
              <a:t>TotalSlotDisk</a:t>
            </a:r>
            <a:r>
              <a:rPr lang="en-US" sz="1600" dirty="0">
                <a:latin typeface="Courier"/>
                <a:cs typeface="Courier"/>
              </a:rPr>
              <a:t> = 4300218.0</a:t>
            </a:r>
          </a:p>
          <a:p>
            <a:r>
              <a:rPr lang="en-US" sz="1600" dirty="0" err="1">
                <a:latin typeface="Courier"/>
                <a:cs typeface="Courier"/>
              </a:rPr>
              <a:t>TargetType</a:t>
            </a:r>
            <a:r>
              <a:rPr lang="en-US" sz="1600" dirty="0">
                <a:latin typeface="Courier"/>
                <a:cs typeface="Courier"/>
              </a:rPr>
              <a:t> = "Job"</a:t>
            </a:r>
          </a:p>
          <a:p>
            <a:r>
              <a:rPr lang="en-US" sz="1600" dirty="0" err="1">
                <a:latin typeface="Courier"/>
                <a:cs typeface="Courier"/>
              </a:rPr>
              <a:t>TotalSlotMemory</a:t>
            </a:r>
            <a:r>
              <a:rPr lang="en-US" sz="1600" dirty="0">
                <a:latin typeface="Courier"/>
                <a:cs typeface="Courier"/>
              </a:rPr>
              <a:t> = 2048</a:t>
            </a:r>
          </a:p>
          <a:p>
            <a:r>
              <a:rPr lang="en-US" sz="1600" dirty="0" err="1" smtClean="0">
                <a:latin typeface="Courier"/>
                <a:cs typeface="Courier"/>
              </a:rPr>
              <a:t>Mips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>
                <a:latin typeface="Courier"/>
                <a:cs typeface="Courier"/>
              </a:rPr>
              <a:t>= 17902</a:t>
            </a:r>
          </a:p>
          <a:p>
            <a:r>
              <a:rPr lang="en-US" sz="1600" dirty="0" smtClean="0">
                <a:latin typeface="Courier"/>
                <a:cs typeface="Courier"/>
              </a:rPr>
              <a:t>Memory </a:t>
            </a:r>
            <a:r>
              <a:rPr lang="en-US" sz="1600" dirty="0">
                <a:latin typeface="Courier"/>
                <a:cs typeface="Courier"/>
              </a:rPr>
              <a:t>= 2048</a:t>
            </a:r>
          </a:p>
          <a:p>
            <a:r>
              <a:rPr lang="en-US" sz="1600" dirty="0" err="1">
                <a:latin typeface="Courier"/>
                <a:cs typeface="Courier"/>
              </a:rPr>
              <a:t>UtsnameSysname</a:t>
            </a:r>
            <a:r>
              <a:rPr lang="en-US" sz="1600" dirty="0">
                <a:latin typeface="Courier"/>
                <a:cs typeface="Courier"/>
              </a:rPr>
              <a:t> = "Linux"</a:t>
            </a:r>
          </a:p>
          <a:p>
            <a:r>
              <a:rPr lang="en-US" sz="1600" dirty="0">
                <a:latin typeface="Courier"/>
                <a:cs typeface="Courier"/>
              </a:rPr>
              <a:t>MAX_PREEMPT = ( 3600 </a:t>
            </a:r>
            <a:r>
              <a:rPr lang="en-US" sz="1600" dirty="0" smtClean="0">
                <a:latin typeface="Courier"/>
                <a:cs typeface="Courier"/>
              </a:rPr>
              <a:t>* 72 )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Requirements = ( START ) &amp;&amp; ( </a:t>
            </a:r>
            <a:r>
              <a:rPr lang="en-US" sz="1600" dirty="0" err="1">
                <a:latin typeface="Courier"/>
                <a:cs typeface="Courier"/>
              </a:rPr>
              <a:t>IsValidCheckpointPlatform</a:t>
            </a:r>
            <a:r>
              <a:rPr lang="en-US" sz="1600" dirty="0">
                <a:latin typeface="Courier"/>
                <a:cs typeface="Courier"/>
              </a:rPr>
              <a:t> ) &amp;&amp; ( </a:t>
            </a:r>
            <a:r>
              <a:rPr lang="en-US" sz="1600" dirty="0" err="1">
                <a:latin typeface="Courier"/>
                <a:cs typeface="Courier"/>
              </a:rPr>
              <a:t>WithinResourceLimits</a:t>
            </a:r>
            <a:r>
              <a:rPr lang="en-US" sz="1600" dirty="0">
                <a:latin typeface="Courier"/>
                <a:cs typeface="Courier"/>
              </a:rPr>
              <a:t> )</a:t>
            </a:r>
          </a:p>
          <a:p>
            <a:r>
              <a:rPr lang="en-US" sz="1600" dirty="0" err="1" smtClean="0">
                <a:latin typeface="Courier"/>
                <a:cs typeface="Courier"/>
              </a:rPr>
              <a:t>OpSysMajorVer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>
                <a:latin typeface="Courier"/>
                <a:cs typeface="Courier"/>
              </a:rPr>
              <a:t>= 6</a:t>
            </a:r>
          </a:p>
          <a:p>
            <a:r>
              <a:rPr lang="en-US" sz="1600" dirty="0" err="1">
                <a:latin typeface="Courier"/>
                <a:cs typeface="Courier"/>
              </a:rPr>
              <a:t>TotalMemory</a:t>
            </a:r>
            <a:r>
              <a:rPr lang="en-US" sz="1600" dirty="0">
                <a:latin typeface="Courier"/>
                <a:cs typeface="Courier"/>
              </a:rPr>
              <a:t> = 9889</a:t>
            </a:r>
          </a:p>
          <a:p>
            <a:r>
              <a:rPr lang="en-US" sz="1600" dirty="0" err="1">
                <a:latin typeface="Courier"/>
                <a:cs typeface="Courier"/>
              </a:rPr>
              <a:t>HasGluster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r>
              <a:rPr lang="en-US" sz="1600" dirty="0" err="1" smtClean="0">
                <a:latin typeface="Courier"/>
                <a:cs typeface="Courier"/>
              </a:rPr>
              <a:t>OpSysName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>
                <a:latin typeface="Courier"/>
                <a:cs typeface="Courier"/>
              </a:rPr>
              <a:t>= "SL"</a:t>
            </a:r>
          </a:p>
          <a:p>
            <a:r>
              <a:rPr lang="en-US" sz="1600" dirty="0" err="1">
                <a:latin typeface="Courier"/>
                <a:cs typeface="Courier"/>
              </a:rPr>
              <a:t>HasDocker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smtClean="0">
                <a:latin typeface="Courier"/>
                <a:cs typeface="Courier"/>
              </a:rPr>
              <a:t>true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 smtClean="0">
                <a:latin typeface="Courier"/>
                <a:cs typeface="Courier"/>
              </a:rPr>
              <a:t>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4257" y="3247151"/>
            <a:ext cx="691327" cy="98057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=</a:t>
            </a:r>
            <a:endParaRPr lang="en-US" sz="3600" dirty="0"/>
          </a:p>
        </p:txBody>
      </p:sp>
      <p:pic>
        <p:nvPicPr>
          <p:cNvPr id="4" name="Picture 3" descr="serv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4" y="2117382"/>
            <a:ext cx="1632661" cy="2524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" y="4863962"/>
            <a:ext cx="3794257" cy="111941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+</a:t>
            </a:r>
          </a:p>
          <a:p>
            <a:pPr algn="ctr"/>
            <a:r>
              <a:rPr lang="en-US" sz="2400" dirty="0" err="1" smtClean="0">
                <a:latin typeface="Arial"/>
                <a:cs typeface="Arial"/>
              </a:rPr>
              <a:t>HTCondor</a:t>
            </a:r>
            <a:r>
              <a:rPr lang="en-US" sz="2400" dirty="0" smtClean="0">
                <a:latin typeface="Arial"/>
                <a:cs typeface="Arial"/>
              </a:rPr>
              <a:t> configuration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85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3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On a regular basis, </a:t>
            </a:r>
            <a:r>
              <a:rPr lang="en-US" dirty="0"/>
              <a:t>the central manager reviews Job and Machine Class Ads and matches jobs to </a:t>
            </a:r>
            <a:r>
              <a:rPr lang="en-US" dirty="0" smtClean="0"/>
              <a:t>computers.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57200" y="4125698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 smtClean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8589" y="3882987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9234" y="4614646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cxnSp>
        <p:nvCxnSpPr>
          <p:cNvPr id="38" name="Straight Arrow Connector 37"/>
          <p:cNvCxnSpPr>
            <a:stCxn id="4" idx="3"/>
            <a:endCxn id="22" idx="1"/>
          </p:cNvCxnSpPr>
          <p:nvPr/>
        </p:nvCxnSpPr>
        <p:spPr>
          <a:xfrm>
            <a:off x="5786354" y="4125698"/>
            <a:ext cx="922235" cy="3279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4" idx="3"/>
            <a:endCxn id="28" idx="1"/>
          </p:cNvCxnSpPr>
          <p:nvPr/>
        </p:nvCxnSpPr>
        <p:spPr>
          <a:xfrm>
            <a:off x="5786354" y="4125698"/>
            <a:ext cx="1292880" cy="105961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" idx="3"/>
            <a:endCxn id="31" idx="1"/>
          </p:cNvCxnSpPr>
          <p:nvPr/>
        </p:nvCxnSpPr>
        <p:spPr>
          <a:xfrm>
            <a:off x="5786354" y="4125698"/>
            <a:ext cx="809693" cy="18478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1"/>
            <a:endCxn id="13" idx="3"/>
          </p:cNvCxnSpPr>
          <p:nvPr/>
        </p:nvCxnSpPr>
        <p:spPr>
          <a:xfrm flipH="1">
            <a:off x="2981344" y="4125698"/>
            <a:ext cx="1111155" cy="9886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3471976"/>
            <a:ext cx="1693855" cy="1307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3762103" y="4654833"/>
            <a:ext cx="2296163" cy="56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central manager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3" name="Picture 22" descr="HTCondor_red_blk_nota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2833938"/>
            <a:ext cx="1965768" cy="46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3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3471976"/>
            <a:ext cx="1693855" cy="1307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(Then the submit and execute points communicate directly.)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57200" y="4125698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 smtClean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8589" y="3882987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9234" y="4614646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cxnSp>
        <p:nvCxnSpPr>
          <p:cNvPr id="38" name="Straight Arrow Connector 37"/>
          <p:cNvCxnSpPr>
            <a:stCxn id="13" idx="3"/>
            <a:endCxn id="22" idx="1"/>
          </p:cNvCxnSpPr>
          <p:nvPr/>
        </p:nvCxnSpPr>
        <p:spPr>
          <a:xfrm flipV="1">
            <a:off x="2981344" y="4453650"/>
            <a:ext cx="3727245" cy="66066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3"/>
            <a:endCxn id="28" idx="1"/>
          </p:cNvCxnSpPr>
          <p:nvPr/>
        </p:nvCxnSpPr>
        <p:spPr>
          <a:xfrm>
            <a:off x="2981344" y="5114311"/>
            <a:ext cx="4097890" cy="709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3" idx="3"/>
            <a:endCxn id="31" idx="1"/>
          </p:cNvCxnSpPr>
          <p:nvPr/>
        </p:nvCxnSpPr>
        <p:spPr>
          <a:xfrm>
            <a:off x="2981344" y="5114311"/>
            <a:ext cx="3614703" cy="8592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762103" y="4654833"/>
            <a:ext cx="2296163" cy="56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central manager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4" name="Picture 33" descr="HTCondor_red_blk_nota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2833938"/>
            <a:ext cx="1965768" cy="46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53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Ads for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 Ads also provide lots of useful information about jobs and computers to </a:t>
            </a:r>
            <a:r>
              <a:rPr lang="en-US" dirty="0" err="1" smtClean="0"/>
              <a:t>HTCondor</a:t>
            </a:r>
            <a:r>
              <a:rPr lang="en-US" dirty="0" smtClean="0"/>
              <a:t> users and administrators</a:t>
            </a:r>
            <a:endParaRPr lang="en-US" dirty="0"/>
          </a:p>
        </p:txBody>
      </p:sp>
      <p:pic>
        <p:nvPicPr>
          <p:cNvPr id="4" name="Picture 3" descr="open-newspaper-hed-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3381093"/>
            <a:ext cx="4876800" cy="274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7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Job Attributes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7238" y="2735405"/>
            <a:ext cx="8569234" cy="378565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-l 128.0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WhenToTransferOutput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"ON_EXIT"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TargetType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"Machine"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Cmd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"/home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tests/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htcondor_week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JobUniverse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5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Iwd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"/home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tests/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htcondor_week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RequestDisk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20480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NumJobStarts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0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WantRemoteIO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OnExitRemove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TransferInput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"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us.dat,wi.dat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MyType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"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Job”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UserLog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"/home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tests/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htcondor_week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job.log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RequestMemory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20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...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 the “long” option for </a:t>
            </a:r>
            <a:r>
              <a:rPr lang="en-US" dirty="0" err="1" smtClean="0">
                <a:latin typeface="Courier"/>
                <a:cs typeface="Courier"/>
              </a:rPr>
              <a:t>condor_q</a:t>
            </a:r>
            <a:r>
              <a:rPr lang="en-US" sz="2000" dirty="0" smtClean="0">
                <a:latin typeface="Courier"/>
                <a:cs typeface="Courier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-l </a:t>
            </a:r>
            <a:r>
              <a:rPr lang="en-US" sz="2000" b="1" i="1" dirty="0" err="1" smtClean="0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endParaRPr lang="en-US" sz="2000" b="1" i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06708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HTCondor</a:t>
            </a:r>
            <a:r>
              <a:rPr lang="en-US" dirty="0" smtClean="0"/>
              <a:t> on Many Computers</a:t>
            </a:r>
            <a:endParaRPr lang="en-US" dirty="0"/>
          </a:p>
        </p:txBody>
      </p:sp>
      <p:pic>
        <p:nvPicPr>
          <p:cNvPr id="10" name="Picture 9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33" y="1858234"/>
            <a:ext cx="1965768" cy="46461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824127" y="3032173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 smtClean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96047" y="2741662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pic>
        <p:nvPicPr>
          <p:cNvPr id="23" name="Picture 22" descr="stack-of-papers-537x3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8973"/>
            <a:ext cx="1478478" cy="9636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596047" y="4043984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cxnSp>
        <p:nvCxnSpPr>
          <p:cNvPr id="34" name="Straight Arrow Connector 33"/>
          <p:cNvCxnSpPr>
            <a:stCxn id="23" idx="3"/>
            <a:endCxn id="13" idx="1"/>
          </p:cNvCxnSpPr>
          <p:nvPr/>
        </p:nvCxnSpPr>
        <p:spPr>
          <a:xfrm>
            <a:off x="1478478" y="4020786"/>
            <a:ext cx="3456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0" idx="2"/>
            <a:endCxn id="22" idx="1"/>
          </p:cNvCxnSpPr>
          <p:nvPr/>
        </p:nvCxnSpPr>
        <p:spPr>
          <a:xfrm>
            <a:off x="5348217" y="2322850"/>
            <a:ext cx="1247830" cy="9894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0" idx="2"/>
            <a:endCxn id="28" idx="1"/>
          </p:cNvCxnSpPr>
          <p:nvPr/>
        </p:nvCxnSpPr>
        <p:spPr>
          <a:xfrm>
            <a:off x="5348217" y="2322850"/>
            <a:ext cx="1247830" cy="22917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2"/>
            <a:endCxn id="31" idx="1"/>
          </p:cNvCxnSpPr>
          <p:nvPr/>
        </p:nvCxnSpPr>
        <p:spPr>
          <a:xfrm>
            <a:off x="5348217" y="2322850"/>
            <a:ext cx="1247830" cy="36506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0" idx="2"/>
            <a:endCxn id="13" idx="3"/>
          </p:cNvCxnSpPr>
          <p:nvPr/>
        </p:nvCxnSpPr>
        <p:spPr>
          <a:xfrm flipH="1">
            <a:off x="4348271" y="2322850"/>
            <a:ext cx="999946" cy="16979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 descr="ser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01" y="4652064"/>
            <a:ext cx="1000291" cy="1533779"/>
          </a:xfrm>
          <a:prstGeom prst="rect">
            <a:avLst/>
          </a:prstGeom>
        </p:spPr>
      </p:pic>
      <p:pic>
        <p:nvPicPr>
          <p:cNvPr id="36" name="Picture 35" descr="ser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709" y="2819574"/>
            <a:ext cx="642719" cy="985502"/>
          </a:xfrm>
          <a:prstGeom prst="rect">
            <a:avLst/>
          </a:prstGeom>
        </p:spPr>
      </p:pic>
      <p:pic>
        <p:nvPicPr>
          <p:cNvPr id="39" name="Picture 38" descr="ser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29" y="4121896"/>
            <a:ext cx="642719" cy="985502"/>
          </a:xfrm>
          <a:prstGeom prst="rect">
            <a:avLst/>
          </a:prstGeom>
        </p:spPr>
      </p:pic>
      <p:pic>
        <p:nvPicPr>
          <p:cNvPr id="40" name="Picture 39" descr="ser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29" y="5480791"/>
            <a:ext cx="642719" cy="98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Job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019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UserLog</a:t>
            </a:r>
            <a:r>
              <a:rPr lang="en-US" dirty="0" smtClean="0"/>
              <a:t>: location of job log</a:t>
            </a:r>
            <a:endParaRPr lang="en-US" dirty="0"/>
          </a:p>
          <a:p>
            <a:r>
              <a:rPr lang="en-US" dirty="0" err="1" smtClean="0">
                <a:latin typeface="Courier"/>
                <a:cs typeface="Courier"/>
              </a:rPr>
              <a:t>Iwd</a:t>
            </a:r>
            <a:r>
              <a:rPr lang="en-US" dirty="0" smtClean="0"/>
              <a:t>: </a:t>
            </a:r>
            <a:r>
              <a:rPr lang="en-US" u="sng" dirty="0" smtClean="0"/>
              <a:t>I</a:t>
            </a:r>
            <a:r>
              <a:rPr lang="en-US" dirty="0" smtClean="0"/>
              <a:t>nitial </a:t>
            </a:r>
            <a:r>
              <a:rPr lang="en-US" u="sng" dirty="0"/>
              <a:t>W</a:t>
            </a:r>
            <a:r>
              <a:rPr lang="en-US" dirty="0" smtClean="0"/>
              <a:t>orking </a:t>
            </a:r>
            <a:r>
              <a:rPr lang="en-US" u="sng" dirty="0"/>
              <a:t>D</a:t>
            </a:r>
            <a:r>
              <a:rPr lang="en-US" dirty="0" smtClean="0"/>
              <a:t>irectory (</a:t>
            </a:r>
            <a:r>
              <a:rPr lang="en-US" dirty="0"/>
              <a:t>i</a:t>
            </a:r>
            <a:r>
              <a:rPr lang="en-US" dirty="0" smtClean="0"/>
              <a:t>.e. submission directory) on submit node</a:t>
            </a:r>
            <a:endParaRPr lang="en-US" dirty="0"/>
          </a:p>
          <a:p>
            <a:r>
              <a:rPr lang="en-US" dirty="0" err="1" smtClean="0">
                <a:latin typeface="Courier"/>
                <a:cs typeface="Courier"/>
              </a:rPr>
              <a:t>MemoryUsage</a:t>
            </a:r>
            <a:r>
              <a:rPr lang="en-US" dirty="0" smtClean="0"/>
              <a:t>: maximum memory the job has used </a:t>
            </a:r>
          </a:p>
          <a:p>
            <a:r>
              <a:rPr lang="en-US" dirty="0" err="1" smtClean="0">
                <a:latin typeface="Courier"/>
                <a:cs typeface="Courier"/>
              </a:rPr>
              <a:t>RemoteHost</a:t>
            </a:r>
            <a:r>
              <a:rPr lang="en-US" dirty="0" smtClean="0"/>
              <a:t>: where the job is running</a:t>
            </a:r>
          </a:p>
          <a:p>
            <a:r>
              <a:rPr lang="en-US" dirty="0" err="1" smtClean="0">
                <a:latin typeface="Courier"/>
                <a:cs typeface="Courier"/>
              </a:rPr>
              <a:t>ClusterId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ProcID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JobBatchName</a:t>
            </a:r>
            <a:endParaRPr lang="en-US" dirty="0" smtClean="0"/>
          </a:p>
          <a:p>
            <a:r>
              <a:rPr lang="en-US" dirty="0" smtClean="0"/>
              <a:t>...and more (see the </a:t>
            </a:r>
            <a:r>
              <a:rPr lang="en-US" dirty="0" smtClean="0">
                <a:hlinkClick r:id="rId2"/>
              </a:rPr>
              <a:t>manual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0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Displaying Job Attributes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7238" y="3008680"/>
            <a:ext cx="8569234" cy="313932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-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af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ClusterId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ProcId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RemoteHost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MemoryUsage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de-DE" dirty="0" smtClean="0">
                <a:solidFill>
                  <a:srgbClr val="FFFFFF"/>
                </a:solidFill>
                <a:latin typeface="Courier"/>
                <a:cs typeface="Courier"/>
              </a:rPr>
              <a:t>1725 </a:t>
            </a:r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116 slot1_1@e092.chtc.wisc.edu 1709</a:t>
            </a:r>
          </a:p>
          <a:p>
            <a:r>
              <a:rPr lang="de-DE" dirty="0" smtClean="0">
                <a:solidFill>
                  <a:srgbClr val="FFFFFF"/>
                </a:solidFill>
                <a:latin typeface="Courier"/>
                <a:cs typeface="Courier"/>
              </a:rPr>
              <a:t>1725 </a:t>
            </a:r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118 slot1_2@e093.chtc.wisc.edu 1709</a:t>
            </a:r>
          </a:p>
          <a:p>
            <a:r>
              <a:rPr lang="de-DE" dirty="0" smtClean="0">
                <a:solidFill>
                  <a:srgbClr val="FFFFFF"/>
                </a:solidFill>
                <a:latin typeface="Courier"/>
                <a:cs typeface="Courier"/>
              </a:rPr>
              <a:t>1725 </a:t>
            </a:r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137 slot1_8@e125.chtc.wisc.edu 1709</a:t>
            </a:r>
          </a:p>
          <a:p>
            <a:r>
              <a:rPr lang="de-DE" dirty="0" smtClean="0">
                <a:solidFill>
                  <a:srgbClr val="FFFFFF"/>
                </a:solidFill>
                <a:latin typeface="Courier"/>
                <a:cs typeface="Courier"/>
              </a:rPr>
              <a:t>1725 </a:t>
            </a:r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139 slot1_7@e121.chtc.wisc.edu 1709</a:t>
            </a:r>
          </a:p>
          <a:p>
            <a:r>
              <a:rPr lang="de-DE" dirty="0" smtClean="0">
                <a:solidFill>
                  <a:srgbClr val="FFFFFF"/>
                </a:solidFill>
                <a:latin typeface="Courier"/>
                <a:cs typeface="Courier"/>
              </a:rPr>
              <a:t>1861 </a:t>
            </a:r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0 slot1_5@c025.chtc.wisc.edu 196</a:t>
            </a:r>
          </a:p>
          <a:p>
            <a:r>
              <a:rPr lang="de-DE" dirty="0" smtClean="0">
                <a:solidFill>
                  <a:srgbClr val="FFFFFF"/>
                </a:solidFill>
                <a:latin typeface="Courier"/>
                <a:cs typeface="Courier"/>
              </a:rPr>
              <a:t>1863 </a:t>
            </a:r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0 slot1_3@atlas10.chtc.wisc.edu 269</a:t>
            </a:r>
          </a:p>
          <a:p>
            <a:r>
              <a:rPr lang="de-DE" dirty="0" smtClean="0">
                <a:solidFill>
                  <a:srgbClr val="FFFFFF"/>
                </a:solidFill>
                <a:latin typeface="Courier"/>
                <a:cs typeface="Courier"/>
              </a:rPr>
              <a:t>1864 </a:t>
            </a:r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0 slot1_25@e348.chtc.wisc.edu 245</a:t>
            </a:r>
          </a:p>
          <a:p>
            <a:r>
              <a:rPr lang="de-DE" dirty="0" smtClean="0">
                <a:solidFill>
                  <a:srgbClr val="FFFFFF"/>
                </a:solidFill>
                <a:latin typeface="Courier"/>
                <a:cs typeface="Courier"/>
              </a:rPr>
              <a:t>1865 </a:t>
            </a:r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0 slot1_23@e305.chtc.wisc.edu 196</a:t>
            </a:r>
          </a:p>
          <a:p>
            <a:r>
              <a:rPr lang="de-DE" dirty="0" smtClean="0">
                <a:solidFill>
                  <a:srgbClr val="FFFFFF"/>
                </a:solidFill>
                <a:latin typeface="Courier"/>
                <a:cs typeface="Courier"/>
              </a:rPr>
              <a:t>1871 </a:t>
            </a:r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0 slot1_6@e176.chtc.wisc.edu 220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7238" y="1600200"/>
            <a:ext cx="88867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 the “auto-format” option:</a:t>
            </a:r>
          </a:p>
          <a:p>
            <a:pPr marL="0" indent="0">
              <a:buFont typeface="Arial"/>
              <a:buNone/>
            </a:pP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[U/C/J] -</a:t>
            </a:r>
            <a:r>
              <a:rPr lang="en-US" sz="2000" b="1" dirty="0" err="1" smtClean="0">
                <a:solidFill>
                  <a:srgbClr val="CB3A46"/>
                </a:solidFill>
                <a:latin typeface="Courier"/>
                <a:cs typeface="Courier"/>
              </a:rPr>
              <a:t>af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000" b="1" i="1" dirty="0" smtClean="0">
                <a:solidFill>
                  <a:srgbClr val="CB3A46"/>
                </a:solidFill>
                <a:latin typeface="Courier"/>
                <a:cs typeface="Courier"/>
              </a:rPr>
              <a:t>Attribute1 Attribute2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...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85128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Job Attributes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7238" y="1600200"/>
            <a:ext cx="88867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 the “constraint” option, along with an expression for what jobs you want to look at:</a:t>
            </a:r>
          </a:p>
          <a:p>
            <a:pPr marL="0" indent="0">
              <a:buFont typeface="Arial"/>
              <a:buNone/>
            </a:pP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[U/C/J] -constraint ‘</a:t>
            </a:r>
            <a:r>
              <a:rPr lang="en-US" sz="2000" b="1" i="1" dirty="0" smtClean="0">
                <a:solidFill>
                  <a:srgbClr val="CB3A46"/>
                </a:solidFill>
                <a:latin typeface="Courier"/>
                <a:cs typeface="Courier"/>
              </a:rPr>
              <a:t>Attribute &gt;/&lt;/== value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‘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238" y="3400777"/>
            <a:ext cx="8618008" cy="1077218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bg1"/>
                </a:solidFill>
                <a:latin typeface="Courier"/>
                <a:cs typeface="Courier"/>
              </a:rPr>
              <a:t>$ condor_q -constraint ‘JobBatchName == “CoolJobs“‘</a:t>
            </a:r>
            <a:endParaRPr lang="sk-SK" sz="16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OWNER 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BATCH_NAME     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SUBMITTED  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DONE   RUN    IDLE  TOTAL JOB_IDS</a:t>
            </a:r>
          </a:p>
          <a:p>
            <a:r>
              <a:rPr lang="sk-SK" sz="1600" dirty="0" smtClean="0">
                <a:solidFill>
                  <a:schemeClr val="bg1"/>
                </a:solidFill>
                <a:latin typeface="Courier"/>
                <a:cs typeface="Courier"/>
              </a:rPr>
              <a:t>alice  CoolJobs      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5/9  11:0</a:t>
            </a:r>
            <a:r>
              <a:rPr lang="sk-SK" sz="1600" dirty="0">
                <a:solidFill>
                  <a:schemeClr val="bg1"/>
                </a:solidFill>
                <a:latin typeface="Courier"/>
                <a:cs typeface="Courier"/>
              </a:rPr>
              <a:t>3 </a:t>
            </a:r>
            <a:r>
              <a:rPr lang="sk-SK" sz="1600" dirty="0" smtClean="0">
                <a:solidFill>
                  <a:schemeClr val="bg1"/>
                </a:solidFill>
                <a:latin typeface="Courier"/>
                <a:cs typeface="Courier"/>
              </a:rPr>
              <a:t>    _      </a:t>
            </a:r>
            <a:r>
              <a:rPr lang="sk-SK" sz="1600" dirty="0">
                <a:solidFill>
                  <a:schemeClr val="bg1"/>
                </a:solidFill>
                <a:latin typeface="Courier"/>
                <a:cs typeface="Courier"/>
              </a:rPr>
              <a:t>_      3      3 </a:t>
            </a:r>
            <a:r>
              <a:rPr lang="sk-SK" sz="1600" dirty="0" smtClean="0">
                <a:solidFill>
                  <a:schemeClr val="bg1"/>
                </a:solidFill>
                <a:latin typeface="Courier"/>
                <a:cs typeface="Courier"/>
              </a:rPr>
              <a:t>128.0-</a:t>
            </a:r>
            <a:r>
              <a:rPr lang="sk-SK" sz="1600" dirty="0">
                <a:solidFill>
                  <a:schemeClr val="bg1"/>
                </a:solidFill>
                <a:latin typeface="Courier"/>
                <a:cs typeface="Courier"/>
              </a:rPr>
              <a:t>2</a:t>
            </a:r>
          </a:p>
          <a:p>
            <a:endParaRPr lang="en-US" sz="1600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63909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Displays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7238" y="1600200"/>
            <a:ext cx="88867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See the whole queue (all users, all jobs)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latin typeface="Courier"/>
                <a:cs typeface="Courier"/>
              </a:rPr>
              <a:t>  </a:t>
            </a:r>
            <a:r>
              <a:rPr lang="en-US" sz="28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800" b="1" dirty="0" smtClean="0">
                <a:solidFill>
                  <a:srgbClr val="CB3A46"/>
                </a:solidFill>
                <a:latin typeface="Courier"/>
                <a:cs typeface="Courier"/>
              </a:rPr>
              <a:t> -all</a:t>
            </a:r>
            <a:endParaRPr lang="en-US" sz="28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97" y="2889066"/>
            <a:ext cx="8962048" cy="224676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400" b="1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400" b="1" dirty="0" smtClean="0">
                <a:solidFill>
                  <a:srgbClr val="FFFFFF"/>
                </a:solidFill>
                <a:latin typeface="Courier"/>
                <a:cs typeface="Courier"/>
              </a:rPr>
              <a:t> -all</a:t>
            </a:r>
          </a:p>
          <a:p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de-DE" sz="14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OWNER    BATCH_NAME   </a:t>
            </a:r>
            <a:r>
              <a:rPr lang="de-DE" sz="1400" dirty="0" smtClean="0">
                <a:solidFill>
                  <a:srgbClr val="FFFFFF"/>
                </a:solidFill>
                <a:latin typeface="Courier"/>
                <a:cs typeface="Courier"/>
              </a:rPr>
              <a:t>SUBMITTED   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DONE   RUN    IDLE   HOLD  TOTAL JOB_IDS</a:t>
            </a:r>
          </a:p>
          <a:p>
            <a:r>
              <a:rPr lang="de-DE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de-DE" sz="1400" dirty="0" smtClean="0">
                <a:solidFill>
                  <a:srgbClr val="FFFFFF"/>
                </a:solidFill>
                <a:latin typeface="Courier"/>
                <a:cs typeface="Courier"/>
              </a:rPr>
              <a:t>    DAG: 128     5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/9  02:52    982      2      _      _   1000 18888976.0 ...</a:t>
            </a:r>
          </a:p>
          <a:p>
            <a:r>
              <a:rPr lang="de-DE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bob</a:t>
            </a:r>
            <a:r>
              <a:rPr lang="de-DE" sz="1400" dirty="0" smtClean="0">
                <a:solidFill>
                  <a:srgbClr val="FFFFFF"/>
                </a:solidFill>
                <a:latin typeface="Courier"/>
                <a:cs typeface="Courier"/>
              </a:rPr>
              <a:t>      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DAG: </a:t>
            </a:r>
            <a:r>
              <a:rPr lang="de-DE" sz="1400" dirty="0" smtClean="0">
                <a:solidFill>
                  <a:srgbClr val="FFFFFF"/>
                </a:solidFill>
                <a:latin typeface="Courier"/>
                <a:cs typeface="Courier"/>
              </a:rPr>
              <a:t>139     5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/9  09:21      _      1     89      _    180 18910071.0 ...</a:t>
            </a:r>
          </a:p>
          <a:p>
            <a:r>
              <a:rPr lang="de-DE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de-DE" sz="1400" dirty="0" smtClean="0">
                <a:solidFill>
                  <a:srgbClr val="FFFFFF"/>
                </a:solidFill>
                <a:latin typeface="Courier"/>
                <a:cs typeface="Courier"/>
              </a:rPr>
              <a:t>    DAG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: </a:t>
            </a:r>
            <a:r>
              <a:rPr lang="de-DE" sz="1400" dirty="0" smtClean="0">
                <a:solidFill>
                  <a:srgbClr val="FFFFFF"/>
                </a:solidFill>
                <a:latin typeface="Courier"/>
                <a:cs typeface="Courier"/>
              </a:rPr>
              <a:t>219     5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/9  10:31      1    997      2      _   1000 18911030.0 ...</a:t>
            </a:r>
          </a:p>
          <a:p>
            <a:r>
              <a:rPr lang="de-DE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bob</a:t>
            </a:r>
            <a:r>
              <a:rPr lang="de-DE" sz="1400" dirty="0" smtClean="0">
                <a:solidFill>
                  <a:srgbClr val="FFFFFF"/>
                </a:solidFill>
                <a:latin typeface="Courier"/>
                <a:cs typeface="Courier"/>
              </a:rPr>
              <a:t>      DAG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: </a:t>
            </a:r>
            <a:r>
              <a:rPr lang="de-DE" sz="1400" dirty="0" smtClean="0">
                <a:solidFill>
                  <a:srgbClr val="FFFFFF"/>
                </a:solidFill>
                <a:latin typeface="Courier"/>
                <a:cs typeface="Courier"/>
              </a:rPr>
              <a:t>226     5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/9  10:51     10      _      1      _     44 18913051.0</a:t>
            </a:r>
          </a:p>
          <a:p>
            <a:r>
              <a:rPr lang="de-DE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bob</a:t>
            </a:r>
            <a:r>
              <a:rPr lang="de-DE" sz="1400" dirty="0" smtClean="0">
                <a:solidFill>
                  <a:srgbClr val="FFFFFF"/>
                </a:solidFill>
                <a:latin typeface="Courier"/>
                <a:cs typeface="Courier"/>
              </a:rPr>
              <a:t>      CMD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: </a:t>
            </a:r>
            <a:r>
              <a:rPr lang="de-DE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ce.sh</a:t>
            </a:r>
            <a:r>
              <a:rPr lang="de-DE" sz="1400" dirty="0" smtClean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5/9  10:55      _      _      _      2      _ 18913029.0 ...</a:t>
            </a:r>
          </a:p>
          <a:p>
            <a:r>
              <a:rPr lang="de-DE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de-DE" sz="1400" dirty="0" smtClean="0">
                <a:solidFill>
                  <a:srgbClr val="FFFFFF"/>
                </a:solidFill>
                <a:latin typeface="Courier"/>
                <a:cs typeface="Courier"/>
              </a:rPr>
              <a:t>    CMD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: </a:t>
            </a:r>
            <a:r>
              <a:rPr lang="de-DE" sz="1400" dirty="0" err="1">
                <a:solidFill>
                  <a:srgbClr val="FFFFFF"/>
                </a:solidFill>
                <a:latin typeface="Courier"/>
                <a:cs typeface="Courier"/>
              </a:rPr>
              <a:t>sb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      </a:t>
            </a:r>
            <a:r>
              <a:rPr lang="de-DE" sz="1400" dirty="0" smtClean="0">
                <a:solidFill>
                  <a:srgbClr val="FFFFFF"/>
                </a:solidFill>
                <a:latin typeface="Courier"/>
                <a:cs typeface="Courier"/>
              </a:rPr>
              <a:t>5</a:t>
            </a:r>
            <a:r>
              <a:rPr lang="de-DE" sz="1400" dirty="0">
                <a:solidFill>
                  <a:srgbClr val="FFFFFF"/>
                </a:solidFill>
                <a:latin typeface="Courier"/>
                <a:cs typeface="Courier"/>
              </a:rPr>
              <a:t>/9  10:57      _      2    998      _      _ 18913030.0-999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53090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 Ads for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594" y="1600200"/>
            <a:ext cx="872457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as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dirty="0" smtClean="0">
                <a:solidFill>
                  <a:srgbClr val="000000"/>
                </a:solidFill>
              </a:rPr>
              <a:t> is to </a:t>
            </a:r>
            <a:r>
              <a:rPr lang="en-US" sz="2000" dirty="0" smtClean="0"/>
              <a:t>jobs, </a:t>
            </a:r>
            <a:r>
              <a:rPr lang="en-US" sz="2000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condor_status</a:t>
            </a:r>
            <a:r>
              <a:rPr lang="en-US" sz="2000" b="1" dirty="0" smtClean="0">
                <a:solidFill>
                  <a:srgbClr val="CB3A46"/>
                </a:solidFill>
              </a:rPr>
              <a:t> </a:t>
            </a:r>
            <a:r>
              <a:rPr lang="en-US" sz="2000" dirty="0" smtClean="0"/>
              <a:t>is to </a:t>
            </a:r>
            <a:r>
              <a:rPr lang="en-US" sz="2000" u="sng" dirty="0" smtClean="0"/>
              <a:t>computers (or “machines”)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850" y="2294603"/>
            <a:ext cx="8886762" cy="286232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condor_status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ourier"/>
                <a:cs typeface="Courier"/>
              </a:rPr>
              <a:t>Name							</a:t>
            </a:r>
            <a:r>
              <a:rPr lang="en-US" sz="1200" dirty="0" err="1" smtClean="0">
                <a:solidFill>
                  <a:schemeClr val="bg1"/>
                </a:solidFill>
                <a:latin typeface="Courier"/>
                <a:cs typeface="Courier"/>
              </a:rPr>
              <a:t>OpSys</a:t>
            </a:r>
            <a:r>
              <a:rPr lang="en-US" sz="1200" dirty="0" smtClean="0">
                <a:solidFill>
                  <a:schemeClr val="bg1"/>
                </a:solidFill>
                <a:latin typeface="Courier"/>
                <a:cs typeface="Courier"/>
              </a:rPr>
              <a:t>	Arch	State		Activity	</a:t>
            </a:r>
            <a:r>
              <a:rPr lang="en-US" sz="1200" dirty="0" err="1" smtClean="0">
                <a:solidFill>
                  <a:schemeClr val="bg1"/>
                </a:solidFill>
                <a:latin typeface="Courier"/>
                <a:cs typeface="Courier"/>
              </a:rPr>
              <a:t>LoadAv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	</a:t>
            </a:r>
            <a:r>
              <a:rPr lang="en-US" sz="1200" dirty="0" err="1" smtClean="0">
                <a:solidFill>
                  <a:schemeClr val="bg1"/>
                </a:solidFill>
                <a:latin typeface="Courier"/>
                <a:cs typeface="Courier"/>
              </a:rPr>
              <a:t>Mem</a:t>
            </a:r>
            <a:r>
              <a:rPr lang="en-US" sz="1200" dirty="0" smtClean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Courier"/>
                <a:cs typeface="Courier"/>
              </a:rPr>
              <a:t>Actvty</a:t>
            </a:r>
            <a:endParaRPr lang="en-US" sz="12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slot1@c001.chtc.wisc.edu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		  LINUX 	   X86_64 Unclaimed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Idle      0.000     673 25+01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slot1_1@c001.chtc.wisc.edu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0+01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slot1_2@c001.chtc.wisc.edu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0+01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slot1_3@c001.chtc.wisc.edu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0+00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slot1_4@c001.chtc.wisc.edu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0+14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slot1_5@c001.chtc.wisc.edu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1024  0+01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slot1@c002.chtc.wisc.edu             LINUX      X86_64 Unclaimed Idle      1.000    2693 19+19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slot1_1@c002.chtc.wisc.edu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0+04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slot1_2@c002.chtc.wisc.edu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0+01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slot1_3@c002.chtc.wisc.edu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0.990    2048  0+02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slot1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@c004.chtc.wisc.edu             LINUX      X86_64 Unclaimed Idle      0.010     645 25+05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slot1_1@c004.chtc.wisc.edu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0+01</a:t>
            </a:r>
          </a:p>
          <a:p>
            <a:endParaRPr lang="en-US" sz="1200" dirty="0" smtClean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850" y="5062612"/>
            <a:ext cx="8886762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				 Total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Owner Claimed Unclaimed Matched Preempting Backfill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Drain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  X86_64/LINUX 10962     0   10340       613       0          0        0      9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X86_64/WINDOWS     2     2       0         0       0          0        0      0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         Total 10964     2   10340       613       0          0        0      9</a:t>
            </a:r>
            <a:endParaRPr lang="en-US" sz="1200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872" y="6485876"/>
            <a:ext cx="3267366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condor_status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09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Attributes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6427" y="2990031"/>
            <a:ext cx="8569234" cy="3539430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condor_status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-l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slot1_1@c001.chtc.wisc.edu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HasFileTransfer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true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COLLECTOR_HOST_STRING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"</a:t>
            </a:r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cm.chtc.wisc.edu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”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TargetType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"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Job”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TotalTimeClaimedBusy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43334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c001.chtc.wisc.edu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UtsnameNodename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""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Mips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17902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MAX_PREEMPT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( 3600 * ( 72 - 68 * ( 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WantGlidein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=?= true ) ) )</a:t>
            </a:r>
          </a:p>
          <a:p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Requirements = ( START ) &amp;&amp; ( 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IsValidCheckpointPlatform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) &amp;&amp; ( 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WithinResourceLimits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)</a:t>
            </a:r>
          </a:p>
          <a:p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State = "Claimed"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OpSysMajorVer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6</a:t>
            </a:r>
          </a:p>
          <a:p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OpSysName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"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SL”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...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0967" y="1600200"/>
            <a:ext cx="903303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 same options as </a:t>
            </a:r>
            <a:r>
              <a:rPr lang="en-US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dirty="0" smtClean="0"/>
              <a:t>:</a:t>
            </a:r>
          </a:p>
          <a:p>
            <a:pPr marL="0" indent="0">
              <a:buFont typeface="Arial"/>
              <a:buNone/>
            </a:pPr>
            <a:r>
              <a:rPr lang="en-US" sz="2000" dirty="0" smtClean="0">
                <a:latin typeface="Courier"/>
                <a:cs typeface="Courier"/>
              </a:rPr>
              <a:t>  </a:t>
            </a:r>
            <a:r>
              <a:rPr lang="en-US" sz="2000" b="1" dirty="0" err="1" smtClean="0">
                <a:latin typeface="Courier"/>
                <a:cs typeface="Courier"/>
              </a:rPr>
              <a:t>condor_status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-l </a:t>
            </a:r>
            <a:r>
              <a:rPr lang="en-US" sz="2000" b="1" i="1" dirty="0" smtClean="0">
                <a:solidFill>
                  <a:srgbClr val="CB3A46"/>
                </a:solidFill>
                <a:latin typeface="Courier"/>
                <a:cs typeface="Courier"/>
              </a:rPr>
              <a:t>Slot/Machine</a:t>
            </a:r>
          </a:p>
          <a:p>
            <a:pPr marL="0" indent="0">
              <a:buFont typeface="Arial"/>
              <a:buNone/>
            </a:pP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condor_status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[Machine] -</a:t>
            </a:r>
            <a:r>
              <a:rPr lang="en-US" sz="2000" b="1" dirty="0" err="1" smtClean="0">
                <a:solidFill>
                  <a:srgbClr val="CB3A46"/>
                </a:solidFill>
                <a:latin typeface="Courier"/>
                <a:cs typeface="Courier"/>
              </a:rPr>
              <a:t>af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000" b="1" i="1" dirty="0" smtClean="0">
                <a:solidFill>
                  <a:srgbClr val="CB3A46"/>
                </a:solidFill>
                <a:latin typeface="Courier"/>
                <a:cs typeface="Courier"/>
              </a:rPr>
              <a:t>Attribute1 Attribute2 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...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40801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Attributes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7238" y="2799705"/>
            <a:ext cx="8713930" cy="3231653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condor_status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-compact</a:t>
            </a:r>
          </a:p>
          <a:p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Machine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             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Platform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Slots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Cpus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Gpus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TotalGb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FreCpu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FreeGb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CpuLoad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ST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e007.chtc.wisc.edu           x64/SL6          8    8         23.46      0     0.00    1.24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Cb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e008.chtc.wisc.edu           x64/SL6          8    8         23.46      0     0.46    0.97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Cb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e009.chtc.wisc.edu           x64/SL6         11   16         23.46      5     0.00    0.81 **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e010.chtc.wisc.edu           x64/SL6          8    8         23.46      0     4.46    0.76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Cb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matlab-build-1.chtc.wisc.edu x64/SL6          1   12         23.45     11    13.45    0.00 **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matlab-build-5.chtc.wisc.edu x64/SL6          0   24         23.45     24    23.45    0.04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Ui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mem1.chtc.wisc.edu           x64/SL6         24   80       1009.67      8     0.17    0.60 **  </a:t>
            </a:r>
          </a:p>
          <a:p>
            <a:endParaRPr lang="de-DE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de-DE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               Total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Owner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Unclaimed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Matched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Preempting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Backfill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Drain</a:t>
            </a:r>
          </a:p>
          <a:p>
            <a:endParaRPr lang="de-DE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       x64/SL6 10416     0    9984       427       0          0        0      5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  x64/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WinVista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2     2       0         0       0          0        0      0</a:t>
            </a:r>
          </a:p>
          <a:p>
            <a:endParaRPr lang="de-DE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         Total 10418     2    9984       427       0          0        0      5</a:t>
            </a:r>
            <a:endParaRPr lang="en-US" sz="1200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 summarize, use the “-compact” option</a:t>
            </a:r>
          </a:p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condor_status</a:t>
            </a:r>
            <a:r>
              <a:rPr lang="en-US" sz="2400" b="1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-compact</a:t>
            </a: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18383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Testing and Troubleshooting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13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</a:t>
            </a:r>
            <a:r>
              <a:rPr lang="en-US" dirty="0"/>
              <a:t>G</a:t>
            </a:r>
            <a:r>
              <a:rPr lang="en-US" dirty="0" smtClean="0"/>
              <a:t>o </a:t>
            </a:r>
            <a:r>
              <a:rPr lang="en-US" dirty="0"/>
              <a:t>W</a:t>
            </a:r>
            <a:r>
              <a:rPr lang="en-US" dirty="0" smtClean="0"/>
              <a:t>rong?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5714"/>
          </a:xfrm>
        </p:spPr>
        <p:txBody>
          <a:bodyPr>
            <a:normAutofit/>
          </a:bodyPr>
          <a:lstStyle/>
          <a:p>
            <a:r>
              <a:rPr lang="en-US" dirty="0" smtClean="0"/>
              <a:t>Jobs can go wrong “internally”:</a:t>
            </a:r>
          </a:p>
          <a:p>
            <a:pPr lvl="1"/>
            <a:r>
              <a:rPr lang="en-US" dirty="0" smtClean="0"/>
              <a:t>something happens after the executable begins to run</a:t>
            </a:r>
          </a:p>
          <a:p>
            <a:r>
              <a:rPr lang="en-US" dirty="0" smtClean="0"/>
              <a:t>Jobs can go wrong from </a:t>
            </a:r>
            <a:r>
              <a:rPr lang="en-US" dirty="0" err="1" smtClean="0"/>
              <a:t>HTCondor’s</a:t>
            </a:r>
            <a:r>
              <a:rPr lang="en-US" dirty="0" smtClean="0"/>
              <a:t> perspective:</a:t>
            </a:r>
          </a:p>
          <a:p>
            <a:pPr lvl="1"/>
            <a:r>
              <a:rPr lang="en-US" dirty="0" smtClean="0"/>
              <a:t>A job can’t be started at all, </a:t>
            </a:r>
          </a:p>
          <a:p>
            <a:pPr lvl="1"/>
            <a:r>
              <a:rPr lang="en-US" dirty="0" smtClean="0"/>
              <a:t>Uses too much memory, </a:t>
            </a:r>
          </a:p>
          <a:p>
            <a:pPr lvl="1"/>
            <a:r>
              <a:rPr lang="en-US" dirty="0" smtClean="0"/>
              <a:t>Has a badly formatted executable, </a:t>
            </a:r>
          </a:p>
          <a:p>
            <a:pPr lvl="1"/>
            <a:r>
              <a:rPr lang="en-US" dirty="0" smtClean="0"/>
              <a:t>And more...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64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Reviewing Failed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job’s log, output and error files can provide valuable information for troubleshooting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188545"/>
              </p:ext>
            </p:extLst>
          </p:nvPr>
        </p:nvGraphicFramePr>
        <p:xfrm>
          <a:off x="1122067" y="2861352"/>
          <a:ext cx="6787995" cy="312741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62665"/>
                <a:gridCol w="2262665"/>
                <a:gridCol w="2262665"/>
              </a:tblGrid>
              <a:tr h="56709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Log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Output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Error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310333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When jobs were submitted, started, and stopped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Resources used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Exit status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Where job ran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Interruption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reasons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Any “print” or “display” information from your program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Captured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by the operating system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47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HTCondor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5188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HTCondor</a:t>
            </a:r>
            <a:r>
              <a:rPr lang="en-US" dirty="0"/>
              <a:t> manages and runs work on your behalf</a:t>
            </a:r>
          </a:p>
          <a:p>
            <a:r>
              <a:rPr lang="en-US" dirty="0" smtClean="0"/>
              <a:t>Schedule tasks on </a:t>
            </a:r>
            <a:r>
              <a:rPr lang="en-US" dirty="0"/>
              <a:t>a single </a:t>
            </a:r>
            <a:r>
              <a:rPr lang="en-US" dirty="0" smtClean="0"/>
              <a:t>computer to not overwhelm the computer</a:t>
            </a:r>
            <a:endParaRPr lang="en-US" dirty="0"/>
          </a:p>
          <a:p>
            <a:r>
              <a:rPr lang="en-US" dirty="0" smtClean="0"/>
              <a:t>Schedule tasks on a group* of computers (which may/may not be directly accessible to the user)</a:t>
            </a:r>
          </a:p>
          <a:p>
            <a:r>
              <a:rPr lang="en-US" dirty="0" smtClean="0"/>
              <a:t>Schedule tasks submitted by multiple users on one or more computers</a:t>
            </a:r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*in </a:t>
            </a:r>
            <a:r>
              <a:rPr lang="en-US" sz="2600" dirty="0" err="1" smtClean="0"/>
              <a:t>HTCondor</a:t>
            </a:r>
            <a:r>
              <a:rPr lang="en-US" sz="2600" dirty="0" smtClean="0"/>
              <a:t>-speak, a “pool”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8169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Reviewing Recent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review a large group of jobs at once, use </a:t>
            </a:r>
            <a:r>
              <a:rPr lang="en-US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condor_history</a:t>
            </a:r>
            <a:r>
              <a:rPr lang="en-US" b="1" dirty="0" smtClean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dirty="0" smtClean="0">
                <a:solidFill>
                  <a:srgbClr val="CB3A46"/>
                </a:solidFill>
                <a:latin typeface="Courier"/>
                <a:cs typeface="Courier"/>
              </a:rPr>
              <a:t>[U/C/J]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As</a:t>
            </a:r>
            <a:r>
              <a:rPr lang="en-US" sz="2000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dirty="0" smtClean="0">
                <a:solidFill>
                  <a:srgbClr val="000000"/>
                </a:solidFill>
              </a:rPr>
              <a:t> is to the  present,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condor_history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/>
              <a:t>is to the past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424" y="3379450"/>
            <a:ext cx="7510940" cy="2893100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condor_history</a:t>
            </a:r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 smtClean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ID      </a:t>
            </a:r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OWNER    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SUBMITTED   RUN_TIME    ST  COMPLETED   CMD 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189.1012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0+00:07:37 C   5/11 16:00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189.1002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0+00:08:03 C   5/11 16:00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189.1081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0+00:03:16 C   5/11 16:00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189.944 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0+00:11:15 C   5/11 16:00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189.659 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0+00:26:56 C   5/11 16:00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189.653 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0+00:27:07 C   5/11 16:00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189.1040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0+00:05:15 C   5/11 15:59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189.1003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0+00:07:38 C   5/11 15:59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189.962 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0+00:09:36 C   5/11 15:59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189.961 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0+00:09:43 C   5/11 15:59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189.898 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0+00:13:47 C   5/11 15:59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6465" y="6408372"/>
            <a:ext cx="3242706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condor_history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61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“Live” Troubleshooting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75385"/>
          </a:xfrm>
        </p:spPr>
        <p:txBody>
          <a:bodyPr>
            <a:normAutofit/>
          </a:bodyPr>
          <a:lstStyle/>
          <a:p>
            <a:r>
              <a:rPr lang="en-US" dirty="0" smtClean="0"/>
              <a:t>To log in to a job where it is running, use: </a:t>
            </a:r>
          </a:p>
          <a:p>
            <a:pPr marL="457200" lvl="1" indent="0">
              <a:buNone/>
            </a:pPr>
            <a:r>
              <a:rPr lang="en-US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condor_ssh_to_job</a:t>
            </a:r>
            <a:r>
              <a:rPr lang="en-US" b="1" dirty="0" smtClean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i="1" dirty="0" err="1" smtClean="0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endParaRPr lang="en-US" i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300" y="2832046"/>
            <a:ext cx="7378700" cy="923330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condor_ssh_to_job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128.0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Welcome to slot1_31@e395.chtc.wisc.edu!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Your condor job is running with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pid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(s) 3954839.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6465" y="6550223"/>
            <a:ext cx="3242706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condor_ssh_to_job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78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Held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275" y="1600200"/>
            <a:ext cx="8754074" cy="4839162"/>
          </a:xfrm>
        </p:spPr>
        <p:txBody>
          <a:bodyPr>
            <a:normAutofit/>
          </a:bodyPr>
          <a:lstStyle/>
          <a:p>
            <a:r>
              <a:rPr lang="en-US" dirty="0" err="1" smtClean="0"/>
              <a:t>HTCondor</a:t>
            </a:r>
            <a:r>
              <a:rPr lang="en-US" dirty="0" smtClean="0"/>
              <a:t> will put your job on hold if there’s something YOU need to fix.</a:t>
            </a:r>
          </a:p>
          <a:p>
            <a:r>
              <a:rPr lang="en-US" dirty="0" smtClean="0"/>
              <a:t>A job that goes on hold is interrupted (all </a:t>
            </a:r>
          </a:p>
          <a:p>
            <a:pPr marL="0" indent="0">
              <a:buNone/>
            </a:pPr>
            <a:r>
              <a:rPr lang="en-US" dirty="0" smtClean="0"/>
              <a:t>  progress is lost) and kept from running </a:t>
            </a:r>
          </a:p>
          <a:p>
            <a:pPr marL="0" indent="0">
              <a:buNone/>
            </a:pPr>
            <a:r>
              <a:rPr lang="en-US" dirty="0" smtClean="0"/>
              <a:t>  again, but remains </a:t>
            </a:r>
          </a:p>
          <a:p>
            <a:pPr marL="0" indent="0">
              <a:buNone/>
            </a:pPr>
            <a:r>
              <a:rPr lang="en-US" dirty="0" smtClean="0"/>
              <a:t>  in the queue in the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“H” state.</a:t>
            </a:r>
            <a:endParaRPr lang="en-US" dirty="0">
              <a:latin typeface="Courier"/>
              <a:cs typeface="Courier"/>
            </a:endParaRPr>
          </a:p>
          <a:p>
            <a:pPr lvl="1"/>
            <a:endParaRPr lang="en-US" dirty="0" smtClean="0"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sz="1200" dirty="0" smtClean="0">
              <a:cs typeface="Arial"/>
            </a:endParaRPr>
          </a:p>
        </p:txBody>
      </p:sp>
      <p:pic>
        <p:nvPicPr>
          <p:cNvPr id="6" name="Picture 5" descr="red-light-ticket-Que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95" y="4030821"/>
            <a:ext cx="3622446" cy="24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0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Diagnosing Holds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en-US" dirty="0" err="1" smtClean="0"/>
              <a:t>HTCondor</a:t>
            </a:r>
            <a:r>
              <a:rPr lang="en-US" dirty="0" smtClean="0"/>
              <a:t> puts jobs on hold, it provides a hold reason, which can be viewed with: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  </a:t>
            </a:r>
            <a:r>
              <a:rPr lang="en-US" sz="2400" b="1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400" b="1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-hold</a:t>
            </a: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402" y="3366210"/>
            <a:ext cx="8686799" cy="3108544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sz="1400" dirty="0" err="1" smtClean="0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-hold</a:t>
            </a:r>
            <a:endParaRPr lang="en-US" sz="1400" dirty="0" smtClean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125.0 bob </a:t>
            </a:r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5/09 17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:</a:t>
            </a:r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12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Error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from slot1_1@wid-003.chtc.wisc.edu: Job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has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gone 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 over memory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limit of 2048 megabytes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.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128.0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5/11 </a:t>
            </a:r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11:05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Error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from slot1_20@e098.chtc.wisc.edu: SHADOW at 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128.104.101.92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failed to send file(s) to &lt;128.104.101.98:35110&gt;: error 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reading from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/home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/</a:t>
            </a:r>
            <a:r>
              <a:rPr lang="en-US" sz="1400" dirty="0" err="1" smtClean="0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/</a:t>
            </a:r>
            <a:r>
              <a:rPr lang="en-US" sz="1400" dirty="0" err="1" smtClean="0">
                <a:solidFill>
                  <a:schemeClr val="bg1"/>
                </a:solidFill>
                <a:latin typeface="Courier"/>
                <a:cs typeface="Courier"/>
              </a:rPr>
              <a:t>script.py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: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errno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2) No such file or directory; 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STARTER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failed to receive file(s) from &lt;128.104.101.92:9618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&gt;</a:t>
            </a:r>
            <a:endParaRPr lang="en-US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128.0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5/11 </a:t>
            </a:r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12:06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Error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from slot1_11@e138.chtc.wisc.edu: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STARTER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at 128.104.101.138 failed to send file(s) to &lt;128.104.101.92:9618&gt;; SHADOW at 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128.104.101.92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failed to write to file /home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/</a:t>
            </a:r>
            <a:r>
              <a:rPr lang="en-US" sz="1400" dirty="0" err="1" smtClean="0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Test_18925319_16.err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: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(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errno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122) Disk quota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exceeded </a:t>
            </a:r>
            <a:endParaRPr lang="en-US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128.0 </a:t>
            </a:r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bob 5/12 09:02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Error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from slot1_38@e270.chtc.wisc.edu: Failed 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to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execute '/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var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/lib/condor/execute/slot1/dir_2471876/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condor_exec.exe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'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with 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arguments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2: (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errno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=2: 'No such file or directory')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59778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Hold Reasons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Job has used more memory than requested</a:t>
            </a:r>
          </a:p>
          <a:p>
            <a:r>
              <a:rPr lang="en-US" dirty="0" smtClean="0"/>
              <a:t>Incorrect path to files that need to be transferred</a:t>
            </a:r>
          </a:p>
          <a:p>
            <a:r>
              <a:rPr lang="en-US" dirty="0" smtClean="0"/>
              <a:t>Badly formatted bash scripts (have Windows instead of Unix line endings)</a:t>
            </a:r>
          </a:p>
          <a:p>
            <a:r>
              <a:rPr lang="en-US" dirty="0" smtClean="0"/>
              <a:t>Submit directory is over quota</a:t>
            </a:r>
          </a:p>
          <a:p>
            <a:r>
              <a:rPr lang="en-US" dirty="0" smtClean="0"/>
              <a:t>The admin has put your job on hold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2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Fixing Holds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1138" cy="372592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Job attributes can be edited while jobs are in the queue using: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condor_qedit</a:t>
            </a: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[U/C/J] Attribute Value</a:t>
            </a:r>
          </a:p>
          <a:p>
            <a:endParaRPr lang="en-US" dirty="0">
              <a:latin typeface="Courier"/>
              <a:cs typeface="Courier"/>
            </a:endParaRPr>
          </a:p>
          <a:p>
            <a:pPr marL="0" indent="0">
              <a:buNone/>
            </a:pPr>
            <a:endParaRPr lang="en-US" sz="1800" dirty="0" smtClean="0">
              <a:latin typeface="Courier"/>
              <a:cs typeface="Courier"/>
            </a:endParaRPr>
          </a:p>
          <a:p>
            <a:r>
              <a:rPr lang="en-US" dirty="0" smtClean="0"/>
              <a:t>If a job has been fixed and can run again, release it with:</a:t>
            </a:r>
          </a:p>
          <a:p>
            <a:pPr marL="0" indent="0">
              <a:buNone/>
            </a:pPr>
            <a:r>
              <a:rPr lang="en-US" sz="2400" dirty="0" smtClean="0"/>
              <a:t>      </a:t>
            </a:r>
            <a:r>
              <a:rPr lang="en-US" sz="2400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condor_release</a:t>
            </a: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714" y="3078392"/>
            <a:ext cx="8059783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condor_qedit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128.0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RequestMemory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3072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Set attribute 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”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RequestMemory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"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.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017" y="5418942"/>
            <a:ext cx="8059783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condor_release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128.0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Job 18933774.0 released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6465" y="6160448"/>
            <a:ext cx="3242706" cy="5232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condor_qedit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condor_release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91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Holding or Removing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315" y="1600200"/>
            <a:ext cx="8727352" cy="4914153"/>
          </a:xfrm>
        </p:spPr>
        <p:txBody>
          <a:bodyPr>
            <a:normAutofit/>
          </a:bodyPr>
          <a:lstStyle/>
          <a:p>
            <a:r>
              <a:rPr lang="en-US" dirty="0" smtClean="0"/>
              <a:t>If you know your job has a problem and it hasn’t yet completed, you can: </a:t>
            </a:r>
          </a:p>
          <a:p>
            <a:pPr lvl="1"/>
            <a:r>
              <a:rPr lang="en-US" sz="2400" dirty="0"/>
              <a:t>Place it on hold yourself, with </a:t>
            </a:r>
            <a:r>
              <a:rPr lang="en-US" sz="2400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condor_hold</a:t>
            </a: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</a:p>
          <a:p>
            <a:pPr lvl="1"/>
            <a:endParaRPr lang="en-US" dirty="0">
              <a:latin typeface="Courier"/>
              <a:cs typeface="Courier"/>
            </a:endParaRPr>
          </a:p>
          <a:p>
            <a:pPr lvl="1"/>
            <a:endParaRPr lang="en-US" dirty="0" smtClean="0">
              <a:latin typeface="Courier"/>
              <a:cs typeface="Courier"/>
            </a:endParaRPr>
          </a:p>
          <a:p>
            <a:pPr lvl="1"/>
            <a:endParaRPr lang="en-US" dirty="0">
              <a:latin typeface="Courier"/>
              <a:cs typeface="Courier"/>
            </a:endParaRPr>
          </a:p>
          <a:p>
            <a:pPr lvl="1"/>
            <a:endParaRPr lang="en-US" dirty="0" smtClean="0">
              <a:latin typeface="Courier"/>
              <a:cs typeface="Courier"/>
            </a:endParaRPr>
          </a:p>
          <a:p>
            <a:pPr lvl="1"/>
            <a:endParaRPr lang="en-US" dirty="0">
              <a:latin typeface="Courier"/>
              <a:cs typeface="Courier"/>
            </a:endParaRPr>
          </a:p>
          <a:p>
            <a:pPr lvl="1"/>
            <a:r>
              <a:rPr lang="en-US" sz="2400" dirty="0">
                <a:cs typeface="Arial"/>
              </a:rPr>
              <a:t>Remove it from the queue, using </a:t>
            </a:r>
            <a:r>
              <a:rPr lang="en-US" sz="2400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condor_rm</a:t>
            </a: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</a:p>
          <a:p>
            <a:pPr marL="457200" lvl="1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sz="1200" dirty="0" smtClean="0"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315" y="3313179"/>
            <a:ext cx="8601389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condor_hold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bob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All jobs of user 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”bob" 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have been held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315" y="4909950"/>
            <a:ext cx="8601389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nl-NL" dirty="0" err="1" smtClean="0">
                <a:solidFill>
                  <a:srgbClr val="FFFFFF"/>
                </a:solidFill>
                <a:latin typeface="Courier"/>
                <a:cs typeface="Courier"/>
              </a:rPr>
              <a:t>condor_hold</a:t>
            </a:r>
            <a:r>
              <a:rPr lang="nl-NL" dirty="0" smtClean="0">
                <a:solidFill>
                  <a:srgbClr val="FFFFFF"/>
                </a:solidFill>
                <a:latin typeface="Courier"/>
                <a:cs typeface="Courier"/>
              </a:rPr>
              <a:t> 128.0</a:t>
            </a:r>
            <a:endParaRPr lang="nl-NL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nl-NL" dirty="0">
                <a:solidFill>
                  <a:srgbClr val="FFFFFF"/>
                </a:solidFill>
                <a:latin typeface="Courier"/>
                <a:cs typeface="Courier"/>
              </a:rPr>
              <a:t>Job </a:t>
            </a:r>
            <a:r>
              <a:rPr lang="nl-NL" dirty="0" smtClean="0">
                <a:solidFill>
                  <a:srgbClr val="FFFFFF"/>
                </a:solidFill>
                <a:latin typeface="Courier"/>
                <a:cs typeface="Courier"/>
              </a:rPr>
              <a:t>128.0 held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15" y="4120298"/>
            <a:ext cx="8601389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condor_hold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128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All jobs in cluster 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128 have 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been 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held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6465" y="6272753"/>
            <a:ext cx="3242706" cy="5232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condor_hold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condor_rm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103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States, Revisited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607736" y="1760301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Idle </a:t>
            </a:r>
          </a:p>
          <a:p>
            <a:pPr algn="ctr"/>
            <a:r>
              <a:rPr lang="en-US" sz="1600" dirty="0" smtClean="0">
                <a:latin typeface="Arial"/>
              </a:rPr>
              <a:t>(I)</a:t>
            </a:r>
            <a:endParaRPr lang="en-US" sz="1600" dirty="0">
              <a:latin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49666" y="1760301"/>
            <a:ext cx="1357795" cy="1347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Running (R)</a:t>
            </a:r>
            <a:endParaRPr lang="en-US" sz="1600" dirty="0">
              <a:latin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39624" y="1760300"/>
            <a:ext cx="1396424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Completed</a:t>
            </a:r>
          </a:p>
          <a:p>
            <a:pPr algn="ctr"/>
            <a:r>
              <a:rPr lang="en-US" sz="1600" dirty="0" smtClean="0">
                <a:latin typeface="Arial"/>
              </a:rPr>
              <a:t>(C)</a:t>
            </a:r>
            <a:endParaRPr lang="en-US" sz="1600" dirty="0">
              <a:latin typeface="Arial"/>
            </a:endParaRPr>
          </a:p>
        </p:txBody>
      </p:sp>
      <p:cxnSp>
        <p:nvCxnSpPr>
          <p:cNvPr id="7" name="Straight Arrow Connector 6"/>
          <p:cNvCxnSpPr>
            <a:endCxn id="4" idx="1"/>
          </p:cNvCxnSpPr>
          <p:nvPr/>
        </p:nvCxnSpPr>
        <p:spPr>
          <a:xfrm>
            <a:off x="937968" y="2431389"/>
            <a:ext cx="6697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>
            <a:off x="2984171" y="2431389"/>
            <a:ext cx="1365495" cy="2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 flipV="1">
            <a:off x="5707461" y="2431388"/>
            <a:ext cx="1232163" cy="2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0" y="2094482"/>
            <a:ext cx="1157570" cy="6738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condor_</a:t>
            </a:r>
          </a:p>
          <a:p>
            <a:pPr algn="ctr"/>
            <a:r>
              <a:rPr lang="en-US" sz="1600" dirty="0" smtClean="0">
                <a:latin typeface="Arial"/>
              </a:rPr>
              <a:t>submit</a:t>
            </a:r>
            <a:endParaRPr lang="en-US" sz="1600" dirty="0">
              <a:latin typeface="Arial"/>
            </a:endParaRPr>
          </a:p>
        </p:txBody>
      </p:sp>
      <p:sp>
        <p:nvSpPr>
          <p:cNvPr id="49" name="Right Bracket 48"/>
          <p:cNvSpPr/>
          <p:nvPr/>
        </p:nvSpPr>
        <p:spPr>
          <a:xfrm rot="5400000">
            <a:off x="3472706" y="3336866"/>
            <a:ext cx="160781" cy="479105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Bracket 49"/>
          <p:cNvSpPr/>
          <p:nvPr/>
        </p:nvSpPr>
        <p:spPr>
          <a:xfrm rot="5400000">
            <a:off x="7513627" y="4639606"/>
            <a:ext cx="160778" cy="218556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2543518" y="5700253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in the queue</a:t>
            </a:r>
            <a:endParaRPr lang="en-US" sz="1600" dirty="0">
              <a:latin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497746" y="5716328"/>
            <a:ext cx="215690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leaving the queue</a:t>
            </a:r>
            <a:endParaRPr lang="en-US" sz="16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6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States, Revisited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607736" y="1760301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Idle </a:t>
            </a:r>
          </a:p>
          <a:p>
            <a:pPr algn="ctr"/>
            <a:r>
              <a:rPr lang="en-US" sz="1600" dirty="0" smtClean="0">
                <a:latin typeface="Arial"/>
              </a:rPr>
              <a:t>(I)</a:t>
            </a:r>
            <a:endParaRPr lang="en-US" sz="1600" dirty="0">
              <a:latin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49666" y="1760301"/>
            <a:ext cx="1357795" cy="1347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Running (R)</a:t>
            </a:r>
            <a:endParaRPr lang="en-US" sz="1600" dirty="0">
              <a:latin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39624" y="1760300"/>
            <a:ext cx="1396424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Completed</a:t>
            </a:r>
          </a:p>
          <a:p>
            <a:pPr algn="ctr"/>
            <a:r>
              <a:rPr lang="en-US" sz="1600" dirty="0" smtClean="0">
                <a:latin typeface="Arial"/>
              </a:rPr>
              <a:t>(C)</a:t>
            </a:r>
            <a:endParaRPr lang="en-US" sz="1600" dirty="0">
              <a:latin typeface="Arial"/>
            </a:endParaRPr>
          </a:p>
        </p:txBody>
      </p:sp>
      <p:cxnSp>
        <p:nvCxnSpPr>
          <p:cNvPr id="7" name="Straight Arrow Connector 6"/>
          <p:cNvCxnSpPr>
            <a:endCxn id="4" idx="1"/>
          </p:cNvCxnSpPr>
          <p:nvPr/>
        </p:nvCxnSpPr>
        <p:spPr>
          <a:xfrm>
            <a:off x="937968" y="2431389"/>
            <a:ext cx="6697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>
            <a:off x="2984171" y="2431389"/>
            <a:ext cx="1365495" cy="2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 flipV="1">
            <a:off x="5707461" y="2431388"/>
            <a:ext cx="1232163" cy="2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0" y="2094482"/>
            <a:ext cx="1157570" cy="6738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condor_</a:t>
            </a:r>
          </a:p>
          <a:p>
            <a:pPr algn="ctr"/>
            <a:r>
              <a:rPr lang="en-US" sz="1600" dirty="0" smtClean="0">
                <a:latin typeface="Arial"/>
              </a:rPr>
              <a:t>submit</a:t>
            </a:r>
            <a:endParaRPr lang="en-US" sz="1600" dirty="0"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75165" y="4303590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Held</a:t>
            </a:r>
          </a:p>
          <a:p>
            <a:pPr algn="ctr"/>
            <a:r>
              <a:rPr lang="en-US" sz="1600" dirty="0" smtClean="0">
                <a:latin typeface="Arial"/>
              </a:rPr>
              <a:t>(H)</a:t>
            </a:r>
            <a:endParaRPr lang="en-US" sz="1600" dirty="0">
              <a:latin typeface="Arial"/>
            </a:endParaRPr>
          </a:p>
        </p:txBody>
      </p:sp>
      <p:cxnSp>
        <p:nvCxnSpPr>
          <p:cNvPr id="19" name="Straight Arrow Connector 18"/>
          <p:cNvCxnSpPr>
            <a:stCxn id="4" idx="3"/>
            <a:endCxn id="14" idx="0"/>
          </p:cNvCxnSpPr>
          <p:nvPr/>
        </p:nvCxnSpPr>
        <p:spPr>
          <a:xfrm>
            <a:off x="2984171" y="2431389"/>
            <a:ext cx="479212" cy="187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1"/>
            <a:endCxn id="14" idx="0"/>
          </p:cNvCxnSpPr>
          <p:nvPr/>
        </p:nvCxnSpPr>
        <p:spPr>
          <a:xfrm flipH="1">
            <a:off x="3463383" y="2434027"/>
            <a:ext cx="886283" cy="18695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1"/>
            <a:endCxn id="4" idx="2"/>
          </p:cNvCxnSpPr>
          <p:nvPr/>
        </p:nvCxnSpPr>
        <p:spPr>
          <a:xfrm flipH="1" flipV="1">
            <a:off x="2295954" y="3102476"/>
            <a:ext cx="479211" cy="1872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2674325" y="3469244"/>
            <a:ext cx="182601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/>
              </a:rPr>
              <a:t>condor_hold</a:t>
            </a:r>
            <a:r>
              <a:rPr lang="en-US" sz="1600" dirty="0" smtClean="0">
                <a:latin typeface="Arial"/>
              </a:rPr>
              <a:t>, or </a:t>
            </a:r>
            <a:r>
              <a:rPr lang="en-US" sz="1600" dirty="0" err="1" smtClean="0">
                <a:latin typeface="Arial"/>
              </a:rPr>
              <a:t>HTCondor</a:t>
            </a:r>
            <a:r>
              <a:rPr lang="en-US" sz="1600" dirty="0" smtClean="0">
                <a:latin typeface="Arial"/>
              </a:rPr>
              <a:t> puts</a:t>
            </a:r>
          </a:p>
          <a:p>
            <a:pPr algn="ctr"/>
            <a:r>
              <a:rPr lang="en-US" sz="1600" dirty="0" smtClean="0">
                <a:latin typeface="Arial"/>
              </a:rPr>
              <a:t>a job on hold</a:t>
            </a:r>
            <a:endParaRPr lang="en-US" sz="1600" dirty="0">
              <a:latin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68176" y="3757926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/>
              </a:rPr>
              <a:t>condor_release</a:t>
            </a:r>
            <a:endParaRPr lang="en-US" sz="1600" dirty="0">
              <a:latin typeface="Arial"/>
            </a:endParaRPr>
          </a:p>
        </p:txBody>
      </p:sp>
      <p:sp>
        <p:nvSpPr>
          <p:cNvPr id="49" name="Right Bracket 48"/>
          <p:cNvSpPr/>
          <p:nvPr/>
        </p:nvSpPr>
        <p:spPr>
          <a:xfrm rot="5400000">
            <a:off x="3472706" y="3336866"/>
            <a:ext cx="160781" cy="479105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Bracket 49"/>
          <p:cNvSpPr/>
          <p:nvPr/>
        </p:nvSpPr>
        <p:spPr>
          <a:xfrm rot="5400000">
            <a:off x="7513627" y="4639606"/>
            <a:ext cx="160778" cy="218556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2543518" y="5700253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in the queue</a:t>
            </a:r>
            <a:endParaRPr lang="en-US" sz="1600" dirty="0">
              <a:latin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497746" y="5716328"/>
            <a:ext cx="215690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leaving the queue</a:t>
            </a:r>
            <a:endParaRPr lang="en-US" sz="16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471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States, Revisited*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607736" y="1760301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Idle </a:t>
            </a:r>
          </a:p>
          <a:p>
            <a:pPr algn="ctr"/>
            <a:r>
              <a:rPr lang="en-US" sz="1600" dirty="0" smtClean="0">
                <a:latin typeface="Arial"/>
              </a:rPr>
              <a:t>(I)</a:t>
            </a:r>
            <a:endParaRPr lang="en-US" sz="1600" dirty="0">
              <a:latin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49666" y="1760301"/>
            <a:ext cx="1357795" cy="1347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Running (R)</a:t>
            </a:r>
            <a:endParaRPr lang="en-US" sz="1600" dirty="0">
              <a:latin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39624" y="1760300"/>
            <a:ext cx="1396424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Completed</a:t>
            </a:r>
          </a:p>
          <a:p>
            <a:pPr algn="ctr"/>
            <a:r>
              <a:rPr lang="en-US" sz="1600" dirty="0" smtClean="0">
                <a:latin typeface="Arial"/>
              </a:rPr>
              <a:t>(C)</a:t>
            </a:r>
            <a:endParaRPr lang="en-US" sz="1600" dirty="0">
              <a:latin typeface="Arial"/>
            </a:endParaRPr>
          </a:p>
        </p:txBody>
      </p:sp>
      <p:cxnSp>
        <p:nvCxnSpPr>
          <p:cNvPr id="7" name="Straight Arrow Connector 6"/>
          <p:cNvCxnSpPr>
            <a:endCxn id="4" idx="1"/>
          </p:cNvCxnSpPr>
          <p:nvPr/>
        </p:nvCxnSpPr>
        <p:spPr>
          <a:xfrm>
            <a:off x="937968" y="2431389"/>
            <a:ext cx="6697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>
            <a:off x="2984171" y="2431389"/>
            <a:ext cx="1365495" cy="2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 flipV="1">
            <a:off x="5707461" y="2431388"/>
            <a:ext cx="1232163" cy="2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0" y="2094482"/>
            <a:ext cx="1157570" cy="6738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condor_</a:t>
            </a:r>
          </a:p>
          <a:p>
            <a:pPr algn="ctr"/>
            <a:r>
              <a:rPr lang="en-US" sz="1600" dirty="0" smtClean="0">
                <a:latin typeface="Arial"/>
              </a:rPr>
              <a:t>submit</a:t>
            </a:r>
            <a:endParaRPr lang="en-US" sz="1600" dirty="0"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75165" y="4303590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Held</a:t>
            </a:r>
          </a:p>
          <a:p>
            <a:pPr algn="ctr"/>
            <a:r>
              <a:rPr lang="en-US" sz="1600" dirty="0" smtClean="0">
                <a:latin typeface="Arial"/>
              </a:rPr>
              <a:t>(H)</a:t>
            </a:r>
            <a:endParaRPr lang="en-US" sz="1600" dirty="0">
              <a:latin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59613" y="3632502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Removed</a:t>
            </a:r>
          </a:p>
          <a:p>
            <a:pPr algn="ctr"/>
            <a:r>
              <a:rPr lang="en-US" sz="1600" dirty="0" smtClean="0">
                <a:latin typeface="Arial"/>
              </a:rPr>
              <a:t>(X)</a:t>
            </a:r>
            <a:endParaRPr lang="en-US" sz="1600" dirty="0">
              <a:latin typeface="Arial"/>
            </a:endParaRPr>
          </a:p>
        </p:txBody>
      </p:sp>
      <p:cxnSp>
        <p:nvCxnSpPr>
          <p:cNvPr id="19" name="Straight Arrow Connector 18"/>
          <p:cNvCxnSpPr>
            <a:stCxn id="4" idx="3"/>
            <a:endCxn id="14" idx="0"/>
          </p:cNvCxnSpPr>
          <p:nvPr/>
        </p:nvCxnSpPr>
        <p:spPr>
          <a:xfrm>
            <a:off x="2984171" y="2431389"/>
            <a:ext cx="479212" cy="187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1"/>
            <a:endCxn id="14" idx="0"/>
          </p:cNvCxnSpPr>
          <p:nvPr/>
        </p:nvCxnSpPr>
        <p:spPr>
          <a:xfrm flipH="1">
            <a:off x="3463383" y="2434027"/>
            <a:ext cx="886283" cy="18695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1"/>
            <a:endCxn id="4" idx="2"/>
          </p:cNvCxnSpPr>
          <p:nvPr/>
        </p:nvCxnSpPr>
        <p:spPr>
          <a:xfrm flipH="1" flipV="1">
            <a:off x="2295954" y="3102476"/>
            <a:ext cx="479211" cy="1872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2"/>
            <a:endCxn id="15" idx="1"/>
          </p:cNvCxnSpPr>
          <p:nvPr/>
        </p:nvCxnSpPr>
        <p:spPr>
          <a:xfrm>
            <a:off x="5028564" y="3107752"/>
            <a:ext cx="1931049" cy="1195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" idx="3"/>
            <a:endCxn id="15" idx="1"/>
          </p:cNvCxnSpPr>
          <p:nvPr/>
        </p:nvCxnSpPr>
        <p:spPr>
          <a:xfrm flipV="1">
            <a:off x="4151600" y="4303590"/>
            <a:ext cx="2808013" cy="671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" idx="3"/>
            <a:endCxn id="15" idx="1"/>
          </p:cNvCxnSpPr>
          <p:nvPr/>
        </p:nvCxnSpPr>
        <p:spPr>
          <a:xfrm>
            <a:off x="2984171" y="2431389"/>
            <a:ext cx="3975442" cy="187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5176907" y="3806151"/>
            <a:ext cx="1607739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/>
              </a:rPr>
              <a:t>condor_rm</a:t>
            </a:r>
            <a:endParaRPr lang="en-US" sz="1600" dirty="0">
              <a:latin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741927" y="3469244"/>
            <a:ext cx="1607739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Arial"/>
              </a:rPr>
              <a:t>condor_hold</a:t>
            </a:r>
            <a:r>
              <a:rPr lang="en-US" sz="1600" dirty="0">
                <a:latin typeface="Arial"/>
              </a:rPr>
              <a:t>, or job </a:t>
            </a:r>
            <a:r>
              <a:rPr lang="en-US" sz="1600" dirty="0" smtClean="0">
                <a:latin typeface="Arial"/>
              </a:rPr>
              <a:t>error</a:t>
            </a:r>
            <a:endParaRPr lang="en-US" sz="1600" dirty="0">
              <a:latin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68176" y="3757926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/>
              </a:rPr>
              <a:t>condor_release</a:t>
            </a:r>
            <a:endParaRPr lang="en-US" sz="1600" dirty="0">
              <a:latin typeface="Arial"/>
            </a:endParaRPr>
          </a:p>
        </p:txBody>
      </p:sp>
      <p:sp>
        <p:nvSpPr>
          <p:cNvPr id="49" name="Right Bracket 48"/>
          <p:cNvSpPr/>
          <p:nvPr/>
        </p:nvSpPr>
        <p:spPr>
          <a:xfrm rot="5400000">
            <a:off x="3472706" y="3336866"/>
            <a:ext cx="160781" cy="479105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Bracket 49"/>
          <p:cNvSpPr/>
          <p:nvPr/>
        </p:nvSpPr>
        <p:spPr>
          <a:xfrm rot="5400000">
            <a:off x="7513627" y="4639606"/>
            <a:ext cx="160778" cy="218556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2543518" y="5700253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in the queue</a:t>
            </a:r>
            <a:endParaRPr lang="en-US" sz="1600" dirty="0">
              <a:latin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497746" y="5716328"/>
            <a:ext cx="215690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leaving the queue</a:t>
            </a:r>
            <a:endParaRPr lang="en-US" sz="1600" dirty="0"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3518" y="6374067"/>
            <a:ext cx="6256835" cy="3494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*not comprehensive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946119" y="5866824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/>
              </a:rPr>
              <a:t>condor_q</a:t>
            </a:r>
            <a:endParaRPr lang="en-US" sz="1600" dirty="0">
              <a:latin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 rot="16200000">
            <a:off x="7904019" y="3421019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/>
              </a:rPr>
              <a:t>condor_history</a:t>
            </a:r>
            <a:endParaRPr lang="en-US" sz="16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25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User-Focused 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the purposes of this tutorial, we are assuming that someone else has set up </a:t>
            </a:r>
            <a:r>
              <a:rPr lang="en-US" dirty="0" err="1" smtClean="0"/>
              <a:t>HTCondor</a:t>
            </a:r>
            <a:r>
              <a:rPr lang="en-US" dirty="0" smtClean="0"/>
              <a:t> on a computer/computers to create a </a:t>
            </a:r>
            <a:r>
              <a:rPr lang="en-US" dirty="0" err="1" smtClean="0"/>
              <a:t>HTCondor</a:t>
            </a:r>
            <a:r>
              <a:rPr lang="en-US" dirty="0" smtClean="0"/>
              <a:t> “pool”.  </a:t>
            </a:r>
          </a:p>
          <a:p>
            <a:r>
              <a:rPr lang="en-US" dirty="0" smtClean="0"/>
              <a:t>The focus of this talk is how to run computational work on this system.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900" dirty="0" smtClean="0">
                <a:solidFill>
                  <a:srgbClr val="000000"/>
                </a:solidFill>
                <a:cs typeface="Arial"/>
              </a:rPr>
              <a:t>Setting up an </a:t>
            </a:r>
            <a:r>
              <a:rPr lang="en-US" sz="1900" dirty="0" err="1" smtClean="0">
                <a:solidFill>
                  <a:srgbClr val="000000"/>
                </a:solidFill>
                <a:cs typeface="Arial"/>
              </a:rPr>
              <a:t>HTCondor</a:t>
            </a:r>
            <a:r>
              <a:rPr lang="en-US" sz="1900" dirty="0" smtClean="0">
                <a:solidFill>
                  <a:srgbClr val="000000"/>
                </a:solidFill>
                <a:cs typeface="Arial"/>
              </a:rPr>
              <a:t> pool </a:t>
            </a:r>
            <a:r>
              <a:rPr lang="en-US" sz="1900" dirty="0">
                <a:solidFill>
                  <a:srgbClr val="000000"/>
                </a:solidFill>
                <a:cs typeface="Arial"/>
              </a:rPr>
              <a:t>will be covered in “</a:t>
            </a:r>
            <a:r>
              <a:rPr lang="en-US" sz="1900" dirty="0">
                <a:solidFill>
                  <a:srgbClr val="000000"/>
                </a:solidFill>
                <a:cs typeface="Arial"/>
                <a:hlinkClick r:id="rId2"/>
              </a:rPr>
              <a:t>Administering HTCondor</a:t>
            </a:r>
            <a:r>
              <a:rPr lang="en-US" sz="1900" dirty="0">
                <a:solidFill>
                  <a:srgbClr val="000000"/>
                </a:solidFill>
                <a:cs typeface="Arial"/>
              </a:rPr>
              <a:t>”, by Greg </a:t>
            </a:r>
            <a:r>
              <a:rPr lang="en-US" sz="1900" dirty="0" err="1">
                <a:solidFill>
                  <a:srgbClr val="000000"/>
                </a:solidFill>
                <a:cs typeface="Arial"/>
              </a:rPr>
              <a:t>Thain</a:t>
            </a:r>
            <a:r>
              <a:rPr lang="en-US" sz="1900" dirty="0">
                <a:solidFill>
                  <a:srgbClr val="000000"/>
                </a:solidFill>
                <a:cs typeface="Arial"/>
              </a:rPr>
              <a:t>, at 1</a:t>
            </a:r>
            <a:r>
              <a:rPr lang="en-US" sz="1900" dirty="0" smtClean="0">
                <a:solidFill>
                  <a:srgbClr val="000000"/>
                </a:solidFill>
                <a:cs typeface="Arial"/>
              </a:rPr>
              <a:t>:15 </a:t>
            </a:r>
            <a:r>
              <a:rPr lang="en-US" sz="1900" dirty="0">
                <a:solidFill>
                  <a:srgbClr val="000000"/>
                </a:solidFill>
                <a:cs typeface="Arial"/>
              </a:rPr>
              <a:t>today (May </a:t>
            </a:r>
            <a:r>
              <a:rPr lang="en-US" sz="1900" dirty="0" smtClean="0">
                <a:solidFill>
                  <a:srgbClr val="000000"/>
                </a:solidFill>
                <a:cs typeface="Arial"/>
              </a:rPr>
              <a:t>21)</a:t>
            </a:r>
            <a:endParaRPr lang="en-US" sz="19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105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 Cases and </a:t>
            </a:r>
            <a:br>
              <a:rPr lang="en-US" dirty="0" smtClean="0"/>
            </a:br>
            <a:r>
              <a:rPr lang="en-US" dirty="0" err="1" smtClean="0"/>
              <a:t>HTCondor</a:t>
            </a:r>
            <a:r>
              <a:rPr lang="en-US" dirty="0" smtClean="0"/>
              <a:t> Features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4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9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 interactive job proceeds like a normal batch job, but opens a bash session into the job’s execution directory instead of running an executable.</a:t>
            </a:r>
          </a:p>
          <a:p>
            <a:pPr marL="457200" lvl="1" indent="0">
              <a:buNone/>
            </a:pPr>
            <a:r>
              <a:rPr lang="en-US" sz="26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condor_submit</a:t>
            </a:r>
            <a:r>
              <a:rPr lang="en-US" sz="2600" b="1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600" b="1" dirty="0" smtClean="0">
                <a:solidFill>
                  <a:srgbClr val="CB3A46"/>
                </a:solidFill>
                <a:latin typeface="Courier"/>
                <a:cs typeface="Courier"/>
              </a:rPr>
              <a:t>-</a:t>
            </a:r>
            <a:r>
              <a:rPr lang="en-US" sz="2600" b="1" dirty="0" err="1" smtClean="0">
                <a:solidFill>
                  <a:srgbClr val="CB3A46"/>
                </a:solidFill>
                <a:latin typeface="Courier"/>
                <a:cs typeface="Courier"/>
              </a:rPr>
              <a:t>i</a:t>
            </a:r>
            <a:r>
              <a:rPr lang="en-US" sz="2600" b="1" dirty="0" smtClean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600" b="1" i="1" dirty="0" err="1" smtClean="0">
                <a:solidFill>
                  <a:srgbClr val="CB3A46"/>
                </a:solidFill>
                <a:latin typeface="Courier"/>
                <a:cs typeface="Courier"/>
              </a:rPr>
              <a:t>submit_file</a:t>
            </a:r>
            <a:endParaRPr lang="en-US" sz="2600" b="1" i="1" dirty="0" smtClean="0">
              <a:solidFill>
                <a:srgbClr val="CB3A46"/>
              </a:solidFill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sz="2200" dirty="0" smtClean="0">
              <a:latin typeface="Courier"/>
              <a:cs typeface="Courier"/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Useful for testing and troubleshooting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908778"/>
            <a:ext cx="8229600" cy="1477328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condor_submit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-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i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interactive.submit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Submitting job(s).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1 job(s) submitted to cluster 18980881.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Waiting for job to start..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.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Welcome to slot1_9@e184.chtc.wisc.edu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!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2941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1600200"/>
            <a:ext cx="8621888" cy="4525963"/>
          </a:xfrm>
        </p:spPr>
        <p:txBody>
          <a:bodyPr/>
          <a:lstStyle/>
          <a:p>
            <a:r>
              <a:rPr lang="en-US" dirty="0" smtClean="0"/>
              <a:t>Only transfer back specific files or directories from the job’s execution using </a:t>
            </a:r>
            <a:r>
              <a:rPr lang="en-US" sz="2400" dirty="0" err="1" smtClean="0">
                <a:latin typeface="Courier"/>
                <a:cs typeface="Courier"/>
              </a:rPr>
              <a:t>transfer_ouput_files</a:t>
            </a:r>
            <a:endParaRPr lang="en-US" sz="2400" dirty="0" smtClean="0">
              <a:latin typeface="Courier"/>
              <a:cs typeface="Courier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20392" y="4065340"/>
            <a:ext cx="2946490" cy="2144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latin typeface="Courier"/>
                <a:cs typeface="Courier"/>
              </a:rPr>
              <a:t>  </a:t>
            </a:r>
            <a:r>
              <a:rPr lang="en-US" sz="1600" dirty="0" err="1" smtClean="0">
                <a:latin typeface="Courier"/>
                <a:cs typeface="Courier"/>
              </a:rPr>
              <a:t>condor_exec.exe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results-tmp-01.dat</a:t>
            </a: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results-tmp-02.dat</a:t>
            </a: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results-tmp-03.dat</a:t>
            </a:r>
          </a:p>
          <a:p>
            <a:r>
              <a:rPr lang="en-US" sz="1600" dirty="0" smtClean="0">
                <a:latin typeface="Courier"/>
                <a:cs typeface="Courier"/>
              </a:rPr>
              <a:t>  results-tmp-04.dat</a:t>
            </a: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results-tmp-05.dat</a:t>
            </a:r>
          </a:p>
          <a:p>
            <a:r>
              <a:rPr lang="en-US" sz="1600" b="1" dirty="0">
                <a:latin typeface="Courier"/>
                <a:cs typeface="Courier"/>
              </a:rPr>
              <a:t>  </a:t>
            </a:r>
            <a:r>
              <a:rPr lang="en-US" sz="1600" b="1" dirty="0" smtClean="0">
                <a:latin typeface="Courier"/>
                <a:cs typeface="Courier"/>
              </a:rPr>
              <a:t>results-</a:t>
            </a:r>
            <a:r>
              <a:rPr lang="en-US" sz="1600" b="1" dirty="0" err="1" smtClean="0">
                <a:latin typeface="Courier"/>
                <a:cs typeface="Courier"/>
              </a:rPr>
              <a:t>final.dat</a:t>
            </a:r>
            <a:endParaRPr lang="en-US" sz="1600" b="1" dirty="0" smtClean="0">
              <a:latin typeface="Courier"/>
              <a:cs typeface="Courier"/>
            </a:endParaRPr>
          </a:p>
          <a:p>
            <a:r>
              <a:rPr lang="en-US" sz="1600" b="1" dirty="0" smtClean="0">
                <a:latin typeface="Courier"/>
                <a:cs typeface="Courier"/>
              </a:rPr>
              <a:t>  logs/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0162" y="3237716"/>
            <a:ext cx="8116638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transfer_output_files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= results-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final.dat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, logs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5470" y="4077901"/>
            <a:ext cx="2946490" cy="2144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urier"/>
              <a:cs typeface="Courier"/>
            </a:endParaRPr>
          </a:p>
          <a:p>
            <a:endParaRPr lang="en-US" sz="1600" dirty="0" smtClean="0">
              <a:latin typeface="Courier"/>
              <a:cs typeface="Courier"/>
            </a:endParaRPr>
          </a:p>
          <a:p>
            <a:endParaRPr lang="en-US" sz="1600" dirty="0">
              <a:latin typeface="Courier"/>
              <a:cs typeface="Courier"/>
            </a:endParaRPr>
          </a:p>
          <a:p>
            <a:endParaRPr lang="en-US" sz="1600" dirty="0" smtClean="0">
              <a:latin typeface="Courier"/>
              <a:cs typeface="Courier"/>
            </a:endParaRPr>
          </a:p>
          <a:p>
            <a:endParaRPr lang="en-US" sz="1600" dirty="0">
              <a:latin typeface="Courier"/>
              <a:cs typeface="Courier"/>
            </a:endParaRPr>
          </a:p>
          <a:p>
            <a:endParaRPr lang="en-US" sz="1600" dirty="0" smtClean="0">
              <a:latin typeface="Courier"/>
              <a:cs typeface="Courier"/>
            </a:endParaRPr>
          </a:p>
          <a:p>
            <a:endParaRPr lang="en-US" sz="1600" dirty="0" smtClean="0">
              <a:latin typeface="Courier"/>
              <a:cs typeface="Courier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564574" y="5772086"/>
            <a:ext cx="277417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25470" y="3708569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20392" y="3679103"/>
            <a:ext cx="2123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execute_dir</a:t>
            </a:r>
            <a:r>
              <a:rPr lang="en-US" dirty="0">
                <a:latin typeface="Courier"/>
                <a:cs typeface="Courier"/>
              </a:rPr>
              <a:t>)</a:t>
            </a:r>
            <a:r>
              <a:rPr lang="en-US" dirty="0" smtClean="0">
                <a:latin typeface="Courier"/>
                <a:cs typeface="Courier"/>
              </a:rPr>
              <a:t>/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69086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elf-</a:t>
            </a:r>
            <a:r>
              <a:rPr lang="en-US" dirty="0" err="1"/>
              <a:t>C</a:t>
            </a:r>
            <a:r>
              <a:rPr lang="en-US" dirty="0" err="1" smtClean="0"/>
              <a:t>heckpointing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By default, a job that is interrupted will start from the beginning if it is restarted. </a:t>
            </a:r>
          </a:p>
          <a:p>
            <a:r>
              <a:rPr lang="en-US" dirty="0" smtClean="0"/>
              <a:t>It is possible to implement self-</a:t>
            </a:r>
            <a:r>
              <a:rPr lang="en-US" dirty="0" err="1" smtClean="0"/>
              <a:t>checkpointing</a:t>
            </a:r>
            <a:r>
              <a:rPr lang="en-US" dirty="0" smtClean="0"/>
              <a:t>, which will allow a job to restart from a saved state if interrupted.  </a:t>
            </a:r>
          </a:p>
          <a:p>
            <a:r>
              <a:rPr lang="en-US" dirty="0" smtClean="0"/>
              <a:t>Self-</a:t>
            </a:r>
            <a:r>
              <a:rPr lang="en-US" dirty="0" err="1" smtClean="0"/>
              <a:t>checkpointing</a:t>
            </a:r>
            <a:r>
              <a:rPr lang="en-US" dirty="0" smtClean="0"/>
              <a:t> is useful for very long jobs, and being able to run on opportunistic resources.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elf-</a:t>
            </a:r>
            <a:r>
              <a:rPr lang="en-US" dirty="0" err="1" smtClean="0"/>
              <a:t>Checkpointing</a:t>
            </a:r>
            <a:r>
              <a:rPr lang="en-US" dirty="0" smtClean="0"/>
              <a:t> How-To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56" y="1600200"/>
            <a:ext cx="8692444" cy="4525963"/>
          </a:xfrm>
        </p:spPr>
        <p:txBody>
          <a:bodyPr/>
          <a:lstStyle/>
          <a:p>
            <a:r>
              <a:rPr lang="en-US" dirty="0" smtClean="0"/>
              <a:t>Edit executable:</a:t>
            </a:r>
          </a:p>
          <a:p>
            <a:pPr lvl="1"/>
            <a:r>
              <a:rPr lang="en-US" dirty="0" smtClean="0"/>
              <a:t>Save intermediate states to a checkpoint file</a:t>
            </a:r>
          </a:p>
          <a:p>
            <a:pPr lvl="1"/>
            <a:r>
              <a:rPr lang="en-US" dirty="0" smtClean="0"/>
              <a:t>Always check for a checkpoint file when starting</a:t>
            </a:r>
          </a:p>
          <a:p>
            <a:r>
              <a:rPr lang="en-US" dirty="0" smtClean="0"/>
              <a:t>Add </a:t>
            </a:r>
            <a:r>
              <a:rPr lang="en-US" dirty="0" err="1" smtClean="0"/>
              <a:t>HTCondor</a:t>
            </a:r>
            <a:r>
              <a:rPr lang="en-US" dirty="0" smtClean="0"/>
              <a:t> option that a) saves all intermediate/output files from the interrupted job and b) transfers them to the job when </a:t>
            </a:r>
            <a:r>
              <a:rPr lang="en-US" dirty="0" err="1" smtClean="0"/>
              <a:t>HTCondor</a:t>
            </a:r>
            <a:r>
              <a:rPr lang="en-US" dirty="0" smtClean="0"/>
              <a:t> runs it again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6251" y="5493810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when_to_transfer_output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smtClean="0">
                <a:latin typeface="Courier"/>
                <a:cs typeface="Courier"/>
              </a:rPr>
              <a:t>ON_EXIT_OR_EVICT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39482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Universes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66698" cy="5008138"/>
          </a:xfrm>
        </p:spPr>
        <p:txBody>
          <a:bodyPr>
            <a:normAutofit/>
          </a:bodyPr>
          <a:lstStyle/>
          <a:p>
            <a:r>
              <a:rPr lang="en-US" dirty="0" err="1" smtClean="0"/>
              <a:t>HTCondor</a:t>
            </a:r>
            <a:r>
              <a:rPr lang="en-US" dirty="0" smtClean="0"/>
              <a:t> has different “universes” for running specialized job types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cs typeface="Arial"/>
              </a:rPr>
              <a:t>       </a:t>
            </a:r>
            <a:r>
              <a:rPr lang="en-US" sz="1500" dirty="0" smtClean="0">
                <a:solidFill>
                  <a:srgbClr val="000000"/>
                </a:solidFill>
                <a:cs typeface="Arial"/>
                <a:hlinkClick r:id="rId2"/>
              </a:rPr>
              <a:t>HTCondor </a:t>
            </a:r>
            <a:r>
              <a:rPr lang="en-US" sz="1500" dirty="0">
                <a:solidFill>
                  <a:srgbClr val="000000"/>
                </a:solidFill>
                <a:cs typeface="Arial"/>
                <a:hlinkClick r:id="rId2"/>
              </a:rPr>
              <a:t>Manual: Choosing an HTCondor </a:t>
            </a:r>
            <a:r>
              <a:rPr lang="en-US" sz="1500" dirty="0" smtClean="0">
                <a:solidFill>
                  <a:srgbClr val="000000"/>
                </a:solidFill>
                <a:cs typeface="Arial"/>
                <a:hlinkClick r:id="rId2"/>
              </a:rPr>
              <a:t>Universe</a:t>
            </a:r>
            <a:endParaRPr lang="en-US" dirty="0" smtClean="0"/>
          </a:p>
          <a:p>
            <a:r>
              <a:rPr lang="en-US" dirty="0" smtClean="0"/>
              <a:t>Vanilla (default)</a:t>
            </a:r>
          </a:p>
          <a:p>
            <a:pPr lvl="1"/>
            <a:r>
              <a:rPr lang="en-US" dirty="0" smtClean="0"/>
              <a:t>good </a:t>
            </a:r>
            <a:r>
              <a:rPr lang="en-US" dirty="0"/>
              <a:t>for most software</a:t>
            </a:r>
          </a:p>
          <a:p>
            <a:pPr marL="457200" lvl="1" indent="0">
              <a:buNone/>
            </a:pPr>
            <a:r>
              <a:rPr lang="en-US" sz="1500" dirty="0">
                <a:hlinkClick r:id="rId3"/>
              </a:rPr>
              <a:t>HTCondor Manual: Vanilla </a:t>
            </a:r>
            <a:r>
              <a:rPr lang="en-US" sz="1500" dirty="0" smtClean="0">
                <a:hlinkClick r:id="rId3"/>
              </a:rPr>
              <a:t>Universe</a:t>
            </a: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et </a:t>
            </a:r>
            <a:r>
              <a:rPr lang="en-US" dirty="0"/>
              <a:t>in the submit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file </a:t>
            </a:r>
            <a:r>
              <a:rPr lang="en-US" dirty="0"/>
              <a:t>using: 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71621" y="5634348"/>
            <a:ext cx="293910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universe = vanilla</a:t>
            </a:r>
            <a:endParaRPr lang="en-US" dirty="0">
              <a:latin typeface="Courier"/>
              <a:cs typeface="Courier"/>
            </a:endParaRPr>
          </a:p>
        </p:txBody>
      </p:sp>
      <p:pic>
        <p:nvPicPr>
          <p:cNvPr id="6" name="Picture 5" descr="univers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68" y="3365814"/>
            <a:ext cx="3287730" cy="24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2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Universes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Standard</a:t>
            </a:r>
          </a:p>
          <a:p>
            <a:pPr lvl="1"/>
            <a:r>
              <a:rPr lang="en-US" dirty="0" smtClean="0"/>
              <a:t>Built for code (C, </a:t>
            </a:r>
            <a:r>
              <a:rPr lang="en-US" dirty="0" err="1" smtClean="0"/>
              <a:t>fortran</a:t>
            </a:r>
            <a:r>
              <a:rPr lang="en-US" dirty="0" smtClean="0"/>
              <a:t>) that can be statically compiled with </a:t>
            </a:r>
            <a:r>
              <a:rPr lang="en-US" dirty="0" err="1" smtClean="0">
                <a:latin typeface="Courier"/>
                <a:cs typeface="Courier"/>
              </a:rPr>
              <a:t>condor_compile</a:t>
            </a:r>
            <a:endParaRPr lang="en-US" dirty="0" smtClean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1400" dirty="0" err="1" smtClean="0">
                <a:hlinkClick r:id="rId3"/>
              </a:rPr>
              <a:t>HTCondor</a:t>
            </a:r>
            <a:r>
              <a:rPr lang="en-US" sz="1400" dirty="0" smtClean="0">
                <a:hlinkClick r:id="rId3"/>
              </a:rPr>
              <a:t> Manual: Standard Universe</a:t>
            </a:r>
            <a:endParaRPr lang="en-US" sz="1400" dirty="0" smtClean="0"/>
          </a:p>
          <a:p>
            <a:r>
              <a:rPr lang="en-US" dirty="0" smtClean="0"/>
              <a:t>Java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uilt-in Java support</a:t>
            </a:r>
          </a:p>
          <a:p>
            <a:pPr marL="457200" lvl="1" indent="0">
              <a:buNone/>
            </a:pPr>
            <a:r>
              <a:rPr lang="en-US" sz="1400" dirty="0" err="1" smtClean="0">
                <a:hlinkClick r:id="rId4"/>
              </a:rPr>
              <a:t>HTCondor</a:t>
            </a:r>
            <a:r>
              <a:rPr lang="en-US" sz="1400" dirty="0" smtClean="0">
                <a:hlinkClick r:id="rId4"/>
              </a:rPr>
              <a:t> Manual: Java Applications</a:t>
            </a:r>
            <a:endParaRPr lang="en-US" sz="1400" dirty="0" smtClean="0"/>
          </a:p>
          <a:p>
            <a:r>
              <a:rPr lang="en-US" dirty="0" smtClean="0"/>
              <a:t>Local</a:t>
            </a:r>
          </a:p>
          <a:p>
            <a:pPr lvl="1"/>
            <a:r>
              <a:rPr lang="en-US" dirty="0" smtClean="0"/>
              <a:t>Run jobs on the submit node</a:t>
            </a:r>
          </a:p>
          <a:p>
            <a:pPr marL="457200" lvl="1" indent="0">
              <a:buNone/>
            </a:pPr>
            <a:r>
              <a:rPr lang="en-US" sz="1400" dirty="0" err="1" smtClean="0">
                <a:hlinkClick r:id="rId5"/>
              </a:rPr>
              <a:t>HTCondor</a:t>
            </a:r>
            <a:r>
              <a:rPr lang="en-US" sz="1400" dirty="0" smtClean="0">
                <a:hlinkClick r:id="rId5"/>
              </a:rPr>
              <a:t> Manual: Local Universe</a:t>
            </a:r>
            <a:endParaRPr lang="en-US" sz="1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VM</a:t>
            </a:r>
          </a:p>
          <a:p>
            <a:pPr lvl="1"/>
            <a:r>
              <a:rPr lang="en-US" dirty="0"/>
              <a:t>Run jobs inside a virtual machine</a:t>
            </a:r>
          </a:p>
          <a:p>
            <a:pPr marL="457200" lvl="1" indent="0">
              <a:buNone/>
            </a:pPr>
            <a:r>
              <a:rPr lang="en-US" sz="1500" dirty="0">
                <a:hlinkClick r:id="rId6"/>
              </a:rPr>
              <a:t>HTCondor Manual: Virtual Machine Applications</a:t>
            </a:r>
            <a:endParaRPr lang="en-US" sz="1500" dirty="0"/>
          </a:p>
          <a:p>
            <a:r>
              <a:rPr lang="en-US" dirty="0" smtClean="0"/>
              <a:t>Parallel*</a:t>
            </a:r>
            <a:endParaRPr lang="en-US" dirty="0"/>
          </a:p>
          <a:p>
            <a:pPr lvl="1"/>
            <a:r>
              <a:rPr lang="en-US" dirty="0"/>
              <a:t>Used for coordinating jobs across multiple servers (e.g. MPI code)</a:t>
            </a:r>
          </a:p>
          <a:p>
            <a:pPr lvl="1"/>
            <a:r>
              <a:rPr lang="en-US" dirty="0"/>
              <a:t>Not necessary for single server multi-core jobs</a:t>
            </a:r>
          </a:p>
          <a:p>
            <a:pPr marL="457200" lvl="1" indent="0">
              <a:buNone/>
            </a:pPr>
            <a:r>
              <a:rPr lang="en-US" sz="1500" dirty="0">
                <a:hlinkClick r:id="rId7"/>
              </a:rPr>
              <a:t>HTCondor Manual: Parallel Applications</a:t>
            </a:r>
            <a:endParaRPr lang="en-US" sz="15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05023" y="5864552"/>
            <a:ext cx="3914422" cy="5232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*Learn more about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8"/>
              </a:rPr>
              <a:t>parallel universe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from Jason Patton at 5:10pm today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(May 21)</a:t>
            </a:r>
          </a:p>
        </p:txBody>
      </p:sp>
    </p:spTree>
    <p:extLst>
      <p:ext uri="{BB962C8B-B14F-4D97-AF65-F5344CB8AC3E}">
        <p14:creationId xmlns:p14="http://schemas.microsoft.com/office/powerpoint/2010/main" val="83085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Universes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7889995" cy="4792133"/>
          </a:xfrm>
        </p:spPr>
        <p:txBody>
          <a:bodyPr>
            <a:normAutofit/>
          </a:bodyPr>
          <a:lstStyle/>
          <a:p>
            <a:r>
              <a:rPr lang="en-US" dirty="0" err="1" smtClean="0"/>
              <a:t>Docker</a:t>
            </a:r>
            <a:endParaRPr lang="en-US" dirty="0" smtClean="0"/>
          </a:p>
          <a:p>
            <a:pPr lvl="1"/>
            <a:r>
              <a:rPr lang="en-US" dirty="0" smtClean="0"/>
              <a:t>Run jobs inside a </a:t>
            </a:r>
            <a:r>
              <a:rPr lang="en-US" dirty="0" err="1" smtClean="0"/>
              <a:t>Docker</a:t>
            </a:r>
            <a:r>
              <a:rPr lang="en-US" dirty="0" smtClean="0"/>
              <a:t> container</a:t>
            </a:r>
          </a:p>
          <a:p>
            <a:pPr marL="457200" lvl="1" indent="0">
              <a:buNone/>
            </a:pPr>
            <a:r>
              <a:rPr lang="en-US" sz="1600" dirty="0" smtClean="0">
                <a:hlinkClick r:id="rId2"/>
              </a:rPr>
              <a:t> HTCondor Manual: Docker Universe Applications</a:t>
            </a:r>
            <a:endParaRPr lang="en-US" sz="1600" dirty="0" smtClean="0"/>
          </a:p>
        </p:txBody>
      </p:sp>
      <p:pic>
        <p:nvPicPr>
          <p:cNvPr id="6" name="Picture 5" descr="large_h-tran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t="8351" r="56327" b="13530"/>
          <a:stretch/>
        </p:blipFill>
        <p:spPr>
          <a:xfrm>
            <a:off x="1464638" y="4527691"/>
            <a:ext cx="2120802" cy="1622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3327362"/>
            <a:ext cx="4284132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universe = </a:t>
            </a:r>
            <a:r>
              <a:rPr lang="en-US" dirty="0" err="1" smtClean="0">
                <a:latin typeface="Courier"/>
                <a:cs typeface="Courier"/>
              </a:rPr>
              <a:t>docker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docker_image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ubuntu:trusty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# by default the </a:t>
            </a:r>
            <a:r>
              <a:rPr lang="en-US" dirty="0" err="1" smtClean="0">
                <a:latin typeface="Courier"/>
                <a:cs typeface="Courier"/>
              </a:rPr>
              <a:t>docker</a:t>
            </a:r>
            <a:r>
              <a:rPr lang="en-US" dirty="0" smtClean="0">
                <a:latin typeface="Courier"/>
                <a:cs typeface="Courier"/>
              </a:rPr>
              <a:t> image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# </a:t>
            </a:r>
            <a:r>
              <a:rPr lang="en-US" dirty="0" smtClean="0">
                <a:latin typeface="Courier"/>
                <a:cs typeface="Courier"/>
              </a:rPr>
              <a:t>is </a:t>
            </a:r>
            <a:r>
              <a:rPr lang="en-US" dirty="0" smtClean="0">
                <a:latin typeface="Courier"/>
                <a:cs typeface="Courier"/>
              </a:rPr>
              <a:t>pulled from </a:t>
            </a:r>
            <a:r>
              <a:rPr lang="en-US" dirty="0" err="1" smtClean="0">
                <a:latin typeface="Courier"/>
                <a:cs typeface="Courier"/>
              </a:rPr>
              <a:t>DockerHub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28813" y="3563077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sz="1400" dirty="0" smtClean="0">
                <a:latin typeface="Courier"/>
                <a:cs typeface="Courier"/>
              </a:rPr>
              <a:t>(</a:t>
            </a:r>
            <a:r>
              <a:rPr lang="en-US" sz="1400" dirty="0" err="1" smtClean="0">
                <a:latin typeface="Courier"/>
                <a:cs typeface="Courier"/>
              </a:rPr>
              <a:t>execute_dir</a:t>
            </a:r>
            <a:r>
              <a:rPr lang="en-US" sz="1400" dirty="0" smtClean="0">
                <a:latin typeface="Courier"/>
                <a:cs typeface="Courier"/>
              </a:rPr>
              <a:t>)/</a:t>
            </a:r>
          </a:p>
          <a:p>
            <a:r>
              <a:rPr lang="en-US" sz="1400" dirty="0">
                <a:latin typeface="Courier"/>
                <a:cs typeface="Courier"/>
              </a:rPr>
              <a:t>	</a:t>
            </a:r>
            <a:r>
              <a:rPr lang="en-US" sz="1400" dirty="0" err="1">
                <a:latin typeface="Courier"/>
                <a:cs typeface="Courier"/>
              </a:rPr>
              <a:t>compare_states</a:t>
            </a:r>
            <a:endParaRPr lang="en-US" sz="1400" dirty="0">
              <a:latin typeface="Courier"/>
              <a:cs typeface="Courier"/>
            </a:endParaRPr>
          </a:p>
          <a:p>
            <a:r>
              <a:rPr lang="en-US" sz="1400" dirty="0">
                <a:latin typeface="Courier"/>
                <a:cs typeface="Courier"/>
              </a:rPr>
              <a:t>	</a:t>
            </a:r>
            <a:r>
              <a:rPr lang="en-US" sz="1400" dirty="0" err="1">
                <a:latin typeface="Courier"/>
                <a:cs typeface="Courier"/>
              </a:rPr>
              <a:t>wi.dat</a:t>
            </a:r>
            <a:endParaRPr lang="en-US" sz="1400" dirty="0">
              <a:latin typeface="Courier"/>
              <a:cs typeface="Courier"/>
            </a:endParaRPr>
          </a:p>
          <a:p>
            <a:r>
              <a:rPr lang="en-US" sz="1400" dirty="0">
                <a:latin typeface="Courier"/>
                <a:cs typeface="Courier"/>
              </a:rPr>
              <a:t>	</a:t>
            </a:r>
            <a:r>
              <a:rPr lang="en-US" sz="1400" dirty="0" err="1">
                <a:latin typeface="Courier"/>
                <a:cs typeface="Courier"/>
              </a:rPr>
              <a:t>us.dat</a:t>
            </a:r>
            <a:endParaRPr lang="en-US" sz="1400" dirty="0">
              <a:latin typeface="Courier"/>
              <a:cs typeface="Courier"/>
            </a:endParaRPr>
          </a:p>
          <a:p>
            <a:r>
              <a:rPr lang="en-US" sz="1400" dirty="0">
                <a:latin typeface="Courier"/>
                <a:cs typeface="Courier"/>
              </a:rPr>
              <a:t>	</a:t>
            </a:r>
            <a:r>
              <a:rPr lang="en-US" sz="1400" b="1" dirty="0" err="1" smtClean="0">
                <a:latin typeface="Courier"/>
                <a:cs typeface="Courier"/>
              </a:rPr>
              <a:t>stderr</a:t>
            </a:r>
            <a:endParaRPr lang="en-US" sz="1400" b="1" dirty="0" smtClean="0">
              <a:latin typeface="Courier"/>
              <a:cs typeface="Courier"/>
            </a:endParaRPr>
          </a:p>
          <a:p>
            <a:r>
              <a:rPr lang="en-US" sz="1400" b="1" dirty="0">
                <a:latin typeface="Courier"/>
                <a:cs typeface="Courier"/>
              </a:rPr>
              <a:t>	</a:t>
            </a:r>
            <a:r>
              <a:rPr lang="en-US" sz="1400" b="1" dirty="0" err="1" smtClean="0">
                <a:latin typeface="Courier"/>
                <a:cs typeface="Courier"/>
              </a:rPr>
              <a:t>stdout</a:t>
            </a:r>
            <a:endParaRPr lang="en-US" sz="1400" b="1" dirty="0" smtClean="0">
              <a:latin typeface="Courier"/>
              <a:cs typeface="Courier"/>
            </a:endParaRPr>
          </a:p>
          <a:p>
            <a:r>
              <a:rPr lang="en-US" sz="1400" b="1" dirty="0" smtClean="0">
                <a:latin typeface="Courier"/>
                <a:cs typeface="Courier"/>
              </a:rPr>
              <a:t>	</a:t>
            </a:r>
            <a:r>
              <a:rPr lang="en-US" sz="1400" b="1" dirty="0" err="1" smtClean="0">
                <a:latin typeface="Courier"/>
                <a:cs typeface="Courier"/>
              </a:rPr>
              <a:t>wi.dat.out</a:t>
            </a:r>
            <a:endParaRPr lang="en-US" sz="1400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28813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Execute Node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9444" y="3979333"/>
            <a:ext cx="2067750" cy="1778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79990" y="3563078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solidFill>
                  <a:schemeClr val="tx2"/>
                </a:solidFill>
                <a:latin typeface="Arial"/>
                <a:cs typeface="Arial"/>
              </a:rPr>
              <a:t>Docker</a:t>
            </a:r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 Container</a:t>
            </a:r>
            <a:endParaRPr lang="en-US"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691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Multi-CPU and GPU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6478" cy="4525963"/>
          </a:xfrm>
        </p:spPr>
        <p:txBody>
          <a:bodyPr/>
          <a:lstStyle/>
          <a:p>
            <a:r>
              <a:rPr lang="en-US" dirty="0" smtClean="0"/>
              <a:t>Jobs that use multiple cores on a single computer can be run in the vanilla universe (parallel universe not needed): </a:t>
            </a:r>
          </a:p>
          <a:p>
            <a:endParaRPr lang="en-US" dirty="0"/>
          </a:p>
          <a:p>
            <a:r>
              <a:rPr lang="en-US" dirty="0" smtClean="0"/>
              <a:t>If there are computers with GPUs, request them with: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85029" y="3275924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request_cpus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= 16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5029" y="4954767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request_gpus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= 1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3912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Automation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17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tx1"/>
        </a:solidFill>
        <a:ln w="76200" cmpd="sng">
          <a:solidFill>
            <a:srgbClr val="000000"/>
          </a:solidFill>
        </a:ln>
      </a:spPr>
      <a:bodyPr wrap="square" rtlCol="0">
        <a:spAutoFit/>
      </a:bodyPr>
      <a:lstStyle>
        <a:defPPr>
          <a:defRPr dirty="0" smtClean="0">
            <a:solidFill>
              <a:srgbClr val="FFFFFF"/>
            </a:solidFill>
            <a:latin typeface="Courier"/>
            <a:cs typeface="Courier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23169</TotalTime>
  <Words>6740</Words>
  <Application>Microsoft Macintosh PowerPoint</Application>
  <PresentationFormat>On-screen Show (4:3)</PresentationFormat>
  <Paragraphs>1343</Paragraphs>
  <Slides>107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Office Theme</vt:lpstr>
      <vt:lpstr>An Introduction to Using</vt:lpstr>
      <vt:lpstr>Covered In This Tutorial</vt:lpstr>
      <vt:lpstr>Introduction</vt:lpstr>
      <vt:lpstr>What is HTCondor?</vt:lpstr>
      <vt:lpstr>How It Works</vt:lpstr>
      <vt:lpstr>HTCondor on One Computer</vt:lpstr>
      <vt:lpstr>HTCondor on Many Computers</vt:lpstr>
      <vt:lpstr>Why HTCondor?</vt:lpstr>
      <vt:lpstr>User-Focused Tutorial</vt:lpstr>
      <vt:lpstr>Running a Job with HTCondor</vt:lpstr>
      <vt:lpstr>Jobs</vt:lpstr>
      <vt:lpstr>Job Example</vt:lpstr>
      <vt:lpstr>File Transfer</vt:lpstr>
      <vt:lpstr>Job Translation</vt:lpstr>
      <vt:lpstr>Submit File</vt:lpstr>
      <vt:lpstr>Submit File</vt:lpstr>
      <vt:lpstr>Submit File</vt:lpstr>
      <vt:lpstr>Submit File</vt:lpstr>
      <vt:lpstr>Submit File</vt:lpstr>
      <vt:lpstr>Submit File</vt:lpstr>
      <vt:lpstr>Submitting and Monitoring</vt:lpstr>
      <vt:lpstr>More about condor_q</vt:lpstr>
      <vt:lpstr>More about condor_q</vt:lpstr>
      <vt:lpstr>Job Idle</vt:lpstr>
      <vt:lpstr>Job Starts</vt:lpstr>
      <vt:lpstr>Job Running</vt:lpstr>
      <vt:lpstr>Job Completes</vt:lpstr>
      <vt:lpstr>Job Completes (cont.)</vt:lpstr>
      <vt:lpstr>Log File</vt:lpstr>
      <vt:lpstr>Job States</vt:lpstr>
      <vt:lpstr>Assumptions</vt:lpstr>
      <vt:lpstr>Shared Filesystem</vt:lpstr>
      <vt:lpstr>Shared Filesystem</vt:lpstr>
      <vt:lpstr>Resource Request</vt:lpstr>
      <vt:lpstr>Resource Assumptions</vt:lpstr>
      <vt:lpstr>Submitting Multiple Jobs with HTCondor</vt:lpstr>
      <vt:lpstr>Why do we care?</vt:lpstr>
      <vt:lpstr>Why do we care?</vt:lpstr>
      <vt:lpstr>Many Jobs, One Submit File</vt:lpstr>
      <vt:lpstr>Numbered Input Files</vt:lpstr>
      <vt:lpstr>Multiple Jobs, No Variation</vt:lpstr>
      <vt:lpstr>Automatic Variables</vt:lpstr>
      <vt:lpstr>Job Variation</vt:lpstr>
      <vt:lpstr>Using $(ProcId)</vt:lpstr>
      <vt:lpstr>Submit and Monitor (review)</vt:lpstr>
      <vt:lpstr>Using Batches</vt:lpstr>
      <vt:lpstr>Organizing Jobs</vt:lpstr>
      <vt:lpstr>Shared Files</vt:lpstr>
      <vt:lpstr>Organize Files in Sub-Directories</vt:lpstr>
      <vt:lpstr>Use Paths for File Type</vt:lpstr>
      <vt:lpstr>InitialDir</vt:lpstr>
      <vt:lpstr>Separate Jobs with InitialDir</vt:lpstr>
      <vt:lpstr>Other Submission Methods</vt:lpstr>
      <vt:lpstr>Submitting Multiple Jobs</vt:lpstr>
      <vt:lpstr>Possible Queue Statements</vt:lpstr>
      <vt:lpstr>Possible Queue Statements</vt:lpstr>
      <vt:lpstr>Queue Statement Comparison</vt:lpstr>
      <vt:lpstr>Using Multiple Variables</vt:lpstr>
      <vt:lpstr>Other Features</vt:lpstr>
      <vt:lpstr>(60 second) Pause</vt:lpstr>
      <vt:lpstr>Job Matching and  Class Ad Attributes</vt:lpstr>
      <vt:lpstr>The Central Manager</vt:lpstr>
      <vt:lpstr>Class Ads</vt:lpstr>
      <vt:lpstr>Job Class Ad</vt:lpstr>
      <vt:lpstr>Computer “Machine” Class Ad</vt:lpstr>
      <vt:lpstr>Job Matching</vt:lpstr>
      <vt:lpstr>Job Execution</vt:lpstr>
      <vt:lpstr>Class Ads for People</vt:lpstr>
      <vt:lpstr>Finding Job Attributes</vt:lpstr>
      <vt:lpstr>Useful Job Attributes</vt:lpstr>
      <vt:lpstr>Displaying Job Attributes</vt:lpstr>
      <vt:lpstr>Selecting Job Attributes</vt:lpstr>
      <vt:lpstr>Other Displays</vt:lpstr>
      <vt:lpstr>Class Ads for Computers</vt:lpstr>
      <vt:lpstr>Machine Attributes</vt:lpstr>
      <vt:lpstr>Machine Attributes</vt:lpstr>
      <vt:lpstr>Testing and Troubleshooting</vt:lpstr>
      <vt:lpstr>What Can Go Wrong?</vt:lpstr>
      <vt:lpstr>Reviewing Failed Jobs</vt:lpstr>
      <vt:lpstr>Reviewing Recent Jobs</vt:lpstr>
      <vt:lpstr>“Live” Troubleshooting</vt:lpstr>
      <vt:lpstr>Held Jobs</vt:lpstr>
      <vt:lpstr>Diagnosing Holds</vt:lpstr>
      <vt:lpstr>Common Hold Reasons</vt:lpstr>
      <vt:lpstr>Fixing Holds</vt:lpstr>
      <vt:lpstr>Holding or Removing Jobs</vt:lpstr>
      <vt:lpstr>Job States, Revisited</vt:lpstr>
      <vt:lpstr>Job States, Revisited</vt:lpstr>
      <vt:lpstr>Job States, Revisited*</vt:lpstr>
      <vt:lpstr>Use Cases and  HTCondor Features</vt:lpstr>
      <vt:lpstr>Interactive Jobs</vt:lpstr>
      <vt:lpstr>Output Handling</vt:lpstr>
      <vt:lpstr>Self-Checkpointing</vt:lpstr>
      <vt:lpstr>Self-Checkpointing How-To</vt:lpstr>
      <vt:lpstr>Job Universes</vt:lpstr>
      <vt:lpstr>Other Universes</vt:lpstr>
      <vt:lpstr>Other Universes (cont.)</vt:lpstr>
      <vt:lpstr>Multi-CPU and GPU Computing</vt:lpstr>
      <vt:lpstr>Automation</vt:lpstr>
      <vt:lpstr>Automation</vt:lpstr>
      <vt:lpstr>Retries</vt:lpstr>
      <vt:lpstr>Automatically Hold Jobs</vt:lpstr>
      <vt:lpstr>Automatically Release Jobs</vt:lpstr>
      <vt:lpstr>Automatically Remove Jobs</vt:lpstr>
      <vt:lpstr>Relevant Job Attributes</vt:lpstr>
      <vt:lpstr>Workflows</vt:lpstr>
      <vt:lpstr>Final Questions?</vt:lpstr>
    </vt:vector>
  </TitlesOfParts>
  <Company>CHTC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HTCondor User Tutorial</dc:title>
  <dc:creator>Christina Koch</dc:creator>
  <cp:lastModifiedBy>Christina Koch</cp:lastModifiedBy>
  <cp:revision>1070</cp:revision>
  <dcterms:created xsi:type="dcterms:W3CDTF">2016-05-05T14:18:54Z</dcterms:created>
  <dcterms:modified xsi:type="dcterms:W3CDTF">2018-05-18T22:25:24Z</dcterms:modified>
</cp:coreProperties>
</file>