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8"/>
  </p:notesMasterIdLst>
  <p:sldIdLst>
    <p:sldId id="256" r:id="rId3"/>
    <p:sldId id="257" r:id="rId4"/>
    <p:sldId id="275" r:id="rId5"/>
    <p:sldId id="267" r:id="rId6"/>
    <p:sldId id="259" r:id="rId7"/>
    <p:sldId id="261" r:id="rId8"/>
    <p:sldId id="264" r:id="rId9"/>
    <p:sldId id="272" r:id="rId10"/>
    <p:sldId id="266" r:id="rId11"/>
    <p:sldId id="268" r:id="rId12"/>
    <p:sldId id="262" r:id="rId13"/>
    <p:sldId id="263" r:id="rId14"/>
    <p:sldId id="276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Karpel" initials="JK" lastIdx="1" clrIdx="0">
    <p:extLst>
      <p:ext uri="{19B8F6BF-5375-455C-9EA6-DF929625EA0E}">
        <p15:presenceInfo xmlns:p15="http://schemas.microsoft.com/office/powerpoint/2012/main" userId="961a96d02abfe2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B2B"/>
    <a:srgbClr val="1B9E77"/>
    <a:srgbClr val="7570B3"/>
    <a:srgbClr val="7A83B4"/>
    <a:srgbClr val="E7298A"/>
    <a:srgbClr val="D95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04" autoAdjust="0"/>
  </p:normalViewPr>
  <p:slideViewPr>
    <p:cSldViewPr snapToGrid="0">
      <p:cViewPr varScale="1">
        <p:scale>
          <a:sx n="104" d="100"/>
          <a:sy n="104" d="100"/>
        </p:scale>
        <p:origin x="138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07T10:18:32.83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A5111-7D25-4D52-9AF1-556617C7C5A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CA47AC-B2DB-4064-957C-0041D80C38EC}">
      <dgm:prSet phldrT="[Text]"/>
      <dgm:spPr>
        <a:solidFill>
          <a:srgbClr val="7570B3">
            <a:alpha val="50000"/>
          </a:srgbClr>
        </a:solidFill>
      </dgm:spPr>
      <dgm:t>
        <a:bodyPr/>
        <a:lstStyle/>
        <a:p>
          <a:r>
            <a:rPr lang="en-US" dirty="0"/>
            <a:t>Create</a:t>
          </a:r>
        </a:p>
      </dgm:t>
    </dgm:pt>
    <dgm:pt modelId="{FCE19DAC-05E2-440D-B152-1B9B008CFA42}" type="parTrans" cxnId="{641635B0-82EE-437E-86EA-DB2D736A630C}">
      <dgm:prSet/>
      <dgm:spPr/>
      <dgm:t>
        <a:bodyPr/>
        <a:lstStyle/>
        <a:p>
          <a:endParaRPr lang="en-US"/>
        </a:p>
      </dgm:t>
    </dgm:pt>
    <dgm:pt modelId="{6D922E32-E796-4A2A-AEDF-7B7B3D7DDF23}" type="sibTrans" cxnId="{641635B0-82EE-437E-86EA-DB2D736A630C}">
      <dgm:prSet/>
      <dgm:spPr/>
      <dgm:t>
        <a:bodyPr/>
        <a:lstStyle/>
        <a:p>
          <a:endParaRPr lang="en-US"/>
        </a:p>
      </dgm:t>
    </dgm:pt>
    <dgm:pt modelId="{99A434C2-C422-4221-A297-9B41EBC97D49}">
      <dgm:prSet phldrT="[Text]" custT="1"/>
      <dgm:spPr>
        <a:solidFill>
          <a:srgbClr val="7570B3">
            <a:alpha val="90000"/>
          </a:srgbClr>
        </a:solidFill>
      </dgm:spPr>
      <dgm:t>
        <a:bodyPr/>
        <a:lstStyle/>
        <a:p>
          <a:r>
            <a:rPr lang="en-US" sz="1600" dirty="0"/>
            <a:t>Create jobs programmatically: “questionnaires”</a:t>
          </a:r>
        </a:p>
      </dgm:t>
    </dgm:pt>
    <dgm:pt modelId="{7FD20407-9FF3-4A09-A310-F151815E1E7F}" type="parTrans" cxnId="{B0169512-59C0-4A9F-86F6-C259F5E1192A}">
      <dgm:prSet/>
      <dgm:spPr/>
      <dgm:t>
        <a:bodyPr/>
        <a:lstStyle/>
        <a:p>
          <a:endParaRPr lang="en-US"/>
        </a:p>
      </dgm:t>
    </dgm:pt>
    <dgm:pt modelId="{AC07097D-EAC8-442F-89D8-FE3F14B65CAB}" type="sibTrans" cxnId="{B0169512-59C0-4A9F-86F6-C259F5E1192A}">
      <dgm:prSet/>
      <dgm:spPr/>
      <dgm:t>
        <a:bodyPr/>
        <a:lstStyle/>
        <a:p>
          <a:endParaRPr lang="en-US"/>
        </a:p>
      </dgm:t>
    </dgm:pt>
    <dgm:pt modelId="{D0E05617-380E-4B78-8895-8D7B4B544AC0}">
      <dgm:prSet phldrT="[Text]"/>
      <dgm:spPr>
        <a:solidFill>
          <a:srgbClr val="1B9E77">
            <a:alpha val="50000"/>
          </a:srgbClr>
        </a:solidFill>
      </dgm:spPr>
      <dgm:t>
        <a:bodyPr/>
        <a:lstStyle/>
        <a:p>
          <a:r>
            <a:rPr lang="en-US" dirty="0"/>
            <a:t>Run</a:t>
          </a:r>
        </a:p>
      </dgm:t>
    </dgm:pt>
    <dgm:pt modelId="{C683C283-BDD4-4BE4-BEC8-9784A8C9BAE2}" type="parTrans" cxnId="{ADBE742B-58B1-48B1-BB3B-0F2888FCF921}">
      <dgm:prSet/>
      <dgm:spPr/>
      <dgm:t>
        <a:bodyPr/>
        <a:lstStyle/>
        <a:p>
          <a:endParaRPr lang="en-US"/>
        </a:p>
      </dgm:t>
    </dgm:pt>
    <dgm:pt modelId="{DA35CD09-034E-405B-A8B9-8899300456F0}" type="sibTrans" cxnId="{ADBE742B-58B1-48B1-BB3B-0F2888FCF921}">
      <dgm:prSet/>
      <dgm:spPr/>
      <dgm:t>
        <a:bodyPr/>
        <a:lstStyle/>
        <a:p>
          <a:endParaRPr lang="en-US"/>
        </a:p>
      </dgm:t>
    </dgm:pt>
    <dgm:pt modelId="{F90A3788-FC6D-44A4-A2A0-1F7FC7BAB4AC}">
      <dgm:prSet phldrT="[Text]"/>
      <dgm:spPr>
        <a:solidFill>
          <a:srgbClr val="1B9E77">
            <a:alpha val="90000"/>
          </a:srgbClr>
        </a:solidFill>
      </dgm:spPr>
      <dgm:t>
        <a:bodyPr/>
        <a:lstStyle/>
        <a:p>
          <a:r>
            <a:rPr lang="en-US" dirty="0">
              <a:latin typeface="Source Sans Pro" panose="020B0503030403020204" pitchFamily="34" charset="0"/>
            </a:rPr>
            <a:t>Store rich data: </a:t>
          </a:r>
          <a:r>
            <a:rPr lang="en-US" dirty="0">
              <a:latin typeface="Source Code Pro" panose="020B0509030403020204" pitchFamily="49" charset="0"/>
              <a:cs typeface="Courier New" panose="02070309020205020404" pitchFamily="49" charset="0"/>
            </a:rPr>
            <a:t>pickle</a:t>
          </a:r>
          <a:endParaRPr lang="en-US" dirty="0"/>
        </a:p>
      </dgm:t>
    </dgm:pt>
    <dgm:pt modelId="{41E7F7E5-4242-4293-A217-C01DEC5E40ED}" type="parTrans" cxnId="{D722275E-AC0F-46E7-90C1-0601A9A935D4}">
      <dgm:prSet/>
      <dgm:spPr/>
      <dgm:t>
        <a:bodyPr/>
        <a:lstStyle/>
        <a:p>
          <a:endParaRPr lang="en-US"/>
        </a:p>
      </dgm:t>
    </dgm:pt>
    <dgm:pt modelId="{A6DC3FB6-4D21-4F5D-9CC6-79B79B260CB9}" type="sibTrans" cxnId="{D722275E-AC0F-46E7-90C1-0601A9A935D4}">
      <dgm:prSet/>
      <dgm:spPr/>
      <dgm:t>
        <a:bodyPr/>
        <a:lstStyle/>
        <a:p>
          <a:endParaRPr lang="en-US"/>
        </a:p>
      </dgm:t>
    </dgm:pt>
    <dgm:pt modelId="{331BEFEC-B755-4661-8831-3D8AD2956E10}">
      <dgm:prSet phldrT="[Text]"/>
      <dgm:spPr>
        <a:solidFill>
          <a:srgbClr val="D95F02">
            <a:alpha val="50000"/>
          </a:srgbClr>
        </a:solidFill>
      </dgm:spPr>
      <dgm:t>
        <a:bodyPr/>
        <a:lstStyle/>
        <a:p>
          <a:r>
            <a:rPr lang="en-US" dirty="0"/>
            <a:t>Analyze</a:t>
          </a:r>
        </a:p>
      </dgm:t>
    </dgm:pt>
    <dgm:pt modelId="{EDF312B0-2EBB-49F6-877C-869A03BFE51A}" type="parTrans" cxnId="{C2C404C5-3170-4041-8A21-77D848C50CE1}">
      <dgm:prSet/>
      <dgm:spPr/>
      <dgm:t>
        <a:bodyPr/>
        <a:lstStyle/>
        <a:p>
          <a:endParaRPr lang="en-US"/>
        </a:p>
      </dgm:t>
    </dgm:pt>
    <dgm:pt modelId="{FAC74F7F-6549-4349-B058-7AE5FF9D4D52}" type="sibTrans" cxnId="{C2C404C5-3170-4041-8A21-77D848C50CE1}">
      <dgm:prSet/>
      <dgm:spPr/>
      <dgm:t>
        <a:bodyPr/>
        <a:lstStyle/>
        <a:p>
          <a:endParaRPr lang="en-US"/>
        </a:p>
      </dgm:t>
    </dgm:pt>
    <dgm:pt modelId="{98F09CA3-C86A-44A7-9B75-4272844CD307}">
      <dgm:prSet phldrT="[Text]"/>
      <dgm:spPr>
        <a:solidFill>
          <a:srgbClr val="D95F02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Source Sans Pro" panose="020B0503030403020204" pitchFamily="34" charset="0"/>
            </a:rPr>
            <a:t>Automate file transfer: </a:t>
          </a:r>
          <a:r>
            <a:rPr lang="en-US" dirty="0">
              <a:latin typeface="Source Code Pro" panose="020B0509030403020204" pitchFamily="49" charset="0"/>
              <a:cs typeface="Courier New" panose="02070309020205020404" pitchFamily="49" charset="0"/>
            </a:rPr>
            <a:t>paramiko</a:t>
          </a:r>
          <a:endParaRPr lang="en-US" dirty="0"/>
        </a:p>
      </dgm:t>
    </dgm:pt>
    <dgm:pt modelId="{DD4B0D73-B675-4EF8-8473-5EEDDF5967BC}" type="parTrans" cxnId="{C4BE6BC6-58F4-445E-B803-3A20183BCE19}">
      <dgm:prSet/>
      <dgm:spPr/>
      <dgm:t>
        <a:bodyPr/>
        <a:lstStyle/>
        <a:p>
          <a:endParaRPr lang="en-US"/>
        </a:p>
      </dgm:t>
    </dgm:pt>
    <dgm:pt modelId="{1DACFEFE-40FB-4FED-93E4-4131DA3B2F57}" type="sibTrans" cxnId="{C4BE6BC6-58F4-445E-B803-3A20183BCE19}">
      <dgm:prSet/>
      <dgm:spPr/>
      <dgm:t>
        <a:bodyPr/>
        <a:lstStyle/>
        <a:p>
          <a:endParaRPr lang="en-US"/>
        </a:p>
      </dgm:t>
    </dgm:pt>
    <dgm:pt modelId="{B2F7189A-6464-45FD-9361-0494A3C2C282}">
      <dgm:prSet phldrT="[Text]"/>
      <dgm:spPr>
        <a:solidFill>
          <a:srgbClr val="D95F02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rPr>
            <a:t>Processing: </a:t>
          </a:r>
          <a:r>
            <a:rPr lang="en-US" dirty="0">
              <a:latin typeface="Source Code Pro" panose="020B0509030403020204" pitchFamily="49" charset="0"/>
              <a:cs typeface="Courier New" panose="02070309020205020404" pitchFamily="49" charset="0"/>
            </a:rPr>
            <a:t>pandas sqlite matplotlib ...</a:t>
          </a:r>
          <a:endParaRPr lang="en-US" dirty="0">
            <a:latin typeface="Source Code Pro" panose="020B0509030403020204" pitchFamily="49" charset="0"/>
          </a:endParaRPr>
        </a:p>
      </dgm:t>
    </dgm:pt>
    <dgm:pt modelId="{D646AAAD-9965-4B90-924E-5946D74B6820}" type="parTrans" cxnId="{793EF91F-DE10-47A8-B4B8-278204F396E3}">
      <dgm:prSet/>
      <dgm:spPr/>
      <dgm:t>
        <a:bodyPr/>
        <a:lstStyle/>
        <a:p>
          <a:endParaRPr lang="en-US"/>
        </a:p>
      </dgm:t>
    </dgm:pt>
    <dgm:pt modelId="{19B98D9C-290D-469C-9543-62C10C8F468C}" type="sibTrans" cxnId="{793EF91F-DE10-47A8-B4B8-278204F396E3}">
      <dgm:prSet/>
      <dgm:spPr/>
      <dgm:t>
        <a:bodyPr/>
        <a:lstStyle/>
        <a:p>
          <a:endParaRPr lang="en-US"/>
        </a:p>
      </dgm:t>
    </dgm:pt>
    <dgm:pt modelId="{9A342792-D431-4C4C-8CEC-A1DC67AE3AC2}">
      <dgm:prSet custT="1"/>
      <dgm:spPr>
        <a:solidFill>
          <a:srgbClr val="1B9E77">
            <a:alpha val="90000"/>
          </a:srgbClr>
        </a:solidFill>
      </dgm:spPr>
      <dgm:t>
        <a:bodyPr/>
        <a:lstStyle/>
        <a:p>
          <a:r>
            <a:rPr lang="en-US" sz="1800" dirty="0">
              <a:latin typeface="Source Sans Pro" panose="020B0503030403020204" pitchFamily="34" charset="0"/>
            </a:rPr>
            <a:t>Computation: </a:t>
          </a:r>
          <a:r>
            <a:rPr lang="en-US" sz="1800" dirty="0">
              <a:latin typeface="Source Code Pro" panose="020B0509030403020204" pitchFamily="49" charset="0"/>
              <a:cs typeface="Courier New" panose="02070309020205020404" pitchFamily="49" charset="0"/>
            </a:rPr>
            <a:t>numpy</a:t>
          </a:r>
          <a:r>
            <a:rPr lang="en-US" sz="1800" dirty="0">
              <a:latin typeface="Source Code Pro" panose="020B0509030403020204" pitchFamily="49" charset="0"/>
            </a:rPr>
            <a:t>  </a:t>
          </a:r>
          <a:r>
            <a:rPr lang="en-US" sz="1800" dirty="0">
              <a:latin typeface="Source Code Pro" panose="020B0509030403020204" pitchFamily="49" charset="0"/>
              <a:cs typeface="Courier New" panose="02070309020205020404" pitchFamily="49" charset="0"/>
            </a:rPr>
            <a:t>scipy</a:t>
          </a:r>
          <a:r>
            <a:rPr lang="en-US" sz="1800" dirty="0">
              <a:latin typeface="Source Code Pro" panose="020B0509030403020204" pitchFamily="49" charset="0"/>
            </a:rPr>
            <a:t> </a:t>
          </a:r>
          <a:r>
            <a:rPr lang="en-US" sz="1800" dirty="0">
              <a:latin typeface="Source Code Pro" panose="020B0509030403020204" pitchFamily="49" charset="0"/>
              <a:cs typeface="Courier New" panose="02070309020205020404" pitchFamily="49" charset="0"/>
            </a:rPr>
            <a:t>cython</a:t>
          </a:r>
        </a:p>
        <a:p>
          <a:r>
            <a:rPr lang="en-US" sz="1800" dirty="0">
              <a:latin typeface="Source Code Pro" panose="020B0509030403020204" pitchFamily="49" charset="0"/>
              <a:cs typeface="Courier New" panose="02070309020205020404" pitchFamily="49" charset="0"/>
            </a:rPr>
            <a:t>...</a:t>
          </a:r>
        </a:p>
      </dgm:t>
    </dgm:pt>
    <dgm:pt modelId="{841258A9-530D-4A1B-A776-8016CBFD8A47}" type="parTrans" cxnId="{0B4E8B07-A1FF-4BEF-AB21-A7CE16B4E7BB}">
      <dgm:prSet/>
      <dgm:spPr/>
      <dgm:t>
        <a:bodyPr/>
        <a:lstStyle/>
        <a:p>
          <a:endParaRPr lang="en-US"/>
        </a:p>
      </dgm:t>
    </dgm:pt>
    <dgm:pt modelId="{493B05CD-6EC8-425C-BE18-9EBC67A944C9}" type="sibTrans" cxnId="{0B4E8B07-A1FF-4BEF-AB21-A7CE16B4E7BB}">
      <dgm:prSet/>
      <dgm:spPr/>
      <dgm:t>
        <a:bodyPr/>
        <a:lstStyle/>
        <a:p>
          <a:endParaRPr lang="en-US"/>
        </a:p>
      </dgm:t>
    </dgm:pt>
    <dgm:pt modelId="{137BA3CF-7A6F-45BD-AAE3-AAF5C51E2FA4}" type="pres">
      <dgm:prSet presAssocID="{1C8A5111-7D25-4D52-9AF1-556617C7C5AC}" presName="theList" presStyleCnt="0">
        <dgm:presLayoutVars>
          <dgm:dir/>
          <dgm:animLvl val="lvl"/>
          <dgm:resizeHandles val="exact"/>
        </dgm:presLayoutVars>
      </dgm:prSet>
      <dgm:spPr/>
    </dgm:pt>
    <dgm:pt modelId="{F2C523C3-5C81-4294-A348-53B58BB9164A}" type="pres">
      <dgm:prSet presAssocID="{44CA47AC-B2DB-4064-957C-0041D80C38EC}" presName="compNode" presStyleCnt="0"/>
      <dgm:spPr/>
    </dgm:pt>
    <dgm:pt modelId="{F216DBFC-6B57-4E3A-8FE0-E17990581E2B}" type="pres">
      <dgm:prSet presAssocID="{44CA47AC-B2DB-4064-957C-0041D80C38EC}" presName="aNode" presStyleLbl="bgShp" presStyleIdx="0" presStyleCnt="3"/>
      <dgm:spPr/>
    </dgm:pt>
    <dgm:pt modelId="{9A95AACE-3FBE-44F2-84FC-ED9219632937}" type="pres">
      <dgm:prSet presAssocID="{44CA47AC-B2DB-4064-957C-0041D80C38EC}" presName="textNode" presStyleLbl="bgShp" presStyleIdx="0" presStyleCnt="3"/>
      <dgm:spPr/>
    </dgm:pt>
    <dgm:pt modelId="{560473E0-51F6-456C-8184-48A4A6157DDB}" type="pres">
      <dgm:prSet presAssocID="{44CA47AC-B2DB-4064-957C-0041D80C38EC}" presName="compChildNode" presStyleCnt="0"/>
      <dgm:spPr/>
    </dgm:pt>
    <dgm:pt modelId="{C46A0795-00C2-4300-B73E-1D169397EA9B}" type="pres">
      <dgm:prSet presAssocID="{44CA47AC-B2DB-4064-957C-0041D80C38EC}" presName="theInnerList" presStyleCnt="0"/>
      <dgm:spPr/>
    </dgm:pt>
    <dgm:pt modelId="{98299601-2D4F-43C3-BF1A-A416225F38CD}" type="pres">
      <dgm:prSet presAssocID="{99A434C2-C422-4221-A297-9B41EBC97D49}" presName="childNode" presStyleLbl="node1" presStyleIdx="0" presStyleCnt="5" custScaleY="41489">
        <dgm:presLayoutVars>
          <dgm:bulletEnabled val="1"/>
        </dgm:presLayoutVars>
      </dgm:prSet>
      <dgm:spPr/>
    </dgm:pt>
    <dgm:pt modelId="{E5B751FF-D161-4503-A867-0FBA4472C328}" type="pres">
      <dgm:prSet presAssocID="{44CA47AC-B2DB-4064-957C-0041D80C38EC}" presName="aSpace" presStyleCnt="0"/>
      <dgm:spPr/>
    </dgm:pt>
    <dgm:pt modelId="{07985004-EA24-4505-B5B0-3D55F060EF0F}" type="pres">
      <dgm:prSet presAssocID="{D0E05617-380E-4B78-8895-8D7B4B544AC0}" presName="compNode" presStyleCnt="0"/>
      <dgm:spPr/>
    </dgm:pt>
    <dgm:pt modelId="{61891F8F-0E41-44CE-B3A2-DA674B2181F2}" type="pres">
      <dgm:prSet presAssocID="{D0E05617-380E-4B78-8895-8D7B4B544AC0}" presName="aNode" presStyleLbl="bgShp" presStyleIdx="1" presStyleCnt="3"/>
      <dgm:spPr/>
    </dgm:pt>
    <dgm:pt modelId="{DC7AF246-894E-47B1-B48C-50F44855E076}" type="pres">
      <dgm:prSet presAssocID="{D0E05617-380E-4B78-8895-8D7B4B544AC0}" presName="textNode" presStyleLbl="bgShp" presStyleIdx="1" presStyleCnt="3"/>
      <dgm:spPr/>
    </dgm:pt>
    <dgm:pt modelId="{7E14C996-3336-409D-8F80-D687C716472F}" type="pres">
      <dgm:prSet presAssocID="{D0E05617-380E-4B78-8895-8D7B4B544AC0}" presName="compChildNode" presStyleCnt="0"/>
      <dgm:spPr/>
    </dgm:pt>
    <dgm:pt modelId="{2075D729-93FC-428E-A4A8-CCF66B70D1AC}" type="pres">
      <dgm:prSet presAssocID="{D0E05617-380E-4B78-8895-8D7B4B544AC0}" presName="theInnerList" presStyleCnt="0"/>
      <dgm:spPr/>
    </dgm:pt>
    <dgm:pt modelId="{8293414B-E984-4CDC-80EE-3B3B6E8EA291}" type="pres">
      <dgm:prSet presAssocID="{9A342792-D431-4C4C-8CEC-A1DC67AE3AC2}" presName="childNode" presStyleLbl="node1" presStyleIdx="1" presStyleCnt="5">
        <dgm:presLayoutVars>
          <dgm:bulletEnabled val="1"/>
        </dgm:presLayoutVars>
      </dgm:prSet>
      <dgm:spPr/>
    </dgm:pt>
    <dgm:pt modelId="{9D75BF46-CA64-432D-B267-79D8E116B4B6}" type="pres">
      <dgm:prSet presAssocID="{9A342792-D431-4C4C-8CEC-A1DC67AE3AC2}" presName="aSpace2" presStyleCnt="0"/>
      <dgm:spPr/>
    </dgm:pt>
    <dgm:pt modelId="{4D54FF1A-E9D4-4FBE-8384-104231EF28D9}" type="pres">
      <dgm:prSet presAssocID="{F90A3788-FC6D-44A4-A2A0-1F7FC7BAB4AC}" presName="childNode" presStyleLbl="node1" presStyleIdx="2" presStyleCnt="5" custScaleY="48665">
        <dgm:presLayoutVars>
          <dgm:bulletEnabled val="1"/>
        </dgm:presLayoutVars>
      </dgm:prSet>
      <dgm:spPr/>
    </dgm:pt>
    <dgm:pt modelId="{99E615FB-7E59-4F89-B899-53A84B7EB712}" type="pres">
      <dgm:prSet presAssocID="{D0E05617-380E-4B78-8895-8D7B4B544AC0}" presName="aSpace" presStyleCnt="0"/>
      <dgm:spPr/>
    </dgm:pt>
    <dgm:pt modelId="{0CE102DE-58B6-47E7-8004-3A6989073BB8}" type="pres">
      <dgm:prSet presAssocID="{331BEFEC-B755-4661-8831-3D8AD2956E10}" presName="compNode" presStyleCnt="0"/>
      <dgm:spPr/>
    </dgm:pt>
    <dgm:pt modelId="{4C0E9AAA-79C5-4528-9021-8C763D6C1512}" type="pres">
      <dgm:prSet presAssocID="{331BEFEC-B755-4661-8831-3D8AD2956E10}" presName="aNode" presStyleLbl="bgShp" presStyleIdx="2" presStyleCnt="3"/>
      <dgm:spPr/>
    </dgm:pt>
    <dgm:pt modelId="{23A4E687-3E66-4C1A-9584-388EA6B959BD}" type="pres">
      <dgm:prSet presAssocID="{331BEFEC-B755-4661-8831-3D8AD2956E10}" presName="textNode" presStyleLbl="bgShp" presStyleIdx="2" presStyleCnt="3"/>
      <dgm:spPr/>
    </dgm:pt>
    <dgm:pt modelId="{8727CAF5-CEA6-4ED0-A220-58230F8F32A1}" type="pres">
      <dgm:prSet presAssocID="{331BEFEC-B755-4661-8831-3D8AD2956E10}" presName="compChildNode" presStyleCnt="0"/>
      <dgm:spPr/>
    </dgm:pt>
    <dgm:pt modelId="{8424BE5E-AC30-49F4-9908-0B1234772651}" type="pres">
      <dgm:prSet presAssocID="{331BEFEC-B755-4661-8831-3D8AD2956E10}" presName="theInnerList" presStyleCnt="0"/>
      <dgm:spPr/>
    </dgm:pt>
    <dgm:pt modelId="{C205BCFA-FF1B-48AC-91E7-95B38853B6F9}" type="pres">
      <dgm:prSet presAssocID="{98F09CA3-C86A-44A7-9B75-4272844CD307}" presName="childNode" presStyleLbl="node1" presStyleIdx="3" presStyleCnt="5" custScaleY="56357">
        <dgm:presLayoutVars>
          <dgm:bulletEnabled val="1"/>
        </dgm:presLayoutVars>
      </dgm:prSet>
      <dgm:spPr/>
    </dgm:pt>
    <dgm:pt modelId="{5D5B79C2-9657-464F-8BFB-672CC509FC65}" type="pres">
      <dgm:prSet presAssocID="{98F09CA3-C86A-44A7-9B75-4272844CD307}" presName="aSpace2" presStyleCnt="0"/>
      <dgm:spPr/>
    </dgm:pt>
    <dgm:pt modelId="{B6429AA4-DF00-44EE-8527-6962AD6E72B1}" type="pres">
      <dgm:prSet presAssocID="{B2F7189A-6464-45FD-9361-0494A3C2C282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0B4E8B07-A1FF-4BEF-AB21-A7CE16B4E7BB}" srcId="{D0E05617-380E-4B78-8895-8D7B4B544AC0}" destId="{9A342792-D431-4C4C-8CEC-A1DC67AE3AC2}" srcOrd="0" destOrd="0" parTransId="{841258A9-530D-4A1B-A776-8016CBFD8A47}" sibTransId="{493B05CD-6EC8-425C-BE18-9EBC67A944C9}"/>
    <dgm:cxn modelId="{BCD8EE0B-619C-4F0E-A7A6-4BED7F24885A}" type="presOf" srcId="{1C8A5111-7D25-4D52-9AF1-556617C7C5AC}" destId="{137BA3CF-7A6F-45BD-AAE3-AAF5C51E2FA4}" srcOrd="0" destOrd="0" presId="urn:microsoft.com/office/officeart/2005/8/layout/lProcess2"/>
    <dgm:cxn modelId="{B0169512-59C0-4A9F-86F6-C259F5E1192A}" srcId="{44CA47AC-B2DB-4064-957C-0041D80C38EC}" destId="{99A434C2-C422-4221-A297-9B41EBC97D49}" srcOrd="0" destOrd="0" parTransId="{7FD20407-9FF3-4A09-A310-F151815E1E7F}" sibTransId="{AC07097D-EAC8-442F-89D8-FE3F14B65CAB}"/>
    <dgm:cxn modelId="{E8616B1A-781C-485A-B269-187B979E2EB5}" type="presOf" srcId="{9A342792-D431-4C4C-8CEC-A1DC67AE3AC2}" destId="{8293414B-E984-4CDC-80EE-3B3B6E8EA291}" srcOrd="0" destOrd="0" presId="urn:microsoft.com/office/officeart/2005/8/layout/lProcess2"/>
    <dgm:cxn modelId="{793EF91F-DE10-47A8-B4B8-278204F396E3}" srcId="{331BEFEC-B755-4661-8831-3D8AD2956E10}" destId="{B2F7189A-6464-45FD-9361-0494A3C2C282}" srcOrd="1" destOrd="0" parTransId="{D646AAAD-9965-4B90-924E-5946D74B6820}" sibTransId="{19B98D9C-290D-469C-9543-62C10C8F468C}"/>
    <dgm:cxn modelId="{ADBE742B-58B1-48B1-BB3B-0F2888FCF921}" srcId="{1C8A5111-7D25-4D52-9AF1-556617C7C5AC}" destId="{D0E05617-380E-4B78-8895-8D7B4B544AC0}" srcOrd="1" destOrd="0" parTransId="{C683C283-BDD4-4BE4-BEC8-9784A8C9BAE2}" sibTransId="{DA35CD09-034E-405B-A8B9-8899300456F0}"/>
    <dgm:cxn modelId="{0E03093C-8B7A-420D-9493-6A4892977E61}" type="presOf" srcId="{D0E05617-380E-4B78-8895-8D7B4B544AC0}" destId="{DC7AF246-894E-47B1-B48C-50F44855E076}" srcOrd="1" destOrd="0" presId="urn:microsoft.com/office/officeart/2005/8/layout/lProcess2"/>
    <dgm:cxn modelId="{D722275E-AC0F-46E7-90C1-0601A9A935D4}" srcId="{D0E05617-380E-4B78-8895-8D7B4B544AC0}" destId="{F90A3788-FC6D-44A4-A2A0-1F7FC7BAB4AC}" srcOrd="1" destOrd="0" parTransId="{41E7F7E5-4242-4293-A217-C01DEC5E40ED}" sibTransId="{A6DC3FB6-4D21-4F5D-9CC6-79B79B260CB9}"/>
    <dgm:cxn modelId="{28F7669C-EFC8-4244-8B1D-8BAF626F0C6E}" type="presOf" srcId="{D0E05617-380E-4B78-8895-8D7B4B544AC0}" destId="{61891F8F-0E41-44CE-B3A2-DA674B2181F2}" srcOrd="0" destOrd="0" presId="urn:microsoft.com/office/officeart/2005/8/layout/lProcess2"/>
    <dgm:cxn modelId="{FDF69CA0-EFEB-4E39-B0A3-C1C8342D14B4}" type="presOf" srcId="{331BEFEC-B755-4661-8831-3D8AD2956E10}" destId="{4C0E9AAA-79C5-4528-9021-8C763D6C1512}" srcOrd="0" destOrd="0" presId="urn:microsoft.com/office/officeart/2005/8/layout/lProcess2"/>
    <dgm:cxn modelId="{54821DA8-2497-42AD-B525-C79E45786793}" type="presOf" srcId="{44CA47AC-B2DB-4064-957C-0041D80C38EC}" destId="{F216DBFC-6B57-4E3A-8FE0-E17990581E2B}" srcOrd="0" destOrd="0" presId="urn:microsoft.com/office/officeart/2005/8/layout/lProcess2"/>
    <dgm:cxn modelId="{641635B0-82EE-437E-86EA-DB2D736A630C}" srcId="{1C8A5111-7D25-4D52-9AF1-556617C7C5AC}" destId="{44CA47AC-B2DB-4064-957C-0041D80C38EC}" srcOrd="0" destOrd="0" parTransId="{FCE19DAC-05E2-440D-B152-1B9B008CFA42}" sibTransId="{6D922E32-E796-4A2A-AEDF-7B7B3D7DDF23}"/>
    <dgm:cxn modelId="{C2C404C5-3170-4041-8A21-77D848C50CE1}" srcId="{1C8A5111-7D25-4D52-9AF1-556617C7C5AC}" destId="{331BEFEC-B755-4661-8831-3D8AD2956E10}" srcOrd="2" destOrd="0" parTransId="{EDF312B0-2EBB-49F6-877C-869A03BFE51A}" sibTransId="{FAC74F7F-6549-4349-B058-7AE5FF9D4D52}"/>
    <dgm:cxn modelId="{C4BE6BC6-58F4-445E-B803-3A20183BCE19}" srcId="{331BEFEC-B755-4661-8831-3D8AD2956E10}" destId="{98F09CA3-C86A-44A7-9B75-4272844CD307}" srcOrd="0" destOrd="0" parTransId="{DD4B0D73-B675-4EF8-8473-5EEDDF5967BC}" sibTransId="{1DACFEFE-40FB-4FED-93E4-4131DA3B2F57}"/>
    <dgm:cxn modelId="{4C21AAD9-5103-4F73-8706-0FC380E24979}" type="presOf" srcId="{B2F7189A-6464-45FD-9361-0494A3C2C282}" destId="{B6429AA4-DF00-44EE-8527-6962AD6E72B1}" srcOrd="0" destOrd="0" presId="urn:microsoft.com/office/officeart/2005/8/layout/lProcess2"/>
    <dgm:cxn modelId="{053B46DF-97D5-4391-94CA-0191AFB1667D}" type="presOf" srcId="{98F09CA3-C86A-44A7-9B75-4272844CD307}" destId="{C205BCFA-FF1B-48AC-91E7-95B38853B6F9}" srcOrd="0" destOrd="0" presId="urn:microsoft.com/office/officeart/2005/8/layout/lProcess2"/>
    <dgm:cxn modelId="{468747F1-6866-412A-9BC2-9C74C9EF572E}" type="presOf" srcId="{99A434C2-C422-4221-A297-9B41EBC97D49}" destId="{98299601-2D4F-43C3-BF1A-A416225F38CD}" srcOrd="0" destOrd="0" presId="urn:microsoft.com/office/officeart/2005/8/layout/lProcess2"/>
    <dgm:cxn modelId="{CE0C8DF6-04AB-4B7E-834F-3FB1C8C46627}" type="presOf" srcId="{44CA47AC-B2DB-4064-957C-0041D80C38EC}" destId="{9A95AACE-3FBE-44F2-84FC-ED9219632937}" srcOrd="1" destOrd="0" presId="urn:microsoft.com/office/officeart/2005/8/layout/lProcess2"/>
    <dgm:cxn modelId="{260545FD-E992-476F-8D87-D0C4F8B3FDF2}" type="presOf" srcId="{F90A3788-FC6D-44A4-A2A0-1F7FC7BAB4AC}" destId="{4D54FF1A-E9D4-4FBE-8384-104231EF28D9}" srcOrd="0" destOrd="0" presId="urn:microsoft.com/office/officeart/2005/8/layout/lProcess2"/>
    <dgm:cxn modelId="{752E6CFE-AEC0-4A3A-AB2C-655C83F69DDF}" type="presOf" srcId="{331BEFEC-B755-4661-8831-3D8AD2956E10}" destId="{23A4E687-3E66-4C1A-9584-388EA6B959BD}" srcOrd="1" destOrd="0" presId="urn:microsoft.com/office/officeart/2005/8/layout/lProcess2"/>
    <dgm:cxn modelId="{2672F7A3-E848-4DBB-8FD8-C6A4C197F97C}" type="presParOf" srcId="{137BA3CF-7A6F-45BD-AAE3-AAF5C51E2FA4}" destId="{F2C523C3-5C81-4294-A348-53B58BB9164A}" srcOrd="0" destOrd="0" presId="urn:microsoft.com/office/officeart/2005/8/layout/lProcess2"/>
    <dgm:cxn modelId="{42E6EE4D-580C-4530-954B-888DA8CA5AE4}" type="presParOf" srcId="{F2C523C3-5C81-4294-A348-53B58BB9164A}" destId="{F216DBFC-6B57-4E3A-8FE0-E17990581E2B}" srcOrd="0" destOrd="0" presId="urn:microsoft.com/office/officeart/2005/8/layout/lProcess2"/>
    <dgm:cxn modelId="{580BCBBD-E9D3-4CA8-AFB3-83864C8503E3}" type="presParOf" srcId="{F2C523C3-5C81-4294-A348-53B58BB9164A}" destId="{9A95AACE-3FBE-44F2-84FC-ED9219632937}" srcOrd="1" destOrd="0" presId="urn:microsoft.com/office/officeart/2005/8/layout/lProcess2"/>
    <dgm:cxn modelId="{42CBA162-BE00-4134-B0E9-B06AC3007E3D}" type="presParOf" srcId="{F2C523C3-5C81-4294-A348-53B58BB9164A}" destId="{560473E0-51F6-456C-8184-48A4A6157DDB}" srcOrd="2" destOrd="0" presId="urn:microsoft.com/office/officeart/2005/8/layout/lProcess2"/>
    <dgm:cxn modelId="{F33797EC-A5BF-40EA-8C90-619FF232D306}" type="presParOf" srcId="{560473E0-51F6-456C-8184-48A4A6157DDB}" destId="{C46A0795-00C2-4300-B73E-1D169397EA9B}" srcOrd="0" destOrd="0" presId="urn:microsoft.com/office/officeart/2005/8/layout/lProcess2"/>
    <dgm:cxn modelId="{59A2C86F-E76F-4303-84D3-5A7A219834D3}" type="presParOf" srcId="{C46A0795-00C2-4300-B73E-1D169397EA9B}" destId="{98299601-2D4F-43C3-BF1A-A416225F38CD}" srcOrd="0" destOrd="0" presId="urn:microsoft.com/office/officeart/2005/8/layout/lProcess2"/>
    <dgm:cxn modelId="{4ADBB270-1709-40A1-9CBE-E2F1E4B5B440}" type="presParOf" srcId="{137BA3CF-7A6F-45BD-AAE3-AAF5C51E2FA4}" destId="{E5B751FF-D161-4503-A867-0FBA4472C328}" srcOrd="1" destOrd="0" presId="urn:microsoft.com/office/officeart/2005/8/layout/lProcess2"/>
    <dgm:cxn modelId="{27D05BE0-657A-4409-946E-06CC878C3C93}" type="presParOf" srcId="{137BA3CF-7A6F-45BD-AAE3-AAF5C51E2FA4}" destId="{07985004-EA24-4505-B5B0-3D55F060EF0F}" srcOrd="2" destOrd="0" presId="urn:microsoft.com/office/officeart/2005/8/layout/lProcess2"/>
    <dgm:cxn modelId="{3402D25C-F0DE-41BE-BABE-A87E355A5B73}" type="presParOf" srcId="{07985004-EA24-4505-B5B0-3D55F060EF0F}" destId="{61891F8F-0E41-44CE-B3A2-DA674B2181F2}" srcOrd="0" destOrd="0" presId="urn:microsoft.com/office/officeart/2005/8/layout/lProcess2"/>
    <dgm:cxn modelId="{3F30FD3B-A840-494D-B693-F92DF59061F0}" type="presParOf" srcId="{07985004-EA24-4505-B5B0-3D55F060EF0F}" destId="{DC7AF246-894E-47B1-B48C-50F44855E076}" srcOrd="1" destOrd="0" presId="urn:microsoft.com/office/officeart/2005/8/layout/lProcess2"/>
    <dgm:cxn modelId="{C0722D16-6063-4E5D-8487-D54C712EFA9A}" type="presParOf" srcId="{07985004-EA24-4505-B5B0-3D55F060EF0F}" destId="{7E14C996-3336-409D-8F80-D687C716472F}" srcOrd="2" destOrd="0" presId="urn:microsoft.com/office/officeart/2005/8/layout/lProcess2"/>
    <dgm:cxn modelId="{4918B470-E8B7-47A7-9F61-C8848BD8CB69}" type="presParOf" srcId="{7E14C996-3336-409D-8F80-D687C716472F}" destId="{2075D729-93FC-428E-A4A8-CCF66B70D1AC}" srcOrd="0" destOrd="0" presId="urn:microsoft.com/office/officeart/2005/8/layout/lProcess2"/>
    <dgm:cxn modelId="{BE2390B5-A563-4D00-9BEF-52A093BDB1C2}" type="presParOf" srcId="{2075D729-93FC-428E-A4A8-CCF66B70D1AC}" destId="{8293414B-E984-4CDC-80EE-3B3B6E8EA291}" srcOrd="0" destOrd="0" presId="urn:microsoft.com/office/officeart/2005/8/layout/lProcess2"/>
    <dgm:cxn modelId="{64DB099F-5B3F-44D9-8A63-FA610CEAA9C2}" type="presParOf" srcId="{2075D729-93FC-428E-A4A8-CCF66B70D1AC}" destId="{9D75BF46-CA64-432D-B267-79D8E116B4B6}" srcOrd="1" destOrd="0" presId="urn:microsoft.com/office/officeart/2005/8/layout/lProcess2"/>
    <dgm:cxn modelId="{0CC9E0DA-353E-4D99-855E-EBF8FF8F2487}" type="presParOf" srcId="{2075D729-93FC-428E-A4A8-CCF66B70D1AC}" destId="{4D54FF1A-E9D4-4FBE-8384-104231EF28D9}" srcOrd="2" destOrd="0" presId="urn:microsoft.com/office/officeart/2005/8/layout/lProcess2"/>
    <dgm:cxn modelId="{ED7495D3-52DB-4E1D-AA10-13A48C99A219}" type="presParOf" srcId="{137BA3CF-7A6F-45BD-AAE3-AAF5C51E2FA4}" destId="{99E615FB-7E59-4F89-B899-53A84B7EB712}" srcOrd="3" destOrd="0" presId="urn:microsoft.com/office/officeart/2005/8/layout/lProcess2"/>
    <dgm:cxn modelId="{1B7F2CD4-5DEA-4DEE-AE42-1867055192D9}" type="presParOf" srcId="{137BA3CF-7A6F-45BD-AAE3-AAF5C51E2FA4}" destId="{0CE102DE-58B6-47E7-8004-3A6989073BB8}" srcOrd="4" destOrd="0" presId="urn:microsoft.com/office/officeart/2005/8/layout/lProcess2"/>
    <dgm:cxn modelId="{6D8B4321-FA96-484F-B27B-E6E015DA6574}" type="presParOf" srcId="{0CE102DE-58B6-47E7-8004-3A6989073BB8}" destId="{4C0E9AAA-79C5-4528-9021-8C763D6C1512}" srcOrd="0" destOrd="0" presId="urn:microsoft.com/office/officeart/2005/8/layout/lProcess2"/>
    <dgm:cxn modelId="{0C619B02-82D3-45C1-B132-13370EA3F0ED}" type="presParOf" srcId="{0CE102DE-58B6-47E7-8004-3A6989073BB8}" destId="{23A4E687-3E66-4C1A-9584-388EA6B959BD}" srcOrd="1" destOrd="0" presId="urn:microsoft.com/office/officeart/2005/8/layout/lProcess2"/>
    <dgm:cxn modelId="{93C2228A-E124-4BD0-A3B0-50A29D4031B8}" type="presParOf" srcId="{0CE102DE-58B6-47E7-8004-3A6989073BB8}" destId="{8727CAF5-CEA6-4ED0-A220-58230F8F32A1}" srcOrd="2" destOrd="0" presId="urn:microsoft.com/office/officeart/2005/8/layout/lProcess2"/>
    <dgm:cxn modelId="{C9830697-B731-494C-97F0-8B74B5B91D2A}" type="presParOf" srcId="{8727CAF5-CEA6-4ED0-A220-58230F8F32A1}" destId="{8424BE5E-AC30-49F4-9908-0B1234772651}" srcOrd="0" destOrd="0" presId="urn:microsoft.com/office/officeart/2005/8/layout/lProcess2"/>
    <dgm:cxn modelId="{E90ACFE8-6470-429A-81E4-4085AE3F3FA5}" type="presParOf" srcId="{8424BE5E-AC30-49F4-9908-0B1234772651}" destId="{C205BCFA-FF1B-48AC-91E7-95B38853B6F9}" srcOrd="0" destOrd="0" presId="urn:microsoft.com/office/officeart/2005/8/layout/lProcess2"/>
    <dgm:cxn modelId="{33027426-C74A-4D12-9D60-A8227C5A2385}" type="presParOf" srcId="{8424BE5E-AC30-49F4-9908-0B1234772651}" destId="{5D5B79C2-9657-464F-8BFB-672CC509FC65}" srcOrd="1" destOrd="0" presId="urn:microsoft.com/office/officeart/2005/8/layout/lProcess2"/>
    <dgm:cxn modelId="{409E4926-A3E9-4608-B8AA-52A48BD594DB}" type="presParOf" srcId="{8424BE5E-AC30-49F4-9908-0B1234772651}" destId="{B6429AA4-DF00-44EE-8527-6962AD6E72B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0BF01-D797-49DC-9092-776100AA7E41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17DCD6B-29FC-4B19-84ED-0A3610EE5A5B}">
      <dgm:prSet phldrT="[Text]"/>
      <dgm:spPr>
        <a:solidFill>
          <a:srgbClr val="7570B3">
            <a:alpha val="80000"/>
          </a:srgbClr>
        </a:solidFill>
      </dgm:spPr>
      <dgm:t>
        <a:bodyPr/>
        <a:lstStyle/>
        <a:p>
          <a:r>
            <a:rPr lang="en-US" b="1" dirty="0"/>
            <a:t>Run    Jobs</a:t>
          </a:r>
        </a:p>
      </dgm:t>
    </dgm:pt>
    <dgm:pt modelId="{C276980F-86B4-4524-AC67-CE6B5B4CDC65}" type="parTrans" cxnId="{96C1C204-1185-47CE-A82E-0B081D0AFBFA}">
      <dgm:prSet/>
      <dgm:spPr/>
      <dgm:t>
        <a:bodyPr/>
        <a:lstStyle/>
        <a:p>
          <a:endParaRPr lang="en-US"/>
        </a:p>
      </dgm:t>
    </dgm:pt>
    <dgm:pt modelId="{1BE8D471-FB71-4A79-A290-42EB0C4B047C}" type="sibTrans" cxnId="{96C1C204-1185-47CE-A82E-0B081D0AFBFA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88CF279-9923-486E-9FED-0B6656C6C8F3}">
      <dgm:prSet phldrT="[Text]"/>
      <dgm:spPr>
        <a:solidFill>
          <a:srgbClr val="7570B3">
            <a:alpha val="80000"/>
          </a:srgbClr>
        </a:solidFill>
      </dgm:spPr>
      <dgm:t>
        <a:bodyPr/>
        <a:lstStyle/>
        <a:p>
          <a:r>
            <a:rPr lang="en-US" b="1" dirty="0"/>
            <a:t>Process Jobs</a:t>
          </a:r>
        </a:p>
      </dgm:t>
    </dgm:pt>
    <dgm:pt modelId="{3291C1CF-6B51-45D8-A06B-33ABE4822B66}" type="parTrans" cxnId="{9BC744A3-D861-4DB2-98C3-F1831FDD88A8}">
      <dgm:prSet/>
      <dgm:spPr/>
      <dgm:t>
        <a:bodyPr/>
        <a:lstStyle/>
        <a:p>
          <a:endParaRPr lang="en-US"/>
        </a:p>
      </dgm:t>
    </dgm:pt>
    <dgm:pt modelId="{F00CDB80-5F60-4610-9175-4EB14029A5B4}" type="sibTrans" cxnId="{9BC744A3-D861-4DB2-98C3-F1831FDD88A8}">
      <dgm:prSet/>
      <dgm:spPr/>
      <dgm:t>
        <a:bodyPr/>
        <a:lstStyle/>
        <a:p>
          <a:endParaRPr lang="en-US"/>
        </a:p>
      </dgm:t>
    </dgm:pt>
    <dgm:pt modelId="{389C424A-85D8-4232-91A8-0FC320C05806}">
      <dgm:prSet phldrT="[Text]"/>
      <dgm:spPr>
        <a:solidFill>
          <a:srgbClr val="7570B3">
            <a:alpha val="80000"/>
          </a:srgbClr>
        </a:solidFill>
      </dgm:spPr>
      <dgm:t>
        <a:bodyPr/>
        <a:lstStyle/>
        <a:p>
          <a:r>
            <a:rPr lang="en-US" b="1" dirty="0"/>
            <a:t>Retrieve Jobs</a:t>
          </a:r>
        </a:p>
      </dgm:t>
    </dgm:pt>
    <dgm:pt modelId="{775BD037-2489-4CC6-B2A2-82D16ACF9A77}" type="parTrans" cxnId="{2D94C91B-A9C2-44B2-B308-8F65201A145F}">
      <dgm:prSet/>
      <dgm:spPr/>
      <dgm:t>
        <a:bodyPr/>
        <a:lstStyle/>
        <a:p>
          <a:endParaRPr lang="en-US"/>
        </a:p>
      </dgm:t>
    </dgm:pt>
    <dgm:pt modelId="{42E5F50D-E725-4AC3-99B3-C6008B1229EC}" type="sibTrans" cxnId="{2D94C91B-A9C2-44B2-B308-8F65201A145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5E89024-2294-4A05-A4AF-5A40CF8D8465}">
      <dgm:prSet phldrT="[Text]"/>
      <dgm:spPr>
        <a:solidFill>
          <a:srgbClr val="7570B3">
            <a:alpha val="80000"/>
          </a:srgbClr>
        </a:solidFill>
      </dgm:spPr>
      <dgm:t>
        <a:bodyPr/>
        <a:lstStyle/>
        <a:p>
          <a:r>
            <a:rPr lang="en-US" b="1" dirty="0"/>
            <a:t>Generate Jobs</a:t>
          </a:r>
        </a:p>
      </dgm:t>
    </dgm:pt>
    <dgm:pt modelId="{2FB4A3FD-CEA8-4184-A48C-947D1C805B41}" type="sibTrans" cxnId="{3E53606A-94EE-4D8D-A3A4-21E681472B8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D216FC3-2C06-4C62-8BFB-3B2F35E562EE}" type="parTrans" cxnId="{3E53606A-94EE-4D8D-A3A4-21E681472B8E}">
      <dgm:prSet/>
      <dgm:spPr/>
      <dgm:t>
        <a:bodyPr/>
        <a:lstStyle/>
        <a:p>
          <a:endParaRPr lang="en-US"/>
        </a:p>
      </dgm:t>
    </dgm:pt>
    <dgm:pt modelId="{0D0D303F-2091-449A-8CAA-B0BFA77B684E}" type="pres">
      <dgm:prSet presAssocID="{B8D0BF01-D797-49DC-9092-776100AA7E41}" presName="diagram" presStyleCnt="0">
        <dgm:presLayoutVars>
          <dgm:dir/>
          <dgm:resizeHandles val="exact"/>
        </dgm:presLayoutVars>
      </dgm:prSet>
      <dgm:spPr/>
    </dgm:pt>
    <dgm:pt modelId="{D7162C82-2AAD-4F66-AF4F-7BD3C3883775}" type="pres">
      <dgm:prSet presAssocID="{C5E89024-2294-4A05-A4AF-5A40CF8D8465}" presName="node" presStyleLbl="node1" presStyleIdx="0" presStyleCnt="4">
        <dgm:presLayoutVars>
          <dgm:bulletEnabled val="1"/>
        </dgm:presLayoutVars>
      </dgm:prSet>
      <dgm:spPr/>
    </dgm:pt>
    <dgm:pt modelId="{5C2BEFD3-EB2A-493A-B562-50823550D27B}" type="pres">
      <dgm:prSet presAssocID="{2FB4A3FD-CEA8-4184-A48C-947D1C805B41}" presName="sibTrans" presStyleLbl="sibTrans2D1" presStyleIdx="0" presStyleCnt="3"/>
      <dgm:spPr/>
    </dgm:pt>
    <dgm:pt modelId="{FE90ABB9-5F0A-48CF-AE3F-13D2CE392426}" type="pres">
      <dgm:prSet presAssocID="{2FB4A3FD-CEA8-4184-A48C-947D1C805B41}" presName="connectorText" presStyleLbl="sibTrans2D1" presStyleIdx="0" presStyleCnt="3"/>
      <dgm:spPr/>
    </dgm:pt>
    <dgm:pt modelId="{C8BD9427-B064-4079-A0F1-8364AC9668AA}" type="pres">
      <dgm:prSet presAssocID="{217DCD6B-29FC-4B19-84ED-0A3610EE5A5B}" presName="node" presStyleLbl="node1" presStyleIdx="1" presStyleCnt="4">
        <dgm:presLayoutVars>
          <dgm:bulletEnabled val="1"/>
        </dgm:presLayoutVars>
      </dgm:prSet>
      <dgm:spPr/>
    </dgm:pt>
    <dgm:pt modelId="{98E02347-DE2A-4468-848B-D283B4B52B76}" type="pres">
      <dgm:prSet presAssocID="{1BE8D471-FB71-4A79-A290-42EB0C4B047C}" presName="sibTrans" presStyleLbl="sibTrans2D1" presStyleIdx="1" presStyleCnt="3"/>
      <dgm:spPr/>
    </dgm:pt>
    <dgm:pt modelId="{CF6EFE4D-7A48-45FB-AE0F-3A4BE5FC1302}" type="pres">
      <dgm:prSet presAssocID="{1BE8D471-FB71-4A79-A290-42EB0C4B047C}" presName="connectorText" presStyleLbl="sibTrans2D1" presStyleIdx="1" presStyleCnt="3"/>
      <dgm:spPr/>
    </dgm:pt>
    <dgm:pt modelId="{8EC5B103-71CC-4A55-88D1-F5BFC146FDD6}" type="pres">
      <dgm:prSet presAssocID="{389C424A-85D8-4232-91A8-0FC320C05806}" presName="node" presStyleLbl="node1" presStyleIdx="2" presStyleCnt="4">
        <dgm:presLayoutVars>
          <dgm:bulletEnabled val="1"/>
        </dgm:presLayoutVars>
      </dgm:prSet>
      <dgm:spPr/>
    </dgm:pt>
    <dgm:pt modelId="{BCC606C6-5458-44B2-9478-BE7888B8ACE4}" type="pres">
      <dgm:prSet presAssocID="{42E5F50D-E725-4AC3-99B3-C6008B1229EC}" presName="sibTrans" presStyleLbl="sibTrans2D1" presStyleIdx="2" presStyleCnt="3"/>
      <dgm:spPr/>
    </dgm:pt>
    <dgm:pt modelId="{2E5E967E-3BA2-42CC-BBBD-1F5EF3B38314}" type="pres">
      <dgm:prSet presAssocID="{42E5F50D-E725-4AC3-99B3-C6008B1229EC}" presName="connectorText" presStyleLbl="sibTrans2D1" presStyleIdx="2" presStyleCnt="3"/>
      <dgm:spPr/>
    </dgm:pt>
    <dgm:pt modelId="{ED12B68C-1119-4ED3-8F4A-1A02D42FCB9A}" type="pres">
      <dgm:prSet presAssocID="{088CF279-9923-486E-9FED-0B6656C6C8F3}" presName="node" presStyleLbl="node1" presStyleIdx="3" presStyleCnt="4">
        <dgm:presLayoutVars>
          <dgm:bulletEnabled val="1"/>
        </dgm:presLayoutVars>
      </dgm:prSet>
      <dgm:spPr/>
    </dgm:pt>
  </dgm:ptLst>
  <dgm:cxnLst>
    <dgm:cxn modelId="{96C1C204-1185-47CE-A82E-0B081D0AFBFA}" srcId="{B8D0BF01-D797-49DC-9092-776100AA7E41}" destId="{217DCD6B-29FC-4B19-84ED-0A3610EE5A5B}" srcOrd="1" destOrd="0" parTransId="{C276980F-86B4-4524-AC67-CE6B5B4CDC65}" sibTransId="{1BE8D471-FB71-4A79-A290-42EB0C4B047C}"/>
    <dgm:cxn modelId="{8FB74116-32C8-47E0-A240-8108071E424F}" type="presOf" srcId="{1BE8D471-FB71-4A79-A290-42EB0C4B047C}" destId="{CF6EFE4D-7A48-45FB-AE0F-3A4BE5FC1302}" srcOrd="1" destOrd="0" presId="urn:microsoft.com/office/officeart/2005/8/layout/process5"/>
    <dgm:cxn modelId="{51A6BC1A-491D-4C1B-A418-A9C3868D7EE6}" type="presOf" srcId="{088CF279-9923-486E-9FED-0B6656C6C8F3}" destId="{ED12B68C-1119-4ED3-8F4A-1A02D42FCB9A}" srcOrd="0" destOrd="0" presId="urn:microsoft.com/office/officeart/2005/8/layout/process5"/>
    <dgm:cxn modelId="{2D94C91B-A9C2-44B2-B308-8F65201A145F}" srcId="{B8D0BF01-D797-49DC-9092-776100AA7E41}" destId="{389C424A-85D8-4232-91A8-0FC320C05806}" srcOrd="2" destOrd="0" parTransId="{775BD037-2489-4CC6-B2A2-82D16ACF9A77}" sibTransId="{42E5F50D-E725-4AC3-99B3-C6008B1229EC}"/>
    <dgm:cxn modelId="{EE31CC2B-CEC7-49F5-8CE3-127BE0F039FD}" type="presOf" srcId="{2FB4A3FD-CEA8-4184-A48C-947D1C805B41}" destId="{FE90ABB9-5F0A-48CF-AE3F-13D2CE392426}" srcOrd="1" destOrd="0" presId="urn:microsoft.com/office/officeart/2005/8/layout/process5"/>
    <dgm:cxn modelId="{73DF665C-F2DC-4986-8638-79E2132BC946}" type="presOf" srcId="{1BE8D471-FB71-4A79-A290-42EB0C4B047C}" destId="{98E02347-DE2A-4468-848B-D283B4B52B76}" srcOrd="0" destOrd="0" presId="urn:microsoft.com/office/officeart/2005/8/layout/process5"/>
    <dgm:cxn modelId="{3E53606A-94EE-4D8D-A3A4-21E681472B8E}" srcId="{B8D0BF01-D797-49DC-9092-776100AA7E41}" destId="{C5E89024-2294-4A05-A4AF-5A40CF8D8465}" srcOrd="0" destOrd="0" parTransId="{CD216FC3-2C06-4C62-8BFB-3B2F35E562EE}" sibTransId="{2FB4A3FD-CEA8-4184-A48C-947D1C805B41}"/>
    <dgm:cxn modelId="{B97D834F-1A1B-41AB-809F-3AF662208A13}" type="presOf" srcId="{217DCD6B-29FC-4B19-84ED-0A3610EE5A5B}" destId="{C8BD9427-B064-4079-A0F1-8364AC9668AA}" srcOrd="0" destOrd="0" presId="urn:microsoft.com/office/officeart/2005/8/layout/process5"/>
    <dgm:cxn modelId="{6D9B1551-2B5E-4F72-AA1B-AE02FF1C1A91}" type="presOf" srcId="{389C424A-85D8-4232-91A8-0FC320C05806}" destId="{8EC5B103-71CC-4A55-88D1-F5BFC146FDD6}" srcOrd="0" destOrd="0" presId="urn:microsoft.com/office/officeart/2005/8/layout/process5"/>
    <dgm:cxn modelId="{064F2280-DE95-4558-8F91-067D33128BB4}" type="presOf" srcId="{2FB4A3FD-CEA8-4184-A48C-947D1C805B41}" destId="{5C2BEFD3-EB2A-493A-B562-50823550D27B}" srcOrd="0" destOrd="0" presId="urn:microsoft.com/office/officeart/2005/8/layout/process5"/>
    <dgm:cxn modelId="{E67E2581-977E-44AA-94DB-78AE6714E3A5}" type="presOf" srcId="{42E5F50D-E725-4AC3-99B3-C6008B1229EC}" destId="{BCC606C6-5458-44B2-9478-BE7888B8ACE4}" srcOrd="0" destOrd="0" presId="urn:microsoft.com/office/officeart/2005/8/layout/process5"/>
    <dgm:cxn modelId="{C7FCF787-B549-431F-B957-67AD9EA59EDE}" type="presOf" srcId="{C5E89024-2294-4A05-A4AF-5A40CF8D8465}" destId="{D7162C82-2AAD-4F66-AF4F-7BD3C3883775}" srcOrd="0" destOrd="0" presId="urn:microsoft.com/office/officeart/2005/8/layout/process5"/>
    <dgm:cxn modelId="{9BC744A3-D861-4DB2-98C3-F1831FDD88A8}" srcId="{B8D0BF01-D797-49DC-9092-776100AA7E41}" destId="{088CF279-9923-486E-9FED-0B6656C6C8F3}" srcOrd="3" destOrd="0" parTransId="{3291C1CF-6B51-45D8-A06B-33ABE4822B66}" sibTransId="{F00CDB80-5F60-4610-9175-4EB14029A5B4}"/>
    <dgm:cxn modelId="{61EF90CF-1526-4647-8626-EDB1F8FD1D93}" type="presOf" srcId="{42E5F50D-E725-4AC3-99B3-C6008B1229EC}" destId="{2E5E967E-3BA2-42CC-BBBD-1F5EF3B38314}" srcOrd="1" destOrd="0" presId="urn:microsoft.com/office/officeart/2005/8/layout/process5"/>
    <dgm:cxn modelId="{037A72FE-1CA5-474B-883F-704B8D89DF87}" type="presOf" srcId="{B8D0BF01-D797-49DC-9092-776100AA7E41}" destId="{0D0D303F-2091-449A-8CAA-B0BFA77B684E}" srcOrd="0" destOrd="0" presId="urn:microsoft.com/office/officeart/2005/8/layout/process5"/>
    <dgm:cxn modelId="{26E991BB-85A1-4412-A03C-FDCAE1CE8131}" type="presParOf" srcId="{0D0D303F-2091-449A-8CAA-B0BFA77B684E}" destId="{D7162C82-2AAD-4F66-AF4F-7BD3C3883775}" srcOrd="0" destOrd="0" presId="urn:microsoft.com/office/officeart/2005/8/layout/process5"/>
    <dgm:cxn modelId="{C724105B-A594-4428-A901-160179831E05}" type="presParOf" srcId="{0D0D303F-2091-449A-8CAA-B0BFA77B684E}" destId="{5C2BEFD3-EB2A-493A-B562-50823550D27B}" srcOrd="1" destOrd="0" presId="urn:microsoft.com/office/officeart/2005/8/layout/process5"/>
    <dgm:cxn modelId="{C8C3AFE2-3982-48A5-915F-15B69F728D27}" type="presParOf" srcId="{5C2BEFD3-EB2A-493A-B562-50823550D27B}" destId="{FE90ABB9-5F0A-48CF-AE3F-13D2CE392426}" srcOrd="0" destOrd="0" presId="urn:microsoft.com/office/officeart/2005/8/layout/process5"/>
    <dgm:cxn modelId="{64DDDE2A-2B33-47FF-B189-A2C5F20C7DB5}" type="presParOf" srcId="{0D0D303F-2091-449A-8CAA-B0BFA77B684E}" destId="{C8BD9427-B064-4079-A0F1-8364AC9668AA}" srcOrd="2" destOrd="0" presId="urn:microsoft.com/office/officeart/2005/8/layout/process5"/>
    <dgm:cxn modelId="{8109AC42-3C4F-4024-9D76-E3ED817BA135}" type="presParOf" srcId="{0D0D303F-2091-449A-8CAA-B0BFA77B684E}" destId="{98E02347-DE2A-4468-848B-D283B4B52B76}" srcOrd="3" destOrd="0" presId="urn:microsoft.com/office/officeart/2005/8/layout/process5"/>
    <dgm:cxn modelId="{526AEFF9-E951-4795-84C6-5525E2F0B81F}" type="presParOf" srcId="{98E02347-DE2A-4468-848B-D283B4B52B76}" destId="{CF6EFE4D-7A48-45FB-AE0F-3A4BE5FC1302}" srcOrd="0" destOrd="0" presId="urn:microsoft.com/office/officeart/2005/8/layout/process5"/>
    <dgm:cxn modelId="{1CEC5356-89AB-4A3B-90A6-74E96FB14E19}" type="presParOf" srcId="{0D0D303F-2091-449A-8CAA-B0BFA77B684E}" destId="{8EC5B103-71CC-4A55-88D1-F5BFC146FDD6}" srcOrd="4" destOrd="0" presId="urn:microsoft.com/office/officeart/2005/8/layout/process5"/>
    <dgm:cxn modelId="{7C7E3BB9-415F-4E7A-BC7E-7A9A3ADD9713}" type="presParOf" srcId="{0D0D303F-2091-449A-8CAA-B0BFA77B684E}" destId="{BCC606C6-5458-44B2-9478-BE7888B8ACE4}" srcOrd="5" destOrd="0" presId="urn:microsoft.com/office/officeart/2005/8/layout/process5"/>
    <dgm:cxn modelId="{89A48542-A40F-4E37-811A-D9BC2F4EAA16}" type="presParOf" srcId="{BCC606C6-5458-44B2-9478-BE7888B8ACE4}" destId="{2E5E967E-3BA2-42CC-BBBD-1F5EF3B38314}" srcOrd="0" destOrd="0" presId="urn:microsoft.com/office/officeart/2005/8/layout/process5"/>
    <dgm:cxn modelId="{92FD6D3A-1C72-4041-96DA-57F0F1F8B75A}" type="presParOf" srcId="{0D0D303F-2091-449A-8CAA-B0BFA77B684E}" destId="{ED12B68C-1119-4ED3-8F4A-1A02D42FCB9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6DBFC-6B57-4E3A-8FE0-E17990581E2B}">
      <dsp:nvSpPr>
        <dsp:cNvPr id="0" name=""/>
        <dsp:cNvSpPr/>
      </dsp:nvSpPr>
      <dsp:spPr>
        <a:xfrm>
          <a:off x="851" y="0"/>
          <a:ext cx="2215013" cy="5038147"/>
        </a:xfrm>
        <a:prstGeom prst="roundRect">
          <a:avLst>
            <a:gd name="adj" fmla="val 10000"/>
          </a:avLst>
        </a:prstGeom>
        <a:solidFill>
          <a:srgbClr val="7570B3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Create</a:t>
          </a:r>
        </a:p>
      </dsp:txBody>
      <dsp:txXfrm>
        <a:off x="851" y="0"/>
        <a:ext cx="2215013" cy="1511444"/>
      </dsp:txXfrm>
    </dsp:sp>
    <dsp:sp modelId="{98299601-2D4F-43C3-BF1A-A416225F38CD}">
      <dsp:nvSpPr>
        <dsp:cNvPr id="0" name=""/>
        <dsp:cNvSpPr/>
      </dsp:nvSpPr>
      <dsp:spPr>
        <a:xfrm>
          <a:off x="222353" y="2469502"/>
          <a:ext cx="1772010" cy="1358680"/>
        </a:xfrm>
        <a:prstGeom prst="roundRect">
          <a:avLst>
            <a:gd name="adj" fmla="val 10000"/>
          </a:avLst>
        </a:prstGeom>
        <a:solidFill>
          <a:srgbClr val="7570B3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jobs programmatically: “questionnaires”</a:t>
          </a:r>
        </a:p>
      </dsp:txBody>
      <dsp:txXfrm>
        <a:off x="262147" y="2509296"/>
        <a:ext cx="1692422" cy="1279092"/>
      </dsp:txXfrm>
    </dsp:sp>
    <dsp:sp modelId="{61891F8F-0E41-44CE-B3A2-DA674B2181F2}">
      <dsp:nvSpPr>
        <dsp:cNvPr id="0" name=""/>
        <dsp:cNvSpPr/>
      </dsp:nvSpPr>
      <dsp:spPr>
        <a:xfrm>
          <a:off x="2381991" y="0"/>
          <a:ext cx="2215013" cy="5038147"/>
        </a:xfrm>
        <a:prstGeom prst="roundRect">
          <a:avLst>
            <a:gd name="adj" fmla="val 10000"/>
          </a:avLst>
        </a:prstGeom>
        <a:solidFill>
          <a:srgbClr val="1B9E77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Run</a:t>
          </a:r>
        </a:p>
      </dsp:txBody>
      <dsp:txXfrm>
        <a:off x="2381991" y="0"/>
        <a:ext cx="2215013" cy="1511444"/>
      </dsp:txXfrm>
    </dsp:sp>
    <dsp:sp modelId="{8293414B-E984-4CDC-80EE-3B3B6E8EA291}">
      <dsp:nvSpPr>
        <dsp:cNvPr id="0" name=""/>
        <dsp:cNvSpPr/>
      </dsp:nvSpPr>
      <dsp:spPr>
        <a:xfrm>
          <a:off x="2603493" y="1511972"/>
          <a:ext cx="1772010" cy="1995578"/>
        </a:xfrm>
        <a:prstGeom prst="roundRect">
          <a:avLst>
            <a:gd name="adj" fmla="val 10000"/>
          </a:avLst>
        </a:prstGeom>
        <a:solidFill>
          <a:srgbClr val="1B9E77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ource Sans Pro" panose="020B0503030403020204" pitchFamily="34" charset="0"/>
            </a:rPr>
            <a:t>Computation: </a:t>
          </a:r>
          <a:r>
            <a:rPr lang="en-US" sz="1800" kern="1200" dirty="0">
              <a:latin typeface="Source Code Pro" panose="020B0509030403020204" pitchFamily="49" charset="0"/>
              <a:cs typeface="Courier New" panose="02070309020205020404" pitchFamily="49" charset="0"/>
            </a:rPr>
            <a:t>numpy</a:t>
          </a:r>
          <a:r>
            <a:rPr lang="en-US" sz="1800" kern="1200" dirty="0">
              <a:latin typeface="Source Code Pro" panose="020B0509030403020204" pitchFamily="49" charset="0"/>
            </a:rPr>
            <a:t>  </a:t>
          </a:r>
          <a:r>
            <a:rPr lang="en-US" sz="1800" kern="1200" dirty="0">
              <a:latin typeface="Source Code Pro" panose="020B0509030403020204" pitchFamily="49" charset="0"/>
              <a:cs typeface="Courier New" panose="02070309020205020404" pitchFamily="49" charset="0"/>
            </a:rPr>
            <a:t>scipy</a:t>
          </a:r>
          <a:r>
            <a:rPr lang="en-US" sz="1800" kern="1200" dirty="0">
              <a:latin typeface="Source Code Pro" panose="020B0509030403020204" pitchFamily="49" charset="0"/>
            </a:rPr>
            <a:t> </a:t>
          </a:r>
          <a:r>
            <a:rPr lang="en-US" sz="1800" kern="1200" dirty="0">
              <a:latin typeface="Source Code Pro" panose="020B0509030403020204" pitchFamily="49" charset="0"/>
              <a:cs typeface="Courier New" panose="02070309020205020404" pitchFamily="49" charset="0"/>
            </a:rPr>
            <a:t>cython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ource Code Pro" panose="020B0509030403020204" pitchFamily="49" charset="0"/>
              <a:cs typeface="Courier New" panose="02070309020205020404" pitchFamily="49" charset="0"/>
            </a:rPr>
            <a:t>...</a:t>
          </a:r>
        </a:p>
      </dsp:txBody>
      <dsp:txXfrm>
        <a:off x="2655393" y="1563872"/>
        <a:ext cx="1668210" cy="1891778"/>
      </dsp:txXfrm>
    </dsp:sp>
    <dsp:sp modelId="{4D54FF1A-E9D4-4FBE-8384-104231EF28D9}">
      <dsp:nvSpPr>
        <dsp:cNvPr id="0" name=""/>
        <dsp:cNvSpPr/>
      </dsp:nvSpPr>
      <dsp:spPr>
        <a:xfrm>
          <a:off x="2603493" y="3814563"/>
          <a:ext cx="1772010" cy="971148"/>
        </a:xfrm>
        <a:prstGeom prst="roundRect">
          <a:avLst>
            <a:gd name="adj" fmla="val 10000"/>
          </a:avLst>
        </a:prstGeom>
        <a:solidFill>
          <a:srgbClr val="1B9E77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</a:rPr>
            <a:t>Store rich data: </a:t>
          </a:r>
          <a:r>
            <a:rPr lang="en-US" sz="2000" kern="1200" dirty="0">
              <a:latin typeface="Source Code Pro" panose="020B0509030403020204" pitchFamily="49" charset="0"/>
              <a:cs typeface="Courier New" panose="02070309020205020404" pitchFamily="49" charset="0"/>
            </a:rPr>
            <a:t>pickle</a:t>
          </a:r>
          <a:endParaRPr lang="en-US" sz="2000" kern="1200" dirty="0"/>
        </a:p>
      </dsp:txBody>
      <dsp:txXfrm>
        <a:off x="2631937" y="3843007"/>
        <a:ext cx="1715122" cy="914260"/>
      </dsp:txXfrm>
    </dsp:sp>
    <dsp:sp modelId="{4C0E9AAA-79C5-4528-9021-8C763D6C1512}">
      <dsp:nvSpPr>
        <dsp:cNvPr id="0" name=""/>
        <dsp:cNvSpPr/>
      </dsp:nvSpPr>
      <dsp:spPr>
        <a:xfrm>
          <a:off x="4763131" y="0"/>
          <a:ext cx="2215013" cy="5038147"/>
        </a:xfrm>
        <a:prstGeom prst="roundRect">
          <a:avLst>
            <a:gd name="adj" fmla="val 10000"/>
          </a:avLst>
        </a:prstGeom>
        <a:solidFill>
          <a:srgbClr val="D95F02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Analyze</a:t>
          </a:r>
        </a:p>
      </dsp:txBody>
      <dsp:txXfrm>
        <a:off x="4763131" y="0"/>
        <a:ext cx="2215013" cy="1511444"/>
      </dsp:txXfrm>
    </dsp:sp>
    <dsp:sp modelId="{C205BCFA-FF1B-48AC-91E7-95B38853B6F9}">
      <dsp:nvSpPr>
        <dsp:cNvPr id="0" name=""/>
        <dsp:cNvSpPr/>
      </dsp:nvSpPr>
      <dsp:spPr>
        <a:xfrm>
          <a:off x="4984632" y="1512115"/>
          <a:ext cx="1772010" cy="1074183"/>
        </a:xfrm>
        <a:prstGeom prst="roundRect">
          <a:avLst>
            <a:gd name="adj" fmla="val 10000"/>
          </a:avLst>
        </a:prstGeom>
        <a:solidFill>
          <a:srgbClr val="D95F0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Source Sans Pro" panose="020B0503030403020204" pitchFamily="34" charset="0"/>
            </a:rPr>
            <a:t>Automate file transfer: </a:t>
          </a:r>
          <a:r>
            <a:rPr lang="en-US" sz="2000" kern="1200" dirty="0">
              <a:latin typeface="Source Code Pro" panose="020B0509030403020204" pitchFamily="49" charset="0"/>
              <a:cs typeface="Courier New" panose="02070309020205020404" pitchFamily="49" charset="0"/>
            </a:rPr>
            <a:t>paramiko</a:t>
          </a:r>
          <a:endParaRPr lang="en-US" sz="2000" kern="1200" dirty="0"/>
        </a:p>
      </dsp:txBody>
      <dsp:txXfrm>
        <a:off x="5016094" y="1543577"/>
        <a:ext cx="1709086" cy="1011259"/>
      </dsp:txXfrm>
    </dsp:sp>
    <dsp:sp modelId="{B6429AA4-DF00-44EE-8527-6962AD6E72B1}">
      <dsp:nvSpPr>
        <dsp:cNvPr id="0" name=""/>
        <dsp:cNvSpPr/>
      </dsp:nvSpPr>
      <dsp:spPr>
        <a:xfrm>
          <a:off x="4984632" y="2879535"/>
          <a:ext cx="1772010" cy="1906033"/>
        </a:xfrm>
        <a:prstGeom prst="roundRect">
          <a:avLst>
            <a:gd name="adj" fmla="val 10000"/>
          </a:avLst>
        </a:prstGeom>
        <a:solidFill>
          <a:srgbClr val="D95F0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rPr>
            <a:t>Processing: </a:t>
          </a:r>
          <a:r>
            <a:rPr lang="en-US" sz="2000" kern="1200" dirty="0">
              <a:latin typeface="Source Code Pro" panose="020B0509030403020204" pitchFamily="49" charset="0"/>
              <a:cs typeface="Courier New" panose="02070309020205020404" pitchFamily="49" charset="0"/>
            </a:rPr>
            <a:t>pandas sqlite matplotlib ...</a:t>
          </a:r>
          <a:endParaRPr lang="en-US" sz="2000" kern="1200" dirty="0">
            <a:latin typeface="Source Code Pro" panose="020B0509030403020204" pitchFamily="49" charset="0"/>
          </a:endParaRPr>
        </a:p>
      </dsp:txBody>
      <dsp:txXfrm>
        <a:off x="5036532" y="2931435"/>
        <a:ext cx="1668210" cy="1802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62C82-2AAD-4F66-AF4F-7BD3C3883775}">
      <dsp:nvSpPr>
        <dsp:cNvPr id="0" name=""/>
        <dsp:cNvSpPr/>
      </dsp:nvSpPr>
      <dsp:spPr>
        <a:xfrm>
          <a:off x="533916" y="2504"/>
          <a:ext cx="2905134" cy="1743080"/>
        </a:xfrm>
        <a:prstGeom prst="roundRect">
          <a:avLst>
            <a:gd name="adj" fmla="val 10000"/>
          </a:avLst>
        </a:prstGeom>
        <a:solidFill>
          <a:srgbClr val="7570B3">
            <a:alpha val="80000"/>
          </a:srgb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/>
            <a:t>Generate Jobs</a:t>
          </a:r>
        </a:p>
      </dsp:txBody>
      <dsp:txXfrm>
        <a:off x="584969" y="53557"/>
        <a:ext cx="2803028" cy="1640974"/>
      </dsp:txXfrm>
    </dsp:sp>
    <dsp:sp modelId="{5C2BEFD3-EB2A-493A-B562-50823550D27B}">
      <dsp:nvSpPr>
        <dsp:cNvPr id="0" name=""/>
        <dsp:cNvSpPr/>
      </dsp:nvSpPr>
      <dsp:spPr>
        <a:xfrm>
          <a:off x="3694702" y="513808"/>
          <a:ext cx="615888" cy="72047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694702" y="657903"/>
        <a:ext cx="431122" cy="432283"/>
      </dsp:txXfrm>
    </dsp:sp>
    <dsp:sp modelId="{C8BD9427-B064-4079-A0F1-8364AC9668AA}">
      <dsp:nvSpPr>
        <dsp:cNvPr id="0" name=""/>
        <dsp:cNvSpPr/>
      </dsp:nvSpPr>
      <dsp:spPr>
        <a:xfrm>
          <a:off x="4601104" y="2504"/>
          <a:ext cx="2905134" cy="1743080"/>
        </a:xfrm>
        <a:prstGeom prst="roundRect">
          <a:avLst>
            <a:gd name="adj" fmla="val 10000"/>
          </a:avLst>
        </a:prstGeom>
        <a:solidFill>
          <a:srgbClr val="7570B3">
            <a:alpha val="80000"/>
          </a:srgb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/>
            <a:t>Run    Jobs</a:t>
          </a:r>
        </a:p>
      </dsp:txBody>
      <dsp:txXfrm>
        <a:off x="4652157" y="53557"/>
        <a:ext cx="2803028" cy="1640974"/>
      </dsp:txXfrm>
    </dsp:sp>
    <dsp:sp modelId="{98E02347-DE2A-4468-848B-D283B4B52B76}">
      <dsp:nvSpPr>
        <dsp:cNvPr id="0" name=""/>
        <dsp:cNvSpPr/>
      </dsp:nvSpPr>
      <dsp:spPr>
        <a:xfrm rot="5400000">
          <a:off x="5745727" y="1948945"/>
          <a:ext cx="615888" cy="72047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-5400000">
        <a:off x="5837530" y="2001237"/>
        <a:ext cx="432283" cy="431122"/>
      </dsp:txXfrm>
    </dsp:sp>
    <dsp:sp modelId="{8EC5B103-71CC-4A55-88D1-F5BFC146FDD6}">
      <dsp:nvSpPr>
        <dsp:cNvPr id="0" name=""/>
        <dsp:cNvSpPr/>
      </dsp:nvSpPr>
      <dsp:spPr>
        <a:xfrm>
          <a:off x="4601104" y="2907639"/>
          <a:ext cx="2905134" cy="1743080"/>
        </a:xfrm>
        <a:prstGeom prst="roundRect">
          <a:avLst>
            <a:gd name="adj" fmla="val 10000"/>
          </a:avLst>
        </a:prstGeom>
        <a:solidFill>
          <a:srgbClr val="7570B3">
            <a:alpha val="80000"/>
          </a:srgb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/>
            <a:t>Retrieve Jobs</a:t>
          </a:r>
        </a:p>
      </dsp:txBody>
      <dsp:txXfrm>
        <a:off x="4652157" y="2958692"/>
        <a:ext cx="2803028" cy="1640974"/>
      </dsp:txXfrm>
    </dsp:sp>
    <dsp:sp modelId="{BCC606C6-5458-44B2-9478-BE7888B8ACE4}">
      <dsp:nvSpPr>
        <dsp:cNvPr id="0" name=""/>
        <dsp:cNvSpPr/>
      </dsp:nvSpPr>
      <dsp:spPr>
        <a:xfrm rot="10800000">
          <a:off x="3729564" y="3418943"/>
          <a:ext cx="615888" cy="72047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10800000">
        <a:off x="3914330" y="3563038"/>
        <a:ext cx="431122" cy="432283"/>
      </dsp:txXfrm>
    </dsp:sp>
    <dsp:sp modelId="{ED12B68C-1119-4ED3-8F4A-1A02D42FCB9A}">
      <dsp:nvSpPr>
        <dsp:cNvPr id="0" name=""/>
        <dsp:cNvSpPr/>
      </dsp:nvSpPr>
      <dsp:spPr>
        <a:xfrm>
          <a:off x="533916" y="2907639"/>
          <a:ext cx="2905134" cy="1743080"/>
        </a:xfrm>
        <a:prstGeom prst="roundRect">
          <a:avLst>
            <a:gd name="adj" fmla="val 10000"/>
          </a:avLst>
        </a:prstGeom>
        <a:solidFill>
          <a:srgbClr val="7570B3">
            <a:alpha val="80000"/>
          </a:srgb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/>
            <a:t>Process Jobs</a:t>
          </a:r>
        </a:p>
      </dsp:txBody>
      <dsp:txXfrm>
        <a:off x="584969" y="2958692"/>
        <a:ext cx="2803028" cy="1640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C2190C43-0954-4454-9B3A-7899E18A0806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26628F27-0144-4B54-8F88-265FC1273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3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8F27-0144-4B54-8F88-265FC1273D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1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already be familiar to sysadmins, who might write their own quick Python scripts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8F27-0144-4B54-8F88-265FC1273D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2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Avoids copy-paste issues like forgetting to change something, or changing something you shouldn’t have</a:t>
            </a:r>
          </a:p>
          <a:p>
            <a:r>
              <a:rPr lang="en-US" dirty="0"/>
              <a:t>Easy to generate metadata about job because you have access to the inputs while they’re still in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8F27-0144-4B54-8F88-265FC1273D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5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8F27-0144-4B54-8F88-265FC1273D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4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8F27-0144-4B54-8F88-265FC1273D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9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F1E9-2740-4B3C-A6AA-A46F2F600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96DB9-0E5F-4F99-8651-6B2BF70CF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F6551-D8CF-4F08-B640-0FE82C96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FEF2-319F-4646-B0FB-919567F8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Python: Swiss-Army Glue - HTCondor Week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D873-1D4E-47BA-87BE-074310FD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7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0B82-F222-4CA4-9402-42B16CAF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77F43-A67B-4F14-8D87-7D0C9EF02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255F1-DFD0-4AEA-82E8-0CA33C99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5CC4-8D76-416C-9636-D4427C0F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Python: Swiss-Army Glue - HTCondor Week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C7B8C-06CD-4AA9-91D1-427368B9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5F105-E3D8-4A31-9810-5992DC7B6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F067-C5A2-4594-B40C-F2873A288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35896-3715-4C3B-A93D-A286A343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5EE3B-BEF3-4B5E-8F3C-D1F69010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Python: Swiss-Army Glue - HTCondor Week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025E9-DF43-4297-8845-C52FD0F1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2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C740-1600-4B20-AEB9-B58647D9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B7BAE-8C75-4C81-8651-35B8BD8DB7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3BCB1-D17F-4F9B-8F1F-5B8F9FA94E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7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91B8-C173-4FDE-9EAB-2219CB2F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AB46-4F5D-4351-8CCA-EFA500388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9607-2D4B-4CFE-9A1D-2A5B0F1A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50885-BAC5-4D4E-8ED5-5F55EF7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Python: Swiss-Army Glue - HTCondor Week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3B3FA-3CF3-4E4E-A28B-6A95AC8C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5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4DB0-21DF-4EE9-8748-F031A7AA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84CFC-D3A3-4FD6-B5D9-DE103063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17D6-3556-48CE-ACC3-5E57F50F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B4CF-68D9-462C-828E-BFDBD378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Python: Swiss-Army Glue - HTCondor Week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9D070-B06B-4628-985E-8BD2B688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5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14E4-1292-42C4-A1DA-83464677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DAFCF-DC23-436F-BD15-6DA2613CE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17F17-C00D-4927-8E68-75D73201A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061FA-6560-432D-913D-362499AE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97ED7-FE80-41A6-BB53-9BE5D13B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Python: Swiss-Army Glue - HTCondor Week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9F614-E9DE-4F08-AD3A-BABBB9D1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5223-F8C2-40C6-8C34-C32C507E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1CB5A-DE2A-4717-B3BA-71BEACA45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EE3D1-207E-4154-957F-4C99E454F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4B231-C2E3-485F-9898-950F5C9CD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2F2A0-2714-4D73-B35E-D3AFCB5E7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B48BA-ED31-41C5-A9B3-C5907D9B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8ED8E-06B0-4CD4-AC61-8835C50E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Python: Swiss-Army Glue - HTCondor Week 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92D1B-21D8-4BA0-9EFC-7B7691A1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4557-4555-4064-9655-D6B3E205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33143-3321-41AC-AE7F-BD78AE5D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61DBC-C326-4D88-9012-22F3893D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Python: Swiss-Army Glue - HTCondor Week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7FAFB-9160-46BA-BA40-529F9C48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81758-F943-43E2-BC7B-4E7CCF5B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47D54-DC0C-4606-9B5E-B1EB8D40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18B97-13FD-4534-8F8D-DF46AF0F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0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A166-F1E5-4B45-BB08-37C3FF46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2D7E-8FDA-4044-848A-B51D9225C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58567-487F-4D2F-B66D-FC0DBE42A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FD856-1BF5-40C9-96DF-5EABFFE8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2A7FA-FBBC-48A4-86B7-DDE747F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Python: Swiss-Army Glue - HTCondor Week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C9771-324B-4693-A25F-04E5720B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7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AB45-0786-4949-AF84-2918A7D1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A2F23-E9FF-4E3D-A147-E2E33E8D7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AC395-674D-45FF-A210-0BDD85460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A6974-5719-456E-BA82-BC11D65D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D93F9-5AB2-44C4-A4C7-EA8035F7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Python: Swiss-Army Glue - HTCondor Week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96C2E-DB6F-4328-B2D9-9C3C4A04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8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FAFB6-DF4D-452A-AC97-8513872B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85600" cy="858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DE2BB-1A0B-4653-84B5-2C5E9C266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Python: Swiss-Army Glue - HTCondor Week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DC406-42CB-4E4F-8278-068827D48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65011DE2-3A5B-41D4-A661-103799ABD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FAFB6-DF4D-452A-AC97-8513872B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85600" cy="858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DE2BB-1A0B-4653-84B5-2C5E9C266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DC406-42CB-4E4F-8278-068827D48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65011DE2-3A5B-41D4-A661-103799ABD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1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6_7Python_Bindings.html" TargetMode="External"/><Relationship Id="rId2" Type="http://schemas.openxmlformats.org/officeDocument/2006/relationships/hyperlink" Target="https://github.com/JoshKarpel/simulacra" TargetMode="Externa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hyperlink" Target="https://github.com/jrbourbeau/pycondo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364/OL.43.00258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umba.pydata.org/" TargetMode="External"/><Relationship Id="rId2" Type="http://schemas.openxmlformats.org/officeDocument/2006/relationships/hyperlink" Target="http://cython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s.scipy.org/doc/numpy/f2py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BBF6A-5B4C-42D8-8187-3BC6150C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265" y="664033"/>
            <a:ext cx="7561470" cy="85898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Python: Swiss-Army Glue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E500529-044B-4A48-8D54-53B806163881}"/>
              </a:ext>
            </a:extLst>
          </p:cNvPr>
          <p:cNvSpPr txBox="1">
            <a:spLocks/>
          </p:cNvSpPr>
          <p:nvPr/>
        </p:nvSpPr>
        <p:spPr>
          <a:xfrm>
            <a:off x="3373197" y="4749041"/>
            <a:ext cx="5445607" cy="1389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Source Sans Pro" panose="020B0503030403020204" pitchFamily="34" charset="0"/>
              </a:rPr>
              <a:t>Josh Karpel </a:t>
            </a:r>
            <a:r>
              <a:rPr lang="en-US" sz="2800" dirty="0">
                <a:latin typeface="Source Sans Pro" panose="020B0503030403020204" pitchFamily="34" charset="0"/>
              </a:rPr>
              <a:t>&lt;karpel@wisc.edu&gt;</a:t>
            </a:r>
            <a:endParaRPr lang="en-US" sz="2800" b="1" dirty="0">
              <a:latin typeface="Source Sans Pro" panose="020B0503030403020204" pitchFamily="34" charset="0"/>
            </a:endParaRPr>
          </a:p>
          <a:p>
            <a:pPr algn="ctr"/>
            <a:r>
              <a:rPr lang="en-US" sz="2800" dirty="0">
                <a:latin typeface="Source Sans Pro" panose="020B0503030403020204" pitchFamily="34" charset="0"/>
              </a:rPr>
              <a:t>Graduate Student, Yavuz Group</a:t>
            </a:r>
          </a:p>
          <a:p>
            <a:pPr algn="ctr"/>
            <a:r>
              <a:rPr lang="en-US" sz="2800" dirty="0">
                <a:latin typeface="Source Sans Pro" panose="020B0503030403020204" pitchFamily="34" charset="0"/>
              </a:rPr>
              <a:t>UW-Madison Physics Department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2D9EE-05F4-4608-A01F-BEAED996B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3E66B8-8D12-4025-ACDC-2D4243095FC0}"/>
              </a:ext>
            </a:extLst>
          </p:cNvPr>
          <p:cNvGrpSpPr/>
          <p:nvPr/>
        </p:nvGrpSpPr>
        <p:grpSpPr>
          <a:xfrm>
            <a:off x="2423831" y="1980328"/>
            <a:ext cx="7344339" cy="2311400"/>
            <a:chOff x="370086" y="2008037"/>
            <a:chExt cx="7344339" cy="2311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CD54D4-55BC-4C21-BB5B-6F7A0AD02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86" y="2008037"/>
              <a:ext cx="2311400" cy="2311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B91BBA-C6EA-46CB-B720-08782BC2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118" y="2734246"/>
              <a:ext cx="3634307" cy="858981"/>
            </a:xfrm>
            <a:prstGeom prst="rect">
              <a:avLst/>
            </a:prstGeom>
          </p:spPr>
        </p:pic>
        <p:sp>
          <p:nvSpPr>
            <p:cNvPr id="8" name="Plus Sign 7">
              <a:extLst>
                <a:ext uri="{FF2B5EF4-FFF2-40B4-BE49-F238E27FC236}">
                  <a16:creationId xmlns:a16="http://schemas.microsoft.com/office/drawing/2014/main" id="{3E8EFE35-DE2F-4AE5-9EF2-4B89EA50C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5042" y="2861707"/>
              <a:ext cx="731520" cy="731520"/>
            </a:xfrm>
            <a:prstGeom prst="mathPlus">
              <a:avLst/>
            </a:prstGeom>
            <a:solidFill>
              <a:srgbClr val="1B9E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54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7F23-4F1E-444C-A420-6B9C6389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rich data using 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pickle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29FAD-9251-4C52-9FCE-C972F236B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D844E-8D6F-4A6C-BE83-2EA55B5F4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10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BBA3ED-E3E1-49A3-9267-AFBA1C880DF9}"/>
              </a:ext>
            </a:extLst>
          </p:cNvPr>
          <p:cNvSpPr txBox="1"/>
          <p:nvPr/>
        </p:nvSpPr>
        <p:spPr>
          <a:xfrm>
            <a:off x="6333723" y="724592"/>
            <a:ext cx="56965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Works straight out of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Avoid transforming to/from other data formats (CSV, JSON, HDF5,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Implement self-checkpointing jobs easily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21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Gotchas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Certain types of objects can’t be serialized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 as compressed as dedicated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Can accidently break backwards-compatibility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539BCEF9-822F-465E-A27D-4F7B6672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13" y="938393"/>
            <a:ext cx="5952975" cy="535531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import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pickle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Greeting: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def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B200B2"/>
                </a:solidFill>
                <a:effectLst/>
                <a:latin typeface="Source Code Pro" panose="020B0509030403020204" pitchFamily="49" charset="0"/>
              </a:rPr>
              <a:t>__init__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Source Code Pro" panose="020B0509030403020204" pitchFamily="49" charset="0"/>
              </a:rPr>
              <a:t>self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words):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Source Code Pro" panose="020B0509030403020204" pitchFamily="49" charset="0"/>
              </a:rPr>
              <a:t>self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.words = words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def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Source Code Pro" panose="020B0509030403020204" pitchFamily="49" charset="0"/>
              </a:rPr>
              <a:t>yell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Source Code Pro" panose="020B0509030403020204" pitchFamily="49" charset="0"/>
              </a:rPr>
              <a:t>self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print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Source Code Pro" panose="020B0509030403020204" pitchFamily="49" charset="0"/>
              </a:rPr>
              <a:t>self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.words.upper())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greeting = Greeting(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'hi!'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with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open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'foo.pkl'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Source Code Pro" panose="020B0509030403020204" pitchFamily="49" charset="0"/>
              </a:rPr>
              <a:t>mode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wb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as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file: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    pickle.dump(greeting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file)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with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open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'foo.pkl'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Source Code Pro" panose="020B0509030403020204" pitchFamily="49" charset="0"/>
              </a:rPr>
              <a:t>mode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rb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as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file: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    from_file = pickle.load(file)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print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(from_file.words)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  <a:t># hi!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from_file.yell()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  <a:t># HI!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7F23-4F1E-444C-A420-6B9C6389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 file transfer using 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paramiko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29FAD-9251-4C52-9FCE-C972F236B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D844E-8D6F-4A6C-BE83-2EA55B5F4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8D4E2-0AA5-4458-BA51-3DF29B6F277A}"/>
              </a:ext>
            </a:extLst>
          </p:cNvPr>
          <p:cNvSpPr txBox="1"/>
          <p:nvPr/>
        </p:nvSpPr>
        <p:spPr>
          <a:xfrm>
            <a:off x="7575490" y="858981"/>
            <a:ext cx="43949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Advantages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Runs on a schedule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Easy to control which files get downloaded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Can hook directly into data processing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Gotchas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Slow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Occasional strange interactions with Dropbox/Box/Google Drive?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75F20F5-2D0C-416C-8F20-4C9C5B82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33" y="858981"/>
            <a:ext cx="7379580" cy="452431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import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paramiko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remote_host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'submit-5.chtc.wisc.edu'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username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karpel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key_path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wouldnt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/you/like/to/know'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ssh = paramiko.SSHClient()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ssh.set_missing_host_key_policy(paramiko.AutoAddPolicy())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ssh.connect(remote_host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Source Code Pro" panose="020B0509030403020204" pitchFamily="49" charset="0"/>
              </a:rPr>
              <a:t>username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= username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Source Code Pro" panose="020B0509030403020204" pitchFamily="49" charset="0"/>
              </a:rPr>
              <a:t>key_filename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= key_path)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ftp = ssh.open_sftp()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ssh.exec_command(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'ls -l'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  <a:t># returns stdin, stdout, stderr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ftp.put(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'local/path'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'my/big/fat/input/data'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ftp.get(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'path/to/completed/simulation'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'local/path</a:t>
            </a:r>
            <a:r>
              <a:rPr lang="en-US" altLang="en-US" sz="1600" dirty="0">
                <a:solidFill>
                  <a:srgbClr val="6A8759"/>
                </a:solidFill>
                <a:latin typeface="Source Code Pro" panose="020B0509030403020204" pitchFamily="49" charset="0"/>
              </a:rPr>
              <a:t>'</a:t>
            </a:r>
            <a:r>
              <a:rPr lang="en-US" altLang="en-US" sz="1600" dirty="0">
                <a:solidFill>
                  <a:srgbClr val="A9B7C6"/>
                </a:solidFill>
                <a:latin typeface="Source Code Pro" panose="020B0509030403020204" pitchFamily="49" charset="0"/>
              </a:rPr>
              <a:t>)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7F23-4F1E-444C-A420-6B9C6389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data using 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pandas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29FAD-9251-4C52-9FCE-C972F236B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D844E-8D6F-4A6C-BE83-2EA55B5F4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12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5443377-689B-469E-9171-F8BD799FB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15" y="858981"/>
            <a:ext cx="6534807" cy="526297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import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numpy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as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np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import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pandas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as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pd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dates = pd.date_range(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'2018-01-01'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Source Code Pro" panose="020B0509030403020204" pitchFamily="49" charset="0"/>
              </a:rPr>
              <a:t>periods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Source Code Pro" panose="020B0509030403020204" pitchFamily="49" charset="0"/>
              </a:rPr>
              <a:t>6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df = pd.DataFrame(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    np.random.randn(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Source Code Pro" panose="020B0509030403020204" pitchFamily="49" charset="0"/>
              </a:rPr>
              <a:t>6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Source Code Pro" panose="020B0509030403020204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Source Code Pro" panose="020B0509030403020204" pitchFamily="49" charset="0"/>
              </a:rPr>
              <a:t>index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= dates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Source Code Pro" panose="020B0509030403020204" pitchFamily="49" charset="0"/>
              </a:rPr>
              <a:t>columns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list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'ABCD'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print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(df)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A9B7C6"/>
              </a:solidFill>
              <a:latin typeface="Source Code Pro" panose="020B0509030403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#####################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A9B7C6"/>
              </a:solidFill>
              <a:latin typeface="Source Code Pro" panose="020B0509030403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600" dirty="0">
                <a:solidFill>
                  <a:schemeClr val="bg1"/>
                </a:solidFill>
                <a:latin typeface="Source Code Pro" panose="020B0509030403020204" pitchFamily="49" charset="0"/>
              </a:rPr>
              <a:t>                    A         B         C         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600" dirty="0">
                <a:solidFill>
                  <a:schemeClr val="bg1"/>
                </a:solidFill>
                <a:latin typeface="Source Code Pro" panose="020B0509030403020204" pitchFamily="49" charset="0"/>
              </a:rPr>
              <a:t>2018-01-01  -0.165014  0.721058  1.113825  1.778694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600" dirty="0">
                <a:solidFill>
                  <a:schemeClr val="bg1"/>
                </a:solidFill>
                <a:latin typeface="Source Code Pro" panose="020B0509030403020204" pitchFamily="49" charset="0"/>
              </a:rPr>
              <a:t>2018-01-02   1.774170  0.130640  1.089180 -0.812315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600" dirty="0">
                <a:solidFill>
                  <a:schemeClr val="bg1"/>
                </a:solidFill>
                <a:latin typeface="Source Code Pro" panose="020B0509030403020204" pitchFamily="49" charset="0"/>
              </a:rPr>
              <a:t>2018-01-03   1.167511  0.121111 -0.766156  1.816411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600" dirty="0">
                <a:solidFill>
                  <a:schemeClr val="bg1"/>
                </a:solidFill>
                <a:latin typeface="Source Code Pro" panose="020B0509030403020204" pitchFamily="49" charset="0"/>
              </a:rPr>
              <a:t>2018-01-04   0.103793  0.438878 -0.040532  0.238539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600" dirty="0">
                <a:solidFill>
                  <a:schemeClr val="bg1"/>
                </a:solidFill>
                <a:latin typeface="Source Code Pro" panose="020B0509030403020204" pitchFamily="49" charset="0"/>
              </a:rPr>
              <a:t>2018-01-05  -0.492766  1.466809 -0.384373  2.209309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600" dirty="0">
                <a:solidFill>
                  <a:schemeClr val="bg1"/>
                </a:solidFill>
                <a:latin typeface="Source Code Pro" panose="020B0509030403020204" pitchFamily="49" charset="0"/>
              </a:rPr>
              <a:t>2018-01-06  -1.304448  0.593538  0.055233  1.930035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209B20F-8B25-4E29-B7A2-D1FCBACD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296" y="304462"/>
            <a:ext cx="4579883" cy="637097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df = pd.read_excel(...)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df = pd.read_csv(...)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df = pd.read_hdf(...)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df = pd.read_json(...)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df = pd.read_pickle(...)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df = pd.read_sql(...)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Source Code Pro" panose="020B0509030403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A9B7C6"/>
                </a:solidFill>
                <a:latin typeface="Source Code Pro" panose="020B0509030403020204" pitchFamily="49" charset="0"/>
              </a:rPr>
              <a:t>df.to_excel(...)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A9B7C6"/>
                </a:solidFill>
                <a:latin typeface="Source Code Pro" panose="020B0509030403020204" pitchFamily="49" charset="0"/>
              </a:rPr>
              <a:t>df.to_csv(...)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A9B7C6"/>
                </a:solidFill>
                <a:latin typeface="Source Code Pro" panose="020B0509030403020204" pitchFamily="49" charset="0"/>
              </a:rPr>
              <a:t>df.to_hdf(...)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A9B7C6"/>
                </a:solidFill>
                <a:latin typeface="Source Code Pro" panose="020B0509030403020204" pitchFamily="49" charset="0"/>
              </a:rPr>
              <a:t>df.to_json(...)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A9B7C6"/>
                </a:solidFill>
                <a:latin typeface="Source Code Pro" panose="020B0509030403020204" pitchFamily="49" charset="0"/>
              </a:rPr>
              <a:t>df.to_pickle(...)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A9B7C6"/>
                </a:solidFill>
                <a:latin typeface="Source Code Pro" panose="020B0509030403020204" pitchFamily="49" charset="0"/>
              </a:rPr>
              <a:t>df.to_sql(...)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A9B7C6"/>
              </a:solidFill>
              <a:latin typeface="Source Code Pro" panose="020B0509030403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A9B7C6"/>
                </a:solidFill>
                <a:latin typeface="Source Code Pro" panose="020B0509030403020204" pitchFamily="49" charset="0"/>
              </a:rPr>
              <a:t>df.to_html(...)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Source Code Pro" panose="020B0509030403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A9B7C6"/>
                </a:solidFill>
                <a:latin typeface="Source Code Pro" panose="020B0509030403020204" pitchFamily="49" charset="0"/>
              </a:rPr>
              <a:t># and more!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5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aussian_scatterer_2_psi">
            <a:hlinkClick r:id="" action="ppaction://media"/>
            <a:extLst>
              <a:ext uri="{FF2B5EF4-FFF2-40B4-BE49-F238E27FC236}">
                <a16:creationId xmlns:a16="http://schemas.microsoft.com/office/drawing/2014/main" id="{A45335BD-8455-491B-B152-EB7E61E9D1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1041" y="204184"/>
            <a:ext cx="6556159" cy="6556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171BB-7A54-4F9D-8D76-76F31E6F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Visualize data using </a:t>
            </a:r>
            <a:r>
              <a:rPr lang="en-US" dirty="0">
                <a:latin typeface="Source Code Pro" panose="020B0509030403020204" pitchFamily="49" charset="0"/>
              </a:rPr>
              <a:t>matplotlib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98CEE-15F8-4CEB-9308-697B4B6CEE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Python: Swiss-Army Glue - HTCondor Week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30AC1-425F-470A-98DD-5E06F7A60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1AD24-222B-4FC5-B64D-8F353879B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" y="3452266"/>
            <a:ext cx="4354286" cy="3175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643447-B822-46C2-9432-AE32163AF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2" y="724153"/>
            <a:ext cx="4287408" cy="28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D676D7B-32B0-41C0-A895-8CFEB5871DFF}"/>
              </a:ext>
            </a:extLst>
          </p:cNvPr>
          <p:cNvSpPr/>
          <p:nvPr/>
        </p:nvSpPr>
        <p:spPr>
          <a:xfrm>
            <a:off x="1335965" y="658228"/>
            <a:ext cx="10652835" cy="6100574"/>
          </a:xfrm>
          <a:prstGeom prst="ellipse">
            <a:avLst/>
          </a:prstGeom>
          <a:solidFill>
            <a:srgbClr val="1B9E77"/>
          </a:solidFill>
          <a:ln>
            <a:solidFill>
              <a:srgbClr val="1B9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4C364CF-8582-45BB-BA8F-FD952DEF0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576093"/>
              </p:ext>
            </p:extLst>
          </p:nvPr>
        </p:nvGraphicFramePr>
        <p:xfrm>
          <a:off x="2632189" y="1382604"/>
          <a:ext cx="8040156" cy="465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9BE010-4884-49A8-BA5A-E04B91E3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is </a:t>
            </a:r>
            <a:r>
              <a:rPr lang="en-US" b="1" dirty="0"/>
              <a:t>Swiss-Army Glue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01B8A-5F71-4388-A050-B8257279F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020E3-DA77-45D9-B63B-0FB9D5F65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E8ADF-1DCD-4933-B7E8-EE05F1603CC5}"/>
              </a:ext>
            </a:extLst>
          </p:cNvPr>
          <p:cNvSpPr txBox="1"/>
          <p:nvPr/>
        </p:nvSpPr>
        <p:spPr>
          <a:xfrm>
            <a:off x="5252825" y="3228229"/>
            <a:ext cx="2819114" cy="82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Source Sans Pro" panose="020B0503030403020204" pitchFamily="34" charset="0"/>
              </a:rPr>
              <a:t>Python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18E28-42A6-4234-9DB4-41B461157620}"/>
              </a:ext>
            </a:extLst>
          </p:cNvPr>
          <p:cNvSpPr txBox="1"/>
          <p:nvPr/>
        </p:nvSpPr>
        <p:spPr>
          <a:xfrm>
            <a:off x="6155317" y="1491070"/>
            <a:ext cx="1014129" cy="369332"/>
          </a:xfrm>
          <a:prstGeom prst="rect">
            <a:avLst/>
          </a:prstGeom>
          <a:solidFill>
            <a:srgbClr val="1B9E77"/>
          </a:solidFill>
          <a:effectLst>
            <a:glow rad="228600">
              <a:srgbClr val="1B9E77"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ource Code Pro" panose="020B0509030403020204" pitchFamily="49" charset="0"/>
              </a:rPr>
              <a:t>pickle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FCA05-D7F8-4A13-B8FC-BFA4CACB7F05}"/>
              </a:ext>
            </a:extLst>
          </p:cNvPr>
          <p:cNvSpPr txBox="1"/>
          <p:nvPr/>
        </p:nvSpPr>
        <p:spPr>
          <a:xfrm>
            <a:off x="9449360" y="5017199"/>
            <a:ext cx="1406676" cy="369332"/>
          </a:xfrm>
          <a:prstGeom prst="rect">
            <a:avLst/>
          </a:prstGeom>
          <a:solidFill>
            <a:srgbClr val="1B9E77"/>
          </a:solidFill>
          <a:effectLst>
            <a:glow rad="228600">
              <a:srgbClr val="1B9E77"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ource Code Pro" panose="020B0509030403020204" pitchFamily="49" charset="0"/>
              </a:rPr>
              <a:t>paramiko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42CFEB-62C0-4DC3-96DA-2833B382A6C7}"/>
              </a:ext>
            </a:extLst>
          </p:cNvPr>
          <p:cNvSpPr txBox="1"/>
          <p:nvPr/>
        </p:nvSpPr>
        <p:spPr>
          <a:xfrm>
            <a:off x="9540422" y="2107093"/>
            <a:ext cx="1246910" cy="923330"/>
          </a:xfrm>
          <a:prstGeom prst="rect">
            <a:avLst/>
          </a:prstGeom>
          <a:solidFill>
            <a:srgbClr val="1B9E77"/>
          </a:solidFill>
          <a:effectLst>
            <a:glow rad="228600">
              <a:srgbClr val="1B9E77"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ource Code Pro" panose="020B0509030403020204" pitchFamily="49" charset="0"/>
              </a:rPr>
              <a:t>numpy</a:t>
            </a:r>
          </a:p>
          <a:p>
            <a:pPr algn="ctr"/>
            <a:r>
              <a:rPr lang="en-US" b="1" dirty="0">
                <a:latin typeface="Source Code Pro" panose="020B0509030403020204" pitchFamily="49" charset="0"/>
              </a:rPr>
              <a:t>scipy</a:t>
            </a:r>
          </a:p>
          <a:p>
            <a:pPr algn="ctr"/>
            <a:r>
              <a:rPr lang="en-US" b="1" dirty="0">
                <a:latin typeface="Source Code Pro" panose="020B0509030403020204" pitchFamily="49" charset="0"/>
              </a:rPr>
              <a:t>cython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C7BB27-7AC9-4B34-90DC-90EE22FC7B8D}"/>
              </a:ext>
            </a:extLst>
          </p:cNvPr>
          <p:cNvSpPr txBox="1"/>
          <p:nvPr/>
        </p:nvSpPr>
        <p:spPr>
          <a:xfrm>
            <a:off x="1971339" y="4054591"/>
            <a:ext cx="1671089" cy="923330"/>
          </a:xfrm>
          <a:prstGeom prst="rect">
            <a:avLst/>
          </a:prstGeom>
          <a:solidFill>
            <a:srgbClr val="1B9E77"/>
          </a:solidFill>
          <a:effectLst>
            <a:glow rad="228600">
              <a:srgbClr val="1B9E77"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ource Code Pro" panose="020B0509030403020204" pitchFamily="49" charset="0"/>
              </a:rPr>
              <a:t>matplotlib</a:t>
            </a:r>
          </a:p>
          <a:p>
            <a:pPr algn="ctr"/>
            <a:r>
              <a:rPr lang="en-US" b="1" dirty="0">
                <a:latin typeface="Source Code Pro" panose="020B0509030403020204" pitchFamily="49" charset="0"/>
              </a:rPr>
              <a:t>pandas</a:t>
            </a:r>
          </a:p>
          <a:p>
            <a:pPr algn="ctr"/>
            <a:r>
              <a:rPr lang="en-US" b="1" dirty="0">
                <a:latin typeface="Source Code Pro" panose="020B0509030403020204" pitchFamily="49" charset="0"/>
              </a:rPr>
              <a:t>sqlite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F7FB5-579C-4C2E-A42A-8189F3AA36E2}"/>
              </a:ext>
            </a:extLst>
          </p:cNvPr>
          <p:cNvSpPr txBox="1"/>
          <p:nvPr/>
        </p:nvSpPr>
        <p:spPr>
          <a:xfrm>
            <a:off x="9190429" y="3491262"/>
            <a:ext cx="1246910" cy="369332"/>
          </a:xfrm>
          <a:prstGeom prst="rect">
            <a:avLst/>
          </a:prstGeom>
          <a:solidFill>
            <a:srgbClr val="1B9E77"/>
          </a:solidFill>
          <a:effectLst>
            <a:glow rad="228600">
              <a:srgbClr val="1B9E77"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ource Code Pro" panose="020B0509030403020204" pitchFamily="49" charset="0"/>
              </a:rPr>
              <a:t>pickle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15DB3E-C421-4680-A5BD-8272C6AB4A39}"/>
              </a:ext>
            </a:extLst>
          </p:cNvPr>
          <p:cNvSpPr txBox="1"/>
          <p:nvPr/>
        </p:nvSpPr>
        <p:spPr>
          <a:xfrm>
            <a:off x="6155317" y="5510104"/>
            <a:ext cx="1014129" cy="369332"/>
          </a:xfrm>
          <a:prstGeom prst="rect">
            <a:avLst/>
          </a:prstGeom>
          <a:solidFill>
            <a:srgbClr val="1B9E77"/>
          </a:solidFill>
          <a:effectLst>
            <a:glow rad="228600">
              <a:srgbClr val="1B9E77"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ource Code Pro" panose="020B0509030403020204" pitchFamily="49" charset="0"/>
              </a:rPr>
              <a:t>pickle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77ECC-F194-4DC2-89ED-A243C738D6FA}"/>
              </a:ext>
            </a:extLst>
          </p:cNvPr>
          <p:cNvSpPr txBox="1"/>
          <p:nvPr/>
        </p:nvSpPr>
        <p:spPr>
          <a:xfrm>
            <a:off x="2093022" y="2423897"/>
            <a:ext cx="1671089" cy="369332"/>
          </a:xfrm>
          <a:prstGeom prst="rect">
            <a:avLst/>
          </a:prstGeom>
          <a:solidFill>
            <a:srgbClr val="1B9E77"/>
          </a:solidFill>
          <a:effectLst>
            <a:glow rad="228600">
              <a:srgbClr val="1B9E77">
                <a:alpha val="40000"/>
              </a:srgb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ource Code Pro" panose="020B0509030403020204" pitchFamily="49" charset="0"/>
              </a:rPr>
              <a:t>input/eval</a:t>
            </a:r>
          </a:p>
        </p:txBody>
      </p:sp>
    </p:spTree>
    <p:extLst>
      <p:ext uri="{BB962C8B-B14F-4D97-AF65-F5344CB8AC3E}">
        <p14:creationId xmlns:p14="http://schemas.microsoft.com/office/powerpoint/2010/main" val="19747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7F23-4F1E-444C-A420-6B9C6389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to go from here?</a:t>
            </a:r>
            <a:endParaRPr lang="en-US" dirty="0">
              <a:latin typeface="Source Code Pro" panose="020B05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29FAD-9251-4C52-9FCE-C972F236B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D844E-8D6F-4A6C-BE83-2EA55B5F4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74CDF-595F-47CD-B9EC-83227F1F684A}"/>
              </a:ext>
            </a:extLst>
          </p:cNvPr>
          <p:cNvSpPr txBox="1"/>
          <p:nvPr/>
        </p:nvSpPr>
        <p:spPr>
          <a:xfrm>
            <a:off x="2370068" y="1724332"/>
            <a:ext cx="7451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My (extremely unstable) framework, 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Simulacra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HTCondor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 Python Bindings</a:t>
            </a: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James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Bourbeau’s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PyCondor</a:t>
            </a: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33196-92A8-4B92-8C1D-1B359760952B}"/>
              </a:ext>
            </a:extLst>
          </p:cNvPr>
          <p:cNvSpPr txBox="1"/>
          <p:nvPr/>
        </p:nvSpPr>
        <p:spPr>
          <a:xfrm>
            <a:off x="2770790" y="4014615"/>
            <a:ext cx="6650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rgbClr val="1B9E7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Your own ideas!</a:t>
            </a:r>
          </a:p>
        </p:txBody>
      </p:sp>
    </p:spTree>
    <p:extLst>
      <p:ext uri="{BB962C8B-B14F-4D97-AF65-F5344CB8AC3E}">
        <p14:creationId xmlns:p14="http://schemas.microsoft.com/office/powerpoint/2010/main" val="342209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9822-0E4E-4029-B2D1-70B0B6CF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Research: Matrix Multiplication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60020-C13F-4241-BD17-4F8CE6431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A0629-8225-452B-A9B1-8EC291F71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2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6DAC8B4-2216-47DC-B33A-30E0A5C7F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823" y="974398"/>
            <a:ext cx="6479338" cy="5701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C00CD2-523D-4304-8FDB-0BD0D2833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23426"/>
            <a:ext cx="5831000" cy="38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9822-0E4E-4029-B2D1-70B0B6CF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Research: Computational Quantum Mechanics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60020-C13F-4241-BD17-4F8CE6431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A0629-8225-452B-A9B1-8EC291F71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460D8-C4D3-47CD-B70C-07D21504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14" y="3315726"/>
            <a:ext cx="4354286" cy="3175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091173-DF40-4646-B0E9-7738E1628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90" y="648572"/>
            <a:ext cx="4287408" cy="2817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B0C539-9E73-4534-8AF2-F4428DC78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0" y="2894541"/>
            <a:ext cx="6931090" cy="37808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FF06C1-7D1B-440C-B536-74B1299C5AAB}"/>
              </a:ext>
            </a:extLst>
          </p:cNvPr>
          <p:cNvSpPr txBox="1"/>
          <p:nvPr/>
        </p:nvSpPr>
        <p:spPr>
          <a:xfrm>
            <a:off x="219200" y="754429"/>
            <a:ext cx="70240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Why HTC?</a:t>
            </a:r>
          </a:p>
          <a:p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	HUGE PARAMETER SCANS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HTC?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	Manage jobs w/o big infrastructure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791713-2E1F-4385-B053-D85C7B69F507}"/>
              </a:ext>
            </a:extLst>
          </p:cNvPr>
          <p:cNvSpPr/>
          <p:nvPr/>
        </p:nvSpPr>
        <p:spPr>
          <a:xfrm>
            <a:off x="7544156" y="6392762"/>
            <a:ext cx="381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https://doi.org/10.1364/OL.43.002583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4ACE0-0580-48C8-801D-C2B185BC9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E51C8-597C-4FC5-8767-B5C698C4D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B0073-3D6D-424D-B560-1EE321AC3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32" y="429490"/>
            <a:ext cx="4368168" cy="58219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55C197-6497-4FB4-AB4E-A24822091CDE}"/>
              </a:ext>
            </a:extLst>
          </p:cNvPr>
          <p:cNvSpPr txBox="1">
            <a:spLocks/>
          </p:cNvSpPr>
          <p:nvPr/>
        </p:nvSpPr>
        <p:spPr>
          <a:xfrm>
            <a:off x="864864" y="0"/>
            <a:ext cx="5292436" cy="1598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Using Python for Cluster Tooling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B08BA88-6B52-466E-B156-48C2236CE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365618"/>
              </p:ext>
            </p:extLst>
          </p:nvPr>
        </p:nvGraphicFramePr>
        <p:xfrm>
          <a:off x="203199" y="1454727"/>
          <a:ext cx="6978997" cy="503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745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9822-0E4E-4029-B2D1-70B0B6CF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compiled C/Fortran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60020-C13F-4241-BD17-4F8CE6431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A0629-8225-452B-A9B1-8EC291F71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9A7FAD1-EC19-4C4E-9359-136E4A1DE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670" y="858981"/>
            <a:ext cx="9362661" cy="409342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B050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&gt;&gt;&gt;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import numpy as np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B050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&gt;&gt;&gt;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x =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np.array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(list(range(10)))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B050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&gt;&gt;&gt;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x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array([0, 1, 2, 3, 4, 5, 6, 7, 8, 9])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B050"/>
              </a:solidFill>
              <a:latin typeface="Source Code Pro" panose="020B050903040302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B050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&gt;&gt;&gt;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x * 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array([ 0,  2,  4,  6,  8, 10, 12, 14, 16, 18])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B050"/>
              </a:solidFill>
              <a:latin typeface="Source Code Pro" panose="020B050903040302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B050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&gt;&gt;&gt;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x ** 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array([ 0,  1,  4,  9, 16, 25, 36, 49, 64, 81])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chemeClr val="bg1">
                  <a:lumMod val="85000"/>
                </a:schemeClr>
              </a:solidFill>
              <a:latin typeface="Source Code Pro" panose="020B050903040302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B050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&gt;&gt;&gt;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np.dot(x, x)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285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59CDA-68BB-4B15-B884-79662A85487F}"/>
              </a:ext>
            </a:extLst>
          </p:cNvPr>
          <p:cNvSpPr txBox="1"/>
          <p:nvPr/>
        </p:nvSpPr>
        <p:spPr>
          <a:xfrm>
            <a:off x="4114800" y="5342024"/>
            <a:ext cx="734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Also see: </a:t>
            </a:r>
            <a:r>
              <a:rPr lang="en-US" sz="3200" dirty="0" err="1">
                <a:latin typeface="Source Code Pro" panose="020B0509030403020204" pitchFamily="49" charset="0"/>
                <a:ea typeface="Source Sans Pro" panose="020B0503030403020204" pitchFamily="34" charset="0"/>
                <a:hlinkClick r:id="rId2"/>
              </a:rPr>
              <a:t>Cython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3200" dirty="0" err="1">
                <a:latin typeface="Source Code Pro" panose="020B0509030403020204" pitchFamily="49" charset="0"/>
                <a:ea typeface="Source Sans Pro" panose="020B0503030403020204" pitchFamily="34" charset="0"/>
                <a:hlinkClick r:id="rId3"/>
              </a:rPr>
              <a:t>Numba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3200" dirty="0">
                <a:latin typeface="Source Code Pro" panose="020B0509030403020204" pitchFamily="49" charset="0"/>
                <a:ea typeface="Source Sans Pro" panose="020B0503030403020204" pitchFamily="34" charset="0"/>
                <a:hlinkClick r:id="rId4"/>
              </a:rPr>
              <a:t>F2PY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26249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7F23-4F1E-444C-A420-6B9C6389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Python stack is full-featured</a:t>
            </a:r>
            <a:endParaRPr lang="en-US" dirty="0">
              <a:latin typeface="Source Code Pro" panose="020B05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29FAD-9251-4C52-9FCE-C972F236B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D844E-8D6F-4A6C-BE83-2EA55B5F4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936A60-321C-483D-8E1F-BB6D36DFB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37900"/>
              </p:ext>
            </p:extLst>
          </p:nvPr>
        </p:nvGraphicFramePr>
        <p:xfrm>
          <a:off x="2032000" y="858981"/>
          <a:ext cx="8128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214166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18767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Other Things People Like</a:t>
                      </a:r>
                    </a:p>
                  </a:txBody>
                  <a:tcPr anchor="ctr">
                    <a:solidFill>
                      <a:srgbClr val="757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Python Equivalents</a:t>
                      </a:r>
                    </a:p>
                  </a:txBody>
                  <a:tcPr anchor="ctr">
                    <a:solidFill>
                      <a:srgbClr val="1B9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2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Mathematica’s symbolic mathematics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Source Code Pro" panose="020B0509030403020204" pitchFamily="49" charset="0"/>
                          <a:ea typeface="Source Sans Pro" panose="020B0503030403020204" pitchFamily="34" charset="0"/>
                        </a:rPr>
                        <a:t>sympy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98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Mathematica Notebooks / MATLAB’s command window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Source Code Pro" panose="020B0509030403020204" pitchFamily="49" charset="0"/>
                          <a:ea typeface="Source Sans Pro" panose="020B0503030403020204" pitchFamily="34" charset="0"/>
                        </a:rPr>
                        <a:t>IPython</a:t>
                      </a:r>
                      <a:r>
                        <a:rPr lang="en-US" sz="2400" b="0" dirty="0">
                          <a:latin typeface="Source Code Pro" panose="020B0509030403020204" pitchFamily="49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en-US" sz="2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Notebooks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92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MATLAB’s multidimensional arrays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Source Code Pro" panose="020B0509030403020204" pitchFamily="49" charset="0"/>
                          <a:ea typeface="Source Sans Pro" panose="020B0503030403020204" pitchFamily="34" charset="0"/>
                        </a:rPr>
                        <a:t>numpy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72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MATLAB’s plotting tools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Source Code Pro" panose="020B0509030403020204" pitchFamily="49" charset="0"/>
                          <a:ea typeface="Source Sans Pro" panose="020B0503030403020204" pitchFamily="34" charset="0"/>
                        </a:rPr>
                        <a:t>matplotlib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534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Pre-implemented numerical routines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Source Code Pro" panose="020B0509030403020204" pitchFamily="49" charset="0"/>
                          <a:ea typeface="Source Sans Pro" panose="020B0503030403020204" pitchFamily="34" charset="0"/>
                        </a:rPr>
                        <a:t>scipy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52475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D02454E5-1E8E-492C-8DC4-14238252C136}"/>
              </a:ext>
            </a:extLst>
          </p:cNvPr>
          <p:cNvSpPr txBox="1">
            <a:spLocks/>
          </p:cNvSpPr>
          <p:nvPr/>
        </p:nvSpPr>
        <p:spPr>
          <a:xfrm>
            <a:off x="5004903" y="5181252"/>
            <a:ext cx="6213138" cy="1205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/>
              <a:t>Plus</a:t>
            </a:r>
            <a:r>
              <a:rPr lang="en-US" sz="3600" dirty="0"/>
              <a:t> all the power of Python as a general-purpose language!</a:t>
            </a:r>
            <a:endParaRPr lang="en-US" sz="3600" dirty="0">
              <a:latin typeface="Source Code Pro" panose="020B05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8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7F23-4F1E-444C-A420-6B9C6389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Generate jobs programmatically via “questionnaires”</a:t>
            </a:r>
            <a:endParaRPr lang="en-US" dirty="0">
              <a:latin typeface="Source Code Pro" panose="020B05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29FAD-9251-4C52-9FCE-C972F236B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D844E-8D6F-4A6C-BE83-2EA55B5F4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3FC6A67-3A50-425A-BF3D-F6B576952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466" y="858981"/>
            <a:ext cx="9872133" cy="563231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E7298A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$</a:t>
            </a:r>
            <a:r>
              <a:rPr lang="en-US" altLang="en-US" sz="2000" dirty="0">
                <a:solidFill>
                  <a:srgbClr val="00B050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./create_job__tdse_scan.py demo --dry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Mesh Type [</a:t>
            </a:r>
            <a:r>
              <a:rPr lang="en-US" altLang="en-US" sz="2000" dirty="0" err="1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cyl</a:t>
            </a: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| </a:t>
            </a:r>
            <a:r>
              <a:rPr lang="en-US" altLang="en-US" sz="2000" dirty="0" err="1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sph</a:t>
            </a: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| harm] [Default: harm] 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R Bound (Bohr radii) [Default: 200] &gt;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100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R Points per Bohr Radii [Default: 10] &gt;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20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l points [Default: 500] 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[WARNING] ~ Predicted memory usage per Simulation is &gt;15.3 MB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Mask Inner Radius (in Bohr radii)? [Default: 80.0] 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Mask Outer Radius (in Bohr radii)? [Default: 100.0] 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&lt;MORE QUESTIONS&gt;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Generated 75 Specifications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Job batch name? [Default: demo] 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Flock and Glide? [Default: y] &gt;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Memory (in GB)? [Default: 1] &gt;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.8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Disk (in GB)? [Default: 5] &gt;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Creating job directory and subdirectories...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Saving Specifications...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Writing Specification info to file...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B9E77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Writing submit file...</a:t>
            </a:r>
          </a:p>
        </p:txBody>
      </p:sp>
    </p:spTree>
    <p:extLst>
      <p:ext uri="{BB962C8B-B14F-4D97-AF65-F5344CB8AC3E}">
        <p14:creationId xmlns:p14="http://schemas.microsoft.com/office/powerpoint/2010/main" val="28691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7F23-4F1E-444C-A420-6B9C6389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>
                <a:latin typeface="Source Code Pro" panose="020B0509030403020204" pitchFamily="49" charset="0"/>
              </a:rPr>
              <a:t>input</a:t>
            </a:r>
            <a:r>
              <a:rPr lang="en-US" dirty="0"/>
              <a:t> and </a:t>
            </a:r>
            <a:r>
              <a:rPr lang="en-US" dirty="0">
                <a:latin typeface="Source Code Pro" panose="020B0509030403020204" pitchFamily="49" charset="0"/>
              </a:rPr>
              <a:t>eval</a:t>
            </a:r>
            <a:r>
              <a:rPr lang="en-US" dirty="0"/>
              <a:t> (carefully!)</a:t>
            </a:r>
            <a:endParaRPr lang="en-US" dirty="0">
              <a:latin typeface="Source Code Pro" panose="020B05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29FAD-9251-4C52-9FCE-C972F236B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D844E-8D6F-4A6C-BE83-2EA55B5F4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F4E21EA-4136-4B85-93F1-3D6BD71BA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2" y="3300740"/>
            <a:ext cx="8037156" cy="1631216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import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numpy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as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np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array 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eval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np.linspace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(0, 10, 11)'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print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type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(array))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  <a:t># &lt;class '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  <a:t>numpy.ndarray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  <a:t>'&gt;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print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(array)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  <a:t># [0. 1. 2. 3. 4. 5. 6. 7. 8. 9. 10.]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0085F56-47AA-45CB-8A84-2B1B06A06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858981"/>
            <a:ext cx="8037157" cy="224676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choices =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'a'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'hello'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'b'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'goodbye'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,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}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choice = choices[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input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Source Code Pro" panose="020B0509030403020204" pitchFamily="49" charset="0"/>
              </a:rPr>
              <a:t>'Choice? 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)]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  <a:t># Choice? &lt;a&gt;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Source Code Pro" panose="020B0509030403020204" pitchFamily="49" charset="0"/>
              </a:rPr>
              <a:t>print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(choice)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 panose="020B0509030403020204" pitchFamily="49" charset="0"/>
              </a:rPr>
              <a:t># hello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06AEA-E8E5-4B6A-88B2-5B7F46EE9ABA}"/>
              </a:ext>
            </a:extLst>
          </p:cNvPr>
          <p:cNvGrpSpPr/>
          <p:nvPr/>
        </p:nvGrpSpPr>
        <p:grpSpPr>
          <a:xfrm>
            <a:off x="4221779" y="1982366"/>
            <a:ext cx="7563821" cy="3930104"/>
            <a:chOff x="4221779" y="1982366"/>
            <a:chExt cx="7563821" cy="3930104"/>
          </a:xfrm>
        </p:grpSpPr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254B3003-AC2D-4DE7-9E13-471B3BB93CD7}"/>
                </a:ext>
              </a:extLst>
            </p:cNvPr>
            <p:cNvCxnSpPr>
              <a:cxnSpLocks/>
              <a:stCxn id="9" idx="3"/>
              <a:endCxn id="33" idx="0"/>
            </p:cNvCxnSpPr>
            <p:nvPr/>
          </p:nvCxnSpPr>
          <p:spPr>
            <a:xfrm flipH="1">
              <a:off x="7808931" y="1982366"/>
              <a:ext cx="431427" cy="3543463"/>
            </a:xfrm>
            <a:prstGeom prst="curvedConnector4">
              <a:avLst>
                <a:gd name="adj1" fmla="val -195117"/>
                <a:gd name="adj2" fmla="val 88620"/>
              </a:avLst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0B7971CA-5365-4364-AF58-A7D5D319569B}"/>
                </a:ext>
              </a:extLst>
            </p:cNvPr>
            <p:cNvCxnSpPr>
              <a:cxnSpLocks/>
              <a:stCxn id="7" idx="2"/>
              <a:endCxn id="28" idx="0"/>
            </p:cNvCxnSpPr>
            <p:nvPr/>
          </p:nvCxnSpPr>
          <p:spPr>
            <a:xfrm rot="16200000" flipH="1">
              <a:off x="5252355" y="3901380"/>
              <a:ext cx="601920" cy="2663071"/>
            </a:xfrm>
            <a:prstGeom prst="curvedConnector3">
              <a:avLst>
                <a:gd name="adj1" fmla="val 33915"/>
              </a:avLst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4BF04A4-EEB2-47A1-A73E-930A249D27AB}"/>
                </a:ext>
              </a:extLst>
            </p:cNvPr>
            <p:cNvGrpSpPr/>
            <p:nvPr/>
          </p:nvGrpSpPr>
          <p:grpSpPr>
            <a:xfrm>
              <a:off x="5295752" y="5512360"/>
              <a:ext cx="6489848" cy="400110"/>
              <a:chOff x="4773408" y="5512360"/>
              <a:chExt cx="6933900" cy="400110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DAB22AD4-D768-4596-AEB7-87D2167D9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3408" y="5512360"/>
                <a:ext cx="6933900" cy="400110"/>
              </a:xfrm>
              <a:prstGeom prst="rect">
                <a:avLst/>
              </a:pr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Source Code Pro" panose="020B0509030403020204" pitchFamily="49" charset="0"/>
                  </a:rPr>
                  <a:t>array =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8888C6"/>
                    </a:solidFill>
                    <a:effectLst/>
                    <a:latin typeface="Source Code Pro" panose="020B0509030403020204" pitchFamily="49" charset="0"/>
                  </a:rPr>
                  <a:t>eval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Source Code Pro" panose="020B0509030403020204" pitchFamily="49" charset="0"/>
                  </a:rPr>
                  <a:t>(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8888C6"/>
                    </a:solidFill>
                    <a:effectLst/>
                    <a:latin typeface="Source Code Pro" panose="020B0509030403020204" pitchFamily="49" charset="0"/>
                  </a:rPr>
                  <a:t>input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Source Code Pro" panose="020B0509030403020204" pitchFamily="49" charset="0"/>
                  </a:rPr>
                  <a:t>(</a:t>
                </a:r>
                <a:r>
                  <a:rPr lang="en-US" altLang="en-US" sz="2000" dirty="0">
                    <a:solidFill>
                      <a:srgbClr val="6A8759"/>
                    </a:solidFill>
                    <a:latin typeface="Source Code Pro" panose="020B0509030403020204" pitchFamily="49" charset="0"/>
                  </a:rPr>
                  <a:t>'Enter your array!'</a:t>
                </a:r>
                <a:r>
                  <a:rPr lang="en-US" altLang="en-US" sz="2000" dirty="0">
                    <a:solidFill>
                      <a:srgbClr val="A9B7C6"/>
                    </a:solidFill>
                    <a:latin typeface="Source Code Pro" panose="020B0509030403020204" pitchFamily="49" charset="0"/>
                  </a:rPr>
                  <a:t>)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A9B7C6"/>
                    </a:solidFill>
                    <a:effectLst/>
                    <a:latin typeface="Source Code Pro" panose="020B0509030403020204" pitchFamily="49" charset="0"/>
                  </a:rPr>
                  <a:t>)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480D2DF-4DF7-4FD6-98F0-A3F22D841E2C}"/>
                  </a:ext>
                </a:extLst>
              </p:cNvPr>
              <p:cNvSpPr/>
              <p:nvPr/>
            </p:nvSpPr>
            <p:spPr>
              <a:xfrm>
                <a:off x="6105477" y="5533876"/>
                <a:ext cx="731520" cy="365125"/>
              </a:xfrm>
              <a:prstGeom prst="roundRect">
                <a:avLst/>
              </a:prstGeom>
              <a:solidFill>
                <a:srgbClr val="1B9E77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33DEA51-7426-4C5F-BD50-77DE64C50AA3}"/>
                  </a:ext>
                </a:extLst>
              </p:cNvPr>
              <p:cNvSpPr/>
              <p:nvPr/>
            </p:nvSpPr>
            <p:spPr>
              <a:xfrm>
                <a:off x="7030181" y="5525829"/>
                <a:ext cx="856727" cy="365125"/>
              </a:xfrm>
              <a:prstGeom prst="roundRect">
                <a:avLst/>
              </a:prstGeom>
              <a:solidFill>
                <a:srgbClr val="1B9E77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ource Sans Pro" panose="020B0503030403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86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7F23-4F1E-444C-A420-6B9C6389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Generate jobs programmatically via questionnaires</a:t>
            </a:r>
            <a:endParaRPr lang="en-US" dirty="0">
              <a:latin typeface="Source Code Pro" panose="020B05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29FAD-9251-4C52-9FCE-C972F236B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Python: Swiss-Army Glue - HTCondor Week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D844E-8D6F-4A6C-BE83-2EA55B5F4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3FC6A67-3A50-425A-BF3D-F6B576952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66" y="1012869"/>
            <a:ext cx="10828867" cy="286232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E7298A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[09:18 PM | karpel@submit-5 | ~/jobs/demo] $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ls -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lh</a:t>
            </a:r>
            <a:endParaRPr lang="en-US" altLang="en-US" sz="2000" dirty="0">
              <a:solidFill>
                <a:schemeClr val="bg1">
                  <a:lumMod val="85000"/>
                </a:schemeClr>
              </a:solidFill>
              <a:latin typeface="Source Code Pro" panose="020B050903040302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total 236K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rw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rw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-r-- 1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 257 Apr  9 21:09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info.pkl</a:t>
            </a:r>
            <a:endParaRPr lang="en-US" altLang="en-US" sz="2000" dirty="0">
              <a:solidFill>
                <a:schemeClr val="bg1">
                  <a:lumMod val="85000"/>
                </a:schemeClr>
              </a:solidFill>
              <a:latin typeface="Source Code Pro" panose="020B050903040302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drwxrwxr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-x 2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4.0K Apr  9 21:09 inputs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drwxrwxr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-x 2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4.0K Apr  9 21:09 logs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drwxrwxr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-x 2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4.0K Apr  9 21:09 outputs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rw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rw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-r-- 1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 22K Apr  9 21:09 parameters.txt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rw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rw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-r-- 1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186K Apr  9 21:09 specifications.txt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rw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rw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-r-- 1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karpel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  972 Apr  9 21:09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submit_job.sub</a:t>
            </a:r>
            <a:endParaRPr lang="en-US" altLang="en-US" sz="2000" dirty="0">
              <a:solidFill>
                <a:schemeClr val="bg1">
                  <a:lumMod val="85000"/>
                </a:schemeClr>
              </a:solidFill>
              <a:latin typeface="Source Code Pro" panose="020B05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621227-662E-42BF-9F56-8A03C012D76C}"/>
              </a:ext>
            </a:extLst>
          </p:cNvPr>
          <p:cNvSpPr txBox="1"/>
          <p:nvPr/>
        </p:nvSpPr>
        <p:spPr>
          <a:xfrm>
            <a:off x="1198958" y="4029079"/>
            <a:ext cx="97940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Avoids copy-paste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Provide feedback during job creation to catch errors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Flexible enough to define new “types” of jobs without writing entirely new 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Easy to generate metadata about job</a:t>
            </a:r>
          </a:p>
        </p:txBody>
      </p:sp>
    </p:spTree>
    <p:extLst>
      <p:ext uri="{BB962C8B-B14F-4D97-AF65-F5344CB8AC3E}">
        <p14:creationId xmlns:p14="http://schemas.microsoft.com/office/powerpoint/2010/main" val="519755024"/>
      </p:ext>
    </p:extLst>
  </p:cSld>
  <p:clrMapOvr>
    <a:masterClrMapping/>
  </p:clrMapOvr>
</p:sld>
</file>

<file path=ppt/theme/theme1.xml><?xml version="1.0" encoding="utf-8"?>
<a:theme xmlns:a="http://schemas.openxmlformats.org/drawingml/2006/main" name="oldjt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t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938</Words>
  <Application>Microsoft Office PowerPoint</Application>
  <PresentationFormat>Widescreen</PresentationFormat>
  <Paragraphs>193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Source Code Pro</vt:lpstr>
      <vt:lpstr>Source Sans Pro</vt:lpstr>
      <vt:lpstr>oldjtk</vt:lpstr>
      <vt:lpstr>jtk</vt:lpstr>
      <vt:lpstr>Python: Swiss-Army Glue</vt:lpstr>
      <vt:lpstr>My Research: Matrix Multiplication</vt:lpstr>
      <vt:lpstr>My Research: Computational Quantum Mechanics</vt:lpstr>
      <vt:lpstr>PowerPoint Presentation</vt:lpstr>
      <vt:lpstr>Using compiled C/Fortran code</vt:lpstr>
      <vt:lpstr>Scientific Python stack is full-featured</vt:lpstr>
      <vt:lpstr>Generate jobs programmatically via “questionnaires”</vt:lpstr>
      <vt:lpstr>Use input and eval (carefully!)</vt:lpstr>
      <vt:lpstr>Generate jobs programmatically via questionnaires</vt:lpstr>
      <vt:lpstr>Store rich data using pickle</vt:lpstr>
      <vt:lpstr>Automate file transfer using paramiko</vt:lpstr>
      <vt:lpstr>Process data using pandas</vt:lpstr>
      <vt:lpstr>Visualize data using matplotlib</vt:lpstr>
      <vt:lpstr>Python is Swiss-Army Glue</vt:lpstr>
      <vt:lpstr>Where to go from 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Rust for Pythonistas</dc:title>
  <dc:creator>Josh Karpel</dc:creator>
  <cp:lastModifiedBy>Josh Karpel</cp:lastModifiedBy>
  <cp:revision>357</cp:revision>
  <dcterms:created xsi:type="dcterms:W3CDTF">2018-03-08T21:56:46Z</dcterms:created>
  <dcterms:modified xsi:type="dcterms:W3CDTF">2018-05-24T04:26:57Z</dcterms:modified>
</cp:coreProperties>
</file>