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8"/>
  </p:notesMasterIdLst>
  <p:sldIdLst>
    <p:sldId id="857" r:id="rId2"/>
    <p:sldId id="889" r:id="rId3"/>
    <p:sldId id="890" r:id="rId4"/>
    <p:sldId id="883" r:id="rId5"/>
    <p:sldId id="971" r:id="rId6"/>
    <p:sldId id="893" r:id="rId7"/>
    <p:sldId id="1004" r:id="rId8"/>
    <p:sldId id="895" r:id="rId9"/>
    <p:sldId id="884" r:id="rId10"/>
    <p:sldId id="885" r:id="rId11"/>
    <p:sldId id="887" r:id="rId12"/>
    <p:sldId id="886" r:id="rId13"/>
    <p:sldId id="888" r:id="rId14"/>
    <p:sldId id="991" r:id="rId15"/>
    <p:sldId id="1010" r:id="rId16"/>
    <p:sldId id="992" r:id="rId17"/>
    <p:sldId id="993" r:id="rId18"/>
    <p:sldId id="994" r:id="rId19"/>
    <p:sldId id="995" r:id="rId20"/>
    <p:sldId id="996" r:id="rId21"/>
    <p:sldId id="997" r:id="rId22"/>
    <p:sldId id="998" r:id="rId23"/>
    <p:sldId id="1000" r:id="rId24"/>
    <p:sldId id="903" r:id="rId25"/>
    <p:sldId id="905" r:id="rId26"/>
    <p:sldId id="904" r:id="rId27"/>
    <p:sldId id="906" r:id="rId28"/>
    <p:sldId id="907" r:id="rId29"/>
    <p:sldId id="908" r:id="rId30"/>
    <p:sldId id="911" r:id="rId31"/>
    <p:sldId id="913" r:id="rId32"/>
    <p:sldId id="914" r:id="rId33"/>
    <p:sldId id="920" r:id="rId34"/>
    <p:sldId id="915" r:id="rId35"/>
    <p:sldId id="964" r:id="rId36"/>
    <p:sldId id="896" r:id="rId37"/>
    <p:sldId id="941" r:id="rId38"/>
    <p:sldId id="943" r:id="rId39"/>
    <p:sldId id="963" r:id="rId40"/>
    <p:sldId id="1005" r:id="rId41"/>
    <p:sldId id="1006" r:id="rId42"/>
    <p:sldId id="985" r:id="rId43"/>
    <p:sldId id="897" r:id="rId44"/>
    <p:sldId id="965" r:id="rId45"/>
    <p:sldId id="1007" r:id="rId46"/>
    <p:sldId id="898" r:id="rId47"/>
    <p:sldId id="899" r:id="rId48"/>
    <p:sldId id="900" r:id="rId49"/>
    <p:sldId id="938" r:id="rId50"/>
    <p:sldId id="940" r:id="rId51"/>
    <p:sldId id="986" r:id="rId52"/>
    <p:sldId id="987" r:id="rId53"/>
    <p:sldId id="999" r:id="rId54"/>
    <p:sldId id="1002" r:id="rId55"/>
    <p:sldId id="1003" r:id="rId56"/>
    <p:sldId id="912" r:id="rId57"/>
    <p:sldId id="970" r:id="rId58"/>
    <p:sldId id="901" r:id="rId59"/>
    <p:sldId id="916" r:id="rId60"/>
    <p:sldId id="948" r:id="rId61"/>
    <p:sldId id="917" r:id="rId62"/>
    <p:sldId id="918" r:id="rId63"/>
    <p:sldId id="945" r:id="rId64"/>
    <p:sldId id="919" r:id="rId65"/>
    <p:sldId id="946" r:id="rId66"/>
    <p:sldId id="921" r:id="rId67"/>
    <p:sldId id="949" r:id="rId68"/>
    <p:sldId id="942" r:id="rId69"/>
    <p:sldId id="944" r:id="rId70"/>
    <p:sldId id="950" r:id="rId71"/>
    <p:sldId id="951" r:id="rId72"/>
    <p:sldId id="952" r:id="rId73"/>
    <p:sldId id="953" r:id="rId74"/>
    <p:sldId id="954" r:id="rId75"/>
    <p:sldId id="955" r:id="rId76"/>
    <p:sldId id="988" r:id="rId77"/>
    <p:sldId id="989" r:id="rId78"/>
    <p:sldId id="990" r:id="rId79"/>
    <p:sldId id="959" r:id="rId80"/>
    <p:sldId id="969" r:id="rId81"/>
    <p:sldId id="962" r:id="rId82"/>
    <p:sldId id="968" r:id="rId83"/>
    <p:sldId id="960" r:id="rId84"/>
    <p:sldId id="933" r:id="rId85"/>
    <p:sldId id="947" r:id="rId86"/>
    <p:sldId id="934" r:id="rId87"/>
    <p:sldId id="966" r:id="rId88"/>
    <p:sldId id="939" r:id="rId89"/>
    <p:sldId id="961" r:id="rId90"/>
    <p:sldId id="1008" r:id="rId91"/>
    <p:sldId id="980" r:id="rId92"/>
    <p:sldId id="1009" r:id="rId93"/>
    <p:sldId id="1011" r:id="rId94"/>
    <p:sldId id="1012" r:id="rId95"/>
    <p:sldId id="1013" r:id="rId96"/>
    <p:sldId id="1001" r:id="rId9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3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Suspend</a:t>
            </a:r>
            <a:r>
              <a:rPr lang="en-US" baseline="0" dirty="0" smtClean="0"/>
              <a:t> is not boxed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CF311B30-9709-4B0D-B889-29565E439BE9}" type="slidenum">
              <a:rPr lang="en-US" altLang="en-US" sz="1100" smtClean="0"/>
              <a:pPr/>
              <a:t>29</a:t>
            </a:fld>
            <a:endParaRPr lang="en-US" altLang="en-US" sz="11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-dump</a:t>
            </a:r>
            <a:r>
              <a:rPr lang="en-US" baseline="0" dirty="0" smtClean="0"/>
              <a:t> includes defaults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on GPUs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responsibilities</a:t>
            </a:r>
            <a:r>
              <a:rPr lang="en-US" baseline="0" dirty="0" smtClean="0"/>
              <a:t> of each daemon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6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a </a:t>
            </a:r>
            <a:r>
              <a:rPr lang="en-US" dirty="0" err="1" smtClean="0"/>
              <a:t>metaknob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6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condor_procd</a:t>
            </a:r>
            <a:r>
              <a:rPr lang="en-US" baseline="0" dirty="0" smtClean="0"/>
              <a:t>: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autocluster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Mention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1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starter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5" tIns="44408" rIns="88815" bIns="44408" anchor="b"/>
          <a:lstStyle>
            <a:lvl1pPr defTabSz="887413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836EC6B6-9E13-4F35-ADE5-C47324499ADE}" type="slidenum">
              <a:rPr lang="en-US" altLang="en-US" sz="1100"/>
              <a:pPr algn="r"/>
              <a:t>18</a:t>
            </a:fld>
            <a:endParaRPr lang="en-US" altLang="en-US" sz="11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5" tIns="44408" rIns="88815" bIns="4440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E1EB54B6-5596-4207-BC7D-A3735E7F0A53}" type="slidenum">
              <a:rPr lang="en-US" altLang="en-US" sz="1100" smtClean="0"/>
              <a:pPr/>
              <a:t>24</a:t>
            </a:fld>
            <a:endParaRPr lang="en-US" altLang="en-US" sz="11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25" charset="0"/>
              </a:rPr>
              <a:t>All daemons on same machine share configuration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03D6E54D-3AE1-4425-9BF2-08DE6D15921A}" type="slidenum">
              <a:rPr lang="en-US" altLang="en-US" sz="1100" smtClean="0"/>
              <a:pPr/>
              <a:t>25</a:t>
            </a:fld>
            <a:endParaRPr lang="en-US" altLang="en-US" sz="11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E617A471-FBFD-4FAB-850A-1D5C4AB305E2}" type="slidenum">
              <a:rPr lang="en-US" altLang="en-US" sz="1100" smtClean="0"/>
              <a:pPr/>
              <a:t>26</a:t>
            </a:fld>
            <a:endParaRPr lang="en-US" altLang="en-US" sz="11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5D7A4F8E-E6EC-49B4-B6AB-F35B2BACA2C3}" type="slidenum">
              <a:rPr lang="en-US" altLang="en-US" sz="1100" smtClean="0"/>
              <a:pPr/>
              <a:t>27</a:t>
            </a:fld>
            <a:endParaRPr lang="en-US" altLang="en-US" sz="11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 defTabSz="887413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defTabSz="8874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fld id="{998B99D7-094C-42CC-AEAA-79C0B3C43FDF}" type="slidenum">
              <a:rPr lang="en-US" altLang="en-US" sz="1100" smtClean="0"/>
              <a:pPr/>
              <a:t>28</a:t>
            </a:fld>
            <a:endParaRPr lang="en-US" altLang="en-US" sz="11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3C1-F3D7-49B2-81A6-ACBCE522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796-CD78-4233-9DC4-1E30FC03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A80B-6551-4727-811A-FBD5B1D7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67BA1-219C-45C4-9A3B-62EE257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yum/RPM-GPG-KEY-HTCondor" TargetMode="External"/><Relationship Id="rId2" Type="http://schemas.openxmlformats.org/officeDocument/2006/relationships/hyperlink" Target="http://research.cs.wisc.edu/htcondor/yum/repo.d/htcondor-stable-rhel6.repo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mailto:Pool@cm.cs.wisc.edu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htcondorprojec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9913"/>
            <a:ext cx="7772400" cy="2438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HTCondor Administration Basics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Greg Thain</a:t>
            </a:r>
            <a:r>
              <a:rPr lang="en-US" sz="20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Center for High Throughput Computing</a:t>
            </a:r>
            <a:endParaRPr lang="en-US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7"/>
          <a:stretch/>
        </p:blipFill>
        <p:spPr bwMode="auto">
          <a:xfrm>
            <a:off x="0" y="1151039"/>
            <a:ext cx="3317753" cy="23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534507"/>
            <a:ext cx="8651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condor_submit</a:t>
            </a:r>
            <a:r>
              <a:rPr lang="en-US" dirty="0"/>
              <a:t> </a:t>
            </a:r>
            <a:r>
              <a:rPr lang="en-US" dirty="0" err="1" smtClean="0"/>
              <a:t>submit_file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Submit file in, Job </a:t>
            </a:r>
            <a:r>
              <a:rPr lang="en-US" dirty="0" err="1" smtClean="0"/>
              <a:t>classad</a:t>
            </a:r>
            <a:r>
              <a:rPr lang="en-US" dirty="0" smtClean="0"/>
              <a:t> out</a:t>
            </a:r>
          </a:p>
          <a:p>
            <a:r>
              <a:rPr lang="en-US" dirty="0"/>
              <a:t>	</a:t>
            </a:r>
            <a:r>
              <a:rPr lang="en-US" dirty="0" smtClean="0"/>
              <a:t>Sends to schedd</a:t>
            </a:r>
          </a:p>
          <a:p>
            <a:r>
              <a:rPr lang="en-US" dirty="0"/>
              <a:t>	</a:t>
            </a:r>
            <a:r>
              <a:rPr lang="en-US" dirty="0" smtClean="0"/>
              <a:t>man </a:t>
            </a:r>
            <a:r>
              <a:rPr lang="en-US" dirty="0" err="1" smtClean="0"/>
              <a:t>condor_submit</a:t>
            </a:r>
            <a:r>
              <a:rPr lang="en-US" dirty="0" smtClean="0"/>
              <a:t> for full details</a:t>
            </a:r>
          </a:p>
          <a:p>
            <a:r>
              <a:rPr lang="en-US" dirty="0" smtClean="0"/>
              <a:t>Other ways to talk to schedd</a:t>
            </a:r>
          </a:p>
          <a:p>
            <a:r>
              <a:rPr lang="en-US" dirty="0"/>
              <a:t>	</a:t>
            </a:r>
            <a:r>
              <a:rPr lang="en-US" dirty="0" smtClean="0"/>
              <a:t>Python bindings, </a:t>
            </a:r>
            <a:r>
              <a:rPr lang="en-US" strike="sngStrike" dirty="0" smtClean="0"/>
              <a:t>SOAP</a:t>
            </a:r>
            <a:r>
              <a:rPr lang="en-US" dirty="0" smtClean="0"/>
              <a:t>, wrappers (like </a:t>
            </a:r>
            <a:r>
              <a:rPr lang="en-US" dirty="0" err="1" smtClean="0"/>
              <a:t>DAGman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451900" y="984739"/>
            <a:ext cx="4692100" cy="3094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JobUniverse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“compute”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70000000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Requirements =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Opsys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“Li..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utput = “out.0”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IsVerySpecialJob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 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73253" y="2096967"/>
            <a:ext cx="952562" cy="5187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submit to schedd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6184" y="1389185"/>
            <a:ext cx="8399462" cy="422751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One pool, Many </a:t>
            </a:r>
            <a:r>
              <a:rPr lang="en-US" dirty="0" err="1" smtClean="0"/>
              <a:t>schedds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condor_submit</a:t>
            </a:r>
            <a:r>
              <a:rPr lang="en-US" dirty="0" smtClean="0"/>
              <a:t> –name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chooses</a:t>
            </a:r>
          </a:p>
          <a:p>
            <a:pPr marL="457200" lvl="1" indent="0">
              <a:buNone/>
            </a:pPr>
            <a:r>
              <a:rPr lang="en-US" dirty="0" smtClean="0"/>
              <a:t>Owner Attribute: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need authentication</a:t>
            </a:r>
          </a:p>
          <a:p>
            <a:pPr marL="457200" lvl="1" indent="0">
              <a:buNone/>
            </a:pPr>
            <a:r>
              <a:rPr lang="en-US" dirty="0" smtClean="0"/>
              <a:t>Schedd also called “q”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not actually a queue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Condor_schedd</a:t>
            </a:r>
            <a:r>
              <a:rPr lang="en-US" dirty="0" smtClean="0"/>
              <a:t> holds all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98085" y="1371600"/>
            <a:ext cx="46921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err="1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JobUniverse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 = “gthain”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JobStatus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NumJobStarts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“compute”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70000000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Requirements =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Opsys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“Li..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utput = “out.0”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IsVerySpecialJob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 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memory (big)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ondor_q</a:t>
            </a:r>
            <a:r>
              <a:rPr lang="en-US" dirty="0" smtClean="0"/>
              <a:t> expensive</a:t>
            </a:r>
          </a:p>
          <a:p>
            <a:r>
              <a:rPr lang="en-US" dirty="0" smtClean="0"/>
              <a:t>And on disk</a:t>
            </a:r>
          </a:p>
          <a:p>
            <a:pPr lvl="1"/>
            <a:r>
              <a:rPr lang="en-US" dirty="0" err="1" smtClean="0"/>
              <a:t>Fsync’s</a:t>
            </a:r>
            <a:r>
              <a:rPr lang="en-US" dirty="0" smtClean="0"/>
              <a:t> often</a:t>
            </a:r>
          </a:p>
          <a:p>
            <a:pPr lvl="1"/>
            <a:r>
              <a:rPr lang="en-US" dirty="0" smtClean="0"/>
              <a:t>Monitor with 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Attributes in manual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ondor_q</a:t>
            </a:r>
            <a:r>
              <a:rPr lang="en-US" dirty="0" smtClean="0"/>
              <a:t> -l job.id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condor_q</a:t>
            </a:r>
            <a:r>
              <a:rPr lang="en-US" dirty="0" smtClean="0"/>
              <a:t> -l 5.0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Condor_schedd</a:t>
            </a:r>
            <a:r>
              <a:rPr lang="en-US" dirty="0" smtClean="0"/>
              <a:t> has all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451900" y="1371600"/>
            <a:ext cx="4692100" cy="4132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JobUniverse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Owner = “gthain”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JobStatus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NumJobStarts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“compute”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70000000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Requirements =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Opsys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“Li..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utput = “out.0”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IsVerySpecialJob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 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wrapper to </a:t>
            </a:r>
            <a:r>
              <a:rPr lang="en-US" dirty="0" err="1" smtClean="0"/>
              <a:t>condor_submit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SUBMIT_ATTRS</a:t>
            </a:r>
          </a:p>
          <a:p>
            <a:endParaRPr lang="en-US" dirty="0"/>
          </a:p>
          <a:p>
            <a:r>
              <a:rPr lang="en-US" dirty="0" err="1" smtClean="0"/>
              <a:t>condor_qedit</a:t>
            </a:r>
            <a:endParaRPr lang="en-US" dirty="0" smtClean="0"/>
          </a:p>
          <a:p>
            <a:r>
              <a:rPr lang="en-US" dirty="0" smtClean="0"/>
              <a:t>+Notation</a:t>
            </a:r>
          </a:p>
          <a:p>
            <a:endParaRPr lang="en-US" dirty="0"/>
          </a:p>
          <a:p>
            <a:r>
              <a:rPr lang="en-US" dirty="0" smtClean="0"/>
              <a:t>Schedd transforms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8262"/>
            <a:ext cx="9144000" cy="914400"/>
          </a:xfrm>
        </p:spPr>
        <p:txBody>
          <a:bodyPr/>
          <a:lstStyle/>
          <a:p>
            <a:r>
              <a:rPr lang="en-US" dirty="0" smtClean="0"/>
              <a:t>What if I don’t like those Attributes?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Newspaper _Classified_Ads_2568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3" y="1355725"/>
            <a:ext cx="6048375" cy="4227513"/>
          </a:xfrm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150"/>
            <a:ext cx="9144000" cy="914400"/>
          </a:xfrm>
        </p:spPr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err="1" smtClean="0"/>
              <a:t>ClassAds</a:t>
            </a:r>
            <a:r>
              <a:rPr lang="en-US" altLang="en-US" dirty="0" smtClean="0"/>
              <a:t>: The </a:t>
            </a:r>
            <a:r>
              <a:rPr lang="en-US" altLang="en-US" i="1" dirty="0" smtClean="0"/>
              <a:t>lingua franca</a:t>
            </a:r>
            <a:r>
              <a:rPr lang="en-US" altLang="en-US" dirty="0" smtClean="0"/>
              <a:t> of HTCondor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942C1D-9DDE-4E6D-A2AD-61DD32FFD0F1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9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8966"/>
            <a:ext cx="9144000" cy="914400"/>
          </a:xfrm>
        </p:spPr>
        <p:txBody>
          <a:bodyPr/>
          <a:lstStyle/>
          <a:p>
            <a:r>
              <a:rPr lang="en-US" dirty="0" err="1" smtClean="0"/>
              <a:t>Classads</a:t>
            </a:r>
            <a:r>
              <a:rPr lang="en-US" dirty="0" smtClean="0"/>
              <a:t> for </a:t>
            </a:r>
            <a:r>
              <a:rPr lang="en-US" strike="sngStrike" dirty="0" smtClean="0"/>
              <a:t>people </a:t>
            </a:r>
            <a:r>
              <a:rPr lang="en-US" dirty="0"/>
              <a:t>a</a:t>
            </a:r>
            <a:r>
              <a:rPr lang="en-US" dirty="0" smtClean="0"/>
              <a:t>dmins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dirty="0" err="1" smtClean="0"/>
              <a:t>ClassAds</a:t>
            </a:r>
            <a:r>
              <a:rPr lang="en-GB" altLang="en-US" dirty="0" smtClean="0"/>
              <a:t> is a language for objects (jobs and machines) to</a:t>
            </a:r>
          </a:p>
          <a:p>
            <a:pPr marL="738188" lvl="1" indent="-280988" defTabSz="457200" eaLnBrk="1" hangingPunct="1">
              <a:buFont typeface="Marlett" charset="0"/>
              <a:buChar char="h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dirty="0" smtClean="0"/>
              <a:t>Express attributes about themselves</a:t>
            </a:r>
          </a:p>
          <a:p>
            <a:pPr lvl="1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dirty="0" smtClean="0"/>
              <a:t>Express what they require/desire in a “match” (similar to personal classified ads)</a:t>
            </a:r>
          </a:p>
          <a:p>
            <a:pPr marL="57150" indent="0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Structure</a:t>
            </a:r>
            <a:r>
              <a:rPr lang="en-GB" altLang="en-US" dirty="0" smtClean="0"/>
              <a:t> : Set of attribute name/value pairs, where the value can be a literal or an expression.  Semi-structured, no fixed schema.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4000" dirty="0" smtClean="0"/>
              <a:t>What are </a:t>
            </a:r>
            <a:r>
              <a:rPr lang="en-GB" altLang="en-US" sz="4000" dirty="0" err="1" smtClean="0"/>
              <a:t>ClassAds</a:t>
            </a:r>
            <a:r>
              <a:rPr lang="en-GB" altLang="en-US" sz="4000" dirty="0" smtClean="0"/>
              <a:t>?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840DB1-989F-4BB9-87C6-3A07920BA61F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16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B4CB09-0744-4C7E-A820-6085A26DC5D1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404813"/>
            <a:ext cx="7772400" cy="914400"/>
          </a:xfrm>
        </p:spPr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smtClean="0"/>
              <a:t>Example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150" y="1666875"/>
            <a:ext cx="3810000" cy="4114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3600" dirty="0" smtClean="0"/>
              <a:t> </a:t>
            </a:r>
            <a:r>
              <a:rPr lang="en-GB" altLang="en-US" sz="3600" u="sng" dirty="0" smtClean="0"/>
              <a:t>Pet Ad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400" b="1" dirty="0" smtClean="0">
                <a:latin typeface="Courier New" pitchFamily="49" charset="0"/>
              </a:rPr>
              <a:t> 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Type  = “Dog”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DogLover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=?= True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“Brown”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Price = 75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Sex = "Male"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AgeWeeks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 8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Breed = "Saint Bernard"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Size = "Very Large"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Weight = 27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0713" y="1676400"/>
            <a:ext cx="4343400" cy="4038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sz="3600" u="sng" dirty="0" smtClean="0"/>
              <a:t>Buyer Ad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</a:rPr>
              <a:t>AcctBalance</a:t>
            </a:r>
            <a:r>
              <a:rPr lang="en-US" altLang="en-US" sz="2000" b="1" dirty="0" smtClean="0">
                <a:latin typeface="Courier New" pitchFamily="49" charset="0"/>
              </a:rPr>
              <a:t>  = 100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</a:rPr>
              <a:t>DogLover</a:t>
            </a:r>
            <a:r>
              <a:rPr lang="en-US" altLang="en-US" sz="2000" b="1" dirty="0" smtClean="0">
                <a:latin typeface="Courier New" pitchFamily="49" charset="0"/>
              </a:rPr>
              <a:t> = True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(Type == “Dog”)  &amp;&amp;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TARGET.Price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&lt;=  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MY.AcctBalance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) &amp;&amp;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 Size == "Large" ||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  Size == "Very Large" )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Rank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100* (Breed == "Saint Bernard") - Price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75663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698500"/>
            <a:ext cx="8397875" cy="4227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Literals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Strings ( “RedHat6” ), integers, floats, </a:t>
            </a:r>
            <a:r>
              <a:rPr lang="en-US" altLang="en-US" sz="2400" dirty="0" err="1" smtClean="0"/>
              <a:t>boolean</a:t>
            </a:r>
            <a:r>
              <a:rPr lang="en-US" altLang="en-US" sz="2400" dirty="0" smtClean="0"/>
              <a:t> (true/false),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Expressions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Similar look to C/C++ or Java : operators, references, functions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References</a:t>
            </a:r>
            <a:r>
              <a:rPr lang="en-US" altLang="en-US" sz="2400" dirty="0"/>
              <a:t>: to other attributes in the same ad, or attributes in an ad that is a candidate for a match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Operators</a:t>
            </a:r>
            <a:r>
              <a:rPr lang="en-US" altLang="en-US" sz="2400" dirty="0" smtClean="0"/>
              <a:t>: +, -, *, /, &lt;, &lt;=,&gt;, &gt;=, ==, !=, &amp;&amp;, and || all work as expected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Built-in Functions</a:t>
            </a:r>
            <a:r>
              <a:rPr lang="en-US" altLang="en-US" sz="2400" dirty="0" smtClean="0"/>
              <a:t>: if/then/else, string manipulation, regular expression pattern matching, list operations, dates, randomization, math (ceil, floor, quantize,…), time functions, </a:t>
            </a:r>
            <a:r>
              <a:rPr lang="en-US" altLang="en-US" sz="2400" dirty="0" err="1" smtClean="0"/>
              <a:t>eval</a:t>
            </a:r>
            <a:r>
              <a:rPr lang="en-US" altLang="en-US" sz="2400" dirty="0" smtClean="0"/>
              <a:t>, …</a:t>
            </a: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ClassAd</a:t>
            </a:r>
            <a:r>
              <a:rPr lang="en-US" altLang="en-US" dirty="0" smtClean="0"/>
              <a:t> Values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ED76B7-0199-43E5-A1AA-E2D9BA84330F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0" y="6578600"/>
            <a:ext cx="990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C57155F-8B87-461B-8217-A734FC111925}" type="slidenum">
              <a:rPr lang="en-US" sz="1400">
                <a:solidFill>
                  <a:srgbClr val="969696"/>
                </a:solidFill>
                <a:latin typeface="+mn-lt"/>
                <a:cs typeface="+mn-cs"/>
              </a:rPr>
              <a:pPr>
                <a:defRPr/>
              </a:pPr>
              <a:t>18</a:t>
            </a:fld>
            <a:endParaRPr lang="en-US" sz="1400">
              <a:solidFill>
                <a:srgbClr val="96969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2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85738"/>
            <a:ext cx="8077200" cy="936625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>Four-valued </a:t>
            </a:r>
            <a:r>
              <a:rPr lang="en-US" altLang="en-US" sz="4000" dirty="0"/>
              <a:t>logic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914400"/>
            <a:ext cx="8177212" cy="3687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dirty="0" err="1" smtClean="0"/>
              <a:t>ClassAd</a:t>
            </a:r>
            <a:r>
              <a:rPr lang="en-US" altLang="en-US" sz="2400" dirty="0" smtClean="0"/>
              <a:t> Boolean </a:t>
            </a:r>
            <a:r>
              <a:rPr lang="en-US" altLang="en-US" sz="2400" dirty="0"/>
              <a:t>expressions can return four values: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True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False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Undefined (a reference can’t be found)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Error (Can’t be evaluated</a:t>
            </a:r>
            <a:r>
              <a:rPr lang="en-US" altLang="en-US" sz="20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Undefined enables explicit policy statements </a:t>
            </a:r>
            <a:r>
              <a:rPr lang="en-US" altLang="en-US" sz="2400" i="1" dirty="0"/>
              <a:t>in the absence of data </a:t>
            </a:r>
            <a:r>
              <a:rPr lang="en-US" altLang="en-US" sz="2400" dirty="0"/>
              <a:t>(common across administrative domains)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/>
              <a:t>Special meta-equals ( =?= ) and meta-not-equals (=!=) will never return Undefined</a:t>
            </a:r>
            <a:endParaRPr lang="en-US" altLang="en-US" sz="2400" dirty="0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-287338" y="4567238"/>
            <a:ext cx="464343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SzTx/>
              <a:buFont typeface="Marlett" pitchFamily="2" charset="2"/>
              <a:buNone/>
            </a:pPr>
            <a:r>
              <a:rPr lang="en-US" altLang="en-US" sz="1800">
                <a:latin typeface="Courier New" pitchFamily="49" charset="0"/>
              </a:rPr>
              <a:t>[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 typeface="Marlett" pitchFamily="2" charset="2"/>
              <a:buNone/>
            </a:pPr>
            <a:r>
              <a:rPr lang="en-US" altLang="en-US" sz="1800">
                <a:latin typeface="Courier New" pitchFamily="49" charset="0"/>
              </a:rPr>
              <a:t>  HasBeer = True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</a:rPr>
              <a:t>  GoodPub1 = HasBeer == True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</a:rPr>
              <a:t>  GoodPub2 = HasBeer =?= True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</a:rPr>
              <a:t>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108450" y="4691063"/>
            <a:ext cx="46434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SzTx/>
              <a:buFont typeface="Marlett" pitchFamily="2" charset="2"/>
              <a:buNone/>
            </a:pPr>
            <a:r>
              <a:rPr lang="en-US" altLang="en-US" sz="1800">
                <a:latin typeface="Courier New" pitchFamily="49" charset="0"/>
              </a:rPr>
              <a:t>[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 typeface="Marlett" pitchFamily="2" charset="2"/>
              <a:buNone/>
            </a:pPr>
            <a:r>
              <a:rPr lang="en-US" altLang="en-US" sz="1800">
                <a:latin typeface="Courier New" pitchFamily="49" charset="0"/>
              </a:rPr>
              <a:t>  GoodPub1 = HasBeer == True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</a:rPr>
              <a:t>  GoodPub2 = HasBeer =?= True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</a:rPr>
              <a:t>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HTCondor Architecture Overview</a:t>
            </a:r>
          </a:p>
          <a:p>
            <a:r>
              <a:rPr lang="en-US" dirty="0" err="1" smtClean="0"/>
              <a:t>Classads</a:t>
            </a:r>
            <a:r>
              <a:rPr lang="en-US" dirty="0" smtClean="0"/>
              <a:t>, briefly</a:t>
            </a:r>
          </a:p>
          <a:p>
            <a:r>
              <a:rPr lang="en-US" dirty="0" smtClean="0"/>
              <a:t>Configuration and other nightmares</a:t>
            </a:r>
          </a:p>
          <a:p>
            <a:r>
              <a:rPr lang="en-US" dirty="0" smtClean="0"/>
              <a:t>Setting up a personal condor</a:t>
            </a:r>
          </a:p>
          <a:p>
            <a:r>
              <a:rPr lang="en-US" dirty="0" smtClean="0"/>
              <a:t>Setting up distributed condor</a:t>
            </a:r>
          </a:p>
          <a:p>
            <a:r>
              <a:rPr lang="en-US" dirty="0" smtClean="0"/>
              <a:t>Minor topics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338138" indent="-338138" defTabSz="457200" eaLnBrk="1" hangingPunct="1">
              <a:defRPr/>
            </a:pPr>
            <a:r>
              <a:rPr lang="en-US" altLang="en-US" dirty="0" smtClean="0"/>
              <a:t>HTCondor has many types of </a:t>
            </a:r>
            <a:r>
              <a:rPr lang="en-US" altLang="en-US" dirty="0" err="1" smtClean="0"/>
              <a:t>ClassAds</a:t>
            </a:r>
            <a:endParaRPr lang="en-US" altLang="en-US" dirty="0" smtClean="0"/>
          </a:p>
          <a:p>
            <a:pPr marL="738188" lvl="1" indent="-280988" defTabSz="457200" eaLnBrk="1" hangingPunct="1">
              <a:buFont typeface="Marlett" charset="0"/>
              <a:buChar char="h"/>
              <a:defRPr/>
            </a:pPr>
            <a:r>
              <a:rPr lang="en-US" altLang="en-US" dirty="0" smtClean="0"/>
              <a:t>A "</a:t>
            </a:r>
            <a:r>
              <a:rPr lang="en-US" altLang="en-US" dirty="0" smtClean="0">
                <a:solidFill>
                  <a:srgbClr val="FF0000"/>
                </a:solidFill>
              </a:rPr>
              <a:t>Job Ad</a:t>
            </a:r>
            <a:r>
              <a:rPr lang="en-US" altLang="en-US" dirty="0" smtClean="0"/>
              <a:t>" represents a job to Condor</a:t>
            </a:r>
          </a:p>
          <a:p>
            <a:pPr marL="738188" lvl="1" indent="-280988" defTabSz="457200" eaLnBrk="1" hangingPunct="1">
              <a:buFont typeface="Marlett" charset="0"/>
              <a:buChar char="h"/>
              <a:defRPr/>
            </a:pPr>
            <a:r>
              <a:rPr lang="en-US" altLang="en-US" dirty="0" smtClean="0"/>
              <a:t>A "</a:t>
            </a:r>
            <a:r>
              <a:rPr lang="en-US" altLang="en-US" dirty="0" smtClean="0">
                <a:solidFill>
                  <a:srgbClr val="FF0000"/>
                </a:solidFill>
              </a:rPr>
              <a:t>Machine Ad</a:t>
            </a:r>
            <a:r>
              <a:rPr lang="en-US" altLang="en-US" dirty="0" smtClean="0"/>
              <a:t>" represents a computing resource </a:t>
            </a:r>
          </a:p>
          <a:p>
            <a:pPr marL="738188" lvl="1" indent="-280988" defTabSz="457200" eaLnBrk="1" hangingPunct="1">
              <a:buFont typeface="Marlett" charset="0"/>
              <a:buChar char="h"/>
              <a:defRPr/>
            </a:pPr>
            <a:r>
              <a:rPr lang="en-US" altLang="en-US" dirty="0" smtClean="0"/>
              <a:t>Others types of ads represent other instances of other services (daemons), users, accounting records.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err="1" smtClean="0"/>
              <a:t>ClassAd</a:t>
            </a:r>
            <a:r>
              <a:rPr lang="en-US" altLang="en-US" dirty="0" smtClean="0"/>
              <a:t> Types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D11481-7119-42A5-A6B4-B12114FB91E7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5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73063" y="1109663"/>
            <a:ext cx="8397875" cy="4227512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Two </a:t>
            </a:r>
            <a:r>
              <a:rPr lang="en-US" altLang="en-US" sz="2800" dirty="0" err="1" smtClean="0"/>
              <a:t>ClassAds</a:t>
            </a:r>
            <a:r>
              <a:rPr lang="en-US" altLang="en-US" sz="2800" dirty="0" smtClean="0"/>
              <a:t> can be matched via special attributes: Requirements and Rank</a:t>
            </a:r>
          </a:p>
          <a:p>
            <a:pPr defTabSz="457200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Two ads match if both their Requirements expressions evaluate to True</a:t>
            </a:r>
          </a:p>
          <a:p>
            <a:pPr marL="338138" indent="-338138" defTabSz="457200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Rank evaluates to a float where higher is preferred; specifies which match is desired if several ads meet the Requirements.</a:t>
            </a:r>
          </a:p>
          <a:p>
            <a:pPr marL="338138" indent="-338138" defTabSz="457200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Scoping of attribute references when matching</a:t>
            </a:r>
          </a:p>
          <a:p>
            <a:pPr lvl="2" defTabSz="457200" eaLnBrk="1" hangingPunct="1">
              <a:lnSpc>
                <a:spcPct val="90000"/>
              </a:lnSpc>
              <a:defRPr/>
            </a:pPr>
            <a:r>
              <a:rPr lang="en-US" altLang="en-US" sz="2000" dirty="0"/>
              <a:t>MY.name – Value for attribute “name” in local </a:t>
            </a:r>
            <a:r>
              <a:rPr lang="en-US" altLang="en-US" sz="2000" dirty="0" err="1"/>
              <a:t>ClassAd</a:t>
            </a:r>
            <a:endParaRPr lang="en-US" altLang="en-US" sz="2000" dirty="0"/>
          </a:p>
          <a:p>
            <a:pPr lvl="2" defTabSz="457200" eaLnBrk="1" hangingPunct="1">
              <a:lnSpc>
                <a:spcPct val="90000"/>
              </a:lnSpc>
              <a:defRPr/>
            </a:pPr>
            <a:r>
              <a:rPr lang="en-US" altLang="en-US" sz="2000" dirty="0"/>
              <a:t>TARGET.name – Value for attribute “name” in match candidate </a:t>
            </a:r>
            <a:r>
              <a:rPr lang="en-US" altLang="en-US" sz="2000" dirty="0" err="1"/>
              <a:t>ClassAd</a:t>
            </a:r>
            <a:endParaRPr lang="en-US" altLang="en-US" sz="2000" dirty="0"/>
          </a:p>
          <a:p>
            <a:pPr lvl="2" defTabSz="457200" eaLnBrk="1" hangingPunct="1">
              <a:lnSpc>
                <a:spcPct val="90000"/>
              </a:lnSpc>
              <a:defRPr/>
            </a:pPr>
            <a:r>
              <a:rPr lang="en-US" altLang="en-US" sz="2000" dirty="0"/>
              <a:t>Name – Looks for “name” in the local </a:t>
            </a:r>
            <a:r>
              <a:rPr lang="en-US" altLang="en-US" sz="2000" dirty="0" err="1"/>
              <a:t>ClassAd</a:t>
            </a:r>
            <a:r>
              <a:rPr lang="en-US" altLang="en-US" sz="2000" dirty="0"/>
              <a:t>, then the candidate </a:t>
            </a:r>
            <a:r>
              <a:rPr lang="en-US" altLang="en-US" sz="2000" dirty="0" err="1"/>
              <a:t>ClassAd</a:t>
            </a:r>
            <a:endParaRPr lang="en-US" altLang="en-US" sz="2000" dirty="0"/>
          </a:p>
          <a:p>
            <a:pPr marL="338138" indent="-338138" defTabSz="457200"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smtClean="0"/>
              <a:t>The Magic of Matchmaking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2597E-1C4A-4684-955B-44505E6323F4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1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0705B-9EDD-4534-8641-835081A553D5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404813"/>
            <a:ext cx="7772400" cy="914400"/>
          </a:xfrm>
        </p:spPr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smtClean="0"/>
              <a:t>Example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150" y="1666875"/>
            <a:ext cx="3810000" cy="4114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3600" dirty="0" smtClean="0"/>
              <a:t> </a:t>
            </a:r>
            <a:r>
              <a:rPr lang="en-GB" altLang="en-US" sz="3600" u="sng" dirty="0" smtClean="0"/>
              <a:t>Pet Ad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400" b="1" dirty="0" smtClean="0">
                <a:latin typeface="Courier New" pitchFamily="49" charset="0"/>
              </a:rPr>
              <a:t> 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Type  = “Dog”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DogLover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=?= True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“Brown”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Price = 75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Sex = "Male"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AgeWeeks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 8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Breed = "Saint Bernard"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Size = "Very Large"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Weight = 27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0713" y="1676400"/>
            <a:ext cx="4343400" cy="4038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sz="3600" u="sng" dirty="0" smtClean="0"/>
              <a:t>Buyer Ad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</a:rPr>
              <a:t>AcctBalance</a:t>
            </a:r>
            <a:r>
              <a:rPr lang="en-US" altLang="en-US" sz="2000" b="1" dirty="0" smtClean="0">
                <a:latin typeface="Courier New" pitchFamily="49" charset="0"/>
              </a:rPr>
              <a:t>  = 100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</a:rPr>
              <a:t>DogLover</a:t>
            </a:r>
            <a:r>
              <a:rPr lang="en-US" altLang="en-US" sz="2000" b="1" dirty="0" smtClean="0">
                <a:latin typeface="Courier New" pitchFamily="49" charset="0"/>
              </a:rPr>
              <a:t> = True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(Type == “Dog”)  &amp;&amp;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TARGET.Price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&lt;=  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MY.AcctBalance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) &amp;&amp;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 Size == "Large" ||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  Size == "Very Large" )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Rank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100* (Breed == "Saint Bernard") - Price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21365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configuration…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BB8D-2BA2-4A87-8345-E04FA754A0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urier New" pitchFamily="25" charset="0"/>
              </a:rPr>
              <a:t>(Almost)</a:t>
            </a:r>
            <a:r>
              <a:rPr lang="en-US" dirty="0" smtClean="0"/>
              <a:t>all configure is in files, “root” </a:t>
            </a:r>
            <a:r>
              <a:rPr lang="en-US" dirty="0"/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CONDOR_CONFIG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/>
              <a:t> 	</a:t>
            </a:r>
            <a:r>
              <a:rPr lang="en-US" b="1" dirty="0" smtClean="0">
                <a:latin typeface="Courier New" pitchFamily="25" charset="0"/>
              </a:rPr>
              <a:t>/</a:t>
            </a:r>
            <a:r>
              <a:rPr lang="en-US" b="1" dirty="0" err="1" smtClean="0">
                <a:latin typeface="Courier New" pitchFamily="25" charset="0"/>
              </a:rPr>
              <a:t>etc</a:t>
            </a:r>
            <a:r>
              <a:rPr lang="en-US" b="1" dirty="0" smtClean="0">
                <a:latin typeface="Courier New" pitchFamily="25" charset="0"/>
              </a:rPr>
              <a:t>/condor/</a:t>
            </a:r>
            <a:r>
              <a:rPr lang="en-US" b="1" dirty="0" err="1" smtClean="0">
                <a:latin typeface="Courier New" pitchFamily="25" charset="0"/>
              </a:rPr>
              <a:t>condor_config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This file points to others</a:t>
            </a:r>
          </a:p>
          <a:p>
            <a:pPr eaLnBrk="1" hangingPunct="1">
              <a:defRPr/>
            </a:pPr>
            <a:r>
              <a:rPr lang="en-US" dirty="0" smtClean="0"/>
              <a:t>All daemons share same configuration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Might want to share between all machines (NFS, automated copies, puppet,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Configuration File</a:t>
            </a: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0FF7542A-7E1A-4797-A110-A099B19E2B91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24</a:t>
            </a:fld>
            <a:endParaRPr lang="en-US" sz="140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00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>
          <a:xfrm>
            <a:off x="239713" y="1484313"/>
            <a:ext cx="8745537" cy="4624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Courier New" pitchFamily="25" charset="0"/>
              </a:rPr>
              <a:t># I’m a comment!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25" charset="0"/>
              </a:rPr>
              <a:t>CREATE_CORE_FILES</a:t>
            </a:r>
            <a:r>
              <a:rPr lang="en-US" b="1" dirty="0" smtClean="0">
                <a:latin typeface="Courier New" pitchFamily="25" charset="0"/>
              </a:rPr>
              <a:t>=TRUE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25" charset="0"/>
              </a:rPr>
              <a:t>MAX_JOBS_RUNNING</a:t>
            </a:r>
            <a:r>
              <a:rPr lang="en-US" b="1" dirty="0" smtClean="0">
                <a:latin typeface="Courier New" pitchFamily="25" charset="0"/>
              </a:rPr>
              <a:t> = 50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Courier New" pitchFamily="25" charset="0"/>
              </a:rPr>
              <a:t># HTCondor ignores case: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25" charset="0"/>
              </a:rPr>
              <a:t>log</a:t>
            </a:r>
            <a:r>
              <a:rPr lang="en-US" b="1" dirty="0" smtClean="0">
                <a:latin typeface="Courier New" pitchFamily="25" charset="0"/>
              </a:rPr>
              <a:t>=/</a:t>
            </a:r>
            <a:r>
              <a:rPr lang="en-US" b="1" dirty="0" err="1" smtClean="0">
                <a:latin typeface="Courier New" pitchFamily="25" charset="0"/>
              </a:rPr>
              <a:t>var</a:t>
            </a:r>
            <a:r>
              <a:rPr lang="en-US" b="1" dirty="0" smtClean="0">
                <a:latin typeface="Courier New" pitchFamily="25" charset="0"/>
              </a:rPr>
              <a:t>/log/condor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Courier New" pitchFamily="25" charset="0"/>
              </a:rPr>
              <a:t># Long entries:</a:t>
            </a:r>
          </a:p>
          <a:p>
            <a:pPr eaLnBrk="1" hangingPunct="1">
              <a:buFontTx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ourier New" pitchFamily="25" charset="0"/>
              </a:rPr>
              <a:t>collector_host</a:t>
            </a:r>
            <a:r>
              <a:rPr lang="en-US" b="1" dirty="0" smtClean="0">
                <a:latin typeface="Courier New" pitchFamily="25" charset="0"/>
              </a:rPr>
              <a:t>=condor.cs.wisc.edu,\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Courier New" pitchFamily="25" charset="0"/>
              </a:rPr>
              <a:t>    secondary.cs.wisc.edu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Configuration File Syntax</a:t>
            </a: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E1D1C764-24EA-4C82-B931-0ECA487BE2E3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25</a:t>
            </a:fld>
            <a:endParaRPr lang="en-US" sz="140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48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Grp="1" noChangeArrowheads="1"/>
          </p:cNvSpPr>
          <p:nvPr>
            <p:ph idx="1"/>
          </p:nvPr>
        </p:nvSpPr>
        <p:spPr>
          <a:xfrm>
            <a:off x="294968" y="846161"/>
            <a:ext cx="8399462" cy="487355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urier New" pitchFamily="25" charset="0"/>
              </a:rPr>
              <a:t>LOCAL_CONFIG_FILE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Comma separated, processed </a:t>
            </a:r>
            <a:r>
              <a:rPr lang="en-US" b="1" dirty="0" smtClean="0"/>
              <a:t>in order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dirty="0" smtClean="0">
                <a:latin typeface="Courier New" pitchFamily="25" charset="0"/>
              </a:rPr>
              <a:t>LOCAL_CONFIG_FILE = \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sz="2400" b="1" dirty="0" smtClean="0">
                <a:latin typeface="Courier New" pitchFamily="25" charset="0"/>
              </a:rPr>
              <a:t>  /</a:t>
            </a:r>
            <a:r>
              <a:rPr lang="en-US" sz="2400" b="1" dirty="0" err="1" smtClean="0">
                <a:latin typeface="Courier New" pitchFamily="25" charset="0"/>
              </a:rPr>
              <a:t>var</a:t>
            </a:r>
            <a:r>
              <a:rPr lang="en-US" sz="2400" b="1" dirty="0" smtClean="0">
                <a:latin typeface="Courier New" pitchFamily="25" charset="0"/>
              </a:rPr>
              <a:t>/condor/</a:t>
            </a:r>
            <a:r>
              <a:rPr lang="en-US" sz="2400" b="1" dirty="0" err="1" smtClean="0">
                <a:latin typeface="Courier New" pitchFamily="25" charset="0"/>
              </a:rPr>
              <a:t>config.local</a:t>
            </a:r>
            <a:r>
              <a:rPr lang="en-US" sz="2400" b="1" dirty="0" smtClean="0">
                <a:latin typeface="Courier New" pitchFamily="25" charset="0"/>
              </a:rPr>
              <a:t>,\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sz="2500" b="1" dirty="0" smtClean="0">
                <a:latin typeface="Courier New" pitchFamily="25" charset="0"/>
              </a:rPr>
              <a:t>/shared/condor/</a:t>
            </a:r>
            <a:r>
              <a:rPr lang="en-US" sz="2500" b="1" dirty="0" err="1" smtClean="0">
                <a:latin typeface="Courier New" pitchFamily="25" charset="0"/>
              </a:rPr>
              <a:t>config</a:t>
            </a:r>
            <a:r>
              <a:rPr lang="en-US" sz="2500" b="1" dirty="0" smtClean="0">
                <a:latin typeface="Courier New" pitchFamily="25" charset="0"/>
              </a:rPr>
              <a:t>.$(OPSYS)</a:t>
            </a:r>
          </a:p>
          <a:p>
            <a:pPr eaLnBrk="1" hangingPunct="1"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LOCAL_CONFIG_DIR</a:t>
            </a:r>
          </a:p>
          <a:p>
            <a:pPr lvl="1"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 processed IN LEXIGRAPHIC ORDER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LOCAL_CONFIG_DIR = \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/condor/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config.d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Configuration Files</a:t>
            </a: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19878FBD-6699-4A5A-91A7-E5C02FE2DE9D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26</a:t>
            </a:fld>
            <a:endParaRPr lang="en-US" sz="140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1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 reference other macros (settings) with:</a:t>
            </a:r>
          </a:p>
          <a:p>
            <a:pPr lvl="1"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 = $(B)</a:t>
            </a:r>
          </a:p>
          <a:p>
            <a:pPr lvl="1"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SCHEDD</a:t>
            </a:r>
            <a:r>
              <a:rPr lang="en-US" b="1" smtClean="0">
                <a:latin typeface="Courier New" pitchFamily="25" charset="0"/>
              </a:rPr>
              <a:t> = $(SBIN)/condor_schedd</a:t>
            </a:r>
            <a:endParaRPr lang="en-US" smtClean="0"/>
          </a:p>
          <a:p>
            <a:pPr eaLnBrk="1" hangingPunct="1">
              <a:defRPr/>
            </a:pPr>
            <a:r>
              <a:rPr lang="en-US" smtClean="0"/>
              <a:t>Can create additional macros for organizational purposes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Configuration File Macros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657AA84A-1704-4F4A-AB50-0817F19375CB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27</a:t>
            </a:fld>
            <a:endParaRPr lang="en-US" sz="1400" dirty="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0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 append to macros: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=abc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=$(A),def</a:t>
            </a:r>
          </a:p>
          <a:p>
            <a:pPr eaLnBrk="1" hangingPunct="1">
              <a:defRPr/>
            </a:pPr>
            <a:r>
              <a:rPr lang="en-US" smtClean="0"/>
              <a:t>Don’t let macros recursively define each other!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=$(B)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B</a:t>
            </a:r>
            <a:r>
              <a:rPr lang="en-US" b="1" smtClean="0">
                <a:latin typeface="Courier New" pitchFamily="25" charset="0"/>
              </a:rPr>
              <a:t>=$(A)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Configuration File Macros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F53E3F31-CB7A-4971-8134-FADF6C072D15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28</a:t>
            </a:fld>
            <a:endParaRPr lang="en-US" sz="1400" dirty="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375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Later macros in a file overwrite earlier ones</a:t>
            </a:r>
          </a:p>
          <a:p>
            <a:pPr lvl="1" eaLnBrk="1" hangingPunct="1">
              <a:defRPr/>
            </a:pPr>
            <a:r>
              <a:rPr lang="en-US" smtClean="0"/>
              <a:t>B will evaluate to 2: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=1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B</a:t>
            </a:r>
            <a:r>
              <a:rPr lang="en-US" b="1" smtClean="0">
                <a:latin typeface="Courier New" pitchFamily="25" charset="0"/>
              </a:rPr>
              <a:t>=$(A)</a:t>
            </a:r>
          </a:p>
          <a:p>
            <a:pPr lvl="1" eaLnBrk="1" hangingPunct="1">
              <a:buFont typeface="Marlett" pitchFamily="25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Courier New" pitchFamily="25" charset="0"/>
              </a:rPr>
              <a:t>A</a:t>
            </a:r>
            <a:r>
              <a:rPr lang="en-US" b="1" smtClean="0">
                <a:latin typeface="Courier New" pitchFamily="25" charset="0"/>
              </a:rPr>
              <a:t>=2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Configuration File Macros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fld id="{2802AB3C-9E16-43BC-A40D-B1AFB415AA69}" type="slidenum">
              <a:rPr lang="en-US" sz="1400" smtClean="0">
                <a:solidFill>
                  <a:srgbClr val="969696"/>
                </a:solidFill>
                <a:latin typeface="+mn-lt"/>
              </a:rPr>
              <a:pPr>
                <a:defRPr/>
              </a:pPr>
              <a:t>29</a:t>
            </a:fld>
            <a:endParaRPr lang="en-US" sz="1400" dirty="0" smtClean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45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616" y="1285387"/>
            <a:ext cx="7784245" cy="4227513"/>
          </a:xfrm>
        </p:spPr>
        <p:txBody>
          <a:bodyPr/>
          <a:lstStyle/>
          <a:p>
            <a:r>
              <a:rPr lang="en-US" dirty="0" smtClean="0"/>
              <a:t>Jobs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Machines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HTCondor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stack-of-papers-537x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65" y="1418896"/>
            <a:ext cx="3242781" cy="21135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26443" y="3400713"/>
            <a:ext cx="1750032" cy="1141325"/>
            <a:chOff x="6708589" y="4275951"/>
            <a:chExt cx="1750032" cy="1141325"/>
          </a:xfrm>
        </p:grpSpPr>
        <p:pic>
          <p:nvPicPr>
            <p:cNvPr id="13" name="Picture 12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7088" y="4132372"/>
            <a:ext cx="1750032" cy="1141325"/>
            <a:chOff x="6708589" y="4275951"/>
            <a:chExt cx="1750032" cy="1141325"/>
          </a:xfrm>
        </p:grpSpPr>
        <p:pic>
          <p:nvPicPr>
            <p:cNvPr id="11" name="Picture 1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3901" y="4920605"/>
            <a:ext cx="1750032" cy="1141325"/>
            <a:chOff x="6708589" y="4275951"/>
            <a:chExt cx="1750032" cy="1141325"/>
          </a:xfrm>
        </p:grpSpPr>
        <p:pic>
          <p:nvPicPr>
            <p:cNvPr id="9" name="Picture 8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7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CONDOR_CONFIG “root” </a:t>
            </a:r>
            <a:r>
              <a:rPr lang="en-US" dirty="0" err="1" smtClean="0"/>
              <a:t>config</a:t>
            </a:r>
            <a:r>
              <a:rPr lang="en-US" dirty="0" smtClean="0"/>
              <a:t> file: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/condor/</a:t>
            </a:r>
            <a:r>
              <a:rPr lang="en-US" dirty="0" err="1" smtClean="0"/>
              <a:t>condor_config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 err="1" smtClean="0"/>
              <a:t>config</a:t>
            </a:r>
            <a:r>
              <a:rPr lang="en-US" dirty="0" smtClean="0"/>
              <a:t> file: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/condor/</a:t>
            </a:r>
            <a:r>
              <a:rPr lang="en-US" dirty="0" err="1" smtClean="0"/>
              <a:t>condor_config.local</a:t>
            </a:r>
            <a:endParaRPr lang="en-US" dirty="0" smtClean="0"/>
          </a:p>
          <a:p>
            <a:r>
              <a:rPr lang="en-US" dirty="0" err="1" smtClean="0"/>
              <a:t>Config</a:t>
            </a:r>
            <a:r>
              <a:rPr lang="en-US" dirty="0" smtClean="0"/>
              <a:t> directory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/condor/</a:t>
            </a:r>
            <a:r>
              <a:rPr lang="en-US" dirty="0" err="1" smtClean="0"/>
              <a:t>config.d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 defaults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“system” condor, use default</a:t>
            </a:r>
          </a:p>
          <a:p>
            <a:pPr lvl="1"/>
            <a:r>
              <a:rPr lang="en-US" dirty="0" smtClean="0"/>
              <a:t>Global </a:t>
            </a:r>
            <a:r>
              <a:rPr lang="en-US" dirty="0" err="1" smtClean="0"/>
              <a:t>config</a:t>
            </a:r>
            <a:r>
              <a:rPr lang="en-US" dirty="0" smtClean="0"/>
              <a:t> file read-only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/condor/</a:t>
            </a:r>
            <a:r>
              <a:rPr lang="en-US" dirty="0" err="1" smtClean="0"/>
              <a:t>condor_config</a:t>
            </a:r>
            <a:endParaRPr lang="en-US" dirty="0" smtClean="0"/>
          </a:p>
          <a:p>
            <a:pPr lvl="1"/>
            <a:r>
              <a:rPr lang="en-US" dirty="0" smtClean="0"/>
              <a:t>All changes in </a:t>
            </a:r>
            <a:r>
              <a:rPr lang="en-US" dirty="0" err="1" smtClean="0"/>
              <a:t>config.d</a:t>
            </a:r>
            <a:r>
              <a:rPr lang="en-US" dirty="0" smtClean="0"/>
              <a:t> small snippets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/condor/</a:t>
            </a:r>
            <a:r>
              <a:rPr lang="en-US" dirty="0" err="1" smtClean="0"/>
              <a:t>config.d</a:t>
            </a:r>
            <a:r>
              <a:rPr lang="en-US" dirty="0" smtClean="0"/>
              <a:t>/05some_example</a:t>
            </a:r>
          </a:p>
          <a:p>
            <a:pPr lvl="1"/>
            <a:r>
              <a:rPr lang="en-US" dirty="0" smtClean="0"/>
              <a:t>All files begin with 2 digit numbers</a:t>
            </a:r>
          </a:p>
          <a:p>
            <a:endParaRPr lang="en-US" dirty="0" smtClean="0"/>
          </a:p>
          <a:p>
            <a:r>
              <a:rPr lang="en-US" dirty="0" smtClean="0"/>
              <a:t>Personal condors elsewhere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ondor_config_val</a:t>
            </a:r>
            <a:r>
              <a:rPr lang="en-US" dirty="0" smtClean="0"/>
              <a:t> [-v] &lt;KNOB_NAME&gt;</a:t>
            </a:r>
          </a:p>
          <a:p>
            <a:pPr lvl="1"/>
            <a:r>
              <a:rPr lang="en-US" dirty="0" smtClean="0"/>
              <a:t>Queries </a:t>
            </a:r>
            <a:r>
              <a:rPr lang="en-US" dirty="0" err="1" smtClean="0"/>
              <a:t>config</a:t>
            </a:r>
            <a:r>
              <a:rPr lang="en-US" dirty="0" smtClean="0"/>
              <a:t> files </a:t>
            </a:r>
          </a:p>
          <a:p>
            <a:r>
              <a:rPr lang="en-US" dirty="0" err="1" smtClean="0"/>
              <a:t>condor_config_val</a:t>
            </a:r>
            <a:r>
              <a:rPr lang="en-US" dirty="0" smtClean="0"/>
              <a:t> -dump</a:t>
            </a:r>
          </a:p>
          <a:p>
            <a:endParaRPr lang="en-US" dirty="0"/>
          </a:p>
          <a:p>
            <a:r>
              <a:rPr lang="en-US" dirty="0" smtClean="0"/>
              <a:t>Environment overrides:</a:t>
            </a:r>
          </a:p>
          <a:p>
            <a:r>
              <a:rPr lang="en-US" dirty="0" smtClean="0"/>
              <a:t>export _</a:t>
            </a:r>
            <a:r>
              <a:rPr lang="en-US" dirty="0" err="1" smtClean="0"/>
              <a:t>condor_KNOB_NAME</a:t>
            </a:r>
            <a:r>
              <a:rPr lang="en-US" dirty="0" smtClean="0"/>
              <a:t>=value</a:t>
            </a:r>
          </a:p>
          <a:p>
            <a:pPr lvl="1"/>
            <a:r>
              <a:rPr lang="en-US" dirty="0" smtClean="0"/>
              <a:t>Over rules all others (so be careful)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ondor_config_val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5725"/>
            <a:ext cx="8721725" cy="4227513"/>
          </a:xfrm>
        </p:spPr>
        <p:txBody>
          <a:bodyPr/>
          <a:lstStyle/>
          <a:p>
            <a:r>
              <a:rPr lang="en-US" dirty="0" smtClean="0"/>
              <a:t>Daemons long-lived</a:t>
            </a:r>
          </a:p>
          <a:p>
            <a:pPr lvl="1"/>
            <a:r>
              <a:rPr lang="en-US" dirty="0" smtClean="0"/>
              <a:t>Only re-read </a:t>
            </a:r>
            <a:r>
              <a:rPr lang="en-US" dirty="0" err="1" smtClean="0"/>
              <a:t>config</a:t>
            </a:r>
            <a:r>
              <a:rPr lang="en-US" dirty="0" smtClean="0"/>
              <a:t> files on </a:t>
            </a:r>
            <a:r>
              <a:rPr lang="en-US" dirty="0" err="1" smtClean="0"/>
              <a:t>condor_reconfig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Some knobs don’t obey re-</a:t>
            </a:r>
            <a:r>
              <a:rPr lang="en-US" dirty="0" err="1" smtClean="0"/>
              <a:t>config</a:t>
            </a:r>
            <a:r>
              <a:rPr lang="en-US" dirty="0" smtClean="0"/>
              <a:t>, require restart</a:t>
            </a:r>
          </a:p>
          <a:p>
            <a:pPr lvl="2"/>
            <a:r>
              <a:rPr lang="en-US" dirty="0" smtClean="0"/>
              <a:t>DAEMON_LIST, NETWORK_INTERFACE</a:t>
            </a:r>
          </a:p>
          <a:p>
            <a:r>
              <a:rPr lang="en-US" dirty="0" err="1" smtClean="0"/>
              <a:t>condor_restart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ondor_reconfig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91119"/>
            <a:ext cx="9144000" cy="914400"/>
          </a:xfrm>
        </p:spPr>
        <p:txBody>
          <a:bodyPr/>
          <a:lstStyle/>
          <a:p>
            <a:r>
              <a:rPr lang="en-US" dirty="0" smtClean="0"/>
              <a:t>Got all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much policy to be configured in schedd</a:t>
            </a:r>
          </a:p>
          <a:p>
            <a:endParaRPr lang="en-US" dirty="0"/>
          </a:p>
          <a:p>
            <a:r>
              <a:rPr lang="en-US" dirty="0" smtClean="0"/>
              <a:t>Mainly scalability and security</a:t>
            </a:r>
          </a:p>
          <a:p>
            <a:r>
              <a:rPr lang="en-US" dirty="0" smtClean="0"/>
              <a:t>MAX_JOBS_RUNNING</a:t>
            </a:r>
          </a:p>
          <a:p>
            <a:r>
              <a:rPr lang="en-US" dirty="0" smtClean="0"/>
              <a:t>JOB_START_DELAY</a:t>
            </a:r>
          </a:p>
          <a:p>
            <a:r>
              <a:rPr lang="en-US" dirty="0" smtClean="0"/>
              <a:t>MAX_CONCURRENT_DOWNLOADS</a:t>
            </a:r>
          </a:p>
          <a:p>
            <a:r>
              <a:rPr lang="en-US" dirty="0" smtClean="0"/>
              <a:t>MAX_JOBS_SUBMITTED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of Submit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08" y="1074372"/>
            <a:ext cx="4352719" cy="300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862" y="1477108"/>
            <a:ext cx="4149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Primarily managed by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condor_startd</a:t>
            </a:r>
            <a:r>
              <a:rPr lang="en-US" dirty="0" smtClean="0"/>
              <a:t> process</a:t>
            </a:r>
          </a:p>
          <a:p>
            <a:endParaRPr lang="en-US" dirty="0"/>
          </a:p>
          <a:p>
            <a:r>
              <a:rPr lang="en-US" dirty="0" smtClean="0"/>
              <a:t>With one </a:t>
            </a:r>
            <a:r>
              <a:rPr lang="en-US" dirty="0" err="1" smtClean="0"/>
              <a:t>condor_starter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per running jobs</a:t>
            </a:r>
          </a:p>
          <a:p>
            <a:endParaRPr lang="en-US" dirty="0"/>
          </a:p>
          <a:p>
            <a:r>
              <a:rPr lang="en-US" dirty="0" smtClean="0"/>
              <a:t>Sandboxes the jobs</a:t>
            </a:r>
          </a:p>
          <a:p>
            <a:endParaRPr lang="en-US" dirty="0"/>
          </a:p>
          <a:p>
            <a:r>
              <a:rPr lang="en-US" dirty="0" smtClean="0"/>
              <a:t>Usually many per pool</a:t>
            </a:r>
          </a:p>
          <a:p>
            <a:r>
              <a:rPr lang="en-US" dirty="0" smtClean="0"/>
              <a:t>(support 10s of thousands)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 creates it </a:t>
            </a:r>
          </a:p>
          <a:p>
            <a:pPr lvl="1"/>
            <a:r>
              <a:rPr lang="en-US" dirty="0" smtClean="0"/>
              <a:t>From interrogating the machine</a:t>
            </a:r>
          </a:p>
          <a:p>
            <a:pPr lvl="1"/>
            <a:r>
              <a:rPr lang="en-US" dirty="0" smtClean="0"/>
              <a:t>And the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And sends it to the collector</a:t>
            </a:r>
          </a:p>
          <a:p>
            <a:r>
              <a:rPr lang="en-US" dirty="0" err="1" smtClean="0"/>
              <a:t>condor_status</a:t>
            </a:r>
            <a:r>
              <a:rPr lang="en-US" dirty="0" smtClean="0"/>
              <a:t> [-l]</a:t>
            </a:r>
          </a:p>
          <a:p>
            <a:pPr lvl="1"/>
            <a:r>
              <a:rPr lang="en-US" dirty="0" smtClean="0"/>
              <a:t>Shows the ad</a:t>
            </a:r>
          </a:p>
          <a:p>
            <a:r>
              <a:rPr lang="en-US" dirty="0" err="1" smtClean="0"/>
              <a:t>condor_status</a:t>
            </a:r>
            <a:r>
              <a:rPr lang="en-US" dirty="0" smtClean="0"/>
              <a:t> –direct daemon</a:t>
            </a:r>
          </a:p>
          <a:p>
            <a:pPr lvl="1"/>
            <a:r>
              <a:rPr lang="en-US" dirty="0" smtClean="0"/>
              <a:t>Goes to the startd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Startd also has a </a:t>
            </a:r>
            <a:r>
              <a:rPr lang="en-US" dirty="0" err="1" smtClean="0"/>
              <a:t>classad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Condor_status</a:t>
            </a:r>
            <a:r>
              <a:rPr lang="en-US" dirty="0" smtClean="0"/>
              <a:t> –l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1273" y="995731"/>
            <a:ext cx="8835476" cy="51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OpSys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LINUX“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CustomGregAttribute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“BLUE”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OpSysAndVer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"RedHat6"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TotalDisk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12349004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Requirements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( START 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UidDomain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“cheesee.cs.wisc.edu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Arch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"X86_64"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StartdIpAddr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"&lt;128.105.14.141:36713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RecentDaemonCoreDutyCycle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0.000021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Disk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12349004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"slot1@chevre.cs.wisc.edu"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"Unclaimed"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true</a:t>
            </a: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= 32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Memory = 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81920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HTCondor treats multicore as independent slots</a:t>
            </a:r>
          </a:p>
          <a:p>
            <a:r>
              <a:rPr lang="en-US" dirty="0" smtClean="0"/>
              <a:t>Slots: static vs. partitionable</a:t>
            </a:r>
          </a:p>
          <a:p>
            <a:r>
              <a:rPr lang="en-US" dirty="0" smtClean="0"/>
              <a:t>Startd can be configured to:</a:t>
            </a:r>
          </a:p>
          <a:p>
            <a:pPr lvl="1"/>
            <a:r>
              <a:rPr lang="en-US" dirty="0" smtClean="0"/>
              <a:t>Only run jobs based on machine state</a:t>
            </a:r>
          </a:p>
          <a:p>
            <a:pPr lvl="1"/>
            <a:r>
              <a:rPr lang="en-US" dirty="0" smtClean="0"/>
              <a:t>Only run jobs based on Resources (GPUs)</a:t>
            </a:r>
          </a:p>
          <a:p>
            <a:pPr lvl="1"/>
            <a:r>
              <a:rPr lang="en-US" dirty="0" smtClean="0"/>
              <a:t>Preempt or Evict jobs based on policy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Startd, Many slots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584" y="0"/>
            <a:ext cx="9144000" cy="914400"/>
          </a:xfrm>
        </p:spPr>
        <p:txBody>
          <a:bodyPr/>
          <a:lstStyle/>
          <a:p>
            <a:r>
              <a:rPr lang="en-US" dirty="0" smtClean="0"/>
              <a:t>Life cycle of HTCondor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25415" y="2754923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Idle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02524" y="2743200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In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08230" y="2702169"/>
            <a:ext cx="12074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Running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59969" y="2696307"/>
            <a:ext cx="118403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Complete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02523" y="1324708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Held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71499" y="3124201"/>
            <a:ext cx="5539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80492" y="3124202"/>
            <a:ext cx="422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18" idx="1"/>
          </p:cNvCxnSpPr>
          <p:nvPr/>
        </p:nvCxnSpPr>
        <p:spPr bwMode="auto">
          <a:xfrm>
            <a:off x="3657601" y="3045069"/>
            <a:ext cx="65062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5920154" y="2702169"/>
            <a:ext cx="1219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out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Arrow Connector 58"/>
          <p:cNvCxnSpPr>
            <a:endCxn id="58" idx="1"/>
          </p:cNvCxnSpPr>
          <p:nvPr/>
        </p:nvCxnSpPr>
        <p:spPr bwMode="auto">
          <a:xfrm flipV="1">
            <a:off x="5515707" y="3045069"/>
            <a:ext cx="404447" cy="14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8" idx="3"/>
          </p:cNvCxnSpPr>
          <p:nvPr/>
        </p:nvCxnSpPr>
        <p:spPr bwMode="auto">
          <a:xfrm flipV="1">
            <a:off x="7139354" y="3036276"/>
            <a:ext cx="820615" cy="87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828800" y="1667609"/>
            <a:ext cx="773723" cy="10697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21" idx="3"/>
          </p:cNvCxnSpPr>
          <p:nvPr/>
        </p:nvCxnSpPr>
        <p:spPr bwMode="auto">
          <a:xfrm>
            <a:off x="3657600" y="1667608"/>
            <a:ext cx="1254368" cy="10286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114191" y="3490545"/>
            <a:ext cx="0" cy="17613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Elbow Connector 95"/>
          <p:cNvCxnSpPr>
            <a:stCxn id="20" idx="0"/>
          </p:cNvCxnSpPr>
          <p:nvPr/>
        </p:nvCxnSpPr>
        <p:spPr bwMode="auto">
          <a:xfrm rot="16200000" flipV="1">
            <a:off x="4255477" y="-1600201"/>
            <a:ext cx="1693986" cy="689903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1652954" y="1002320"/>
            <a:ext cx="1" cy="16939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Elbow Connector 112"/>
          <p:cNvCxnSpPr>
            <a:stCxn id="18" idx="2"/>
          </p:cNvCxnSpPr>
          <p:nvPr/>
        </p:nvCxnSpPr>
        <p:spPr bwMode="auto">
          <a:xfrm rot="5400000">
            <a:off x="2646484" y="2394438"/>
            <a:ext cx="1271954" cy="325901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1652955" y="3490545"/>
            <a:ext cx="0" cy="11693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20" idx="2"/>
          </p:cNvCxnSpPr>
          <p:nvPr/>
        </p:nvCxnSpPr>
        <p:spPr bwMode="auto">
          <a:xfrm>
            <a:off x="8551985" y="3382107"/>
            <a:ext cx="0" cy="9891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Flowchart: Document 123"/>
          <p:cNvSpPr/>
          <p:nvPr/>
        </p:nvSpPr>
        <p:spPr bwMode="auto">
          <a:xfrm>
            <a:off x="-1" y="2743200"/>
            <a:ext cx="720969" cy="12499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5" name="Flowchart: Document 124"/>
          <p:cNvSpPr/>
          <p:nvPr/>
        </p:nvSpPr>
        <p:spPr bwMode="auto">
          <a:xfrm>
            <a:off x="8191499" y="4344865"/>
            <a:ext cx="720969" cy="9070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41931" y="5322276"/>
            <a:ext cx="26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file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-17584" y="3977131"/>
            <a:ext cx="131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</a:t>
            </a:r>
          </a:p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4504591" y="5319345"/>
            <a:ext cx="1219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(e.g. the usual kind)</a:t>
            </a:r>
          </a:p>
          <a:p>
            <a:r>
              <a:rPr lang="en-US" dirty="0" err="1" smtClean="0"/>
              <a:t>Partitionable</a:t>
            </a:r>
            <a:r>
              <a:rPr lang="en-US" dirty="0" smtClean="0"/>
              <a:t> (e.g. leftovers)</a:t>
            </a:r>
          </a:p>
          <a:p>
            <a:r>
              <a:rPr lang="en-US" dirty="0" smtClean="0"/>
              <a:t>Dynamic (</a:t>
            </a:r>
            <a:r>
              <a:rPr lang="en-US" dirty="0" err="1" smtClean="0"/>
              <a:t>usableable</a:t>
            </a:r>
            <a:r>
              <a:rPr lang="en-US" dirty="0" smtClean="0"/>
              <a:t> ones)</a:t>
            </a:r>
          </a:p>
          <a:p>
            <a:pPr lvl="1"/>
            <a:r>
              <a:rPr lang="en-US" dirty="0" smtClean="0"/>
              <a:t>Dynamically created</a:t>
            </a:r>
          </a:p>
          <a:p>
            <a:pPr lvl="1"/>
            <a:r>
              <a:rPr lang="en-US" dirty="0" smtClean="0"/>
              <a:t>But once created,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887881"/>
            <a:ext cx="8136924" cy="37385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NUM_SLOTS = 1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NUM_SLOTS_TYPE_1 = 1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SLOT_TYPE_1 =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cpus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=100%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SLOT_TYPE_1_PARTITIONABLE = true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policy, </a:t>
            </a:r>
          </a:p>
          <a:p>
            <a:r>
              <a:rPr lang="en-US" dirty="0" smtClean="0"/>
              <a:t>Several directory parameters</a:t>
            </a:r>
          </a:p>
          <a:p>
            <a:r>
              <a:rPr lang="en-US" dirty="0" smtClean="0"/>
              <a:t>EXECUTE – where the sandbox is</a:t>
            </a:r>
          </a:p>
          <a:p>
            <a:r>
              <a:rPr lang="en-US" dirty="0" smtClean="0"/>
              <a:t>COLLECTOR_HOST – where the cm is</a:t>
            </a:r>
            <a:endParaRPr lang="en-US" dirty="0"/>
          </a:p>
          <a:p>
            <a:r>
              <a:rPr lang="en-US" dirty="0" smtClean="0"/>
              <a:t>CLAIM_WORKLIFE</a:t>
            </a:r>
          </a:p>
          <a:p>
            <a:pPr lvl="1"/>
            <a:r>
              <a:rPr lang="en-US" dirty="0" smtClean="0"/>
              <a:t>How long to reuse a claim for different jobs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of startd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also a “Middle”, the Central Manager: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condor_negotiator</a:t>
            </a:r>
            <a:endParaRPr lang="en-US" dirty="0" smtClean="0"/>
          </a:p>
          <a:p>
            <a:pPr lvl="2"/>
            <a:r>
              <a:rPr lang="en-US" dirty="0" smtClean="0"/>
              <a:t>Provisions machines to </a:t>
            </a:r>
            <a:r>
              <a:rPr lang="en-US" dirty="0" err="1" smtClean="0"/>
              <a:t>schedds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condor_collector</a:t>
            </a:r>
            <a:endParaRPr lang="en-US" dirty="0" smtClean="0"/>
          </a:p>
          <a:p>
            <a:pPr lvl="2"/>
            <a:r>
              <a:rPr lang="en-US" dirty="0" smtClean="0"/>
              <a:t>Central </a:t>
            </a:r>
            <a:r>
              <a:rPr lang="en-US" dirty="0" err="1" smtClean="0"/>
              <a:t>nameservice</a:t>
            </a:r>
            <a:r>
              <a:rPr lang="en-US" dirty="0" smtClean="0"/>
              <a:t>:  like LDAP</a:t>
            </a:r>
          </a:p>
          <a:p>
            <a:pPr lvl="2"/>
            <a:r>
              <a:rPr lang="en-US" dirty="0" err="1" smtClean="0"/>
              <a:t>condor_status</a:t>
            </a:r>
            <a:r>
              <a:rPr lang="en-US" dirty="0" smtClean="0"/>
              <a:t> queries this</a:t>
            </a:r>
          </a:p>
          <a:p>
            <a:r>
              <a:rPr lang="en-US" dirty="0" smtClean="0"/>
              <a:t>Please don’t call this “Master node” or head</a:t>
            </a:r>
            <a:endParaRPr lang="en-US" dirty="0"/>
          </a:p>
          <a:p>
            <a:r>
              <a:rPr lang="en-US" dirty="0" smtClean="0"/>
              <a:t>Not the bottleneck you may think: stateless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“Middle”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Pool-wide scheduling policy resides here</a:t>
            </a:r>
          </a:p>
          <a:p>
            <a:endParaRPr lang="en-US" dirty="0"/>
          </a:p>
          <a:p>
            <a:r>
              <a:rPr lang="en-US" dirty="0" smtClean="0"/>
              <a:t>Scheduling of one user vs another</a:t>
            </a:r>
          </a:p>
          <a:p>
            <a:r>
              <a:rPr lang="en-US" dirty="0" smtClean="0"/>
              <a:t>Definition of groups of users</a:t>
            </a:r>
          </a:p>
          <a:p>
            <a:r>
              <a:rPr lang="en-US" dirty="0" smtClean="0"/>
              <a:t>Definition of preemption</a:t>
            </a:r>
          </a:p>
          <a:p>
            <a:r>
              <a:rPr lang="en-US" dirty="0" smtClean="0"/>
              <a:t>Whole talk on this – this pm.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 daemon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3" y="1900238"/>
            <a:ext cx="8637373" cy="3738562"/>
          </a:xfrm>
        </p:spPr>
        <p:txBody>
          <a:bodyPr/>
          <a:lstStyle/>
          <a:p>
            <a:r>
              <a:rPr lang="en-US" dirty="0" smtClean="0"/>
              <a:t>Optional, but usually on the central manager</a:t>
            </a:r>
          </a:p>
          <a:p>
            <a:pPr lvl="1"/>
            <a:r>
              <a:rPr lang="en-US" dirty="0" smtClean="0"/>
              <a:t>One daemon defragments whole pool</a:t>
            </a:r>
          </a:p>
          <a:p>
            <a:r>
              <a:rPr lang="en-US" dirty="0" smtClean="0"/>
              <a:t>Scan pool, try to fully defrag some </a:t>
            </a:r>
            <a:r>
              <a:rPr lang="en-US" dirty="0" err="1" smtClean="0"/>
              <a:t>startds</a:t>
            </a:r>
            <a:endParaRPr lang="en-US" dirty="0" smtClean="0"/>
          </a:p>
          <a:p>
            <a:r>
              <a:rPr lang="en-US" dirty="0" smtClean="0"/>
              <a:t>Only looks at </a:t>
            </a:r>
            <a:r>
              <a:rPr lang="en-US" dirty="0" err="1" smtClean="0"/>
              <a:t>partitionable</a:t>
            </a:r>
            <a:r>
              <a:rPr lang="en-US" dirty="0" smtClean="0"/>
              <a:t> machines</a:t>
            </a:r>
          </a:p>
          <a:p>
            <a:r>
              <a:rPr lang="en-US" dirty="0" smtClean="0"/>
              <a:t>Admin picks some % of pool that can be “whole”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condor machine needs a master</a:t>
            </a:r>
          </a:p>
          <a:p>
            <a:endParaRPr lang="en-US" dirty="0"/>
          </a:p>
          <a:p>
            <a:r>
              <a:rPr lang="en-US" dirty="0" smtClean="0"/>
              <a:t>Like “</a:t>
            </a:r>
            <a:r>
              <a:rPr lang="en-US" strike="sngStrike" dirty="0" err="1" smtClean="0"/>
              <a:t>systemd</a:t>
            </a:r>
            <a:r>
              <a:rPr lang="en-US" dirty="0" smtClean="0"/>
              <a:t>”, or “</a:t>
            </a:r>
            <a:r>
              <a:rPr lang="en-US" dirty="0" err="1" smtClean="0"/>
              <a:t>init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Starts daemons, restarts crashed daemons</a:t>
            </a:r>
          </a:p>
          <a:p>
            <a:r>
              <a:rPr lang="en-US" dirty="0" smtClean="0"/>
              <a:t>Tunes machine for condor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condor_master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355725"/>
            <a:ext cx="8399462" cy="51081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ondor_master</a:t>
            </a:r>
            <a:r>
              <a:rPr lang="en-US" dirty="0" smtClean="0"/>
              <a:t>:  runs on all machine, always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condor_schedd</a:t>
            </a:r>
            <a:r>
              <a:rPr lang="en-US" dirty="0" smtClean="0"/>
              <a:t>: runs on submit machine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condor_shadow</a:t>
            </a:r>
            <a:r>
              <a:rPr lang="en-US" dirty="0" smtClean="0"/>
              <a:t>: one per job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condor_startd</a:t>
            </a:r>
            <a:r>
              <a:rPr lang="en-US" dirty="0" smtClean="0"/>
              <a:t>:  runs on execute machine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condor_starter</a:t>
            </a:r>
            <a:r>
              <a:rPr lang="en-US" dirty="0" smtClean="0"/>
              <a:t>: one per job</a:t>
            </a:r>
          </a:p>
          <a:p>
            <a:pPr marL="0" indent="0">
              <a:buNone/>
            </a:pPr>
            <a:r>
              <a:rPr lang="en-US" dirty="0" err="1" smtClean="0"/>
              <a:t>condor_negotiator</a:t>
            </a:r>
            <a:r>
              <a:rPr lang="en-US" dirty="0" smtClean="0"/>
              <a:t>/</a:t>
            </a:r>
            <a:r>
              <a:rPr lang="en-US" dirty="0" err="1" smtClean="0"/>
              <a:t>condor_collector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one per pool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Daemons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97" y="485913"/>
            <a:ext cx="4096867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00113" y="942975"/>
            <a:ext cx="255746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ondor_master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(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pid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: 1740)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0113" y="3305177"/>
            <a:ext cx="255746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ondor_schedd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 bwMode="auto">
          <a:xfrm>
            <a:off x="2178844" y="2171700"/>
            <a:ext cx="0" cy="1133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28600" y="5372103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ondor_shadow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2625" y="5372103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ondor_shadow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8087" y="5372103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ondor_shadow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 bwMode="auto">
          <a:xfrm flipH="1">
            <a:off x="1052513" y="4533902"/>
            <a:ext cx="1126331" cy="838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8" idx="2"/>
            <a:endCxn id="13" idx="0"/>
          </p:cNvCxnSpPr>
          <p:nvPr/>
        </p:nvCxnSpPr>
        <p:spPr bwMode="auto">
          <a:xfrm>
            <a:off x="2178844" y="4533902"/>
            <a:ext cx="597694" cy="838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4" idx="0"/>
          </p:cNvCxnSpPr>
          <p:nvPr/>
        </p:nvCxnSpPr>
        <p:spPr bwMode="auto">
          <a:xfrm>
            <a:off x="2181225" y="4533902"/>
            <a:ext cx="2390775" cy="838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ight Brace 22"/>
          <p:cNvSpPr/>
          <p:nvPr/>
        </p:nvSpPr>
        <p:spPr bwMode="auto">
          <a:xfrm>
            <a:off x="3562349" y="1557337"/>
            <a:ext cx="823912" cy="2957512"/>
          </a:xfrm>
          <a:prstGeom prst="rightBrace">
            <a:avLst>
              <a:gd name="adj1" fmla="val 29046"/>
              <a:gd name="adj2" fmla="val 48551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3064668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“Condor Kernel”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95938" y="537210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“Condor </a:t>
            </a:r>
            <a:r>
              <a:rPr lang="en-US" dirty="0" err="1" smtClean="0"/>
              <a:t>Userspace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96991" y="2905067"/>
            <a:ext cx="14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fork/exec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31588" y="4752947"/>
            <a:ext cx="14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fork/exec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96453" y="2514570"/>
            <a:ext cx="1615081" cy="41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ondor_procd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0" name="Straight Arrow Connector 29"/>
          <p:cNvCxnSpPr>
            <a:stCxn id="6" idx="2"/>
            <a:endCxn id="29" idx="0"/>
          </p:cNvCxnSpPr>
          <p:nvPr/>
        </p:nvCxnSpPr>
        <p:spPr bwMode="auto">
          <a:xfrm flipH="1">
            <a:off x="1003994" y="2171700"/>
            <a:ext cx="1174850" cy="342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4214812" y="4138613"/>
            <a:ext cx="1057276" cy="438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ondor_q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424487" y="4138612"/>
            <a:ext cx="1676399" cy="438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ondor_submit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9512" y="413861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“Tools”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6" idx="2"/>
          </p:cNvCxnSpPr>
          <p:nvPr/>
        </p:nvCxnSpPr>
        <p:spPr bwMode="auto">
          <a:xfrm>
            <a:off x="2178844" y="2171700"/>
            <a:ext cx="438232" cy="342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2204586" y="2528888"/>
            <a:ext cx="1615081" cy="41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Times New Roman" charset="0"/>
                <a:ea typeface="ＭＳ Ｐゴシック" charset="0"/>
              </a:rPr>
              <a:t>s</a:t>
            </a:r>
            <a:r>
              <a:rPr lang="en-US" sz="1800" smtClean="0">
                <a:latin typeface="Times New Roman" charset="0"/>
                <a:ea typeface="ＭＳ Ｐゴシック" charset="0"/>
              </a:rPr>
              <a:t>hared_port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View: Execute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00113" y="942975"/>
            <a:ext cx="255746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ondor_master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(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pid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: 1740)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0113" y="3305177"/>
            <a:ext cx="255746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ondor_startd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 bwMode="auto">
          <a:xfrm>
            <a:off x="2178844" y="2171700"/>
            <a:ext cx="0" cy="1133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76200" y="4953002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ondor_starter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66610" y="4953002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ondor_starter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8087" y="4990778"/>
            <a:ext cx="1647825" cy="64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ondor_starter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 bwMode="auto">
          <a:xfrm flipH="1">
            <a:off x="900113" y="4533901"/>
            <a:ext cx="1278732" cy="419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8" idx="2"/>
            <a:endCxn id="13" idx="0"/>
          </p:cNvCxnSpPr>
          <p:nvPr/>
        </p:nvCxnSpPr>
        <p:spPr bwMode="auto">
          <a:xfrm>
            <a:off x="2178844" y="4533902"/>
            <a:ext cx="511679" cy="419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8" idx="2"/>
            <a:endCxn id="14" idx="0"/>
          </p:cNvCxnSpPr>
          <p:nvPr/>
        </p:nvCxnSpPr>
        <p:spPr bwMode="auto">
          <a:xfrm>
            <a:off x="2178844" y="4533902"/>
            <a:ext cx="2393156" cy="456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ight Brace 22"/>
          <p:cNvSpPr/>
          <p:nvPr/>
        </p:nvSpPr>
        <p:spPr bwMode="auto">
          <a:xfrm>
            <a:off x="3562349" y="1557337"/>
            <a:ext cx="823912" cy="2957512"/>
          </a:xfrm>
          <a:prstGeom prst="rightBrace">
            <a:avLst>
              <a:gd name="adj1" fmla="val 29046"/>
              <a:gd name="adj2" fmla="val 48551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3064668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“Condor Kernel”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95938" y="5012859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“Condor </a:t>
            </a:r>
            <a:r>
              <a:rPr lang="en-US" dirty="0" err="1" smtClean="0"/>
              <a:t>Userspace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68140" y="2533589"/>
            <a:ext cx="14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fork/exec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96453" y="2514570"/>
            <a:ext cx="1615081" cy="41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ondor_procd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0" name="Straight Arrow Connector 29"/>
          <p:cNvCxnSpPr>
            <a:stCxn id="6" idx="2"/>
            <a:endCxn id="29" idx="0"/>
          </p:cNvCxnSpPr>
          <p:nvPr/>
        </p:nvCxnSpPr>
        <p:spPr bwMode="auto">
          <a:xfrm flipH="1">
            <a:off x="1003994" y="2171700"/>
            <a:ext cx="1174850" cy="342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5424487" y="4138612"/>
            <a:ext cx="2333165" cy="438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ondor_status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-direct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9512" y="413861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“Tools”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43" y="870157"/>
            <a:ext cx="3178738" cy="219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422690" y="6150078"/>
            <a:ext cx="1162605" cy="707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Job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003995" y="5633713"/>
            <a:ext cx="0" cy="486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Oval 33"/>
          <p:cNvSpPr/>
          <p:nvPr/>
        </p:nvSpPr>
        <p:spPr bwMode="auto">
          <a:xfrm>
            <a:off x="2109219" y="6125497"/>
            <a:ext cx="1162605" cy="707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Job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690524" y="5609132"/>
            <a:ext cx="0" cy="486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3990697" y="6150078"/>
            <a:ext cx="1162605" cy="707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Job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572002" y="5633713"/>
            <a:ext cx="0" cy="486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73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584" y="0"/>
            <a:ext cx="9144000" cy="914400"/>
          </a:xfrm>
        </p:spPr>
        <p:txBody>
          <a:bodyPr/>
          <a:lstStyle/>
          <a:p>
            <a:r>
              <a:rPr lang="en-US" dirty="0" smtClean="0"/>
              <a:t>Life cycle of HTCondor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393014" y="2693376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schedd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59969" y="2696307"/>
            <a:ext cx="118403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startd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82461" y="783983"/>
            <a:ext cx="1225959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collector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28" name="Straight Arrow Connector 27"/>
          <p:cNvCxnSpPr>
            <a:stCxn id="21" idx="1"/>
          </p:cNvCxnSpPr>
          <p:nvPr/>
        </p:nvCxnSpPr>
        <p:spPr bwMode="auto">
          <a:xfrm flipH="1">
            <a:off x="2602524" y="1126883"/>
            <a:ext cx="6799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Elbow Connector 95"/>
          <p:cNvCxnSpPr>
            <a:stCxn id="20" idx="0"/>
          </p:cNvCxnSpPr>
          <p:nvPr/>
        </p:nvCxnSpPr>
        <p:spPr bwMode="auto">
          <a:xfrm rot="16200000" flipV="1">
            <a:off x="5684226" y="-171452"/>
            <a:ext cx="1693987" cy="4041532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125" idx="0"/>
            <a:endCxn id="20" idx="2"/>
          </p:cNvCxnSpPr>
          <p:nvPr/>
        </p:nvCxnSpPr>
        <p:spPr bwMode="auto">
          <a:xfrm flipV="1">
            <a:off x="8551984" y="3382107"/>
            <a:ext cx="1" cy="9627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" name="Flowchart: Document 124"/>
          <p:cNvSpPr/>
          <p:nvPr/>
        </p:nvSpPr>
        <p:spPr bwMode="auto">
          <a:xfrm>
            <a:off x="8191499" y="4344865"/>
            <a:ext cx="720969" cy="9070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41931" y="5322276"/>
            <a:ext cx="26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1393014" y="805966"/>
            <a:ext cx="1225959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negotiator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005993" y="1491766"/>
            <a:ext cx="0" cy="12016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 bwMode="auto">
          <a:xfrm>
            <a:off x="2028304" y="4344865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shadow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42" name="Straight Arrow Connector 41"/>
          <p:cNvCxnSpPr>
            <a:endCxn id="41" idx="0"/>
          </p:cNvCxnSpPr>
          <p:nvPr/>
        </p:nvCxnSpPr>
        <p:spPr bwMode="auto">
          <a:xfrm>
            <a:off x="1969926" y="3382107"/>
            <a:ext cx="585917" cy="9627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41" idx="3"/>
          </p:cNvCxnSpPr>
          <p:nvPr/>
        </p:nvCxnSpPr>
        <p:spPr bwMode="auto">
          <a:xfrm flipV="1">
            <a:off x="3083381" y="3200400"/>
            <a:ext cx="4876588" cy="14873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627078" y="2839152"/>
            <a:ext cx="253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Schedd may “split”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1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13" y="41016"/>
            <a:ext cx="9144000" cy="914400"/>
          </a:xfrm>
        </p:spPr>
        <p:txBody>
          <a:bodyPr/>
          <a:lstStyle/>
          <a:p>
            <a:r>
              <a:rPr lang="en-US" dirty="0" smtClean="0"/>
              <a:t>Process View: Central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469356" y="970164"/>
            <a:ext cx="255746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ondor_master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(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pid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: 1740)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0113" y="3305177"/>
            <a:ext cx="261432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ondor_collector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 bwMode="auto">
          <a:xfrm flipH="1">
            <a:off x="2207274" y="2198889"/>
            <a:ext cx="1540813" cy="1106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ight Brace 22"/>
          <p:cNvSpPr/>
          <p:nvPr/>
        </p:nvSpPr>
        <p:spPr bwMode="auto">
          <a:xfrm>
            <a:off x="6705600" y="1616175"/>
            <a:ext cx="823912" cy="2957512"/>
          </a:xfrm>
          <a:prstGeom prst="rightBrace">
            <a:avLst>
              <a:gd name="adj1" fmla="val 29046"/>
              <a:gd name="adj2" fmla="val 48551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8626" y="1111815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“Condor Kernel”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81040" y="2780806"/>
            <a:ext cx="14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fork/exec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96453" y="2514570"/>
            <a:ext cx="1615081" cy="41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ondor_procd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0" name="Straight Arrow Connector 29"/>
          <p:cNvCxnSpPr>
            <a:stCxn id="6" idx="2"/>
            <a:endCxn id="29" idx="0"/>
          </p:cNvCxnSpPr>
          <p:nvPr/>
        </p:nvCxnSpPr>
        <p:spPr bwMode="auto">
          <a:xfrm flipH="1">
            <a:off x="1003994" y="2198889"/>
            <a:ext cx="2744093" cy="315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1687848" y="5254037"/>
            <a:ext cx="2333165" cy="438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ondor_userprio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0537" y="5430576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“Tools”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748087" y="3348036"/>
            <a:ext cx="2842982" cy="1228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imes New Roman" charset="0"/>
                <a:ea typeface="ＭＳ Ｐゴシック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ondor_negotiator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6" name="Straight Arrow Connector 35"/>
          <p:cNvCxnSpPr>
            <a:stCxn id="6" idx="2"/>
            <a:endCxn id="33" idx="0"/>
          </p:cNvCxnSpPr>
          <p:nvPr/>
        </p:nvCxnSpPr>
        <p:spPr bwMode="auto">
          <a:xfrm>
            <a:off x="3748087" y="2198889"/>
            <a:ext cx="1421491" cy="1149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57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14612"/>
            <a:ext cx="9144000" cy="914400"/>
          </a:xfrm>
        </p:spPr>
        <p:txBody>
          <a:bodyPr/>
          <a:lstStyle/>
          <a:p>
            <a:r>
              <a:rPr lang="en-US" dirty="0" smtClean="0"/>
              <a:t>Condor Installation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5725"/>
            <a:ext cx="9143999" cy="4556344"/>
          </a:xfrm>
        </p:spPr>
        <p:txBody>
          <a:bodyPr/>
          <a:lstStyle/>
          <a:p>
            <a:r>
              <a:rPr lang="en-US" dirty="0" smtClean="0"/>
              <a:t>Either with </a:t>
            </a:r>
            <a:r>
              <a:rPr lang="en-US" dirty="0" err="1" smtClean="0"/>
              <a:t>tarball</a:t>
            </a:r>
            <a:endParaRPr lang="en-US" dirty="0" smtClean="0"/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xvf</a:t>
            </a:r>
            <a:r>
              <a:rPr lang="en-US" dirty="0" smtClean="0"/>
              <a:t> htcondor-8.6.11-redhat6</a:t>
            </a:r>
            <a:endParaRPr lang="en-US" dirty="0"/>
          </a:p>
          <a:p>
            <a:r>
              <a:rPr lang="en-US" dirty="0" smtClean="0"/>
              <a:t>Or native packages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http://research.cs.wisc.edu/htcondor/yum/repo.d/htcondor-stable-rhel6.repo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http://research.cs.wisc.edu/htcondor/yum/RPM-GPG-KEY-HTCondor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pm –import RPM_GPG-KEY-HTCondor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 install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1463"/>
            <a:ext cx="9144000" cy="914400"/>
          </a:xfrm>
        </p:spPr>
        <p:txBody>
          <a:bodyPr/>
          <a:lstStyle/>
          <a:p>
            <a:r>
              <a:rPr lang="en-US" dirty="0" smtClean="0"/>
              <a:t>Let’s Install HTCondor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http://htcondorproject.org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Content Placeholder 4" descr="HTCondor - Hom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2" y="882869"/>
            <a:ext cx="8109004" cy="5265683"/>
          </a:xfrm>
        </p:spPr>
      </p:pic>
    </p:spTree>
    <p:extLst>
      <p:ext uri="{BB962C8B-B14F-4D97-AF65-F5344CB8AC3E}">
        <p14:creationId xmlns:p14="http://schemas.microsoft.com/office/powerpoint/2010/main" val="41106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err="1"/>
              <a:t>Major.</a:t>
            </a:r>
            <a:r>
              <a:rPr lang="en-GB" altLang="en-US" sz="2400" dirty="0" err="1">
                <a:solidFill>
                  <a:srgbClr val="FF0000"/>
                </a:solidFill>
              </a:rPr>
              <a:t>minor</a:t>
            </a:r>
            <a:r>
              <a:rPr lang="en-GB" altLang="en-US" sz="2400" dirty="0" err="1"/>
              <a:t>.release</a:t>
            </a:r>
            <a:endParaRPr lang="en-GB" altLang="en-US" sz="2400" dirty="0"/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If minor is even (</a:t>
            </a:r>
            <a:r>
              <a:rPr lang="en-GB" altLang="en-US" sz="2000" dirty="0" err="1"/>
              <a:t>a.</a:t>
            </a:r>
            <a:r>
              <a:rPr lang="en-GB" altLang="en-US" sz="2000" dirty="0" err="1">
                <a:solidFill>
                  <a:srgbClr val="FF0000"/>
                </a:solidFill>
              </a:rPr>
              <a:t>b</a:t>
            </a:r>
            <a:r>
              <a:rPr lang="en-GB" altLang="en-US" sz="2000" dirty="0" err="1"/>
              <a:t>.c</a:t>
            </a:r>
            <a:r>
              <a:rPr lang="en-GB" altLang="en-US" sz="2000" dirty="0"/>
              <a:t>): Stable series</a:t>
            </a:r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Very stable, mostly bug fixes</a:t>
            </a:r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Current: </a:t>
            </a:r>
            <a:r>
              <a:rPr lang="en-GB" altLang="en-US" sz="1800" dirty="0" smtClean="0"/>
              <a:t>8.6</a:t>
            </a:r>
            <a:endParaRPr lang="en-GB" altLang="en-US" sz="1800" dirty="0"/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Examples: </a:t>
            </a:r>
            <a:r>
              <a:rPr lang="en-GB" altLang="en-US" sz="1800" dirty="0" smtClean="0"/>
              <a:t>8.2.5</a:t>
            </a:r>
            <a:r>
              <a:rPr lang="en-GB" altLang="en-US" sz="1800" dirty="0"/>
              <a:t>, </a:t>
            </a:r>
            <a:r>
              <a:rPr lang="en-GB" altLang="en-US" sz="1800" dirty="0" smtClean="0"/>
              <a:t>8.0.3</a:t>
            </a:r>
            <a:endParaRPr lang="en-GB" altLang="en-US" sz="1800" dirty="0"/>
          </a:p>
          <a:p>
            <a:pPr lvl="3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 dirty="0" smtClean="0"/>
              <a:t>8.6.0 coming soon to a repo near you</a:t>
            </a:r>
            <a:endParaRPr lang="en-GB" altLang="en-US" sz="1600" dirty="0"/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If minor is odd (</a:t>
            </a:r>
            <a:r>
              <a:rPr lang="en-GB" altLang="en-US" sz="2000" dirty="0" err="1"/>
              <a:t>a.</a:t>
            </a:r>
            <a:r>
              <a:rPr lang="en-GB" altLang="en-US" sz="2000" dirty="0" err="1">
                <a:solidFill>
                  <a:srgbClr val="FF0000"/>
                </a:solidFill>
              </a:rPr>
              <a:t>b</a:t>
            </a:r>
            <a:r>
              <a:rPr lang="en-GB" altLang="en-US" sz="2000" dirty="0" err="1"/>
              <a:t>.c</a:t>
            </a:r>
            <a:r>
              <a:rPr lang="en-GB" altLang="en-US" sz="2000" dirty="0"/>
              <a:t>): Developer series</a:t>
            </a:r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New features, may have some bugs</a:t>
            </a:r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Current: </a:t>
            </a:r>
            <a:r>
              <a:rPr lang="en-GB" altLang="en-US" sz="1800" dirty="0" smtClean="0"/>
              <a:t>8.7</a:t>
            </a:r>
            <a:endParaRPr lang="en-GB" altLang="en-US" sz="1800" dirty="0"/>
          </a:p>
          <a:p>
            <a:pPr lvl="2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/>
              <a:t>Examples: </a:t>
            </a:r>
            <a:r>
              <a:rPr lang="en-GB" altLang="en-US" sz="1800" dirty="0" smtClean="0"/>
              <a:t>8.3.2,</a:t>
            </a:r>
            <a:endParaRPr lang="en-GB" altLang="en-US" sz="1800" dirty="0"/>
          </a:p>
          <a:p>
            <a:pPr lvl="3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 dirty="0" smtClean="0"/>
              <a:t>8.5.5  almost released</a:t>
            </a:r>
            <a:endParaRPr lang="en-GB" alt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Number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minor releases in a stable series interoperate</a:t>
            </a:r>
          </a:p>
          <a:p>
            <a:pPr lvl="1"/>
            <a:r>
              <a:rPr lang="en-US" dirty="0" smtClean="0"/>
              <a:t>E.g. can have pool with 8.4.0, 8.4.1, etc.</a:t>
            </a:r>
          </a:p>
          <a:p>
            <a:pPr lvl="1"/>
            <a:r>
              <a:rPr lang="en-US" dirty="0" smtClean="0"/>
              <a:t>But not WITHIN A MACHINE: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Only across machines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The Reality</a:t>
            </a:r>
          </a:p>
          <a:p>
            <a:pPr lvl="1"/>
            <a:r>
              <a:rPr lang="en-US" dirty="0" smtClean="0"/>
              <a:t>We work really hard to </a:t>
            </a:r>
            <a:r>
              <a:rPr lang="en-US" dirty="0"/>
              <a:t>d</a:t>
            </a:r>
            <a:r>
              <a:rPr lang="en-US" dirty="0" smtClean="0"/>
              <a:t>o better</a:t>
            </a:r>
          </a:p>
          <a:p>
            <a:pPr lvl="2"/>
            <a:r>
              <a:rPr lang="en-US" dirty="0" smtClean="0"/>
              <a:t>8.4 with 8.2 with 8.5, etc.</a:t>
            </a:r>
          </a:p>
          <a:p>
            <a:pPr lvl="2"/>
            <a:r>
              <a:rPr lang="en-US" dirty="0" smtClean="0"/>
              <a:t>Part of HTC ideal: can never upgrade in lock-step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Guarantee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need to configure HTCondor</a:t>
            </a:r>
          </a:p>
          <a:p>
            <a:endParaRPr lang="en-US" dirty="0"/>
          </a:p>
          <a:p>
            <a:r>
              <a:rPr lang="en-US" dirty="0" smtClean="0"/>
              <a:t>1100+ knobs and parameters!</a:t>
            </a:r>
          </a:p>
          <a:p>
            <a:endParaRPr lang="en-US" dirty="0"/>
          </a:p>
          <a:p>
            <a:r>
              <a:rPr lang="en-US" dirty="0" smtClean="0"/>
              <a:t>Don’t need to set all of them…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SBIN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/condor/log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SPOOL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/lib/condor/spool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/lib/condor/execute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CONDOR_CONFIG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/condor/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condor_config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file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“Personal Condor”</a:t>
            </a:r>
          </a:p>
          <a:p>
            <a:pPr lvl="1"/>
            <a:r>
              <a:rPr lang="en-US" dirty="0" smtClean="0"/>
              <a:t>All on one machine: </a:t>
            </a:r>
          </a:p>
          <a:p>
            <a:pPr lvl="2"/>
            <a:r>
              <a:rPr lang="en-US" dirty="0" smtClean="0"/>
              <a:t>submit side IS execute side</a:t>
            </a:r>
          </a:p>
          <a:p>
            <a:pPr lvl="1"/>
            <a:r>
              <a:rPr lang="en-US" dirty="0" smtClean="0"/>
              <a:t>Jobs always run</a:t>
            </a:r>
          </a:p>
          <a:p>
            <a:r>
              <a:rPr lang="en-US" dirty="0" smtClean="0"/>
              <a:t>Use defaults where ever possible</a:t>
            </a:r>
          </a:p>
          <a:p>
            <a:r>
              <a:rPr lang="en-US" dirty="0" smtClean="0"/>
              <a:t>Very handy for debugging and learning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pool!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Role	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What daemons run on this machine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CONDOR_HOST</a:t>
            </a:r>
          </a:p>
          <a:p>
            <a:pPr lvl="1"/>
            <a:r>
              <a:rPr lang="en-US" dirty="0" smtClean="0"/>
              <a:t>Where the central manager 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Security settings</a:t>
            </a:r>
          </a:p>
          <a:p>
            <a:pPr lvl="1"/>
            <a:r>
              <a:rPr lang="en-US" dirty="0" smtClean="0"/>
              <a:t>Who can do what to whom?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knob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Process 30"/>
          <p:cNvSpPr/>
          <p:nvPr/>
        </p:nvSpPr>
        <p:spPr bwMode="auto">
          <a:xfrm>
            <a:off x="6529754" y="913610"/>
            <a:ext cx="2665536" cy="502412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Flowchart: Process 1"/>
          <p:cNvSpPr/>
          <p:nvPr/>
        </p:nvSpPr>
        <p:spPr bwMode="auto">
          <a:xfrm>
            <a:off x="951034" y="867508"/>
            <a:ext cx="2331428" cy="47163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“Submit Side”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25415" y="2754923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Idle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02524" y="2743200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In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08230" y="2702169"/>
            <a:ext cx="12074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Running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59969" y="2696307"/>
            <a:ext cx="118403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Complete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05001" y="1320678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Held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0453" y="5251938"/>
            <a:ext cx="1207477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71499" y="3124201"/>
            <a:ext cx="5539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80492" y="3124202"/>
            <a:ext cx="422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18" idx="1"/>
          </p:cNvCxnSpPr>
          <p:nvPr/>
        </p:nvCxnSpPr>
        <p:spPr bwMode="auto">
          <a:xfrm>
            <a:off x="3657601" y="3045069"/>
            <a:ext cx="65062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5920154" y="2702169"/>
            <a:ext cx="1219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out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Arrow Connector 58"/>
          <p:cNvCxnSpPr>
            <a:endCxn id="58" idx="1"/>
          </p:cNvCxnSpPr>
          <p:nvPr/>
        </p:nvCxnSpPr>
        <p:spPr bwMode="auto">
          <a:xfrm flipV="1">
            <a:off x="5515707" y="3045069"/>
            <a:ext cx="404447" cy="14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8" idx="3"/>
          </p:cNvCxnSpPr>
          <p:nvPr/>
        </p:nvCxnSpPr>
        <p:spPr bwMode="auto">
          <a:xfrm flipV="1">
            <a:off x="7139354" y="3036276"/>
            <a:ext cx="820615" cy="87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828800" y="2182873"/>
            <a:ext cx="562708" cy="55446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21" idx="3"/>
            <a:endCxn id="18" idx="0"/>
          </p:cNvCxnSpPr>
          <p:nvPr/>
        </p:nvCxnSpPr>
        <p:spPr bwMode="auto">
          <a:xfrm>
            <a:off x="2960078" y="1663578"/>
            <a:ext cx="1951891" cy="103859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114191" y="3490545"/>
            <a:ext cx="0" cy="17613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Rectangle 73"/>
          <p:cNvSpPr/>
          <p:nvPr/>
        </p:nvSpPr>
        <p:spPr bwMode="auto">
          <a:xfrm>
            <a:off x="4561740" y="5251938"/>
            <a:ext cx="1207477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510454" y="5251938"/>
            <a:ext cx="1258764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6" name="Elbow Connector 95"/>
          <p:cNvCxnSpPr>
            <a:stCxn id="20" idx="0"/>
          </p:cNvCxnSpPr>
          <p:nvPr/>
        </p:nvCxnSpPr>
        <p:spPr bwMode="auto">
          <a:xfrm rot="16200000" flipV="1">
            <a:off x="4255477" y="-1600201"/>
            <a:ext cx="1693986" cy="689903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1652954" y="1002320"/>
            <a:ext cx="1" cy="16939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Elbow Connector 112"/>
          <p:cNvCxnSpPr>
            <a:stCxn id="18" idx="2"/>
          </p:cNvCxnSpPr>
          <p:nvPr/>
        </p:nvCxnSpPr>
        <p:spPr bwMode="auto">
          <a:xfrm rot="5400000">
            <a:off x="2646484" y="2394438"/>
            <a:ext cx="1271954" cy="325901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1652955" y="3490545"/>
            <a:ext cx="0" cy="11693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20" idx="2"/>
          </p:cNvCxnSpPr>
          <p:nvPr/>
        </p:nvCxnSpPr>
        <p:spPr bwMode="auto">
          <a:xfrm>
            <a:off x="8551985" y="3382107"/>
            <a:ext cx="0" cy="9891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Flowchart: Document 123"/>
          <p:cNvSpPr/>
          <p:nvPr/>
        </p:nvSpPr>
        <p:spPr bwMode="auto">
          <a:xfrm>
            <a:off x="-1" y="2743200"/>
            <a:ext cx="720969" cy="12499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5" name="Flowchart: Document 124"/>
          <p:cNvSpPr/>
          <p:nvPr/>
        </p:nvSpPr>
        <p:spPr bwMode="auto">
          <a:xfrm>
            <a:off x="8191499" y="4344865"/>
            <a:ext cx="720969" cy="9070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41931" y="5322276"/>
            <a:ext cx="26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file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-17584" y="3977131"/>
            <a:ext cx="131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</a:t>
            </a:r>
          </a:p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/log/condor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Where daemons write debugging 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SPOOL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/spool/condor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Where the schedd stores jobs and 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 =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/condor/execute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Where the startd runs jobs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interesting knobs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/condor/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config.d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/50PC.config</a:t>
            </a:r>
          </a:p>
          <a:p>
            <a:pPr marL="0" indent="0">
              <a:buNone/>
            </a:pP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All daemons local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ROLE 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CONDOR_HOST = localhost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ALLOW_WRITE = localhost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914400"/>
          </a:xfrm>
        </p:spPr>
        <p:txBody>
          <a:bodyPr/>
          <a:lstStyle/>
          <a:p>
            <a:r>
              <a:rPr lang="en-US" dirty="0" smtClean="0"/>
              <a:t>Minimum knobs for personal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31273" y="952867"/>
            <a:ext cx="8835476" cy="51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Error: communication error</a:t>
            </a: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CEDAR:6001:Failed to connect to &lt;128.105.14.141:4210&gt;</a:t>
            </a:r>
          </a:p>
          <a:p>
            <a:pPr marL="0" indent="0">
              <a:buFontTx/>
              <a:buNone/>
            </a:pP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ERROR: Can't find address of local schedd</a:t>
            </a:r>
          </a:p>
          <a:p>
            <a:pPr marL="0" indent="0">
              <a:buFontTx/>
              <a:buNone/>
            </a:pP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Error: </a:t>
            </a:r>
          </a:p>
          <a:p>
            <a:pPr marL="0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Extra Info: You probably saw this error because the 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is not 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running on the machine you are trying to query…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31273" y="952867"/>
            <a:ext cx="8835476" cy="1175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auxww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[Cc]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ondor</a:t>
            </a: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0" indent="0">
              <a:buFontTx/>
              <a:buNone/>
            </a:pP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condor_master</a:t>
            </a:r>
            <a:r>
              <a:rPr lang="en-US" dirty="0" smtClean="0"/>
              <a:t> –f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ervice start condor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1264992"/>
            <a:ext cx="8835476" cy="3349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auxww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[Cc]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ondor</a:t>
            </a:r>
            <a:endParaRPr lang="en-US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ondor	19534  50380  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condor_master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19535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21692        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 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condor_procd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-A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19557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69656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condor_collector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-f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19559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51272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condor_startd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-f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19560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71012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-f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19561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50888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11:19   0:00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condor_negotiator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-f</a:t>
            </a:r>
          </a:p>
          <a:p>
            <a:pPr marL="0" indent="0">
              <a:buFontTx/>
              <a:buNone/>
            </a:pP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cs typeface="Courier New" panose="02070309020205020404" pitchFamily="49" charset="0"/>
              </a:rPr>
              <a:t>         Notice the UID of the daemons</a:t>
            </a:r>
          </a:p>
        </p:txBody>
      </p:sp>
    </p:spTree>
    <p:extLst>
      <p:ext uri="{BB962C8B-B14F-4D97-AF65-F5344CB8AC3E}">
        <p14:creationId xmlns:p14="http://schemas.microsoft.com/office/powerpoint/2010/main" val="35169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test to see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1107830"/>
            <a:ext cx="8835476" cy="5263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endParaRPr lang="en-US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Wait a few minutes…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OpSys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Arch   State     Activity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LoadAv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slot1@chevre.cs.wi LINUX      X86_64 Unclaimed Idle      0.190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20480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slot2@chevre.cs.wi LINUX      X86_64 Unclaimed Idle      0.000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20480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slot3@chevre.cs.wi LINUX      X86_64 Unclaimed Idle      0.000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20480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slot4@chevre.cs.wi LINUX      X86_64 Unclaimed Idle      0.000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20480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-- Submitter: gthain@chevre.cs.wisc.edu : &lt;128.105.14.141:35019&gt; : chevre.cs.wisc.edu</a:t>
            </a: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ID      OWNER            SUBMITTED     RUN_TIME ST PRI SIZE CMD</a:t>
            </a:r>
          </a:p>
          <a:p>
            <a:pPr marL="0" indent="0">
              <a:buFontTx/>
              <a:buNone/>
            </a:pP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 jobs; 0 completed, 0 removed, 0 idle, 0 running, 0 held, 0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suspended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 just to be sure…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NUM_CPUS = X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How many cores condor thinks there are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MEMORY = M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How much memory (in Mb) there is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STARTD_CRON_...</a:t>
            </a:r>
          </a:p>
          <a:p>
            <a:pPr lvl="1"/>
            <a:r>
              <a:rPr lang="en-US" dirty="0" smtClean="0"/>
              <a:t>Set of knobs to run scripts and insert attributes into startd ad (See Manual for full details).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Startd Knobs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daemon logs mysterious info to file</a:t>
            </a:r>
            <a:endParaRPr lang="en-US" dirty="0"/>
          </a:p>
          <a:p>
            <a:r>
              <a:rPr lang="en-US" dirty="0" smtClean="0"/>
              <a:t>$(LOG)/</a:t>
            </a:r>
            <a:r>
              <a:rPr lang="en-US" dirty="0" err="1" smtClean="0"/>
              <a:t>DaemonNameLog</a:t>
            </a:r>
            <a:endParaRPr lang="en-US" dirty="0" smtClean="0"/>
          </a:p>
          <a:p>
            <a:r>
              <a:rPr lang="en-US" dirty="0" smtClean="0"/>
              <a:t>Default: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/log/condor/</a:t>
            </a:r>
            <a:r>
              <a:rPr lang="en-US" dirty="0" err="1" smtClean="0"/>
              <a:t>SchedLog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/log/condor/</a:t>
            </a:r>
            <a:r>
              <a:rPr lang="en-US" dirty="0" err="1" smtClean="0"/>
              <a:t>MatchLog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/log/condor/</a:t>
            </a:r>
            <a:r>
              <a:rPr lang="en-US" dirty="0" err="1" smtClean="0"/>
              <a:t>StarterLog.slotX</a:t>
            </a:r>
            <a:endParaRPr lang="en-US" dirty="0" smtClean="0"/>
          </a:p>
          <a:p>
            <a:r>
              <a:rPr lang="en-US" dirty="0" smtClean="0"/>
              <a:t>Experts-only view of condor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Diversion into daemon 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machines makes it hard</a:t>
            </a:r>
          </a:p>
          <a:p>
            <a:pPr lvl="1"/>
            <a:r>
              <a:rPr lang="en-US" dirty="0" smtClean="0"/>
              <a:t>Different policies on each machines</a:t>
            </a:r>
          </a:p>
          <a:p>
            <a:pPr lvl="1"/>
            <a:r>
              <a:rPr lang="en-US" dirty="0" smtClean="0"/>
              <a:t>Different owners</a:t>
            </a:r>
          </a:p>
          <a:p>
            <a:pPr lvl="1"/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“real”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rocess 31"/>
          <p:cNvSpPr/>
          <p:nvPr/>
        </p:nvSpPr>
        <p:spPr bwMode="auto">
          <a:xfrm>
            <a:off x="3282461" y="905218"/>
            <a:ext cx="3247294" cy="517065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63770" y="77984"/>
            <a:ext cx="9144000" cy="914400"/>
          </a:xfrm>
        </p:spPr>
        <p:txBody>
          <a:bodyPr/>
          <a:lstStyle/>
          <a:p>
            <a:r>
              <a:rPr lang="en-US" dirty="0" smtClean="0"/>
              <a:t>“Execute Side”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25415" y="2754923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Idle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02524" y="2743200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In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08230" y="2702169"/>
            <a:ext cx="12074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Running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59969" y="2696307"/>
            <a:ext cx="118403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Complete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05001" y="1320678"/>
            <a:ext cx="1055077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Held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0453" y="5251938"/>
            <a:ext cx="1207477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71499" y="3124201"/>
            <a:ext cx="5539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80492" y="3124202"/>
            <a:ext cx="422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18" idx="1"/>
          </p:cNvCxnSpPr>
          <p:nvPr/>
        </p:nvCxnSpPr>
        <p:spPr bwMode="auto">
          <a:xfrm>
            <a:off x="3657601" y="3045069"/>
            <a:ext cx="65062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5920154" y="2702169"/>
            <a:ext cx="1219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Xfer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out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Arrow Connector 58"/>
          <p:cNvCxnSpPr>
            <a:endCxn id="58" idx="1"/>
          </p:cNvCxnSpPr>
          <p:nvPr/>
        </p:nvCxnSpPr>
        <p:spPr bwMode="auto">
          <a:xfrm flipV="1">
            <a:off x="5515707" y="3045069"/>
            <a:ext cx="404447" cy="14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8" idx="3"/>
          </p:cNvCxnSpPr>
          <p:nvPr/>
        </p:nvCxnSpPr>
        <p:spPr bwMode="auto">
          <a:xfrm flipV="1">
            <a:off x="7139354" y="3036276"/>
            <a:ext cx="820615" cy="87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828800" y="2182873"/>
            <a:ext cx="562708" cy="55446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21" idx="3"/>
            <a:endCxn id="18" idx="0"/>
          </p:cNvCxnSpPr>
          <p:nvPr/>
        </p:nvCxnSpPr>
        <p:spPr bwMode="auto">
          <a:xfrm>
            <a:off x="2960078" y="1663578"/>
            <a:ext cx="1951891" cy="103859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114191" y="3490545"/>
            <a:ext cx="0" cy="17613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Rectangle 73"/>
          <p:cNvSpPr/>
          <p:nvPr/>
        </p:nvSpPr>
        <p:spPr bwMode="auto">
          <a:xfrm>
            <a:off x="4561740" y="5251938"/>
            <a:ext cx="1207477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510454" y="5251938"/>
            <a:ext cx="1258764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Suspend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6" name="Elbow Connector 95"/>
          <p:cNvCxnSpPr>
            <a:stCxn id="20" idx="0"/>
          </p:cNvCxnSpPr>
          <p:nvPr/>
        </p:nvCxnSpPr>
        <p:spPr bwMode="auto">
          <a:xfrm rot="16200000" flipV="1">
            <a:off x="4255477" y="-1600201"/>
            <a:ext cx="1693986" cy="689903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1652954" y="1002320"/>
            <a:ext cx="1" cy="16939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Elbow Connector 112"/>
          <p:cNvCxnSpPr>
            <a:stCxn id="18" idx="2"/>
          </p:cNvCxnSpPr>
          <p:nvPr/>
        </p:nvCxnSpPr>
        <p:spPr bwMode="auto">
          <a:xfrm rot="5400000">
            <a:off x="2646484" y="2394438"/>
            <a:ext cx="1271954" cy="325901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1652955" y="3490545"/>
            <a:ext cx="0" cy="11693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20" idx="2"/>
          </p:cNvCxnSpPr>
          <p:nvPr/>
        </p:nvCxnSpPr>
        <p:spPr bwMode="auto">
          <a:xfrm>
            <a:off x="8551985" y="3382107"/>
            <a:ext cx="0" cy="9891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Flowchart: Document 123"/>
          <p:cNvSpPr/>
          <p:nvPr/>
        </p:nvSpPr>
        <p:spPr bwMode="auto">
          <a:xfrm>
            <a:off x="-1" y="2743200"/>
            <a:ext cx="720969" cy="12499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5" name="Flowchart: Document 124"/>
          <p:cNvSpPr/>
          <p:nvPr/>
        </p:nvSpPr>
        <p:spPr bwMode="auto">
          <a:xfrm>
            <a:off x="8191499" y="4344865"/>
            <a:ext cx="720969" cy="90707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41931" y="5322276"/>
            <a:ext cx="26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file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-17584" y="3977131"/>
            <a:ext cx="131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</a:t>
            </a:r>
          </a:p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No firewall</a:t>
            </a:r>
          </a:p>
          <a:p>
            <a:pPr lvl="1"/>
            <a:r>
              <a:rPr lang="en-US" dirty="0" smtClean="0"/>
              <a:t>Full DNS everywhere (forward and backward)</a:t>
            </a:r>
          </a:p>
          <a:p>
            <a:pPr lvl="1"/>
            <a:r>
              <a:rPr lang="en-US" dirty="0" smtClean="0"/>
              <a:t>We’ve got root on all machines</a:t>
            </a:r>
          </a:p>
          <a:p>
            <a:pPr lvl="1"/>
            <a:endParaRPr lang="en-US" dirty="0"/>
          </a:p>
          <a:p>
            <a:r>
              <a:rPr lang="en-US" dirty="0" smtClean="0"/>
              <a:t>HTCondor doesn’t require any of these</a:t>
            </a:r>
          </a:p>
          <a:p>
            <a:pPr lvl="1"/>
            <a:r>
              <a:rPr lang="en-US" dirty="0" smtClean="0"/>
              <a:t>(but easier with them)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Simple Distributed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Options (all require root):</a:t>
            </a:r>
          </a:p>
          <a:p>
            <a:pPr lvl="1"/>
            <a:r>
              <a:rPr lang="en-US" dirty="0" smtClean="0"/>
              <a:t>Nobody UID</a:t>
            </a:r>
          </a:p>
          <a:p>
            <a:pPr lvl="2"/>
            <a:r>
              <a:rPr lang="en-US" dirty="0" smtClean="0"/>
              <a:t>Safest from the machine’s perspective</a:t>
            </a:r>
            <a:endParaRPr lang="en-US" dirty="0"/>
          </a:p>
          <a:p>
            <a:pPr lvl="1"/>
            <a:r>
              <a:rPr lang="en-US" dirty="0" smtClean="0"/>
              <a:t>The submitting User</a:t>
            </a:r>
          </a:p>
          <a:p>
            <a:pPr lvl="2"/>
            <a:r>
              <a:rPr lang="en-US" dirty="0" smtClean="0"/>
              <a:t>Most useful from the user’s perspective</a:t>
            </a:r>
          </a:p>
          <a:p>
            <a:pPr lvl="2"/>
            <a:r>
              <a:rPr lang="en-US" dirty="0" smtClean="0"/>
              <a:t>May be required if shared </a:t>
            </a:r>
            <a:r>
              <a:rPr lang="en-US" dirty="0" err="1" smtClean="0"/>
              <a:t>filesystem</a:t>
            </a:r>
            <a:r>
              <a:rPr lang="en-US" dirty="0" smtClean="0"/>
              <a:t> exists</a:t>
            </a:r>
          </a:p>
          <a:p>
            <a:pPr lvl="1"/>
            <a:r>
              <a:rPr lang="en-US" dirty="0" smtClean="0"/>
              <a:t>A “Slot User”</a:t>
            </a:r>
          </a:p>
          <a:p>
            <a:pPr lvl="2"/>
            <a:r>
              <a:rPr lang="en-US" dirty="0" smtClean="0"/>
              <a:t>Bespoke UID per slot</a:t>
            </a:r>
          </a:p>
          <a:p>
            <a:pPr lvl="2"/>
            <a:r>
              <a:rPr lang="en-US" dirty="0" smtClean="0"/>
              <a:t>Good combination of isolation and utility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UID should jobs run 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UID_DOMAIN = \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same_string_on_submit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TRUST_UID_DOMAIN = true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SOFT_UID_DOMAIN = true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If UID_DOMAINs match, jobs run as user, otherwise “nobody”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UID_DOMAIN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SLOT1_USER = slot1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SLOT2_USER = slot2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STARTER_ALOW_RUNAS_OWNER = false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EXECUTE_LOGIN_IS_DEDICATED=true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Job will run as </a:t>
            </a:r>
            <a:r>
              <a:rPr lang="en-US" dirty="0" err="1" smtClean="0">
                <a:cs typeface="Courier New" panose="02070309020205020404" pitchFamily="49" charset="0"/>
              </a:rPr>
              <a:t>slotX</a:t>
            </a:r>
            <a:r>
              <a:rPr lang="en-US" dirty="0" smtClean="0">
                <a:cs typeface="Courier New" panose="02070309020205020404" pitchFamily="49" charset="0"/>
              </a:rPr>
              <a:t> Unix user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HTCondor can work with NFS</a:t>
            </a:r>
          </a:p>
          <a:p>
            <a:pPr lvl="1"/>
            <a:r>
              <a:rPr lang="en-US" dirty="0" smtClean="0"/>
              <a:t>But how does it know what nodes have it?</a:t>
            </a:r>
          </a:p>
          <a:p>
            <a:r>
              <a:rPr lang="en-US" dirty="0" err="1" smtClean="0"/>
              <a:t>WhenSubmitter</a:t>
            </a:r>
            <a:r>
              <a:rPr lang="en-US" dirty="0" smtClean="0"/>
              <a:t> &amp; Execute nodes share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FILESYSTEM_DOMAIN </a:t>
            </a:r>
            <a:r>
              <a:rPr lang="en-US" dirty="0" smtClean="0"/>
              <a:t>values</a:t>
            </a:r>
          </a:p>
          <a:p>
            <a:pPr lvl="3"/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FILESYSTEM_DOMAIN = domain.name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Or, submit file can always transfer with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hould_transfer_files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yes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If jobs always idle, first thing to check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FILESYSTEM_DOMAIN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Manager</a:t>
            </a:r>
          </a:p>
          <a:p>
            <a:endParaRPr lang="en-US" dirty="0"/>
          </a:p>
          <a:p>
            <a:r>
              <a:rPr lang="en-US" dirty="0" smtClean="0"/>
              <a:t>Execute Machine</a:t>
            </a:r>
          </a:p>
          <a:p>
            <a:endParaRPr lang="en-US" dirty="0"/>
          </a:p>
          <a:p>
            <a:r>
              <a:rPr lang="en-US" dirty="0" smtClean="0"/>
              <a:t>Submit Machine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Separate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5725"/>
            <a:ext cx="9144000" cy="4227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ROLE 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CentralManager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CONDOR_HOST = cm.cs.wisc.edu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ALLOW_WRITE = *.cs.wisc.edu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ROLE : 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CONDOR_HOST = cm.cs.wisc.edu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ALLOW_WRITE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*.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cs.wisc.edu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UID_DOMAIN = cs.wisc.edu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FILESYSTEM_DOMAIN = cs.wisc.edu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82" y="1355725"/>
            <a:ext cx="9056317" cy="422751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ROLE : Execute</a:t>
            </a:r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CONDOR_HOST = cm.cs.wisc.edu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ALLOW_WRITE 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*.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cs.wisc.edu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UID_DOMAIN = cs.wisc.edu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FILESYSTEM_DOMAIN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cs.wisc.edu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default is 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#FILESYSTEM_DOMAIN=$(FULL_HOSTNAME)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order matter?</a:t>
            </a:r>
          </a:p>
          <a:p>
            <a:pPr lvl="1"/>
            <a:r>
              <a:rPr lang="en-US" dirty="0" smtClean="0"/>
              <a:t>Somewhat:  start CM first</a:t>
            </a:r>
          </a:p>
          <a:p>
            <a:r>
              <a:rPr lang="en-US" dirty="0" smtClean="0"/>
              <a:t>How to check:</a:t>
            </a:r>
          </a:p>
          <a:p>
            <a:r>
              <a:rPr lang="en-US" dirty="0" smtClean="0"/>
              <a:t>Every Daemon has </a:t>
            </a:r>
            <a:r>
              <a:rPr lang="en-US" dirty="0" err="1" smtClean="0"/>
              <a:t>classad</a:t>
            </a:r>
            <a:r>
              <a:rPr lang="en-US" dirty="0" smtClean="0"/>
              <a:t> in collector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ondor_status</a:t>
            </a:r>
            <a:r>
              <a:rPr lang="en-US" dirty="0" smtClean="0"/>
              <a:t> -schedd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ondor_status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negotiator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ondor_status</a:t>
            </a:r>
            <a:r>
              <a:rPr lang="en-US" dirty="0" smtClean="0"/>
              <a:t> -any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Start them all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submit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76" y="992311"/>
            <a:ext cx="4096239" cy="28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07477"/>
            <a:ext cx="5509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Submit side managed by 1 	</a:t>
            </a:r>
            <a:r>
              <a:rPr lang="en-US" dirty="0" err="1" smtClean="0"/>
              <a:t>condor_schedd</a:t>
            </a:r>
            <a:r>
              <a:rPr lang="en-US" dirty="0" smtClean="0"/>
              <a:t>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one shadow per running job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condor_shadow</a:t>
            </a:r>
            <a:r>
              <a:rPr lang="en-US" dirty="0" smtClean="0"/>
              <a:t>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Schedd is a database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Submit points can be performance bottleneck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Usually a handful per pool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6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ondor_status</a:t>
            </a:r>
            <a:r>
              <a:rPr lang="en-US" dirty="0" smtClean="0"/>
              <a:t> -any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1107830"/>
            <a:ext cx="8835476" cy="5263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TargetType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Name</a:t>
            </a:r>
          </a:p>
          <a:p>
            <a:pPr marL="0" indent="0">
              <a:buFontTx/>
              <a:buNone/>
            </a:pP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Collector       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None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Pool@cm.cs.wisc.edu</a:t>
            </a:r>
            <a:endParaRPr lang="en-US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Negotiator         None               cm.cs.wisc.edu</a:t>
            </a:r>
          </a:p>
          <a:p>
            <a:pPr marL="0" indent="0">
              <a:buNone/>
            </a:pPr>
            <a:r>
              <a:rPr lang="en-US" sz="16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DaemonMaster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None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Scheduler       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None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submit.cs.wisc.edu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DaemonMaster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None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submit.cs.wisc.edu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DaemonMaster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None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Machine            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Job 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slot1@wn.cs.wisc.edu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Machine            Job 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slot2@wn.cs.wisc.edu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Machine            Job 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slot3@wn.cs.wisc.edu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Machine            Job                </a:t>
            </a:r>
            <a:r>
              <a:rPr lang="en-US" sz="1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slot4@wn.cs.wisc.edu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ondor_q</a:t>
            </a:r>
            <a:r>
              <a:rPr lang="en-US" dirty="0" smtClean="0"/>
              <a:t> / </a:t>
            </a:r>
            <a:r>
              <a:rPr lang="en-US" dirty="0" err="1" smtClean="0"/>
              <a:t>condor_status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condor_ping</a:t>
            </a:r>
            <a:r>
              <a:rPr lang="en-US" dirty="0" smtClean="0"/>
              <a:t> ALL –name machine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condor_ping</a:t>
            </a:r>
            <a:r>
              <a:rPr lang="en-US" dirty="0" smtClean="0"/>
              <a:t> ALL –</a:t>
            </a:r>
            <a:r>
              <a:rPr lang="en-US" dirty="0" err="1" smtClean="0"/>
              <a:t>addr</a:t>
            </a:r>
            <a:r>
              <a:rPr lang="en-US" dirty="0" smtClean="0"/>
              <a:t> ‘&lt;127.0.0.1:9618&gt;’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the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userlog</a:t>
            </a:r>
            <a:r>
              <a:rPr lang="en-US" dirty="0" smtClean="0"/>
              <a:t> – may be preempted often</a:t>
            </a:r>
          </a:p>
          <a:p>
            <a:r>
              <a:rPr lang="en-US" dirty="0"/>
              <a:t>r</a:t>
            </a:r>
            <a:r>
              <a:rPr lang="en-US" dirty="0" smtClean="0"/>
              <a:t>un </a:t>
            </a:r>
            <a:r>
              <a:rPr lang="en-US" dirty="0" err="1" smtClean="0"/>
              <a:t>condor_q</a:t>
            </a:r>
            <a:r>
              <a:rPr lang="en-US" dirty="0" smtClean="0"/>
              <a:t> -better-analyze </a:t>
            </a:r>
            <a:r>
              <a:rPr lang="en-US" dirty="0" err="1" smtClean="0"/>
              <a:t>job_id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 job is always idle?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Whew!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ondor_status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–direct –schedd –statistics 2</a:t>
            </a:r>
          </a:p>
          <a:p>
            <a:r>
              <a:rPr lang="en-US" dirty="0" smtClean="0"/>
              <a:t>(all kinds of output), mostly aggregated</a:t>
            </a:r>
          </a:p>
          <a:p>
            <a:r>
              <a:rPr lang="en-US" dirty="0" err="1" smtClean="0"/>
              <a:t>NumJobStarts</a:t>
            </a:r>
            <a:r>
              <a:rPr lang="en-US" dirty="0" smtClean="0"/>
              <a:t>, </a:t>
            </a:r>
            <a:r>
              <a:rPr lang="en-US" dirty="0" err="1" smtClean="0"/>
              <a:t>RecentJobStarts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See manual for full details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statistic</a:t>
            </a:r>
          </a:p>
          <a:p>
            <a:endParaRPr lang="en-US" dirty="0"/>
          </a:p>
          <a:p>
            <a:r>
              <a:rPr lang="en-US" dirty="0" smtClean="0"/>
              <a:t>Measures time not idle</a:t>
            </a:r>
          </a:p>
          <a:p>
            <a:endParaRPr lang="en-US" dirty="0"/>
          </a:p>
          <a:p>
            <a:r>
              <a:rPr lang="en-US" dirty="0" smtClean="0"/>
              <a:t>If over 95%, daemon is probably saturated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DaemonCoreDutyCycle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SCHEDD_COLLECT_STATS_FOR_Gthain</a:t>
            </a:r>
            <a:r>
              <a:rPr lang="en-US" sz="2000" dirty="0" smtClean="0"/>
              <a:t> </a:t>
            </a:r>
            <a:r>
              <a:rPr lang="en-US" sz="2000" dirty="0"/>
              <a:t>= (Owner</a:t>
            </a:r>
            <a:r>
              <a:rPr lang="en-US" sz="2000" dirty="0" smtClean="0"/>
              <a:t>==“gthain")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Schedd will maintain distinct sets of status per owner, with name as prefix:</a:t>
            </a:r>
          </a:p>
          <a:p>
            <a:pPr marL="0" indent="0">
              <a:buNone/>
            </a:pPr>
            <a:r>
              <a:rPr lang="en-US" dirty="0" err="1" smtClean="0"/>
              <a:t>GthainJobsCompleted</a:t>
            </a:r>
            <a:r>
              <a:rPr lang="en-US" dirty="0" smtClean="0"/>
              <a:t> = 7</a:t>
            </a:r>
          </a:p>
          <a:p>
            <a:pPr marL="0" indent="0">
              <a:buNone/>
            </a:pPr>
            <a:r>
              <a:rPr lang="en-US" dirty="0" err="1" smtClean="0"/>
              <a:t>GthainJobsStarted</a:t>
            </a:r>
            <a:r>
              <a:rPr lang="en-US" dirty="0" smtClean="0"/>
              <a:t> = 100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Disaggregated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SCHEDD_COLLECT_STATS_BY_Owner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Owner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For </a:t>
            </a:r>
            <a:r>
              <a:rPr lang="en-US" sz="2800" b="1" dirty="0" smtClean="0">
                <a:cs typeface="Courier New" panose="02070309020205020404" pitchFamily="49" charset="0"/>
              </a:rPr>
              <a:t>all</a:t>
            </a:r>
            <a:r>
              <a:rPr lang="en-US" sz="2800" dirty="0" smtClean="0">
                <a:cs typeface="Courier New" panose="02070309020205020404" pitchFamily="49" charset="0"/>
              </a:rPr>
              <a:t> owners, collect &amp; publish stats:</a:t>
            </a:r>
          </a:p>
          <a:p>
            <a:pPr marL="0" indent="0"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cs typeface="Courier New" panose="02070309020205020404" pitchFamily="49" charset="0"/>
              </a:rPr>
              <a:t>gthainJobsStarted</a:t>
            </a:r>
            <a:r>
              <a:rPr lang="en-US" sz="2800" dirty="0" smtClean="0">
                <a:cs typeface="Courier New" panose="02070309020205020404" pitchFamily="49" charset="0"/>
              </a:rPr>
              <a:t> = 7</a:t>
            </a:r>
          </a:p>
          <a:p>
            <a:pPr marL="0" indent="0">
              <a:buNone/>
            </a:pPr>
            <a:r>
              <a:rPr lang="en-US" sz="2800" dirty="0" err="1" smtClean="0">
                <a:cs typeface="Courier New" panose="02070309020205020404" pitchFamily="49" charset="0"/>
              </a:rPr>
              <a:t>tannenbaJobsStarted</a:t>
            </a:r>
            <a:r>
              <a:rPr lang="en-US" sz="2800" dirty="0" smtClean="0">
                <a:cs typeface="Courier New" panose="02070309020205020404" pitchFamily="49" charset="0"/>
              </a:rPr>
              <a:t> = 100</a:t>
            </a: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555750"/>
            <a:ext cx="8399462" cy="4227513"/>
          </a:xfrm>
        </p:spPr>
        <p:txBody>
          <a:bodyPr/>
          <a:lstStyle/>
          <a:p>
            <a:r>
              <a:rPr lang="en-US" dirty="0" smtClean="0"/>
              <a:t>HTCondor scales to 100,000s of machines</a:t>
            </a:r>
          </a:p>
          <a:p>
            <a:pPr lvl="1"/>
            <a:r>
              <a:rPr lang="en-US" dirty="0" smtClean="0"/>
              <a:t>With a lot of work</a:t>
            </a:r>
            <a:endParaRPr lang="en-US" dirty="0"/>
          </a:p>
          <a:p>
            <a:pPr lvl="1"/>
            <a:r>
              <a:rPr lang="en-US" dirty="0" smtClean="0"/>
              <a:t>Contact us, see wiki page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914400"/>
          </a:xfrm>
        </p:spPr>
        <p:txBody>
          <a:bodyPr/>
          <a:lstStyle/>
          <a:p>
            <a:r>
              <a:rPr lang="en-US" dirty="0" smtClean="0"/>
              <a:t>Speeds, Feeds,</a:t>
            </a:r>
            <a:br>
              <a:rPr lang="en-US" dirty="0" smtClean="0"/>
            </a:br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Mileage may vary:</a:t>
            </a:r>
          </a:p>
          <a:p>
            <a:pPr lvl="1"/>
            <a:r>
              <a:rPr lang="en-US" dirty="0" smtClean="0"/>
              <a:t>Shared File System vs. File Transfer</a:t>
            </a:r>
          </a:p>
          <a:p>
            <a:pPr lvl="1"/>
            <a:r>
              <a:rPr lang="en-US" dirty="0" smtClean="0"/>
              <a:t>WAN vs. LAN</a:t>
            </a:r>
          </a:p>
          <a:p>
            <a:pPr lvl="1"/>
            <a:r>
              <a:rPr lang="en-US" dirty="0" smtClean="0"/>
              <a:t>Strong encryption vs none</a:t>
            </a:r>
          </a:p>
          <a:p>
            <a:pPr lvl="1"/>
            <a:r>
              <a:rPr lang="en-US" dirty="0" smtClean="0"/>
              <a:t>Good </a:t>
            </a:r>
            <a:r>
              <a:rPr lang="en-US" dirty="0" err="1" smtClean="0"/>
              <a:t>autoclustering</a:t>
            </a:r>
            <a:endParaRPr lang="en-US" dirty="0"/>
          </a:p>
          <a:p>
            <a:r>
              <a:rPr lang="en-US" dirty="0" smtClean="0"/>
              <a:t>A single schedd can run at 50 Hz</a:t>
            </a:r>
          </a:p>
          <a:p>
            <a:r>
              <a:rPr lang="en-US" dirty="0" smtClean="0"/>
              <a:t>Schedd needs 500k RAM for running job</a:t>
            </a:r>
          </a:p>
          <a:p>
            <a:pPr lvl="1"/>
            <a:r>
              <a:rPr lang="en-US" dirty="0" smtClean="0"/>
              <a:t>50k per idle jobs</a:t>
            </a:r>
          </a:p>
          <a:p>
            <a:r>
              <a:rPr lang="en-US" dirty="0" smtClean="0"/>
              <a:t>Collector can hold tens of thousands of ads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Heroics: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107831"/>
            <a:ext cx="8399462" cy="40092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niverse = vanilla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xecutable = compute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equest_memory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70M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rguments = $(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hould_transfer_input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yes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 = out.$(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rror = error.$(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IsVerySpecialJob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1554" y="5084113"/>
            <a:ext cx="624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HTCondor Submit file</a:t>
            </a:r>
          </a:p>
          <a:p>
            <a:r>
              <a:rPr lang="en-US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4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admins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 for submit and execute</a:t>
            </a:r>
          </a:p>
          <a:p>
            <a:r>
              <a:rPr lang="en-US" dirty="0" smtClean="0"/>
              <a:t>-fast:</a:t>
            </a:r>
          </a:p>
          <a:p>
            <a:pPr lvl="1"/>
            <a:r>
              <a:rPr lang="en-US" dirty="0" smtClean="0"/>
              <a:t>Kill all jobs immediate, and exit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gracefull</a:t>
            </a:r>
            <a:endParaRPr lang="en-US" dirty="0" smtClean="0"/>
          </a:p>
          <a:p>
            <a:pPr lvl="1"/>
            <a:r>
              <a:rPr lang="en-US" dirty="0" smtClean="0"/>
              <a:t>Give all jobs 10 minutes to leave, then kill</a:t>
            </a:r>
          </a:p>
          <a:p>
            <a:r>
              <a:rPr lang="en-US" dirty="0" smtClean="0"/>
              <a:t>-peaceful</a:t>
            </a:r>
          </a:p>
          <a:p>
            <a:pPr lvl="1"/>
            <a:r>
              <a:rPr lang="en-US" dirty="0" smtClean="0"/>
              <a:t>Wait forever for all jobs to exit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Restarts all daemons on a given machine</a:t>
            </a:r>
          </a:p>
          <a:p>
            <a:endParaRPr lang="en-US" dirty="0"/>
          </a:p>
          <a:p>
            <a:r>
              <a:rPr lang="en-US" dirty="0" smtClean="0"/>
              <a:t>Can be run remotely – if admin </a:t>
            </a:r>
            <a:r>
              <a:rPr lang="en-US" dirty="0" err="1" smtClean="0"/>
              <a:t>priv</a:t>
            </a:r>
            <a:r>
              <a:rPr lang="en-US" dirty="0" smtClean="0"/>
              <a:t> allows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ondor_restart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97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-collector</a:t>
            </a:r>
          </a:p>
          <a:p>
            <a:r>
              <a:rPr lang="en-US" dirty="0" smtClean="0"/>
              <a:t>-submitter</a:t>
            </a:r>
          </a:p>
          <a:p>
            <a:r>
              <a:rPr lang="en-US" dirty="0" smtClean="0"/>
              <a:t>-negotiator</a:t>
            </a:r>
          </a:p>
          <a:p>
            <a:r>
              <a:rPr lang="en-US" dirty="0" smtClean="0"/>
              <a:t>-schedd</a:t>
            </a:r>
          </a:p>
          <a:p>
            <a:r>
              <a:rPr lang="en-US" dirty="0" smtClean="0"/>
              <a:t>-master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42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Condor_userprio</a:t>
            </a:r>
            <a:r>
              <a:rPr lang="en-US" dirty="0" smtClean="0"/>
              <a:t> –</a:t>
            </a:r>
            <a:r>
              <a:rPr lang="en-US" dirty="0" err="1" smtClean="0"/>
              <a:t>allusers</a:t>
            </a:r>
            <a:endParaRPr lang="en-US" dirty="0" smtClean="0"/>
          </a:p>
          <a:p>
            <a:pPr lvl="1"/>
            <a:r>
              <a:rPr lang="en-US" dirty="0" smtClean="0"/>
              <a:t>Whole talk on this,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condor_userprio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57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5725"/>
            <a:ext cx="8891751" cy="4227513"/>
          </a:xfrm>
        </p:spPr>
        <p:txBody>
          <a:bodyPr/>
          <a:lstStyle/>
          <a:p>
            <a:r>
              <a:rPr lang="en-US" dirty="0" smtClean="0"/>
              <a:t>Remotely pulls a log file from remote machine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ondor_fetchlog</a:t>
            </a:r>
            <a:r>
              <a:rPr lang="en-US" dirty="0" smtClean="0"/>
              <a:t> </a:t>
            </a:r>
            <a:r>
              <a:rPr lang="en-US" dirty="0" err="1" smtClean="0"/>
              <a:t>execute_machine</a:t>
            </a:r>
            <a:r>
              <a:rPr lang="en-US" dirty="0" smtClean="0"/>
              <a:t> STARTD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condor_fetchlog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5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http://htcondorproject.org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Detail </a:t>
            </a:r>
            <a:r>
              <a:rPr lang="en-US" smtClean="0"/>
              <a:t>talks today…</a:t>
            </a:r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tcondor</a:t>
            </a:r>
            <a:r>
              <a:rPr lang="en-US" dirty="0" smtClean="0"/>
              <a:t>-users email list</a:t>
            </a:r>
          </a:p>
          <a:p>
            <a:endParaRPr lang="en-US" dirty="0"/>
          </a:p>
          <a:p>
            <a:r>
              <a:rPr lang="en-US" dirty="0" smtClean="0"/>
              <a:t>Talk to us!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-- For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28588</TotalTime>
  <Words>3148</Words>
  <Application>Microsoft Office PowerPoint</Application>
  <PresentationFormat>On-screen Show (4:3)</PresentationFormat>
  <Paragraphs>906</Paragraphs>
  <Slides>96</Slides>
  <Notes>18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HTCondor-Presentation-Template</vt:lpstr>
      <vt:lpstr>HTCondor Administration Basics  Greg Thain  Center for High Throughput Computing</vt:lpstr>
      <vt:lpstr>Overview</vt:lpstr>
      <vt:lpstr>Two Big HTCondor Abstractions</vt:lpstr>
      <vt:lpstr>Life cycle of HTCondor Job</vt:lpstr>
      <vt:lpstr>Life cycle of HTCondor Machine</vt:lpstr>
      <vt:lpstr>“Submit Side”</vt:lpstr>
      <vt:lpstr>“Execute Side”</vt:lpstr>
      <vt:lpstr>The submit side</vt:lpstr>
      <vt:lpstr>In the Beginning…</vt:lpstr>
      <vt:lpstr>From submit to schedd</vt:lpstr>
      <vt:lpstr>Condor_schedd holds all jobs</vt:lpstr>
      <vt:lpstr>Condor_schedd has all jobs</vt:lpstr>
      <vt:lpstr>What if I don’t like those Attributes?</vt:lpstr>
      <vt:lpstr>ClassAds: The lingua franca of HTCondor</vt:lpstr>
      <vt:lpstr>Classads for people admins</vt:lpstr>
      <vt:lpstr>What are ClassAds?</vt:lpstr>
      <vt:lpstr>Example</vt:lpstr>
      <vt:lpstr>ClassAd Values </vt:lpstr>
      <vt:lpstr>Four-valued logic</vt:lpstr>
      <vt:lpstr>ClassAd Types</vt:lpstr>
      <vt:lpstr>The Magic of Matchmaking</vt:lpstr>
      <vt:lpstr>Example</vt:lpstr>
      <vt:lpstr>Back to configuration…</vt:lpstr>
      <vt:lpstr>Configuration File</vt:lpstr>
      <vt:lpstr>Configuration File Syntax</vt:lpstr>
      <vt:lpstr>Other Configuration Files</vt:lpstr>
      <vt:lpstr>Configuration File Macros</vt:lpstr>
      <vt:lpstr>Configuration File Macros</vt:lpstr>
      <vt:lpstr>Configuration File Macros</vt:lpstr>
      <vt:lpstr>Config file defaults</vt:lpstr>
      <vt:lpstr>Config file recommendations</vt:lpstr>
      <vt:lpstr>condor_config_val</vt:lpstr>
      <vt:lpstr>condor_reconfig</vt:lpstr>
      <vt:lpstr>Got all that?</vt:lpstr>
      <vt:lpstr>Configuration of Submit side</vt:lpstr>
      <vt:lpstr>The Execute Side</vt:lpstr>
      <vt:lpstr>Startd also has a classad</vt:lpstr>
      <vt:lpstr>Condor_status –l machine</vt:lpstr>
      <vt:lpstr>One Startd, Many slots</vt:lpstr>
      <vt:lpstr>3 types of slots</vt:lpstr>
      <vt:lpstr>How to configure</vt:lpstr>
      <vt:lpstr>Configuration of startd</vt:lpstr>
      <vt:lpstr>The “Middle” side</vt:lpstr>
      <vt:lpstr>Responsibilities of CM</vt:lpstr>
      <vt:lpstr>Defrag daemon</vt:lpstr>
      <vt:lpstr>The condor_master</vt:lpstr>
      <vt:lpstr>Quick Review of Daemons</vt:lpstr>
      <vt:lpstr>Process View</vt:lpstr>
      <vt:lpstr>Process View: Execute</vt:lpstr>
      <vt:lpstr>Process View: Central Manager</vt:lpstr>
      <vt:lpstr>Condor Installation Basics</vt:lpstr>
      <vt:lpstr>Let’s Install HTCondor</vt:lpstr>
      <vt:lpstr>http://htcondorproject.org</vt:lpstr>
      <vt:lpstr>Version Number Scheme</vt:lpstr>
      <vt:lpstr>The Guarantee </vt:lpstr>
      <vt:lpstr>Let’s Make a Pool</vt:lpstr>
      <vt:lpstr>Default file locations</vt:lpstr>
      <vt:lpstr>Let’s make a pool!</vt:lpstr>
      <vt:lpstr>Minimum knob settings</vt:lpstr>
      <vt:lpstr>Other interesting knobs</vt:lpstr>
      <vt:lpstr>Minimum knobs for personal Condor</vt:lpstr>
      <vt:lpstr>Does it Work?</vt:lpstr>
      <vt:lpstr>Checking…</vt:lpstr>
      <vt:lpstr>Starting Condor</vt:lpstr>
      <vt:lpstr>PowerPoint Presentation</vt:lpstr>
      <vt:lpstr>Quick test to see it works</vt:lpstr>
      <vt:lpstr>Some Useful Startd Knobs</vt:lpstr>
      <vt:lpstr>Brief Diversion into daemon logs</vt:lpstr>
      <vt:lpstr>Let’s make a “real” pool</vt:lpstr>
      <vt:lpstr>Most Simple Distributed Pool</vt:lpstr>
      <vt:lpstr>What UID should jobs run as?</vt:lpstr>
      <vt:lpstr>UID_DOMAIN SETTINGS</vt:lpstr>
      <vt:lpstr>Slot User</vt:lpstr>
      <vt:lpstr>FILESYSTEM_DOMAIN</vt:lpstr>
      <vt:lpstr>3 Separate machines</vt:lpstr>
      <vt:lpstr>Central Manager</vt:lpstr>
      <vt:lpstr>Submit Machine</vt:lpstr>
      <vt:lpstr>Execute Machine</vt:lpstr>
      <vt:lpstr>Now Start them all up</vt:lpstr>
      <vt:lpstr>condor_status -any</vt:lpstr>
      <vt:lpstr>Debugging the pool</vt:lpstr>
      <vt:lpstr>What if a job is always idle?</vt:lpstr>
      <vt:lpstr>Whew!</vt:lpstr>
      <vt:lpstr>Condor statistics</vt:lpstr>
      <vt:lpstr>DaemonCoreDutyCycle</vt:lpstr>
      <vt:lpstr>Disaggregated stats</vt:lpstr>
      <vt:lpstr>Even better</vt:lpstr>
      <vt:lpstr>Speeds, Feeds, Rules of Thumb</vt:lpstr>
      <vt:lpstr>Without Heroics:</vt:lpstr>
      <vt:lpstr>Tools for admins</vt:lpstr>
      <vt:lpstr>condor_off</vt:lpstr>
      <vt:lpstr>condor_restart</vt:lpstr>
      <vt:lpstr>condor_status</vt:lpstr>
      <vt:lpstr>condor_userprio</vt:lpstr>
      <vt:lpstr>condor_fetchlog</vt:lpstr>
      <vt:lpstr>Thank you -- For more info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gthain</cp:lastModifiedBy>
  <cp:revision>220</cp:revision>
  <dcterms:created xsi:type="dcterms:W3CDTF">2014-04-23T21:43:38Z</dcterms:created>
  <dcterms:modified xsi:type="dcterms:W3CDTF">2018-05-21T14:14:08Z</dcterms:modified>
</cp:coreProperties>
</file>