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20"/>
  </p:notesMasterIdLst>
  <p:handoutMasterIdLst>
    <p:handoutMasterId r:id="rId21"/>
  </p:handoutMasterIdLst>
  <p:sldIdLst>
    <p:sldId id="294" r:id="rId2"/>
    <p:sldId id="298" r:id="rId3"/>
    <p:sldId id="302" r:id="rId4"/>
    <p:sldId id="300" r:id="rId5"/>
    <p:sldId id="303" r:id="rId6"/>
    <p:sldId id="304" r:id="rId7"/>
    <p:sldId id="305" r:id="rId8"/>
    <p:sldId id="311" r:id="rId9"/>
    <p:sldId id="312" r:id="rId10"/>
    <p:sldId id="313" r:id="rId11"/>
    <p:sldId id="306" r:id="rId12"/>
    <p:sldId id="307" r:id="rId13"/>
    <p:sldId id="308" r:id="rId14"/>
    <p:sldId id="314" r:id="rId15"/>
    <p:sldId id="315" r:id="rId16"/>
    <p:sldId id="309" r:id="rId17"/>
    <p:sldId id="310" r:id="rId18"/>
    <p:sldId id="301" r:id="rId1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50504E"/>
    <a:srgbClr val="4E4E4E"/>
    <a:srgbClr val="404040"/>
    <a:srgbClr val="004C97"/>
    <a:srgbClr val="63666A"/>
    <a:srgbClr val="99D6EA"/>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85" autoAdjust="0"/>
    <p:restoredTop sz="77794" autoAdjust="0"/>
  </p:normalViewPr>
  <p:slideViewPr>
    <p:cSldViewPr snapToGrid="0" snapToObjects="1" showGuides="1">
      <p:cViewPr varScale="1">
        <p:scale>
          <a:sx n="90" d="100"/>
          <a:sy n="90" d="100"/>
        </p:scale>
        <p:origin x="2456" y="19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5/21/18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5/21/18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essentially the bare minimum setup for </a:t>
            </a:r>
            <a:r>
              <a:rPr lang="en-US" baseline="0" dirty="0" err="1"/>
              <a:t>HTCondor</a:t>
            </a:r>
            <a:r>
              <a:rPr lang="en-US" baseline="0" dirty="0"/>
              <a:t> with Docker. We are assuming defaults on the worker node side for other Docker knobs (like volumes and image cache </a:t>
            </a:r>
            <a:r>
              <a:rPr lang="en-US" baseline="0" dirty="0" err="1"/>
              <a:t>etc</a:t>
            </a:r>
            <a:r>
              <a:rPr lang="en-US" baseline="0" dirty="0"/>
              <a:t>). Instead of using vanilla universe, you can use Docker universe directly as well.</a:t>
            </a:r>
          </a:p>
          <a:p>
            <a:endParaRPr lang="en-US" baseline="0" dirty="0"/>
          </a:p>
          <a:p>
            <a:r>
              <a:rPr lang="en-US" baseline="0" dirty="0"/>
              <a:t>Combination of these knobs forces </a:t>
            </a:r>
            <a:r>
              <a:rPr lang="en-US" baseline="0" dirty="0" err="1"/>
              <a:t>HTCondor</a:t>
            </a:r>
            <a:r>
              <a:rPr lang="en-US" baseline="0" dirty="0"/>
              <a:t> to run the job inside the Docker container provided by the job in its </a:t>
            </a:r>
            <a:r>
              <a:rPr lang="en-US" baseline="0" dirty="0" err="1"/>
              <a:t>classAd</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5</a:t>
            </a:fld>
            <a:endParaRPr lang="en-US"/>
          </a:p>
        </p:txBody>
      </p:sp>
    </p:spTree>
    <p:extLst>
      <p:ext uri="{BB962C8B-B14F-4D97-AF65-F5344CB8AC3E}">
        <p14:creationId xmlns:p14="http://schemas.microsoft.com/office/powerpoint/2010/main" val="4170205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a:t>
            </a:r>
            <a:r>
              <a:rPr lang="en-US" baseline="0" dirty="0"/>
              <a:t> we started our migration to Docker, these were some of the constraints and requirements we had in mind</a:t>
            </a:r>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6</a:t>
            </a:fld>
            <a:endParaRPr lang="en-US"/>
          </a:p>
        </p:txBody>
      </p:sp>
    </p:spTree>
    <p:extLst>
      <p:ext uri="{BB962C8B-B14F-4D97-AF65-F5344CB8AC3E}">
        <p14:creationId xmlns:p14="http://schemas.microsoft.com/office/powerpoint/2010/main" val="659117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explains how we decide whether condor should try to run the job inside </a:t>
            </a:r>
            <a:r>
              <a:rPr lang="en-US" dirty="0" err="1"/>
              <a:t>docker</a:t>
            </a:r>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7</a:t>
            </a:fld>
            <a:endParaRPr lang="en-US"/>
          </a:p>
        </p:txBody>
      </p:sp>
    </p:spTree>
    <p:extLst>
      <p:ext uri="{BB962C8B-B14F-4D97-AF65-F5344CB8AC3E}">
        <p14:creationId xmlns:p14="http://schemas.microsoft.com/office/powerpoint/2010/main" val="1622104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explains how our transform transparently</a:t>
            </a:r>
            <a:r>
              <a:rPr lang="en-US" baseline="0" dirty="0"/>
              <a:t> changes the job into a </a:t>
            </a:r>
            <a:r>
              <a:rPr lang="en-US" baseline="0" dirty="0" err="1"/>
              <a:t>docker</a:t>
            </a:r>
            <a:r>
              <a:rPr lang="en-US" baseline="0" dirty="0"/>
              <a:t> capable job without the user having to modify their submission scripts</a:t>
            </a:r>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8</a:t>
            </a:fld>
            <a:endParaRPr lang="en-US"/>
          </a:p>
        </p:txBody>
      </p:sp>
    </p:spTree>
    <p:extLst>
      <p:ext uri="{BB962C8B-B14F-4D97-AF65-F5344CB8AC3E}">
        <p14:creationId xmlns:p14="http://schemas.microsoft.com/office/powerpoint/2010/main" val="389530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measures to make sure that</a:t>
            </a:r>
            <a:r>
              <a:rPr lang="en-US" baseline="0" dirty="0"/>
              <a:t> the users cannot modify things, all thanks to super neat </a:t>
            </a:r>
            <a:r>
              <a:rPr lang="en-US" baseline="0" dirty="0" err="1"/>
              <a:t>HTCondor</a:t>
            </a:r>
            <a:r>
              <a:rPr lang="en-US" baseline="0" dirty="0"/>
              <a:t> features!</a:t>
            </a:r>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10</a:t>
            </a:fld>
            <a:endParaRPr lang="en-US"/>
          </a:p>
        </p:txBody>
      </p:sp>
    </p:spTree>
    <p:extLst>
      <p:ext uri="{BB962C8B-B14F-4D97-AF65-F5344CB8AC3E}">
        <p14:creationId xmlns:p14="http://schemas.microsoft.com/office/powerpoint/2010/main" val="3257347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and blue are changes for comparison, green are additions</a:t>
            </a:r>
          </a:p>
          <a:p>
            <a:endParaRPr lang="en-US" dirty="0"/>
          </a:p>
          <a:p>
            <a:r>
              <a:rPr lang="en-US" dirty="0"/>
              <a:t>RED was necessary to disable swap inside the containers</a:t>
            </a:r>
          </a:p>
          <a:p>
            <a:r>
              <a:rPr lang="en-US" dirty="0"/>
              <a:t>BLUE was necessary for </a:t>
            </a:r>
            <a:r>
              <a:rPr lang="en-US" dirty="0" err="1"/>
              <a:t>glexec</a:t>
            </a:r>
            <a:r>
              <a:rPr lang="en-US" dirty="0"/>
              <a:t> to be able to talk to GUMS (it didn’t like the</a:t>
            </a:r>
            <a:r>
              <a:rPr lang="en-US" baseline="0" dirty="0"/>
              <a:t> dots in the hostname)</a:t>
            </a:r>
          </a:p>
          <a:p>
            <a:r>
              <a:rPr lang="en-US" baseline="0" dirty="0"/>
              <a:t>GREEN are additions due to one reason or the other. Not necessary to explain? Shown here just for to show how the arguments are modified</a:t>
            </a:r>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12</a:t>
            </a:fld>
            <a:endParaRPr lang="en-US"/>
          </a:p>
        </p:txBody>
      </p:sp>
    </p:spTree>
    <p:extLst>
      <p:ext uri="{BB962C8B-B14F-4D97-AF65-F5344CB8AC3E}">
        <p14:creationId xmlns:p14="http://schemas.microsoft.com/office/powerpoint/2010/main" val="2388822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has been helpful for operations where instead of updating wrappers, you update the configuration file as you’d normally do and get the intended behavior</a:t>
            </a:r>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13</a:t>
            </a:fld>
            <a:endParaRPr lang="en-US"/>
          </a:p>
        </p:txBody>
      </p:sp>
    </p:spTree>
    <p:extLst>
      <p:ext uri="{BB962C8B-B14F-4D97-AF65-F5344CB8AC3E}">
        <p14:creationId xmlns:p14="http://schemas.microsoft.com/office/powerpoint/2010/main" val="3535877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not ALL</a:t>
            </a:r>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16</a:t>
            </a:fld>
            <a:endParaRPr lang="en-US"/>
          </a:p>
        </p:txBody>
      </p:sp>
    </p:spTree>
    <p:extLst>
      <p:ext uri="{BB962C8B-B14F-4D97-AF65-F5344CB8AC3E}">
        <p14:creationId xmlns:p14="http://schemas.microsoft.com/office/powerpoint/2010/main" val="1709515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ADAB69-348E-2C41-AF41-E98D046040A4}" type="datetime1">
              <a:rPr lang="en-US" smtClean="0"/>
              <a:t>5/21/18</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099EE7B-C01A-E94A-AA76-2F04CF97FC05}" type="datetime1">
              <a:rPr lang="en-US" smtClean="0"/>
              <a:t>5/21/18</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09EA2773-F02A-CC43-B1C5-479A1F34EDA7}" type="datetime1">
              <a:rPr lang="en-US" smtClean="0"/>
              <a:t>5/21/18</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Presenter | Presentation Title or Meeting Title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FEA58B7-095F-6844-8E3C-8A1DDD22BF89}" type="datetime1">
              <a:rPr lang="en-US" smtClean="0"/>
              <a:t>5/21/18</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3C7E1B65-1920-CF40-87B8-818D6517E0EA}" type="datetime1">
              <a:rPr lang="en-US" smtClean="0"/>
              <a:t>5/21/18</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5/21/18</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2EF4938-6162-EE4E-9ED3-73016E21644A}" type="datetime1">
              <a:rPr lang="en-US" smtClean="0"/>
              <a:t>5/21/18</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Anthony </a:t>
            </a:r>
            <a:r>
              <a:rPr lang="en-US" dirty="0" err="1"/>
              <a:t>Tiradani</a:t>
            </a:r>
            <a:r>
              <a:rPr lang="en-US" dirty="0"/>
              <a:t>	</a:t>
            </a:r>
          </a:p>
          <a:p>
            <a:r>
              <a:rPr lang="en-US" dirty="0" err="1"/>
              <a:t>HTCondor</a:t>
            </a:r>
            <a:r>
              <a:rPr lang="en-US" dirty="0"/>
              <a:t> Week 2018</a:t>
            </a:r>
          </a:p>
          <a:p>
            <a:r>
              <a:rPr lang="en-US" dirty="0"/>
              <a:t>May 2018</a:t>
            </a:r>
          </a:p>
          <a:p>
            <a:endParaRPr lang="en-US" dirty="0"/>
          </a:p>
        </p:txBody>
      </p:sp>
      <p:sp>
        <p:nvSpPr>
          <p:cNvPr id="3" name="Text Placeholder 2"/>
          <p:cNvSpPr>
            <a:spLocks noGrp="1"/>
          </p:cNvSpPr>
          <p:nvPr>
            <p:ph type="body" sz="quarter" idx="11"/>
          </p:nvPr>
        </p:nvSpPr>
        <p:spPr/>
        <p:txBody>
          <a:bodyPr>
            <a:noAutofit/>
          </a:bodyPr>
          <a:lstStyle/>
          <a:p>
            <a:r>
              <a:rPr lang="en-US" dirty="0"/>
              <a:t>Docker with </a:t>
            </a:r>
            <a:r>
              <a:rPr lang="en-US" dirty="0" err="1"/>
              <a:t>HTCondor</a:t>
            </a:r>
            <a:r>
              <a:rPr lang="en-US" dirty="0"/>
              <a:t> at FNAL</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As an extra measure, job submit requirements are added to the </a:t>
            </a:r>
            <a:r>
              <a:rPr lang="en-US" dirty="0" err="1"/>
              <a:t>schedds</a:t>
            </a:r>
            <a:r>
              <a:rPr lang="en-US" dirty="0"/>
              <a:t> to prevent users from overwriting the image in their job submission files: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Docker </a:t>
            </a:r>
            <a:r>
              <a:rPr lang="en-US" dirty="0" err="1"/>
              <a:t>classAd</a:t>
            </a:r>
            <a:r>
              <a:rPr lang="en-US" dirty="0"/>
              <a:t> attributes are also marked as ‘PROTECTED’ to prevent </a:t>
            </a:r>
            <a:r>
              <a:rPr lang="en-US" dirty="0" err="1"/>
              <a:t>condor_qedits</a:t>
            </a:r>
            <a:r>
              <a:rPr lang="en-US" dirty="0"/>
              <a:t>:</a:t>
            </a:r>
          </a:p>
          <a:p>
            <a:pPr marL="0" indent="0">
              <a:buNone/>
            </a:pPr>
            <a:endParaRPr lang="en-US" dirty="0"/>
          </a:p>
        </p:txBody>
      </p:sp>
      <p:sp>
        <p:nvSpPr>
          <p:cNvPr id="7" name="Title 6"/>
          <p:cNvSpPr>
            <a:spLocks noGrp="1"/>
          </p:cNvSpPr>
          <p:nvPr>
            <p:ph type="title"/>
          </p:nvPr>
        </p:nvSpPr>
        <p:spPr/>
        <p:txBody>
          <a:bodyPr/>
          <a:lstStyle/>
          <a:p>
            <a:r>
              <a:rPr lang="en-US" dirty="0"/>
              <a:t>Docker with </a:t>
            </a:r>
            <a:r>
              <a:rPr lang="en-US" dirty="0" err="1"/>
              <a:t>HTCondor</a:t>
            </a:r>
            <a:endParaRPr lang="en-US" dirty="0"/>
          </a:p>
        </p:txBody>
      </p:sp>
      <p:sp>
        <p:nvSpPr>
          <p:cNvPr id="3" name="Date Placeholder 2"/>
          <p:cNvSpPr>
            <a:spLocks noGrp="1"/>
          </p:cNvSpPr>
          <p:nvPr>
            <p:ph type="dt" sz="half" idx="2"/>
          </p:nvPr>
        </p:nvSpPr>
        <p:spPr/>
        <p:txBody>
          <a:bodyPr/>
          <a:lstStyle/>
          <a:p>
            <a:pPr>
              <a:defRPr/>
            </a:pPr>
            <a:fld id="{FA96D49F-E75B-CA4C-9755-57CB093C34C1}" type="datetime1">
              <a:rPr lang="en-US" smtClean="0"/>
              <a:t>5/21/18</a:t>
            </a:fld>
            <a:endParaRPr lang="en-US" dirty="0"/>
          </a:p>
        </p:txBody>
      </p:sp>
      <p:sp>
        <p:nvSpPr>
          <p:cNvPr id="4" name="Footer Placeholder 3"/>
          <p:cNvSpPr>
            <a:spLocks noGrp="1"/>
          </p:cNvSpPr>
          <p:nvPr>
            <p:ph type="ftr" sz="quarter" idx="3"/>
          </p:nvPr>
        </p:nvSpPr>
        <p:spPr/>
        <p:txBody>
          <a:bodyPr/>
          <a:lstStyle/>
          <a:p>
            <a:pPr>
              <a:defRPr/>
            </a:pPr>
            <a:r>
              <a:rPr lang="en-US" dirty="0"/>
              <a:t>Anthony </a:t>
            </a:r>
            <a:r>
              <a:rPr lang="en-US" dirty="0" err="1"/>
              <a:t>Tiradani</a:t>
            </a:r>
            <a:r>
              <a:rPr lang="en-US" dirty="0"/>
              <a:t> | </a:t>
            </a:r>
            <a:r>
              <a:rPr lang="en-US" dirty="0" err="1"/>
              <a:t>HTCondor</a:t>
            </a:r>
            <a:r>
              <a:rPr lang="en-US" dirty="0"/>
              <a:t> Week 2018</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8" name="Rectangle 7"/>
          <p:cNvSpPr/>
          <p:nvPr/>
        </p:nvSpPr>
        <p:spPr>
          <a:xfrm>
            <a:off x="513682" y="2115125"/>
            <a:ext cx="8116636" cy="2161311"/>
          </a:xfrm>
          <a:prstGeom prst="rect">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r>
              <a:rPr lang="en-US" sz="1800" dirty="0">
                <a:solidFill>
                  <a:srgbClr val="505050"/>
                </a:solidFill>
                <a:latin typeface="Courier New" pitchFamily="49" charset="0"/>
                <a:cs typeface="Courier New" pitchFamily="49" charset="0"/>
              </a:rPr>
              <a:t># Preventing jobs from specifying their own </a:t>
            </a:r>
            <a:r>
              <a:rPr lang="en-US" sz="1800" dirty="0" err="1">
                <a:solidFill>
                  <a:srgbClr val="505050"/>
                </a:solidFill>
                <a:latin typeface="Courier New" pitchFamily="49" charset="0"/>
                <a:cs typeface="Courier New" pitchFamily="49" charset="0"/>
              </a:rPr>
              <a:t>docker</a:t>
            </a:r>
            <a:r>
              <a:rPr lang="en-US" sz="1800" dirty="0">
                <a:solidFill>
                  <a:srgbClr val="505050"/>
                </a:solidFill>
                <a:latin typeface="Courier New" pitchFamily="49" charset="0"/>
                <a:cs typeface="Courier New" pitchFamily="49" charset="0"/>
              </a:rPr>
              <a:t> images</a:t>
            </a:r>
          </a:p>
          <a:p>
            <a:r>
              <a:rPr lang="en-US" sz="1800" dirty="0">
                <a:solidFill>
                  <a:srgbClr val="505050"/>
                </a:solidFill>
                <a:latin typeface="Courier New" pitchFamily="49" charset="0"/>
                <a:cs typeface="Courier New" pitchFamily="49" charset="0"/>
              </a:rPr>
              <a:t>SUBMIT_REQUIREMENT_NAMES = </a:t>
            </a:r>
            <a:r>
              <a:rPr lang="en-US" sz="1800" dirty="0" err="1">
                <a:solidFill>
                  <a:srgbClr val="505050"/>
                </a:solidFill>
                <a:latin typeface="Courier New" pitchFamily="49" charset="0"/>
                <a:cs typeface="Courier New" pitchFamily="49" charset="0"/>
              </a:rPr>
              <a:t>CustomDocker</a:t>
            </a:r>
            <a:endParaRPr lang="en-US" sz="1800" dirty="0">
              <a:solidFill>
                <a:srgbClr val="505050"/>
              </a:solidFill>
              <a:latin typeface="Courier New" pitchFamily="49" charset="0"/>
              <a:cs typeface="Courier New" pitchFamily="49" charset="0"/>
            </a:endParaRPr>
          </a:p>
          <a:p>
            <a:r>
              <a:rPr lang="en-US" sz="1800" dirty="0" err="1">
                <a:solidFill>
                  <a:srgbClr val="505050"/>
                </a:solidFill>
                <a:latin typeface="Courier New" pitchFamily="49" charset="0"/>
                <a:cs typeface="Courier New" pitchFamily="49" charset="0"/>
              </a:rPr>
              <a:t>SUBMIT_REQUIREMENT_CustomDocker</a:t>
            </a:r>
            <a:r>
              <a:rPr lang="en-US" sz="1800" dirty="0">
                <a:solidFill>
                  <a:srgbClr val="505050"/>
                </a:solidFill>
                <a:latin typeface="Courier New" pitchFamily="49" charset="0"/>
                <a:cs typeface="Courier New" pitchFamily="49" charset="0"/>
              </a:rPr>
              <a:t> = \</a:t>
            </a:r>
          </a:p>
          <a:p>
            <a:r>
              <a:rPr lang="en-US" sz="1800" dirty="0">
                <a:solidFill>
                  <a:srgbClr val="505050"/>
                </a:solidFill>
                <a:latin typeface="Courier New" pitchFamily="49" charset="0"/>
                <a:cs typeface="Courier New" pitchFamily="49" charset="0"/>
              </a:rPr>
              <a:t>	(</a:t>
            </a:r>
            <a:r>
              <a:rPr lang="en-US" sz="1800" dirty="0" err="1">
                <a:solidFill>
                  <a:srgbClr val="505050"/>
                </a:solidFill>
                <a:latin typeface="Courier New" pitchFamily="49" charset="0"/>
                <a:cs typeface="Courier New" pitchFamily="49" charset="0"/>
              </a:rPr>
              <a:t>DockerImage</a:t>
            </a:r>
            <a:r>
              <a:rPr lang="en-US" sz="1800" dirty="0">
                <a:solidFill>
                  <a:srgbClr val="505050"/>
                </a:solidFill>
                <a:latin typeface="Courier New" pitchFamily="49" charset="0"/>
                <a:cs typeface="Courier New" pitchFamily="49" charset="0"/>
              </a:rPr>
              <a:t>=?="gpgrid-sl7:production")</a:t>
            </a:r>
          </a:p>
          <a:p>
            <a:r>
              <a:rPr lang="en-US" sz="1800" dirty="0" err="1">
                <a:solidFill>
                  <a:srgbClr val="505050"/>
                </a:solidFill>
                <a:latin typeface="Courier New" pitchFamily="49" charset="0"/>
                <a:cs typeface="Courier New" pitchFamily="49" charset="0"/>
              </a:rPr>
              <a:t>SUBMIT_REQUIREMENT_CustomDocker_REASON</a:t>
            </a:r>
            <a:r>
              <a:rPr lang="en-US" sz="1800" dirty="0">
                <a:solidFill>
                  <a:srgbClr val="505050"/>
                </a:solidFill>
                <a:latin typeface="Courier New" pitchFamily="49" charset="0"/>
                <a:cs typeface="Courier New" pitchFamily="49" charset="0"/>
              </a:rPr>
              <a:t> = \</a:t>
            </a:r>
          </a:p>
          <a:p>
            <a:r>
              <a:rPr lang="en-US" sz="1800" dirty="0">
                <a:solidFill>
                  <a:srgbClr val="505050"/>
                </a:solidFill>
                <a:latin typeface="Courier New" pitchFamily="49" charset="0"/>
                <a:cs typeface="Courier New" pitchFamily="49" charset="0"/>
              </a:rPr>
              <a:t>	"Custom Docker images are not supported. Please unset </a:t>
            </a:r>
            <a:r>
              <a:rPr lang="en-US" sz="1800" dirty="0" err="1">
                <a:solidFill>
                  <a:srgbClr val="505050"/>
                </a:solidFill>
                <a:latin typeface="Courier New" pitchFamily="49" charset="0"/>
                <a:cs typeface="Courier New" pitchFamily="49" charset="0"/>
              </a:rPr>
              <a:t>DockerImage</a:t>
            </a:r>
            <a:r>
              <a:rPr lang="en-US" sz="1800" dirty="0">
                <a:solidFill>
                  <a:srgbClr val="505050"/>
                </a:solidFill>
                <a:latin typeface="Courier New" pitchFamily="49" charset="0"/>
                <a:cs typeface="Courier New" pitchFamily="49" charset="0"/>
              </a:rPr>
              <a:t> </a:t>
            </a:r>
            <a:r>
              <a:rPr lang="en-US" sz="1800" dirty="0" err="1">
                <a:solidFill>
                  <a:srgbClr val="505050"/>
                </a:solidFill>
                <a:latin typeface="Courier New" pitchFamily="49" charset="0"/>
                <a:cs typeface="Courier New" pitchFamily="49" charset="0"/>
              </a:rPr>
              <a:t>classAd</a:t>
            </a:r>
            <a:r>
              <a:rPr lang="en-US" sz="1800" dirty="0">
                <a:solidFill>
                  <a:srgbClr val="505050"/>
                </a:solidFill>
                <a:latin typeface="Courier New" pitchFamily="49" charset="0"/>
                <a:cs typeface="Courier New" pitchFamily="49" charset="0"/>
              </a:rPr>
              <a:t>"</a:t>
            </a:r>
          </a:p>
        </p:txBody>
      </p:sp>
      <p:sp>
        <p:nvSpPr>
          <p:cNvPr id="9" name="Rectangle 8"/>
          <p:cNvSpPr/>
          <p:nvPr/>
        </p:nvSpPr>
        <p:spPr>
          <a:xfrm>
            <a:off x="513682" y="5167744"/>
            <a:ext cx="8116636" cy="937060"/>
          </a:xfrm>
          <a:prstGeom prst="rect">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r>
              <a:rPr lang="en-US" sz="1800" dirty="0">
                <a:solidFill>
                  <a:srgbClr val="505050"/>
                </a:solidFill>
                <a:latin typeface="Courier New" pitchFamily="49" charset="0"/>
                <a:cs typeface="Courier New" pitchFamily="49" charset="0"/>
              </a:rPr>
              <a:t># Preventing anyone from editing the jobs for </a:t>
            </a:r>
            <a:r>
              <a:rPr lang="en-US" sz="1800" dirty="0" err="1">
                <a:solidFill>
                  <a:srgbClr val="505050"/>
                </a:solidFill>
                <a:latin typeface="Courier New" pitchFamily="49" charset="0"/>
                <a:cs typeface="Courier New" pitchFamily="49" charset="0"/>
              </a:rPr>
              <a:t>docker</a:t>
            </a:r>
            <a:r>
              <a:rPr lang="en-US" sz="1800" dirty="0">
                <a:solidFill>
                  <a:srgbClr val="505050"/>
                </a:solidFill>
                <a:latin typeface="Courier New" pitchFamily="49" charset="0"/>
                <a:cs typeface="Courier New" pitchFamily="49" charset="0"/>
              </a:rPr>
              <a:t> </a:t>
            </a:r>
          </a:p>
          <a:p>
            <a:r>
              <a:rPr lang="en-US" sz="1800" dirty="0">
                <a:solidFill>
                  <a:srgbClr val="505050"/>
                </a:solidFill>
                <a:latin typeface="Courier New" pitchFamily="49" charset="0"/>
                <a:cs typeface="Courier New" pitchFamily="49" charset="0"/>
              </a:rPr>
              <a:t># </a:t>
            </a:r>
            <a:r>
              <a:rPr lang="en-US" sz="1800" dirty="0" err="1">
                <a:solidFill>
                  <a:srgbClr val="505050"/>
                </a:solidFill>
                <a:latin typeface="Courier New" pitchFamily="49" charset="0"/>
                <a:cs typeface="Courier New" pitchFamily="49" charset="0"/>
              </a:rPr>
              <a:t>classAds</a:t>
            </a:r>
            <a:endParaRPr lang="en-US" sz="1800" dirty="0">
              <a:solidFill>
                <a:srgbClr val="505050"/>
              </a:solidFill>
              <a:latin typeface="Courier New" pitchFamily="49" charset="0"/>
              <a:cs typeface="Courier New" pitchFamily="49" charset="0"/>
            </a:endParaRPr>
          </a:p>
          <a:p>
            <a:r>
              <a:rPr lang="en-US" sz="1800" dirty="0">
                <a:solidFill>
                  <a:srgbClr val="505050"/>
                </a:solidFill>
                <a:latin typeface="Courier New" pitchFamily="49" charset="0"/>
                <a:cs typeface="Courier New" pitchFamily="49" charset="0"/>
              </a:rPr>
              <a:t>PROTECTED_JOB_ATTRS = </a:t>
            </a:r>
            <a:r>
              <a:rPr lang="en-US" sz="1800" dirty="0" err="1">
                <a:solidFill>
                  <a:srgbClr val="505050"/>
                </a:solidFill>
                <a:latin typeface="Courier New" pitchFamily="49" charset="0"/>
                <a:cs typeface="Courier New" pitchFamily="49" charset="0"/>
              </a:rPr>
              <a:t>WantDocker</a:t>
            </a:r>
            <a:r>
              <a:rPr lang="en-US" sz="1800" dirty="0">
                <a:solidFill>
                  <a:srgbClr val="505050"/>
                </a:solidFill>
                <a:latin typeface="Courier New" pitchFamily="49" charset="0"/>
                <a:cs typeface="Courier New" pitchFamily="49" charset="0"/>
              </a:rPr>
              <a:t> </a:t>
            </a:r>
            <a:r>
              <a:rPr lang="en-US" sz="1800" dirty="0" err="1">
                <a:solidFill>
                  <a:srgbClr val="505050"/>
                </a:solidFill>
                <a:latin typeface="Courier New" pitchFamily="49" charset="0"/>
                <a:cs typeface="Courier New" pitchFamily="49" charset="0"/>
              </a:rPr>
              <a:t>DockerImage</a:t>
            </a:r>
            <a:endParaRPr lang="en-US" sz="1800" dirty="0">
              <a:solidFill>
                <a:srgbClr val="505050"/>
              </a:solidFill>
              <a:latin typeface="Courier New" pitchFamily="49" charset="0"/>
              <a:cs typeface="Courier New" pitchFamily="49" charset="0"/>
            </a:endParaRPr>
          </a:p>
        </p:txBody>
      </p:sp>
    </p:spTree>
    <p:extLst>
      <p:ext uri="{BB962C8B-B14F-4D97-AF65-F5344CB8AC3E}">
        <p14:creationId xmlns:p14="http://schemas.microsoft.com/office/powerpoint/2010/main" val="403428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On the worker nodes, </a:t>
            </a:r>
            <a:r>
              <a:rPr lang="en-US" dirty="0">
                <a:latin typeface="Courier New" pitchFamily="49" charset="0"/>
                <a:cs typeface="Courier New" pitchFamily="49" charset="0"/>
              </a:rPr>
              <a:t>FERMIHTC_DOCKER_CAPABLE</a:t>
            </a:r>
            <a:r>
              <a:rPr lang="en-US" dirty="0"/>
              <a:t> is added to indicate whether </a:t>
            </a:r>
            <a:r>
              <a:rPr lang="en-US" dirty="0" err="1"/>
              <a:t>HTCondor</a:t>
            </a:r>
            <a:r>
              <a:rPr lang="en-US" dirty="0"/>
              <a:t> should attempt to run the job inside Docker (as discussed on the previous slides):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Next, we set ‘</a:t>
            </a:r>
            <a:r>
              <a:rPr lang="en-US" dirty="0">
                <a:latin typeface="Courier New" pitchFamily="49" charset="0"/>
                <a:cs typeface="Courier New" pitchFamily="49" charset="0"/>
              </a:rPr>
              <a:t>DOCKER</a:t>
            </a:r>
            <a:r>
              <a:rPr lang="en-US" dirty="0"/>
              <a:t>’ in the configuration file such it doesn’t point to a </a:t>
            </a:r>
            <a:r>
              <a:rPr lang="en-US" dirty="0" err="1"/>
              <a:t>docker</a:t>
            </a:r>
            <a:r>
              <a:rPr lang="en-US" dirty="0"/>
              <a:t> binary, but to our custom wrapper script:</a:t>
            </a:r>
          </a:p>
          <a:p>
            <a:pPr marL="0" indent="0">
              <a:buNone/>
            </a:pPr>
            <a:endParaRPr lang="en-US" dirty="0"/>
          </a:p>
          <a:p>
            <a:pPr marL="0" indent="0">
              <a:buNone/>
            </a:pPr>
            <a:endParaRPr lang="en-US" dirty="0"/>
          </a:p>
        </p:txBody>
      </p:sp>
      <p:sp>
        <p:nvSpPr>
          <p:cNvPr id="7" name="Title 6"/>
          <p:cNvSpPr>
            <a:spLocks noGrp="1"/>
          </p:cNvSpPr>
          <p:nvPr>
            <p:ph type="title"/>
          </p:nvPr>
        </p:nvSpPr>
        <p:spPr/>
        <p:txBody>
          <a:bodyPr/>
          <a:lstStyle/>
          <a:p>
            <a:r>
              <a:rPr lang="en-US" dirty="0"/>
              <a:t>Docker with </a:t>
            </a:r>
            <a:r>
              <a:rPr lang="en-US" dirty="0" err="1"/>
              <a:t>HTCondor</a:t>
            </a:r>
            <a:endParaRPr lang="en-US" dirty="0"/>
          </a:p>
        </p:txBody>
      </p:sp>
      <p:sp>
        <p:nvSpPr>
          <p:cNvPr id="3" name="Date Placeholder 2"/>
          <p:cNvSpPr>
            <a:spLocks noGrp="1"/>
          </p:cNvSpPr>
          <p:nvPr>
            <p:ph type="dt" sz="half" idx="2"/>
          </p:nvPr>
        </p:nvSpPr>
        <p:spPr/>
        <p:txBody>
          <a:bodyPr/>
          <a:lstStyle/>
          <a:p>
            <a:pPr>
              <a:defRPr/>
            </a:pPr>
            <a:fld id="{FA96D49F-E75B-CA4C-9755-57CB093C34C1}" type="datetime1">
              <a:rPr lang="en-US" smtClean="0"/>
              <a:t>5/21/18</a:t>
            </a:fld>
            <a:endParaRPr lang="en-US" dirty="0"/>
          </a:p>
        </p:txBody>
      </p:sp>
      <p:sp>
        <p:nvSpPr>
          <p:cNvPr id="4" name="Footer Placeholder 3"/>
          <p:cNvSpPr>
            <a:spLocks noGrp="1"/>
          </p:cNvSpPr>
          <p:nvPr>
            <p:ph type="ftr" sz="quarter" idx="3"/>
          </p:nvPr>
        </p:nvSpPr>
        <p:spPr/>
        <p:txBody>
          <a:bodyPr/>
          <a:lstStyle/>
          <a:p>
            <a:pPr>
              <a:defRPr/>
            </a:pPr>
            <a:r>
              <a:rPr lang="en-US" dirty="0"/>
              <a:t>Anthony </a:t>
            </a:r>
            <a:r>
              <a:rPr lang="en-US" dirty="0" err="1"/>
              <a:t>Tiradani</a:t>
            </a:r>
            <a:r>
              <a:rPr lang="en-US" dirty="0"/>
              <a:t> | </a:t>
            </a:r>
            <a:r>
              <a:rPr lang="en-US" dirty="0" err="1"/>
              <a:t>HTCondor</a:t>
            </a:r>
            <a:r>
              <a:rPr lang="en-US" dirty="0"/>
              <a:t> Week 2018</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8" name="Rectangle 7"/>
          <p:cNvSpPr/>
          <p:nvPr/>
        </p:nvSpPr>
        <p:spPr>
          <a:xfrm>
            <a:off x="513682" y="2175161"/>
            <a:ext cx="8116636" cy="2110512"/>
          </a:xfrm>
          <a:prstGeom prst="rect">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r>
              <a:rPr lang="en-US" sz="1800" dirty="0">
                <a:solidFill>
                  <a:srgbClr val="505050"/>
                </a:solidFill>
                <a:latin typeface="Courier New" pitchFamily="49" charset="0"/>
                <a:cs typeface="Courier New" pitchFamily="49" charset="0"/>
              </a:rPr>
              <a:t># Set the attribute to 'True' if the worker is intended to</a:t>
            </a:r>
          </a:p>
          <a:p>
            <a:r>
              <a:rPr lang="en-US" sz="1800" dirty="0">
                <a:solidFill>
                  <a:srgbClr val="505050"/>
                </a:solidFill>
                <a:latin typeface="Courier New" pitchFamily="49" charset="0"/>
                <a:cs typeface="Courier New" pitchFamily="49" charset="0"/>
              </a:rPr>
              <a:t># run jobs inside Docker. Otherwise, 'False'.</a:t>
            </a:r>
          </a:p>
          <a:p>
            <a:r>
              <a:rPr lang="en-US" sz="1800" dirty="0">
                <a:solidFill>
                  <a:srgbClr val="505050"/>
                </a:solidFill>
                <a:latin typeface="Courier New" pitchFamily="49" charset="0"/>
                <a:cs typeface="Courier New" pitchFamily="49" charset="0"/>
              </a:rPr>
              <a:t># The attribute is fetched by the job when claim is</a:t>
            </a:r>
          </a:p>
          <a:p>
            <a:r>
              <a:rPr lang="en-US" sz="1800" dirty="0">
                <a:solidFill>
                  <a:srgbClr val="505050"/>
                </a:solidFill>
                <a:latin typeface="Courier New" pitchFamily="49" charset="0"/>
                <a:cs typeface="Courier New" pitchFamily="49" charset="0"/>
              </a:rPr>
              <a:t># activated to determine whether to set '</a:t>
            </a:r>
            <a:r>
              <a:rPr lang="en-US" sz="1800" dirty="0" err="1">
                <a:solidFill>
                  <a:srgbClr val="505050"/>
                </a:solidFill>
                <a:latin typeface="Courier New" pitchFamily="49" charset="0"/>
                <a:cs typeface="Courier New" pitchFamily="49" charset="0"/>
              </a:rPr>
              <a:t>WantDocker</a:t>
            </a:r>
            <a:r>
              <a:rPr lang="en-US" sz="1800" dirty="0">
                <a:solidFill>
                  <a:srgbClr val="505050"/>
                </a:solidFill>
                <a:latin typeface="Courier New" pitchFamily="49" charset="0"/>
                <a:cs typeface="Courier New" pitchFamily="49" charset="0"/>
              </a:rPr>
              <a:t>' to</a:t>
            </a:r>
          </a:p>
          <a:p>
            <a:r>
              <a:rPr lang="en-US" sz="1800" dirty="0">
                <a:solidFill>
                  <a:srgbClr val="505050"/>
                </a:solidFill>
                <a:latin typeface="Courier New" pitchFamily="49" charset="0"/>
                <a:cs typeface="Courier New" pitchFamily="49" charset="0"/>
              </a:rPr>
              <a:t># true or false</a:t>
            </a:r>
          </a:p>
          <a:p>
            <a:r>
              <a:rPr lang="en-US" sz="1800" dirty="0">
                <a:solidFill>
                  <a:srgbClr val="505050"/>
                </a:solidFill>
                <a:latin typeface="Courier New" pitchFamily="49" charset="0"/>
                <a:cs typeface="Courier New" pitchFamily="49" charset="0"/>
              </a:rPr>
              <a:t>FERMIHTC_DOCKER_CAPABLE = True</a:t>
            </a:r>
          </a:p>
          <a:p>
            <a:r>
              <a:rPr lang="en-US" sz="1800" dirty="0">
                <a:solidFill>
                  <a:srgbClr val="505050"/>
                </a:solidFill>
                <a:latin typeface="Courier New" pitchFamily="49" charset="0"/>
                <a:cs typeface="Courier New" pitchFamily="49" charset="0"/>
              </a:rPr>
              <a:t>STARTD_ATTRS = $(STARTD_ATTRS) FERMIHTC_DOCKER_CAPABLE</a:t>
            </a:r>
          </a:p>
        </p:txBody>
      </p:sp>
      <p:sp>
        <p:nvSpPr>
          <p:cNvPr id="9" name="Rectangle 8"/>
          <p:cNvSpPr/>
          <p:nvPr/>
        </p:nvSpPr>
        <p:spPr>
          <a:xfrm>
            <a:off x="513682" y="5112326"/>
            <a:ext cx="8116636" cy="1131456"/>
          </a:xfrm>
          <a:prstGeom prst="rect">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r>
              <a:rPr lang="en-US" sz="1800" dirty="0">
                <a:solidFill>
                  <a:srgbClr val="505050"/>
                </a:solidFill>
                <a:latin typeface="Courier New" pitchFamily="49" charset="0"/>
                <a:cs typeface="Courier New" pitchFamily="49" charset="0"/>
              </a:rPr>
              <a:t># The default path is commented out to run Docker from</a:t>
            </a:r>
          </a:p>
          <a:p>
            <a:r>
              <a:rPr lang="en-US" sz="1800" dirty="0">
                <a:solidFill>
                  <a:srgbClr val="505050"/>
                </a:solidFill>
                <a:latin typeface="Courier New" pitchFamily="49" charset="0"/>
                <a:cs typeface="Courier New" pitchFamily="49" charset="0"/>
              </a:rPr>
              <a:t># a wrapper script. This allows us to make custom changes</a:t>
            </a:r>
          </a:p>
          <a:p>
            <a:r>
              <a:rPr lang="en-US" sz="1800" dirty="0">
                <a:solidFill>
                  <a:srgbClr val="505050"/>
                </a:solidFill>
                <a:latin typeface="Courier New" pitchFamily="49" charset="0"/>
                <a:cs typeface="Courier New" pitchFamily="49" charset="0"/>
              </a:rPr>
              <a:t># to the container if/when needed</a:t>
            </a:r>
          </a:p>
          <a:p>
            <a:r>
              <a:rPr lang="en-US" sz="1800" dirty="0">
                <a:solidFill>
                  <a:srgbClr val="505050"/>
                </a:solidFill>
                <a:latin typeface="Courier New" pitchFamily="49" charset="0"/>
                <a:cs typeface="Courier New" pitchFamily="49" charset="0"/>
              </a:rPr>
              <a:t>DOCKER = /</a:t>
            </a:r>
            <a:r>
              <a:rPr lang="en-US" sz="1800" dirty="0" err="1">
                <a:solidFill>
                  <a:srgbClr val="505050"/>
                </a:solidFill>
                <a:latin typeface="Courier New" pitchFamily="49" charset="0"/>
                <a:cs typeface="Courier New" pitchFamily="49" charset="0"/>
              </a:rPr>
              <a:t>usr</a:t>
            </a:r>
            <a:r>
              <a:rPr lang="en-US" sz="1800" dirty="0">
                <a:solidFill>
                  <a:srgbClr val="505050"/>
                </a:solidFill>
                <a:latin typeface="Courier New" pitchFamily="49" charset="0"/>
                <a:cs typeface="Courier New" pitchFamily="49" charset="0"/>
              </a:rPr>
              <a:t>/local/</a:t>
            </a:r>
            <a:r>
              <a:rPr lang="en-US" sz="1800" dirty="0" err="1">
                <a:solidFill>
                  <a:srgbClr val="505050"/>
                </a:solidFill>
                <a:latin typeface="Courier New" pitchFamily="49" charset="0"/>
                <a:cs typeface="Courier New" pitchFamily="49" charset="0"/>
              </a:rPr>
              <a:t>libexec</a:t>
            </a:r>
            <a:r>
              <a:rPr lang="en-US" sz="1800" dirty="0">
                <a:solidFill>
                  <a:srgbClr val="505050"/>
                </a:solidFill>
                <a:latin typeface="Courier New" pitchFamily="49" charset="0"/>
                <a:cs typeface="Courier New" pitchFamily="49" charset="0"/>
              </a:rPr>
              <a:t>/condor-</a:t>
            </a:r>
            <a:r>
              <a:rPr lang="en-US" sz="1800" dirty="0" err="1">
                <a:solidFill>
                  <a:srgbClr val="505050"/>
                </a:solidFill>
                <a:latin typeface="Courier New" pitchFamily="49" charset="0"/>
                <a:cs typeface="Courier New" pitchFamily="49" charset="0"/>
              </a:rPr>
              <a:t>docker</a:t>
            </a:r>
            <a:endParaRPr lang="en-US" sz="1800" dirty="0">
              <a:solidFill>
                <a:srgbClr val="505050"/>
              </a:solidFill>
              <a:latin typeface="Courier New" pitchFamily="49" charset="0"/>
              <a:cs typeface="Courier New" pitchFamily="49" charset="0"/>
            </a:endParaRPr>
          </a:p>
        </p:txBody>
      </p:sp>
    </p:spTree>
    <p:extLst>
      <p:ext uri="{BB962C8B-B14F-4D97-AF65-F5344CB8AC3E}">
        <p14:creationId xmlns:p14="http://schemas.microsoft.com/office/powerpoint/2010/main" val="1101134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1"/>
            <a:ext cx="8672513" cy="4967432"/>
          </a:xfrm>
        </p:spPr>
        <p:txBody>
          <a:bodyPr/>
          <a:lstStyle/>
          <a:p>
            <a:pPr marL="0" indent="0">
              <a:buNone/>
            </a:pPr>
            <a:r>
              <a:rPr lang="en-US" dirty="0"/>
              <a:t>The idea is to intercept the default arguments passed by </a:t>
            </a:r>
            <a:r>
              <a:rPr lang="en-US" dirty="0" err="1"/>
              <a:t>HTCondor</a:t>
            </a:r>
            <a:r>
              <a:rPr lang="en-US" dirty="0"/>
              <a:t> to Docker and make the necessary changes by appending Docker CLI flags to these arguments. For example*: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1200" dirty="0"/>
              <a:t>(*) The arguments are truncated for sanity</a:t>
            </a:r>
          </a:p>
        </p:txBody>
      </p:sp>
      <p:sp>
        <p:nvSpPr>
          <p:cNvPr id="7" name="Title 6"/>
          <p:cNvSpPr>
            <a:spLocks noGrp="1"/>
          </p:cNvSpPr>
          <p:nvPr>
            <p:ph type="title"/>
          </p:nvPr>
        </p:nvSpPr>
        <p:spPr/>
        <p:txBody>
          <a:bodyPr/>
          <a:lstStyle/>
          <a:p>
            <a:r>
              <a:rPr lang="en-US" dirty="0"/>
              <a:t>Docker with </a:t>
            </a:r>
            <a:r>
              <a:rPr lang="en-US" dirty="0" err="1"/>
              <a:t>HTCondor</a:t>
            </a:r>
            <a:endParaRPr lang="en-US" dirty="0"/>
          </a:p>
        </p:txBody>
      </p:sp>
      <p:sp>
        <p:nvSpPr>
          <p:cNvPr id="3" name="Date Placeholder 2"/>
          <p:cNvSpPr>
            <a:spLocks noGrp="1"/>
          </p:cNvSpPr>
          <p:nvPr>
            <p:ph type="dt" sz="half" idx="2"/>
          </p:nvPr>
        </p:nvSpPr>
        <p:spPr/>
        <p:txBody>
          <a:bodyPr/>
          <a:lstStyle/>
          <a:p>
            <a:pPr>
              <a:defRPr/>
            </a:pPr>
            <a:fld id="{FA96D49F-E75B-CA4C-9755-57CB093C34C1}" type="datetime1">
              <a:rPr lang="en-US" smtClean="0"/>
              <a:t>5/21/18</a:t>
            </a:fld>
            <a:endParaRPr lang="en-US" dirty="0"/>
          </a:p>
        </p:txBody>
      </p:sp>
      <p:sp>
        <p:nvSpPr>
          <p:cNvPr id="4" name="Footer Placeholder 3"/>
          <p:cNvSpPr>
            <a:spLocks noGrp="1"/>
          </p:cNvSpPr>
          <p:nvPr>
            <p:ph type="ftr" sz="quarter" idx="3"/>
          </p:nvPr>
        </p:nvSpPr>
        <p:spPr/>
        <p:txBody>
          <a:bodyPr/>
          <a:lstStyle/>
          <a:p>
            <a:pPr>
              <a:defRPr/>
            </a:pPr>
            <a:r>
              <a:rPr lang="en-US" dirty="0"/>
              <a:t>Anthony </a:t>
            </a:r>
            <a:r>
              <a:rPr lang="en-US" dirty="0" err="1"/>
              <a:t>Tiradani</a:t>
            </a:r>
            <a:r>
              <a:rPr lang="en-US" dirty="0"/>
              <a:t> | </a:t>
            </a:r>
            <a:r>
              <a:rPr lang="en-US" dirty="0" err="1"/>
              <a:t>HTCondor</a:t>
            </a:r>
            <a:r>
              <a:rPr lang="en-US" dirty="0"/>
              <a:t> Week 2018</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8" name="Rectangle 7"/>
          <p:cNvSpPr/>
          <p:nvPr/>
        </p:nvSpPr>
        <p:spPr>
          <a:xfrm>
            <a:off x="228601" y="2179781"/>
            <a:ext cx="8776854" cy="3851131"/>
          </a:xfrm>
          <a:prstGeom prst="rect">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r>
              <a:rPr lang="en-US" sz="1500" dirty="0">
                <a:solidFill>
                  <a:srgbClr val="505050"/>
                </a:solidFill>
                <a:latin typeface="Courier New" pitchFamily="49" charset="0"/>
                <a:cs typeface="Courier New" pitchFamily="49" charset="0"/>
              </a:rPr>
              <a:t>Apr 23 11:26:29 wnitb020 condor-</a:t>
            </a:r>
            <a:r>
              <a:rPr lang="en-US" sz="1500" dirty="0" err="1">
                <a:solidFill>
                  <a:srgbClr val="505050"/>
                </a:solidFill>
                <a:latin typeface="Courier New" pitchFamily="49" charset="0"/>
                <a:cs typeface="Courier New" pitchFamily="49" charset="0"/>
              </a:rPr>
              <a:t>docker</a:t>
            </a:r>
            <a:r>
              <a:rPr lang="en-US" sz="1500" dirty="0">
                <a:solidFill>
                  <a:srgbClr val="505050"/>
                </a:solidFill>
                <a:latin typeface="Courier New" pitchFamily="49" charset="0"/>
                <a:cs typeface="Courier New" pitchFamily="49" charset="0"/>
              </a:rPr>
              <a:t>: [condor-</a:t>
            </a:r>
            <a:r>
              <a:rPr lang="en-US" sz="1500" dirty="0" err="1">
                <a:solidFill>
                  <a:srgbClr val="505050"/>
                </a:solidFill>
                <a:latin typeface="Courier New" pitchFamily="49" charset="0"/>
                <a:cs typeface="Courier New" pitchFamily="49" charset="0"/>
              </a:rPr>
              <a:t>docker</a:t>
            </a:r>
            <a:r>
              <a:rPr lang="en-US" sz="1500" dirty="0">
                <a:solidFill>
                  <a:srgbClr val="505050"/>
                </a:solidFill>
                <a:latin typeface="Courier New" pitchFamily="49" charset="0"/>
                <a:cs typeface="Courier New" pitchFamily="49" charset="0"/>
              </a:rPr>
              <a:t>]: </a:t>
            </a:r>
            <a:r>
              <a:rPr lang="en-US" sz="1500" b="1" dirty="0">
                <a:solidFill>
                  <a:srgbClr val="505050"/>
                </a:solidFill>
                <a:latin typeface="Courier New" pitchFamily="49" charset="0"/>
                <a:cs typeface="Courier New" pitchFamily="49" charset="0"/>
              </a:rPr>
              <a:t>INFO - Received condor arguments</a:t>
            </a:r>
            <a:r>
              <a:rPr lang="en-US" sz="1500" dirty="0">
                <a:solidFill>
                  <a:srgbClr val="505050"/>
                </a:solidFill>
                <a:latin typeface="Courier New" pitchFamily="49" charset="0"/>
                <a:cs typeface="Courier New" pitchFamily="49" charset="0"/>
              </a:rPr>
              <a:t>:/</a:t>
            </a:r>
            <a:r>
              <a:rPr lang="en-US" sz="1500" dirty="0" err="1">
                <a:solidFill>
                  <a:srgbClr val="505050"/>
                </a:solidFill>
                <a:latin typeface="Courier New" pitchFamily="49" charset="0"/>
                <a:cs typeface="Courier New" pitchFamily="49" charset="0"/>
              </a:rPr>
              <a:t>usr</a:t>
            </a:r>
            <a:r>
              <a:rPr lang="en-US" sz="1500" dirty="0">
                <a:solidFill>
                  <a:srgbClr val="505050"/>
                </a:solidFill>
                <a:latin typeface="Courier New" pitchFamily="49" charset="0"/>
                <a:cs typeface="Courier New" pitchFamily="49" charset="0"/>
              </a:rPr>
              <a:t>/local/</a:t>
            </a:r>
            <a:r>
              <a:rPr lang="en-US" sz="1500" dirty="0" err="1">
                <a:solidFill>
                  <a:srgbClr val="505050"/>
                </a:solidFill>
                <a:latin typeface="Courier New" pitchFamily="49" charset="0"/>
                <a:cs typeface="Courier New" pitchFamily="49" charset="0"/>
              </a:rPr>
              <a:t>libexec</a:t>
            </a:r>
            <a:r>
              <a:rPr lang="en-US" sz="1500" dirty="0">
                <a:solidFill>
                  <a:srgbClr val="505050"/>
                </a:solidFill>
                <a:latin typeface="Courier New" pitchFamily="49" charset="0"/>
                <a:cs typeface="Courier New" pitchFamily="49" charset="0"/>
              </a:rPr>
              <a:t>/condor-</a:t>
            </a:r>
            <a:r>
              <a:rPr lang="en-US" sz="1500" dirty="0" err="1">
                <a:solidFill>
                  <a:srgbClr val="505050"/>
                </a:solidFill>
                <a:latin typeface="Courier New" pitchFamily="49" charset="0"/>
                <a:cs typeface="Courier New" pitchFamily="49" charset="0"/>
              </a:rPr>
              <a:t>docker</a:t>
            </a:r>
            <a:r>
              <a:rPr lang="en-US" sz="1500" dirty="0">
                <a:solidFill>
                  <a:srgbClr val="505050"/>
                </a:solidFill>
                <a:latin typeface="Courier New" pitchFamily="49" charset="0"/>
                <a:cs typeface="Courier New" pitchFamily="49" charset="0"/>
              </a:rPr>
              <a:t> create --</a:t>
            </a:r>
            <a:r>
              <a:rPr lang="en-US" sz="1500" dirty="0" err="1">
                <a:solidFill>
                  <a:srgbClr val="505050"/>
                </a:solidFill>
                <a:latin typeface="Courier New" pitchFamily="49" charset="0"/>
                <a:cs typeface="Courier New" pitchFamily="49" charset="0"/>
              </a:rPr>
              <a:t>cpu</a:t>
            </a:r>
            <a:r>
              <a:rPr lang="en-US" sz="1500" dirty="0">
                <a:solidFill>
                  <a:srgbClr val="505050"/>
                </a:solidFill>
                <a:latin typeface="Courier New" pitchFamily="49" charset="0"/>
                <a:cs typeface="Courier New" pitchFamily="49" charset="0"/>
              </a:rPr>
              <a:t>-shares=100 </a:t>
            </a:r>
          </a:p>
          <a:p>
            <a:r>
              <a:rPr lang="en-US" sz="1500" b="1" dirty="0">
                <a:solidFill>
                  <a:schemeClr val="accent4">
                    <a:lumMod val="75000"/>
                  </a:schemeClr>
                </a:solidFill>
                <a:latin typeface="Courier New" pitchFamily="49" charset="0"/>
                <a:cs typeface="Courier New" pitchFamily="49" charset="0"/>
              </a:rPr>
              <a:t>--memory=512m</a:t>
            </a:r>
            <a:r>
              <a:rPr lang="en-US" sz="1500" dirty="0">
                <a:solidFill>
                  <a:srgbClr val="505050"/>
                </a:solidFill>
                <a:latin typeface="Courier New" pitchFamily="49" charset="0"/>
                <a:cs typeface="Courier New" pitchFamily="49" charset="0"/>
              </a:rPr>
              <a:t> </a:t>
            </a:r>
            <a:r>
              <a:rPr lang="en-US" sz="1500" b="1" dirty="0">
                <a:solidFill>
                  <a:schemeClr val="tx1">
                    <a:lumMod val="75000"/>
                  </a:schemeClr>
                </a:solidFill>
                <a:latin typeface="Courier New" pitchFamily="49" charset="0"/>
                <a:cs typeface="Courier New" pitchFamily="49" charset="0"/>
              </a:rPr>
              <a:t>--hostname fkhan-8347.4-wnitb020.fnal.gov</a:t>
            </a:r>
            <a:r>
              <a:rPr lang="en-US" sz="1500" dirty="0">
                <a:solidFill>
                  <a:srgbClr val="505050"/>
                </a:solidFill>
                <a:latin typeface="Courier New" pitchFamily="49" charset="0"/>
                <a:cs typeface="Courier New" pitchFamily="49" charset="0"/>
              </a:rPr>
              <a:t> --name HTCJob8347_4_slot1_2_PID2231 -e BATCH_SYSTEM=HTCondor -e EXPERIMENT=mu2e -e GRID_USER=</a:t>
            </a:r>
            <a:r>
              <a:rPr lang="en-US" sz="1500" dirty="0" err="1">
                <a:solidFill>
                  <a:srgbClr val="505050"/>
                </a:solidFill>
                <a:latin typeface="Courier New" pitchFamily="49" charset="0"/>
                <a:cs typeface="Courier New" pitchFamily="49" charset="0"/>
              </a:rPr>
              <a:t>fkhan</a:t>
            </a:r>
            <a:r>
              <a:rPr lang="en-US" sz="1500" dirty="0">
                <a:solidFill>
                  <a:srgbClr val="505050"/>
                </a:solidFill>
                <a:latin typeface="Courier New" pitchFamily="49" charset="0"/>
                <a:cs typeface="Courier New" pitchFamily="49" charset="0"/>
              </a:rPr>
              <a:t> --volume /</a:t>
            </a:r>
            <a:r>
              <a:rPr lang="en-US" sz="1500" dirty="0" err="1">
                <a:solidFill>
                  <a:srgbClr val="505050"/>
                </a:solidFill>
                <a:latin typeface="Courier New" pitchFamily="49" charset="0"/>
                <a:cs typeface="Courier New" pitchFamily="49" charset="0"/>
              </a:rPr>
              <a:t>cvmfs</a:t>
            </a:r>
            <a:r>
              <a:rPr lang="en-US" sz="1500" dirty="0">
                <a:solidFill>
                  <a:srgbClr val="505050"/>
                </a:solidFill>
                <a:latin typeface="Courier New" pitchFamily="49" charset="0"/>
                <a:cs typeface="Courier New" pitchFamily="49" charset="0"/>
              </a:rPr>
              <a:t>:/</a:t>
            </a:r>
            <a:r>
              <a:rPr lang="en-US" sz="1500" dirty="0" err="1">
                <a:solidFill>
                  <a:srgbClr val="505050"/>
                </a:solidFill>
                <a:latin typeface="Courier New" pitchFamily="49" charset="0"/>
                <a:cs typeface="Courier New" pitchFamily="49" charset="0"/>
              </a:rPr>
              <a:t>cvmfs:ro,slave</a:t>
            </a:r>
            <a:r>
              <a:rPr lang="en-US" sz="1500" dirty="0">
                <a:solidFill>
                  <a:srgbClr val="505050"/>
                </a:solidFill>
                <a:latin typeface="Courier New" pitchFamily="49" charset="0"/>
                <a:cs typeface="Courier New" pitchFamily="49" charset="0"/>
              </a:rPr>
              <a:t> </a:t>
            </a:r>
            <a:r>
              <a:rPr lang="en-US" sz="1600" dirty="0">
                <a:solidFill>
                  <a:srgbClr val="505050"/>
                </a:solidFill>
                <a:latin typeface="Courier New" pitchFamily="49" charset="0"/>
                <a:cs typeface="Courier New" pitchFamily="49" charset="0"/>
              </a:rPr>
              <a:t>gpgrid-sl7:production</a:t>
            </a:r>
            <a:r>
              <a:rPr lang="en-US" sz="1500" dirty="0">
                <a:solidFill>
                  <a:srgbClr val="505050"/>
                </a:solidFill>
                <a:latin typeface="Courier New" pitchFamily="49" charset="0"/>
                <a:cs typeface="Courier New" pitchFamily="49" charset="0"/>
              </a:rPr>
              <a:t> ./condor_exec.exe 750 750</a:t>
            </a:r>
          </a:p>
          <a:p>
            <a:endParaRPr lang="en-US" sz="1500" dirty="0">
              <a:solidFill>
                <a:srgbClr val="505050"/>
              </a:solidFill>
              <a:latin typeface="Courier New" pitchFamily="49" charset="0"/>
              <a:cs typeface="Courier New" pitchFamily="49" charset="0"/>
            </a:endParaRPr>
          </a:p>
          <a:p>
            <a:r>
              <a:rPr lang="en-US" sz="1500" dirty="0">
                <a:solidFill>
                  <a:srgbClr val="505050"/>
                </a:solidFill>
                <a:latin typeface="Courier New" pitchFamily="49" charset="0"/>
                <a:cs typeface="Courier New" pitchFamily="49" charset="0"/>
              </a:rPr>
              <a:t>Apr 23 11:26:29 wnitb020 condor-</a:t>
            </a:r>
            <a:r>
              <a:rPr lang="en-US" sz="1500" dirty="0" err="1">
                <a:solidFill>
                  <a:srgbClr val="505050"/>
                </a:solidFill>
                <a:latin typeface="Courier New" pitchFamily="49" charset="0"/>
                <a:cs typeface="Courier New" pitchFamily="49" charset="0"/>
              </a:rPr>
              <a:t>docker</a:t>
            </a:r>
            <a:r>
              <a:rPr lang="en-US" sz="1500" dirty="0">
                <a:solidFill>
                  <a:srgbClr val="505050"/>
                </a:solidFill>
                <a:latin typeface="Courier New" pitchFamily="49" charset="0"/>
                <a:cs typeface="Courier New" pitchFamily="49" charset="0"/>
              </a:rPr>
              <a:t>: [condor-</a:t>
            </a:r>
            <a:r>
              <a:rPr lang="en-US" sz="1500" dirty="0" err="1">
                <a:solidFill>
                  <a:srgbClr val="505050"/>
                </a:solidFill>
                <a:latin typeface="Courier New" pitchFamily="49" charset="0"/>
                <a:cs typeface="Courier New" pitchFamily="49" charset="0"/>
              </a:rPr>
              <a:t>docker</a:t>
            </a:r>
            <a:r>
              <a:rPr lang="en-US" sz="1500" dirty="0">
                <a:solidFill>
                  <a:srgbClr val="505050"/>
                </a:solidFill>
                <a:latin typeface="Courier New" pitchFamily="49" charset="0"/>
                <a:cs typeface="Courier New" pitchFamily="49" charset="0"/>
              </a:rPr>
              <a:t>]: </a:t>
            </a:r>
            <a:r>
              <a:rPr lang="en-US" sz="1500" b="1" dirty="0">
                <a:solidFill>
                  <a:srgbClr val="505050"/>
                </a:solidFill>
                <a:latin typeface="Courier New" pitchFamily="49" charset="0"/>
                <a:cs typeface="Courier New" pitchFamily="49" charset="0"/>
              </a:rPr>
              <a:t>INFO - Script executed command</a:t>
            </a:r>
            <a:r>
              <a:rPr lang="en-US" sz="1500" dirty="0">
                <a:solidFill>
                  <a:srgbClr val="505050"/>
                </a:solidFill>
                <a:latin typeface="Courier New" pitchFamily="49" charset="0"/>
                <a:cs typeface="Courier New" pitchFamily="49" charset="0"/>
              </a:rPr>
              <a:t>:/</a:t>
            </a:r>
            <a:r>
              <a:rPr lang="en-US" sz="1500" dirty="0" err="1">
                <a:solidFill>
                  <a:srgbClr val="505050"/>
                </a:solidFill>
                <a:latin typeface="Courier New" pitchFamily="49" charset="0"/>
                <a:cs typeface="Courier New" pitchFamily="49" charset="0"/>
              </a:rPr>
              <a:t>usr</a:t>
            </a:r>
            <a:r>
              <a:rPr lang="en-US" sz="1500" dirty="0">
                <a:solidFill>
                  <a:srgbClr val="505050"/>
                </a:solidFill>
                <a:latin typeface="Courier New" pitchFamily="49" charset="0"/>
                <a:cs typeface="Courier New" pitchFamily="49" charset="0"/>
              </a:rPr>
              <a:t>/bin/</a:t>
            </a:r>
            <a:r>
              <a:rPr lang="en-US" sz="1500" dirty="0" err="1">
                <a:solidFill>
                  <a:srgbClr val="505050"/>
                </a:solidFill>
                <a:latin typeface="Courier New" pitchFamily="49" charset="0"/>
                <a:cs typeface="Courier New" pitchFamily="49" charset="0"/>
              </a:rPr>
              <a:t>docker</a:t>
            </a:r>
            <a:r>
              <a:rPr lang="en-US" sz="1500" dirty="0">
                <a:solidFill>
                  <a:srgbClr val="505050"/>
                </a:solidFill>
                <a:latin typeface="Courier New" pitchFamily="49" charset="0"/>
                <a:cs typeface="Courier New" pitchFamily="49" charset="0"/>
              </a:rPr>
              <a:t> create --</a:t>
            </a:r>
            <a:r>
              <a:rPr lang="en-US" sz="1500" dirty="0" err="1">
                <a:solidFill>
                  <a:srgbClr val="505050"/>
                </a:solidFill>
                <a:latin typeface="Courier New" pitchFamily="49" charset="0"/>
                <a:cs typeface="Courier New" pitchFamily="49" charset="0"/>
              </a:rPr>
              <a:t>cpu</a:t>
            </a:r>
            <a:r>
              <a:rPr lang="en-US" sz="1500" dirty="0">
                <a:solidFill>
                  <a:srgbClr val="505050"/>
                </a:solidFill>
                <a:latin typeface="Courier New" pitchFamily="49" charset="0"/>
                <a:cs typeface="Courier New" pitchFamily="49" charset="0"/>
              </a:rPr>
              <a:t>-shares=100 --name HTCJob8347_4_slot1_2_PID2231 </a:t>
            </a:r>
            <a:r>
              <a:rPr lang="en-US" sz="1500" b="1" dirty="0">
                <a:solidFill>
                  <a:schemeClr val="tx1">
                    <a:lumMod val="75000"/>
                  </a:schemeClr>
                </a:solidFill>
                <a:latin typeface="Courier New" pitchFamily="49" charset="0"/>
                <a:cs typeface="Courier New" pitchFamily="49" charset="0"/>
              </a:rPr>
              <a:t>--hostname fkhan-8347-4-wnitb020.fnal.gov</a:t>
            </a:r>
            <a:r>
              <a:rPr lang="en-US" sz="1500" dirty="0">
                <a:solidFill>
                  <a:srgbClr val="505050"/>
                </a:solidFill>
                <a:latin typeface="Courier New" pitchFamily="49" charset="0"/>
                <a:cs typeface="Courier New" pitchFamily="49" charset="0"/>
              </a:rPr>
              <a:t> </a:t>
            </a:r>
          </a:p>
          <a:p>
            <a:r>
              <a:rPr lang="en-US" sz="1500" dirty="0">
                <a:solidFill>
                  <a:srgbClr val="505050"/>
                </a:solidFill>
                <a:latin typeface="Courier New" pitchFamily="49" charset="0"/>
                <a:cs typeface="Courier New" pitchFamily="49" charset="0"/>
              </a:rPr>
              <a:t>--volume /</a:t>
            </a:r>
            <a:r>
              <a:rPr lang="en-US" sz="1500" dirty="0" err="1">
                <a:solidFill>
                  <a:srgbClr val="505050"/>
                </a:solidFill>
                <a:latin typeface="Courier New" pitchFamily="49" charset="0"/>
                <a:cs typeface="Courier New" pitchFamily="49" charset="0"/>
              </a:rPr>
              <a:t>cvmfs</a:t>
            </a:r>
            <a:r>
              <a:rPr lang="en-US" sz="1500" dirty="0">
                <a:solidFill>
                  <a:srgbClr val="505050"/>
                </a:solidFill>
                <a:latin typeface="Courier New" pitchFamily="49" charset="0"/>
                <a:cs typeface="Courier New" pitchFamily="49" charset="0"/>
              </a:rPr>
              <a:t>:/</a:t>
            </a:r>
            <a:r>
              <a:rPr lang="en-US" sz="1500" dirty="0" err="1">
                <a:solidFill>
                  <a:srgbClr val="505050"/>
                </a:solidFill>
                <a:latin typeface="Courier New" pitchFamily="49" charset="0"/>
                <a:cs typeface="Courier New" pitchFamily="49" charset="0"/>
              </a:rPr>
              <a:t>cvmfs:ro,slave</a:t>
            </a:r>
            <a:r>
              <a:rPr lang="en-US" sz="1500" dirty="0">
                <a:solidFill>
                  <a:srgbClr val="505050"/>
                </a:solidFill>
                <a:latin typeface="Courier New" pitchFamily="49" charset="0"/>
                <a:cs typeface="Courier New" pitchFamily="49" charset="0"/>
              </a:rPr>
              <a:t> --</a:t>
            </a:r>
            <a:r>
              <a:rPr lang="en-US" sz="1500" dirty="0" err="1">
                <a:solidFill>
                  <a:srgbClr val="505050"/>
                </a:solidFill>
                <a:latin typeface="Courier New" pitchFamily="49" charset="0"/>
                <a:cs typeface="Courier New" pitchFamily="49" charset="0"/>
              </a:rPr>
              <a:t>env</a:t>
            </a:r>
            <a:r>
              <a:rPr lang="en-US" sz="1500" dirty="0">
                <a:solidFill>
                  <a:srgbClr val="505050"/>
                </a:solidFill>
                <a:latin typeface="Courier New" pitchFamily="49" charset="0"/>
                <a:cs typeface="Courier New" pitchFamily="49" charset="0"/>
              </a:rPr>
              <a:t> BATCH_SYSTEM=</a:t>
            </a:r>
            <a:r>
              <a:rPr lang="en-US" sz="1500" dirty="0" err="1">
                <a:solidFill>
                  <a:srgbClr val="505050"/>
                </a:solidFill>
                <a:latin typeface="Courier New" pitchFamily="49" charset="0"/>
                <a:cs typeface="Courier New" pitchFamily="49" charset="0"/>
              </a:rPr>
              <a:t>HTCondor</a:t>
            </a:r>
            <a:r>
              <a:rPr lang="en-US" sz="1500" dirty="0">
                <a:solidFill>
                  <a:srgbClr val="505050"/>
                </a:solidFill>
                <a:latin typeface="Courier New" pitchFamily="49" charset="0"/>
                <a:cs typeface="Courier New" pitchFamily="49" charset="0"/>
              </a:rPr>
              <a:t> --</a:t>
            </a:r>
            <a:r>
              <a:rPr lang="en-US" sz="1500" dirty="0" err="1">
                <a:solidFill>
                  <a:srgbClr val="505050"/>
                </a:solidFill>
                <a:latin typeface="Courier New" pitchFamily="49" charset="0"/>
                <a:cs typeface="Courier New" pitchFamily="49" charset="0"/>
              </a:rPr>
              <a:t>env</a:t>
            </a:r>
            <a:r>
              <a:rPr lang="en-US" sz="1500" dirty="0">
                <a:solidFill>
                  <a:srgbClr val="505050"/>
                </a:solidFill>
                <a:latin typeface="Courier New" pitchFamily="49" charset="0"/>
                <a:cs typeface="Courier New" pitchFamily="49" charset="0"/>
              </a:rPr>
              <a:t> EXPERIMENT=mu2e --</a:t>
            </a:r>
            <a:r>
              <a:rPr lang="en-US" sz="1500" dirty="0" err="1">
                <a:solidFill>
                  <a:srgbClr val="505050"/>
                </a:solidFill>
                <a:latin typeface="Courier New" pitchFamily="49" charset="0"/>
                <a:cs typeface="Courier New" pitchFamily="49" charset="0"/>
              </a:rPr>
              <a:t>env</a:t>
            </a:r>
            <a:r>
              <a:rPr lang="en-US" sz="1500" dirty="0">
                <a:solidFill>
                  <a:srgbClr val="505050"/>
                </a:solidFill>
                <a:latin typeface="Courier New" pitchFamily="49" charset="0"/>
                <a:cs typeface="Courier New" pitchFamily="49" charset="0"/>
              </a:rPr>
              <a:t> GRID_USER=</a:t>
            </a:r>
            <a:r>
              <a:rPr lang="en-US" sz="1500" dirty="0" err="1">
                <a:solidFill>
                  <a:srgbClr val="505050"/>
                </a:solidFill>
                <a:latin typeface="Courier New" pitchFamily="49" charset="0"/>
                <a:cs typeface="Courier New" pitchFamily="49" charset="0"/>
              </a:rPr>
              <a:t>fkhan</a:t>
            </a:r>
            <a:r>
              <a:rPr lang="en-US" sz="1500" dirty="0">
                <a:solidFill>
                  <a:srgbClr val="505050"/>
                </a:solidFill>
                <a:latin typeface="Courier New" pitchFamily="49" charset="0"/>
                <a:cs typeface="Courier New" pitchFamily="49" charset="0"/>
              </a:rPr>
              <a:t> </a:t>
            </a:r>
            <a:r>
              <a:rPr lang="en-US" sz="1500" b="1" dirty="0">
                <a:solidFill>
                  <a:schemeClr val="accent4">
                    <a:lumMod val="75000"/>
                  </a:schemeClr>
                </a:solidFill>
                <a:latin typeface="Courier New" pitchFamily="49" charset="0"/>
                <a:cs typeface="Courier New" pitchFamily="49" charset="0"/>
              </a:rPr>
              <a:t>--memory 512m --memory-swap 512m</a:t>
            </a:r>
            <a:r>
              <a:rPr lang="en-US" sz="1500" dirty="0">
                <a:solidFill>
                  <a:srgbClr val="505050"/>
                </a:solidFill>
                <a:latin typeface="Courier New" pitchFamily="49" charset="0"/>
                <a:cs typeface="Courier New" pitchFamily="49" charset="0"/>
              </a:rPr>
              <a:t> </a:t>
            </a:r>
          </a:p>
          <a:p>
            <a:r>
              <a:rPr lang="en-US" sz="1500" b="1" dirty="0">
                <a:solidFill>
                  <a:schemeClr val="accent3">
                    <a:lumMod val="75000"/>
                  </a:schemeClr>
                </a:solidFill>
                <a:latin typeface="Courier New" pitchFamily="49" charset="0"/>
                <a:cs typeface="Courier New" pitchFamily="49" charset="0"/>
              </a:rPr>
              <a:t>--</a:t>
            </a:r>
            <a:r>
              <a:rPr lang="en-US" sz="1500" b="1" dirty="0" err="1">
                <a:solidFill>
                  <a:schemeClr val="accent3">
                    <a:lumMod val="75000"/>
                  </a:schemeClr>
                </a:solidFill>
                <a:latin typeface="Courier New" pitchFamily="49" charset="0"/>
                <a:cs typeface="Courier New" pitchFamily="49" charset="0"/>
              </a:rPr>
              <a:t>env</a:t>
            </a:r>
            <a:r>
              <a:rPr lang="en-US" sz="1500" b="1" dirty="0">
                <a:solidFill>
                  <a:schemeClr val="accent3">
                    <a:lumMod val="75000"/>
                  </a:schemeClr>
                </a:solidFill>
                <a:latin typeface="Courier New" pitchFamily="49" charset="0"/>
                <a:cs typeface="Courier New" pitchFamily="49" charset="0"/>
              </a:rPr>
              <a:t> </a:t>
            </a:r>
            <a:r>
              <a:rPr lang="en-US" sz="1500" b="1" dirty="0" err="1">
                <a:solidFill>
                  <a:schemeClr val="accent3">
                    <a:lumMod val="75000"/>
                  </a:schemeClr>
                </a:solidFill>
                <a:latin typeface="Courier New" pitchFamily="49" charset="0"/>
                <a:cs typeface="Courier New" pitchFamily="49" charset="0"/>
              </a:rPr>
              <a:t>FIFE_GLIDEIN_ToDie</a:t>
            </a:r>
            <a:r>
              <a:rPr lang="en-US" sz="1500" b="1" dirty="0">
                <a:solidFill>
                  <a:schemeClr val="accent3">
                    <a:lumMod val="75000"/>
                  </a:schemeClr>
                </a:solidFill>
                <a:latin typeface="Courier New" pitchFamily="49" charset="0"/>
                <a:cs typeface="Courier New" pitchFamily="49" charset="0"/>
              </a:rPr>
              <a:t>=$((`date +%s` + 346200)) --</a:t>
            </a:r>
            <a:r>
              <a:rPr lang="en-US" sz="1500" b="1" dirty="0" err="1">
                <a:solidFill>
                  <a:schemeClr val="accent3">
                    <a:lumMod val="75000"/>
                  </a:schemeClr>
                </a:solidFill>
                <a:latin typeface="Courier New" pitchFamily="49" charset="0"/>
                <a:cs typeface="Courier New" pitchFamily="49" charset="0"/>
              </a:rPr>
              <a:t>env</a:t>
            </a:r>
            <a:r>
              <a:rPr lang="en-US" sz="1500" b="1" dirty="0">
                <a:solidFill>
                  <a:schemeClr val="accent3">
                    <a:lumMod val="75000"/>
                  </a:schemeClr>
                </a:solidFill>
                <a:latin typeface="Courier New" pitchFamily="49" charset="0"/>
                <a:cs typeface="Courier New" pitchFamily="49" charset="0"/>
              </a:rPr>
              <a:t> UPS_OVERRIDE="-H Linux64bit+2.6-2.12" --cap-add=DAC_OVERRIDE --cap-add=SETUID --cap-add=SETGID --cap-add=SYS_ADMIN --cap-add=SYS_CHROOT --cap-add=SYS_PTRACE </a:t>
            </a:r>
          </a:p>
          <a:p>
            <a:r>
              <a:rPr lang="en-US" sz="1500" b="1" dirty="0">
                <a:solidFill>
                  <a:schemeClr val="accent3">
                    <a:lumMod val="75000"/>
                  </a:schemeClr>
                </a:solidFill>
                <a:latin typeface="Courier New" pitchFamily="49" charset="0"/>
                <a:cs typeface="Courier New" pitchFamily="49" charset="0"/>
              </a:rPr>
              <a:t>--network host </a:t>
            </a:r>
            <a:r>
              <a:rPr lang="en-US" sz="1600" dirty="0">
                <a:solidFill>
                  <a:srgbClr val="505050"/>
                </a:solidFill>
                <a:latin typeface="Courier New" pitchFamily="49" charset="0"/>
                <a:cs typeface="Courier New" pitchFamily="49" charset="0"/>
              </a:rPr>
              <a:t>gpgrid-sl7:production</a:t>
            </a:r>
            <a:r>
              <a:rPr lang="en-US" sz="1500" dirty="0">
                <a:solidFill>
                  <a:srgbClr val="505050"/>
                </a:solidFill>
                <a:latin typeface="Courier New" pitchFamily="49" charset="0"/>
                <a:cs typeface="Courier New" pitchFamily="49" charset="0"/>
              </a:rPr>
              <a:t> ./condor_exec.exe 750 750</a:t>
            </a:r>
          </a:p>
        </p:txBody>
      </p:sp>
    </p:spTree>
    <p:extLst>
      <p:ext uri="{BB962C8B-B14F-4D97-AF65-F5344CB8AC3E}">
        <p14:creationId xmlns:p14="http://schemas.microsoft.com/office/powerpoint/2010/main" val="1101134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Using the </a:t>
            </a:r>
            <a:r>
              <a:rPr lang="en-US" dirty="0" err="1"/>
              <a:t>HTCondor</a:t>
            </a:r>
            <a:r>
              <a:rPr lang="en-US" dirty="0"/>
              <a:t> python bindings, we were able to avoid hardcoding values inside the python wrapper and instead created a few auxiliary parameters to dictate the behavior of the container on the worker node. For example,</a:t>
            </a:r>
          </a:p>
        </p:txBody>
      </p:sp>
      <p:sp>
        <p:nvSpPr>
          <p:cNvPr id="7" name="Title 6"/>
          <p:cNvSpPr>
            <a:spLocks noGrp="1"/>
          </p:cNvSpPr>
          <p:nvPr>
            <p:ph type="title"/>
          </p:nvPr>
        </p:nvSpPr>
        <p:spPr/>
        <p:txBody>
          <a:bodyPr/>
          <a:lstStyle/>
          <a:p>
            <a:r>
              <a:rPr lang="en-US" dirty="0"/>
              <a:t>Docker with </a:t>
            </a:r>
            <a:r>
              <a:rPr lang="en-US" dirty="0" err="1"/>
              <a:t>HTCondor</a:t>
            </a:r>
            <a:endParaRPr lang="en-US" dirty="0"/>
          </a:p>
        </p:txBody>
      </p:sp>
      <p:sp>
        <p:nvSpPr>
          <p:cNvPr id="3" name="Date Placeholder 2"/>
          <p:cNvSpPr>
            <a:spLocks noGrp="1"/>
          </p:cNvSpPr>
          <p:nvPr>
            <p:ph type="dt" sz="half" idx="2"/>
          </p:nvPr>
        </p:nvSpPr>
        <p:spPr/>
        <p:txBody>
          <a:bodyPr/>
          <a:lstStyle/>
          <a:p>
            <a:pPr>
              <a:defRPr/>
            </a:pPr>
            <a:fld id="{FA96D49F-E75B-CA4C-9755-57CB093C34C1}" type="datetime1">
              <a:rPr lang="en-US" smtClean="0"/>
              <a:t>5/22/18</a:t>
            </a:fld>
            <a:endParaRPr lang="en-US" dirty="0"/>
          </a:p>
        </p:txBody>
      </p:sp>
      <p:sp>
        <p:nvSpPr>
          <p:cNvPr id="4" name="Footer Placeholder 3"/>
          <p:cNvSpPr>
            <a:spLocks noGrp="1"/>
          </p:cNvSpPr>
          <p:nvPr>
            <p:ph type="ftr" sz="quarter" idx="3"/>
          </p:nvPr>
        </p:nvSpPr>
        <p:spPr/>
        <p:txBody>
          <a:bodyPr/>
          <a:lstStyle/>
          <a:p>
            <a:pPr>
              <a:defRPr/>
            </a:pPr>
            <a:r>
              <a:rPr lang="en-US" dirty="0"/>
              <a:t>Anthony </a:t>
            </a:r>
            <a:r>
              <a:rPr lang="en-US" dirty="0" err="1"/>
              <a:t>Tiradani</a:t>
            </a:r>
            <a:r>
              <a:rPr lang="en-US" dirty="0"/>
              <a:t> | </a:t>
            </a:r>
            <a:r>
              <a:rPr lang="en-US" dirty="0" err="1"/>
              <a:t>HTCondor</a:t>
            </a:r>
            <a:r>
              <a:rPr lang="en-US" dirty="0"/>
              <a:t> Week 2018</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
        <p:nvSpPr>
          <p:cNvPr id="8" name="Rectangle 7"/>
          <p:cNvSpPr/>
          <p:nvPr/>
        </p:nvSpPr>
        <p:spPr>
          <a:xfrm>
            <a:off x="318655" y="2535378"/>
            <a:ext cx="8506691" cy="2147458"/>
          </a:xfrm>
          <a:prstGeom prst="rect">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r>
              <a:rPr lang="en-US" sz="1800" dirty="0">
                <a:solidFill>
                  <a:srgbClr val="505050"/>
                </a:solidFill>
                <a:latin typeface="Courier New" pitchFamily="49" charset="0"/>
                <a:cs typeface="Courier New" pitchFamily="49" charset="0"/>
              </a:rPr>
              <a:t># List of trusted Docker images</a:t>
            </a:r>
          </a:p>
          <a:p>
            <a:r>
              <a:rPr lang="en-US" sz="1800" dirty="0">
                <a:solidFill>
                  <a:srgbClr val="505050"/>
                </a:solidFill>
                <a:latin typeface="Courier New" pitchFamily="49" charset="0"/>
                <a:cs typeface="Courier New" pitchFamily="49" charset="0"/>
              </a:rPr>
              <a:t># Full name format: (&lt;registry&gt;/&lt;user&gt;/&lt;repository&gt;:&lt;tag&gt;)</a:t>
            </a:r>
          </a:p>
          <a:p>
            <a:r>
              <a:rPr lang="en-US" sz="1800" dirty="0">
                <a:solidFill>
                  <a:srgbClr val="505050"/>
                </a:solidFill>
                <a:latin typeface="Courier New" pitchFamily="49" charset="0"/>
                <a:cs typeface="Courier New" pitchFamily="49" charset="0"/>
              </a:rPr>
              <a:t># Privileged capabilities will only be passed to trusted</a:t>
            </a:r>
          </a:p>
          <a:p>
            <a:r>
              <a:rPr lang="en-US" sz="1800" dirty="0">
                <a:solidFill>
                  <a:srgbClr val="505050"/>
                </a:solidFill>
                <a:latin typeface="Courier New" pitchFamily="49" charset="0"/>
                <a:cs typeface="Courier New" pitchFamily="49" charset="0"/>
              </a:rPr>
              <a:t># images. This can be a space or comma separated list</a:t>
            </a:r>
          </a:p>
          <a:p>
            <a:r>
              <a:rPr lang="en-US" sz="1800" dirty="0">
                <a:solidFill>
                  <a:srgbClr val="505050"/>
                </a:solidFill>
                <a:latin typeface="Courier New" pitchFamily="49" charset="0"/>
                <a:cs typeface="Courier New" pitchFamily="49" charset="0"/>
              </a:rPr>
              <a:t>FERMIHTC_DOCKER_TRUSTED_IMAGES = \</a:t>
            </a:r>
          </a:p>
          <a:p>
            <a:r>
              <a:rPr lang="en-US" sz="1800" dirty="0">
                <a:solidFill>
                  <a:srgbClr val="505050"/>
                </a:solidFill>
                <a:latin typeface="Courier New" pitchFamily="49" charset="0"/>
                <a:cs typeface="Courier New" pitchFamily="49" charset="0"/>
              </a:rPr>
              <a:t>	'gpgrid-sl7:production', 'centos:7'</a:t>
            </a:r>
          </a:p>
        </p:txBody>
      </p:sp>
    </p:spTree>
    <p:extLst>
      <p:ext uri="{BB962C8B-B14F-4D97-AF65-F5344CB8AC3E}">
        <p14:creationId xmlns:p14="http://schemas.microsoft.com/office/powerpoint/2010/main" val="1101134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Similarly, another example of an auxiliary knob:</a:t>
            </a:r>
          </a:p>
        </p:txBody>
      </p:sp>
      <p:sp>
        <p:nvSpPr>
          <p:cNvPr id="7" name="Title 6"/>
          <p:cNvSpPr>
            <a:spLocks noGrp="1"/>
          </p:cNvSpPr>
          <p:nvPr>
            <p:ph type="title"/>
          </p:nvPr>
        </p:nvSpPr>
        <p:spPr/>
        <p:txBody>
          <a:bodyPr/>
          <a:lstStyle/>
          <a:p>
            <a:r>
              <a:rPr lang="en-US" dirty="0"/>
              <a:t>Docker with </a:t>
            </a:r>
            <a:r>
              <a:rPr lang="en-US" dirty="0" err="1"/>
              <a:t>HTCondor</a:t>
            </a:r>
            <a:endParaRPr lang="en-US" dirty="0"/>
          </a:p>
        </p:txBody>
      </p:sp>
      <p:sp>
        <p:nvSpPr>
          <p:cNvPr id="3" name="Date Placeholder 2"/>
          <p:cNvSpPr>
            <a:spLocks noGrp="1"/>
          </p:cNvSpPr>
          <p:nvPr>
            <p:ph type="dt" sz="half" idx="2"/>
          </p:nvPr>
        </p:nvSpPr>
        <p:spPr/>
        <p:txBody>
          <a:bodyPr/>
          <a:lstStyle/>
          <a:p>
            <a:pPr>
              <a:defRPr/>
            </a:pPr>
            <a:fld id="{FA96D49F-E75B-CA4C-9755-57CB093C34C1}" type="datetime1">
              <a:rPr lang="en-US" smtClean="0"/>
              <a:t>5/21/18</a:t>
            </a:fld>
            <a:endParaRPr lang="en-US" dirty="0"/>
          </a:p>
        </p:txBody>
      </p:sp>
      <p:sp>
        <p:nvSpPr>
          <p:cNvPr id="4" name="Footer Placeholder 3"/>
          <p:cNvSpPr>
            <a:spLocks noGrp="1"/>
          </p:cNvSpPr>
          <p:nvPr>
            <p:ph type="ftr" sz="quarter" idx="3"/>
          </p:nvPr>
        </p:nvSpPr>
        <p:spPr/>
        <p:txBody>
          <a:bodyPr/>
          <a:lstStyle/>
          <a:p>
            <a:pPr>
              <a:defRPr/>
            </a:pPr>
            <a:r>
              <a:rPr lang="en-US" dirty="0"/>
              <a:t>Anthony </a:t>
            </a:r>
            <a:r>
              <a:rPr lang="en-US" dirty="0" err="1"/>
              <a:t>Tiradani</a:t>
            </a:r>
            <a:r>
              <a:rPr lang="en-US" dirty="0"/>
              <a:t> | </a:t>
            </a:r>
            <a:r>
              <a:rPr lang="en-US" dirty="0" err="1"/>
              <a:t>HTCondor</a:t>
            </a:r>
            <a:r>
              <a:rPr lang="en-US" dirty="0"/>
              <a:t> Week 2018</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
        <p:nvSpPr>
          <p:cNvPr id="8" name="Rectangle 7"/>
          <p:cNvSpPr/>
          <p:nvPr/>
        </p:nvSpPr>
        <p:spPr>
          <a:xfrm>
            <a:off x="318655" y="1533236"/>
            <a:ext cx="8506691" cy="3066473"/>
          </a:xfrm>
          <a:prstGeom prst="rect">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r>
              <a:rPr lang="en-US" sz="1800" dirty="0">
                <a:solidFill>
                  <a:srgbClr val="505050"/>
                </a:solidFill>
                <a:latin typeface="Courier New" pitchFamily="49" charset="0"/>
                <a:cs typeface="Courier New" pitchFamily="49" charset="0"/>
              </a:rPr>
              <a:t># Comma or space separated list of capabilities to be</a:t>
            </a:r>
          </a:p>
          <a:p>
            <a:r>
              <a:rPr lang="en-US" sz="1800" dirty="0">
                <a:solidFill>
                  <a:srgbClr val="505050"/>
                </a:solidFill>
                <a:latin typeface="Courier New" pitchFamily="49" charset="0"/>
                <a:cs typeface="Courier New" pitchFamily="49" charset="0"/>
              </a:rPr>
              <a:t># enabled inside the containers listed under</a:t>
            </a:r>
          </a:p>
          <a:p>
            <a:r>
              <a:rPr lang="en-US" sz="1800" dirty="0">
                <a:solidFill>
                  <a:srgbClr val="505050"/>
                </a:solidFill>
                <a:latin typeface="Courier New" pitchFamily="49" charset="0"/>
                <a:cs typeface="Courier New" pitchFamily="49" charset="0"/>
              </a:rPr>
              <a:t># FERMIHTC_DOCKER_TRUSTED_IMAGES</a:t>
            </a:r>
          </a:p>
          <a:p>
            <a:r>
              <a:rPr lang="en-US" sz="1800" dirty="0">
                <a:solidFill>
                  <a:srgbClr val="505050"/>
                </a:solidFill>
                <a:latin typeface="Courier New" pitchFamily="49" charset="0"/>
                <a:cs typeface="Courier New" pitchFamily="49" charset="0"/>
              </a:rPr>
              <a:t># List of all kernel capabilities can be seen here:</a:t>
            </a:r>
          </a:p>
          <a:p>
            <a:r>
              <a:rPr lang="en-US" sz="1800" dirty="0">
                <a:solidFill>
                  <a:srgbClr val="505050"/>
                </a:solidFill>
                <a:latin typeface="Courier New" pitchFamily="49" charset="0"/>
                <a:cs typeface="Courier New" pitchFamily="49" charset="0"/>
              </a:rPr>
              <a:t># http://man7.org/linux/man-pages/man7/capabilities.7.html</a:t>
            </a:r>
          </a:p>
          <a:p>
            <a:r>
              <a:rPr lang="en-US" sz="1800" dirty="0">
                <a:solidFill>
                  <a:srgbClr val="505050"/>
                </a:solidFill>
                <a:latin typeface="Courier New" pitchFamily="49" charset="0"/>
                <a:cs typeface="Courier New" pitchFamily="49" charset="0"/>
              </a:rPr>
              <a:t># If undefined, no capabilities are added to the </a:t>
            </a:r>
          </a:p>
          <a:p>
            <a:r>
              <a:rPr lang="en-US" sz="1800" dirty="0">
                <a:solidFill>
                  <a:srgbClr val="505050"/>
                </a:solidFill>
                <a:latin typeface="Courier New" pitchFamily="49" charset="0"/>
                <a:cs typeface="Courier New" pitchFamily="49" charset="0"/>
              </a:rPr>
              <a:t># containers</a:t>
            </a:r>
          </a:p>
          <a:p>
            <a:r>
              <a:rPr lang="en-US" sz="1800" dirty="0">
                <a:solidFill>
                  <a:srgbClr val="505050"/>
                </a:solidFill>
                <a:latin typeface="Courier New" pitchFamily="49" charset="0"/>
                <a:cs typeface="Courier New" pitchFamily="49" charset="0"/>
              </a:rPr>
              <a:t>FERMIHTC_DOCKER_CAPABILITIES = DAC_OVERRIDE, SETUID, \</a:t>
            </a:r>
          </a:p>
          <a:p>
            <a:r>
              <a:rPr lang="en-US" sz="1800" dirty="0">
                <a:solidFill>
                  <a:srgbClr val="505050"/>
                </a:solidFill>
                <a:latin typeface="Courier New" pitchFamily="49" charset="0"/>
                <a:cs typeface="Courier New" pitchFamily="49" charset="0"/>
              </a:rPr>
              <a:t>			SETGID, SYS_ADMIN, \</a:t>
            </a:r>
          </a:p>
          <a:p>
            <a:r>
              <a:rPr lang="en-US" sz="1800" dirty="0">
                <a:solidFill>
                  <a:srgbClr val="505050"/>
                </a:solidFill>
                <a:latin typeface="Courier New" pitchFamily="49" charset="0"/>
                <a:cs typeface="Courier New" pitchFamily="49" charset="0"/>
              </a:rPr>
              <a:t>			SYS_CHROOT, SYS_PTRACE</a:t>
            </a:r>
          </a:p>
        </p:txBody>
      </p:sp>
    </p:spTree>
    <p:extLst>
      <p:ext uri="{BB962C8B-B14F-4D97-AF65-F5344CB8AC3E}">
        <p14:creationId xmlns:p14="http://schemas.microsoft.com/office/powerpoint/2010/main" val="3307847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A simple snippet from inside the wrapper to read </a:t>
            </a:r>
            <a:r>
              <a:rPr lang="en-US" dirty="0">
                <a:latin typeface="Courier New" pitchFamily="49" charset="0"/>
                <a:cs typeface="Courier New" pitchFamily="49" charset="0"/>
              </a:rPr>
              <a:t>FERMIHTC_DOCKER_CAPABILITIES</a:t>
            </a:r>
            <a:r>
              <a:rPr lang="en-US" dirty="0"/>
              <a:t> knob:</a:t>
            </a:r>
          </a:p>
        </p:txBody>
      </p:sp>
      <p:sp>
        <p:nvSpPr>
          <p:cNvPr id="7" name="Title 6"/>
          <p:cNvSpPr>
            <a:spLocks noGrp="1"/>
          </p:cNvSpPr>
          <p:nvPr>
            <p:ph type="title"/>
          </p:nvPr>
        </p:nvSpPr>
        <p:spPr/>
        <p:txBody>
          <a:bodyPr/>
          <a:lstStyle/>
          <a:p>
            <a:r>
              <a:rPr lang="en-US" dirty="0"/>
              <a:t>Docker with </a:t>
            </a:r>
            <a:r>
              <a:rPr lang="en-US" dirty="0" err="1"/>
              <a:t>HTCondor</a:t>
            </a:r>
            <a:endParaRPr lang="en-US" dirty="0"/>
          </a:p>
        </p:txBody>
      </p:sp>
      <p:sp>
        <p:nvSpPr>
          <p:cNvPr id="3" name="Date Placeholder 2"/>
          <p:cNvSpPr>
            <a:spLocks noGrp="1"/>
          </p:cNvSpPr>
          <p:nvPr>
            <p:ph type="dt" sz="half" idx="2"/>
          </p:nvPr>
        </p:nvSpPr>
        <p:spPr/>
        <p:txBody>
          <a:bodyPr/>
          <a:lstStyle/>
          <a:p>
            <a:pPr>
              <a:defRPr/>
            </a:pPr>
            <a:fld id="{FA96D49F-E75B-CA4C-9755-57CB093C34C1}" type="datetime1">
              <a:rPr lang="en-US" smtClean="0"/>
              <a:t>5/22/18</a:t>
            </a:fld>
            <a:endParaRPr lang="en-US" dirty="0"/>
          </a:p>
        </p:txBody>
      </p:sp>
      <p:sp>
        <p:nvSpPr>
          <p:cNvPr id="4" name="Footer Placeholder 3"/>
          <p:cNvSpPr>
            <a:spLocks noGrp="1"/>
          </p:cNvSpPr>
          <p:nvPr>
            <p:ph type="ftr" sz="quarter" idx="3"/>
          </p:nvPr>
        </p:nvSpPr>
        <p:spPr/>
        <p:txBody>
          <a:bodyPr/>
          <a:lstStyle/>
          <a:p>
            <a:pPr>
              <a:defRPr/>
            </a:pPr>
            <a:r>
              <a:rPr lang="en-US" dirty="0"/>
              <a:t>Anthony </a:t>
            </a:r>
            <a:r>
              <a:rPr lang="en-US" dirty="0" err="1"/>
              <a:t>Tiradani</a:t>
            </a:r>
            <a:r>
              <a:rPr lang="en-US" dirty="0"/>
              <a:t> | </a:t>
            </a:r>
            <a:r>
              <a:rPr lang="en-US" dirty="0" err="1"/>
              <a:t>HTCondor</a:t>
            </a:r>
            <a:r>
              <a:rPr lang="en-US" dirty="0"/>
              <a:t> Week 2018</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
        <p:nvSpPr>
          <p:cNvPr id="8" name="Rectangle 7"/>
          <p:cNvSpPr/>
          <p:nvPr/>
        </p:nvSpPr>
        <p:spPr>
          <a:xfrm>
            <a:off x="318655" y="1773383"/>
            <a:ext cx="8506691" cy="4378036"/>
          </a:xfrm>
          <a:prstGeom prst="rect">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r>
              <a:rPr lang="en-US" sz="1400" dirty="0" err="1">
                <a:solidFill>
                  <a:srgbClr val="505050"/>
                </a:solidFill>
                <a:latin typeface="Courier New" pitchFamily="49" charset="0"/>
                <a:cs typeface="Courier New" pitchFamily="49" charset="0"/>
              </a:rPr>
              <a:t>def</a:t>
            </a:r>
            <a:r>
              <a:rPr lang="en-US" sz="1400" dirty="0">
                <a:solidFill>
                  <a:srgbClr val="505050"/>
                </a:solidFill>
                <a:latin typeface="Courier New" pitchFamily="49" charset="0"/>
                <a:cs typeface="Courier New" pitchFamily="49" charset="0"/>
              </a:rPr>
              <a:t> </a:t>
            </a:r>
            <a:r>
              <a:rPr lang="en-US" sz="1400" dirty="0" err="1">
                <a:solidFill>
                  <a:srgbClr val="505050"/>
                </a:solidFill>
                <a:latin typeface="Courier New" pitchFamily="49" charset="0"/>
                <a:cs typeface="Courier New" pitchFamily="49" charset="0"/>
              </a:rPr>
              <a:t>getDockerCapabilities</a:t>
            </a:r>
            <a:r>
              <a:rPr lang="en-US" sz="1400" dirty="0">
                <a:solidFill>
                  <a:srgbClr val="505050"/>
                </a:solidFill>
                <a:latin typeface="Courier New" pitchFamily="49" charset="0"/>
                <a:cs typeface="Courier New" pitchFamily="49" charset="0"/>
              </a:rPr>
              <a:t>():   </a:t>
            </a:r>
          </a:p>
          <a:p>
            <a:r>
              <a:rPr lang="en-US" sz="1400" dirty="0">
                <a:solidFill>
                  <a:srgbClr val="505050"/>
                </a:solidFill>
                <a:latin typeface="Courier New" pitchFamily="49" charset="0"/>
                <a:cs typeface="Courier New" pitchFamily="49" charset="0"/>
              </a:rPr>
              <a:t>    """   </a:t>
            </a:r>
          </a:p>
          <a:p>
            <a:r>
              <a:rPr lang="en-US" sz="1400" dirty="0">
                <a:solidFill>
                  <a:srgbClr val="505050"/>
                </a:solidFill>
                <a:latin typeface="Courier New" pitchFamily="49" charset="0"/>
                <a:cs typeface="Courier New" pitchFamily="49" charset="0"/>
              </a:rPr>
              <a:t>    To fetch docker capabilities defined in the HTCondor</a:t>
            </a:r>
          </a:p>
          <a:p>
            <a:r>
              <a:rPr lang="en-US" sz="1400" dirty="0">
                <a:solidFill>
                  <a:srgbClr val="505050"/>
                </a:solidFill>
                <a:latin typeface="Courier New" pitchFamily="49" charset="0"/>
                <a:cs typeface="Courier New" pitchFamily="49" charset="0"/>
              </a:rPr>
              <a:t>    configuration files and to append --cap-add to the</a:t>
            </a:r>
          </a:p>
          <a:p>
            <a:r>
              <a:rPr lang="en-US" sz="1400" dirty="0">
                <a:solidFill>
                  <a:srgbClr val="505050"/>
                </a:solidFill>
                <a:latin typeface="Courier New" pitchFamily="49" charset="0"/>
                <a:cs typeface="Courier New" pitchFamily="49" charset="0"/>
              </a:rPr>
              <a:t>    capabilities to pass it to docker</a:t>
            </a:r>
          </a:p>
          <a:p>
            <a:r>
              <a:rPr lang="en-US" sz="1400" dirty="0">
                <a:solidFill>
                  <a:srgbClr val="505050"/>
                </a:solidFill>
                <a:latin typeface="Courier New" pitchFamily="49" charset="0"/>
                <a:cs typeface="Courier New" pitchFamily="49" charset="0"/>
              </a:rPr>
              <a:t>    """   </a:t>
            </a:r>
          </a:p>
          <a:p>
            <a:r>
              <a:rPr lang="en-US" sz="1400" dirty="0">
                <a:solidFill>
                  <a:srgbClr val="505050"/>
                </a:solidFill>
                <a:latin typeface="Courier New" pitchFamily="49" charset="0"/>
                <a:cs typeface="Courier New" pitchFamily="49" charset="0"/>
              </a:rPr>
              <a:t>    # Fetching the capabilities from HTCondor configuration file       </a:t>
            </a:r>
          </a:p>
          <a:p>
            <a:r>
              <a:rPr lang="en-US" sz="1400" dirty="0">
                <a:solidFill>
                  <a:srgbClr val="505050"/>
                </a:solidFill>
                <a:latin typeface="Courier New" pitchFamily="49" charset="0"/>
                <a:cs typeface="Courier New" pitchFamily="49" charset="0"/>
              </a:rPr>
              <a:t>    </a:t>
            </a:r>
            <a:r>
              <a:rPr lang="en-US" sz="1400" b="1" dirty="0" err="1">
                <a:solidFill>
                  <a:srgbClr val="505050"/>
                </a:solidFill>
                <a:latin typeface="Courier New" pitchFamily="49" charset="0"/>
                <a:cs typeface="Courier New" pitchFamily="49" charset="0"/>
              </a:rPr>
              <a:t>condorDockerCaps</a:t>
            </a:r>
            <a:r>
              <a:rPr lang="en-US" sz="1400" b="1" dirty="0">
                <a:solidFill>
                  <a:srgbClr val="505050"/>
                </a:solidFill>
                <a:latin typeface="Courier New" pitchFamily="49" charset="0"/>
                <a:cs typeface="Courier New" pitchFamily="49" charset="0"/>
              </a:rPr>
              <a:t> = </a:t>
            </a:r>
            <a:r>
              <a:rPr lang="en-US" sz="1400" b="1" dirty="0" err="1">
                <a:solidFill>
                  <a:srgbClr val="505050"/>
                </a:solidFill>
                <a:latin typeface="Courier New" pitchFamily="49" charset="0"/>
                <a:cs typeface="Courier New" pitchFamily="49" charset="0"/>
              </a:rPr>
              <a:t>htcondor.param.get</a:t>
            </a:r>
            <a:r>
              <a:rPr lang="en-US" sz="1400" b="1" dirty="0">
                <a:solidFill>
                  <a:srgbClr val="505050"/>
                </a:solidFill>
                <a:latin typeface="Courier New" pitchFamily="49" charset="0"/>
                <a:cs typeface="Courier New" pitchFamily="49" charset="0"/>
              </a:rPr>
              <a:t>("FERMIHTC_DOCKER_CAPABILITIES")</a:t>
            </a:r>
          </a:p>
          <a:p>
            <a:r>
              <a:rPr lang="en-US" sz="1400" dirty="0">
                <a:solidFill>
                  <a:srgbClr val="505050"/>
                </a:solidFill>
                <a:latin typeface="Courier New" pitchFamily="49" charset="0"/>
                <a:cs typeface="Courier New" pitchFamily="49" charset="0"/>
              </a:rPr>
              <a:t>    # Converting the fetched string into a list </a:t>
            </a:r>
          </a:p>
          <a:p>
            <a:r>
              <a:rPr lang="en-US" sz="1400" dirty="0">
                <a:solidFill>
                  <a:srgbClr val="505050"/>
                </a:solidFill>
                <a:latin typeface="Courier New" pitchFamily="49" charset="0"/>
                <a:cs typeface="Courier New" pitchFamily="49" charset="0"/>
              </a:rPr>
              <a:t>    # and appending '--cap-add='   </a:t>
            </a:r>
          </a:p>
          <a:p>
            <a:r>
              <a:rPr lang="en-US" sz="1400" dirty="0">
                <a:solidFill>
                  <a:srgbClr val="505050"/>
                </a:solidFill>
                <a:latin typeface="Courier New" pitchFamily="49" charset="0"/>
                <a:cs typeface="Courier New" pitchFamily="49" charset="0"/>
              </a:rPr>
              <a:t>    try:</a:t>
            </a:r>
          </a:p>
          <a:p>
            <a:r>
              <a:rPr lang="en-US" sz="1400" dirty="0">
                <a:solidFill>
                  <a:srgbClr val="505050"/>
                </a:solidFill>
                <a:latin typeface="Courier New" pitchFamily="49" charset="0"/>
                <a:cs typeface="Courier New" pitchFamily="49" charset="0"/>
              </a:rPr>
              <a:t>        </a:t>
            </a:r>
            <a:r>
              <a:rPr lang="en-US" sz="1400" dirty="0" err="1">
                <a:solidFill>
                  <a:srgbClr val="505050"/>
                </a:solidFill>
                <a:latin typeface="Courier New" pitchFamily="49" charset="0"/>
                <a:cs typeface="Courier New" pitchFamily="49" charset="0"/>
              </a:rPr>
              <a:t>finalDockerCaps</a:t>
            </a:r>
            <a:r>
              <a:rPr lang="en-US" sz="1400" dirty="0">
                <a:solidFill>
                  <a:srgbClr val="505050"/>
                </a:solidFill>
                <a:latin typeface="Courier New" pitchFamily="49" charset="0"/>
                <a:cs typeface="Courier New" pitchFamily="49" charset="0"/>
              </a:rPr>
              <a:t> = ["--cap-add="+</a:t>
            </a:r>
            <a:r>
              <a:rPr lang="en-US" sz="1400" dirty="0" err="1">
                <a:solidFill>
                  <a:srgbClr val="505050"/>
                </a:solidFill>
                <a:latin typeface="Courier New" pitchFamily="49" charset="0"/>
                <a:cs typeface="Courier New" pitchFamily="49" charset="0"/>
              </a:rPr>
              <a:t>val</a:t>
            </a:r>
            <a:r>
              <a:rPr lang="en-US" sz="1400" dirty="0">
                <a:solidFill>
                  <a:srgbClr val="505050"/>
                </a:solidFill>
                <a:latin typeface="Courier New" pitchFamily="49" charset="0"/>
                <a:cs typeface="Courier New" pitchFamily="49" charset="0"/>
              </a:rPr>
              <a:t> for </a:t>
            </a:r>
            <a:r>
              <a:rPr lang="en-US" sz="1400" dirty="0" err="1">
                <a:solidFill>
                  <a:srgbClr val="505050"/>
                </a:solidFill>
                <a:latin typeface="Courier New" pitchFamily="49" charset="0"/>
                <a:cs typeface="Courier New" pitchFamily="49" charset="0"/>
              </a:rPr>
              <a:t>val</a:t>
            </a:r>
            <a:r>
              <a:rPr lang="en-US" sz="1400" dirty="0">
                <a:solidFill>
                  <a:srgbClr val="505050"/>
                </a:solidFill>
                <a:latin typeface="Courier New" pitchFamily="49" charset="0"/>
                <a:cs typeface="Courier New" pitchFamily="49" charset="0"/>
              </a:rPr>
              <a:t> in </a:t>
            </a:r>
            <a:r>
              <a:rPr lang="en-US" sz="1400" dirty="0" err="1">
                <a:solidFill>
                  <a:srgbClr val="505050"/>
                </a:solidFill>
                <a:latin typeface="Courier New" pitchFamily="49" charset="0"/>
                <a:cs typeface="Courier New" pitchFamily="49" charset="0"/>
              </a:rPr>
              <a:t>re.findall</a:t>
            </a:r>
            <a:r>
              <a:rPr lang="en-US" sz="1400" dirty="0">
                <a:solidFill>
                  <a:srgbClr val="505050"/>
                </a:solidFill>
                <a:latin typeface="Courier New" pitchFamily="49" charset="0"/>
                <a:cs typeface="Courier New" pitchFamily="49" charset="0"/>
              </a:rPr>
              <a:t>(r'[\w]+’, </a:t>
            </a:r>
          </a:p>
          <a:p>
            <a:r>
              <a:rPr lang="en-US" sz="1400" dirty="0">
                <a:solidFill>
                  <a:srgbClr val="505050"/>
                </a:solidFill>
                <a:latin typeface="Courier New" pitchFamily="49" charset="0"/>
                <a:cs typeface="Courier New" pitchFamily="49" charset="0"/>
              </a:rPr>
              <a:t>            </a:t>
            </a:r>
            <a:r>
              <a:rPr lang="en-US" sz="1400" dirty="0" err="1">
                <a:solidFill>
                  <a:srgbClr val="505050"/>
                </a:solidFill>
                <a:latin typeface="Courier New" pitchFamily="49" charset="0"/>
                <a:cs typeface="Courier New" pitchFamily="49" charset="0"/>
              </a:rPr>
              <a:t>condorDockerCaps</a:t>
            </a:r>
            <a:r>
              <a:rPr lang="en-US" sz="1400" dirty="0">
                <a:solidFill>
                  <a:srgbClr val="505050"/>
                </a:solidFill>
                <a:latin typeface="Courier New" pitchFamily="49" charset="0"/>
                <a:cs typeface="Courier New" pitchFamily="49" charset="0"/>
              </a:rPr>
              <a:t>)]   </a:t>
            </a:r>
          </a:p>
          <a:p>
            <a:r>
              <a:rPr lang="en-US" sz="1400" dirty="0">
                <a:solidFill>
                  <a:srgbClr val="505050"/>
                </a:solidFill>
                <a:latin typeface="Courier New" pitchFamily="49" charset="0"/>
                <a:cs typeface="Courier New" pitchFamily="49" charset="0"/>
              </a:rPr>
              <a:t>    except </a:t>
            </a:r>
            <a:r>
              <a:rPr lang="en-US" sz="1400" dirty="0" err="1">
                <a:solidFill>
                  <a:srgbClr val="505050"/>
                </a:solidFill>
                <a:latin typeface="Courier New" pitchFamily="49" charset="0"/>
                <a:cs typeface="Courier New" pitchFamily="49" charset="0"/>
              </a:rPr>
              <a:t>TypeError</a:t>
            </a:r>
            <a:r>
              <a:rPr lang="en-US" sz="1400" dirty="0">
                <a:solidFill>
                  <a:srgbClr val="505050"/>
                </a:solidFill>
                <a:latin typeface="Courier New" pitchFamily="49" charset="0"/>
                <a:cs typeface="Courier New" pitchFamily="49" charset="0"/>
              </a:rPr>
              <a:t>:</a:t>
            </a:r>
          </a:p>
          <a:p>
            <a:r>
              <a:rPr lang="en-US" sz="1400" dirty="0">
                <a:solidFill>
                  <a:srgbClr val="505050"/>
                </a:solidFill>
                <a:latin typeface="Courier New" pitchFamily="49" charset="0"/>
                <a:cs typeface="Courier New" pitchFamily="49" charset="0"/>
              </a:rPr>
              <a:t>        </a:t>
            </a:r>
            <a:r>
              <a:rPr lang="en-US" sz="1400" dirty="0" err="1">
                <a:solidFill>
                  <a:srgbClr val="505050"/>
                </a:solidFill>
                <a:latin typeface="Courier New" pitchFamily="49" charset="0"/>
                <a:cs typeface="Courier New" pitchFamily="49" charset="0"/>
              </a:rPr>
              <a:t>syslog.syslog</a:t>
            </a:r>
            <a:r>
              <a:rPr lang="en-US" sz="1400" dirty="0">
                <a:solidFill>
                  <a:srgbClr val="505050"/>
                </a:solidFill>
                <a:latin typeface="Courier New" pitchFamily="49" charset="0"/>
                <a:cs typeface="Courier New" pitchFamily="49" charset="0"/>
              </a:rPr>
              <a:t>('[condor-docker]: WARNING – ' \ </a:t>
            </a:r>
          </a:p>
          <a:p>
            <a:r>
              <a:rPr lang="en-US" sz="1400" dirty="0">
                <a:solidFill>
                  <a:srgbClr val="505050"/>
                </a:solidFill>
                <a:latin typeface="Courier New" pitchFamily="49" charset="0"/>
                <a:cs typeface="Courier New" pitchFamily="49" charset="0"/>
              </a:rPr>
              <a:t>            'FERMIHTC_DOCKER_CAPABILITIES is not defined in HTCondor’ \ </a:t>
            </a:r>
          </a:p>
          <a:p>
            <a:r>
              <a:rPr lang="en-US" sz="1400" dirty="0">
                <a:solidFill>
                  <a:srgbClr val="505050"/>
                </a:solidFill>
                <a:latin typeface="Courier New" pitchFamily="49" charset="0"/>
                <a:cs typeface="Courier New" pitchFamily="49" charset="0"/>
              </a:rPr>
              <a:t>            'configuration. Not adding any capabilities to the container.')</a:t>
            </a:r>
          </a:p>
          <a:p>
            <a:r>
              <a:rPr lang="en-US" sz="1400" dirty="0">
                <a:solidFill>
                  <a:srgbClr val="505050"/>
                </a:solidFill>
                <a:latin typeface="Courier New" pitchFamily="49" charset="0"/>
                <a:cs typeface="Courier New" pitchFamily="49" charset="0"/>
              </a:rPr>
              <a:t>        </a:t>
            </a:r>
            <a:r>
              <a:rPr lang="en-US" sz="1400" dirty="0" err="1">
                <a:solidFill>
                  <a:srgbClr val="505050"/>
                </a:solidFill>
                <a:latin typeface="Courier New" pitchFamily="49" charset="0"/>
                <a:cs typeface="Courier New" pitchFamily="49" charset="0"/>
              </a:rPr>
              <a:t>finalDockerCaps</a:t>
            </a:r>
            <a:r>
              <a:rPr lang="en-US" sz="1400" dirty="0">
                <a:solidFill>
                  <a:srgbClr val="505050"/>
                </a:solidFill>
                <a:latin typeface="Courier New" pitchFamily="49" charset="0"/>
                <a:cs typeface="Courier New" pitchFamily="49" charset="0"/>
              </a:rPr>
              <a:t> = [’’]</a:t>
            </a:r>
          </a:p>
          <a:p>
            <a:r>
              <a:rPr lang="en-US" sz="1400" dirty="0">
                <a:solidFill>
                  <a:srgbClr val="505050"/>
                </a:solidFill>
                <a:latin typeface="Courier New" pitchFamily="49" charset="0"/>
                <a:cs typeface="Courier New" pitchFamily="49" charset="0"/>
              </a:rPr>
              <a:t>    return </a:t>
            </a:r>
            <a:r>
              <a:rPr lang="en-US" sz="1400" dirty="0" err="1">
                <a:solidFill>
                  <a:srgbClr val="505050"/>
                </a:solidFill>
                <a:latin typeface="Courier New" pitchFamily="49" charset="0"/>
                <a:cs typeface="Courier New" pitchFamily="49" charset="0"/>
              </a:rPr>
              <a:t>finalDockerCaps</a:t>
            </a:r>
            <a:endParaRPr lang="en-US" sz="1400" dirty="0">
              <a:solidFill>
                <a:srgbClr val="505050"/>
              </a:solidFill>
              <a:latin typeface="Courier New" pitchFamily="49" charset="0"/>
              <a:cs typeface="Courier New" pitchFamily="49" charset="0"/>
            </a:endParaRPr>
          </a:p>
        </p:txBody>
      </p:sp>
    </p:spTree>
    <p:extLst>
      <p:ext uri="{BB962C8B-B14F-4D97-AF65-F5344CB8AC3E}">
        <p14:creationId xmlns:p14="http://schemas.microsoft.com/office/powerpoint/2010/main" val="1134033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Some of the use cases we have so far been able to address by using a wrapper are as follows:</a:t>
            </a:r>
          </a:p>
          <a:p>
            <a:r>
              <a:rPr lang="en-US" dirty="0"/>
              <a:t>We disabled swap for the containers. The default value per container adds up to be more than we have on our workers</a:t>
            </a:r>
          </a:p>
          <a:p>
            <a:r>
              <a:rPr lang="en-US" dirty="0"/>
              <a:t>We were able to implement a ‘</a:t>
            </a:r>
            <a:r>
              <a:rPr lang="en-US" dirty="0" err="1"/>
              <a:t>docker</a:t>
            </a:r>
            <a:r>
              <a:rPr lang="en-US" dirty="0"/>
              <a:t> pull’ before ‘</a:t>
            </a:r>
            <a:r>
              <a:rPr lang="en-US" dirty="0" err="1"/>
              <a:t>docker</a:t>
            </a:r>
            <a:r>
              <a:rPr lang="en-US" dirty="0"/>
              <a:t> run’ to always try and run the newest available image. By default, </a:t>
            </a:r>
            <a:r>
              <a:rPr lang="en-US" dirty="0" err="1"/>
              <a:t>docker</a:t>
            </a:r>
            <a:r>
              <a:rPr lang="en-US" dirty="0"/>
              <a:t> only runs the latest from the local cache</a:t>
            </a:r>
          </a:p>
          <a:p>
            <a:r>
              <a:rPr lang="en-US" dirty="0"/>
              <a:t>We were able to pass various privileged kernel capabilities to our containers in order to run experiment Singularity images</a:t>
            </a:r>
          </a:p>
          <a:p>
            <a:r>
              <a:rPr lang="en-US" dirty="0"/>
              <a:t>We were able to set custom environment variables to facilitate FIFE experiments</a:t>
            </a:r>
          </a:p>
          <a:p>
            <a:r>
              <a:rPr lang="en-US" dirty="0"/>
              <a:t>We were able to tweak network configuration of the containers to address performance and security concerns</a:t>
            </a:r>
          </a:p>
        </p:txBody>
      </p:sp>
      <p:sp>
        <p:nvSpPr>
          <p:cNvPr id="7" name="Title 6"/>
          <p:cNvSpPr>
            <a:spLocks noGrp="1"/>
          </p:cNvSpPr>
          <p:nvPr>
            <p:ph type="title"/>
          </p:nvPr>
        </p:nvSpPr>
        <p:spPr/>
        <p:txBody>
          <a:bodyPr/>
          <a:lstStyle/>
          <a:p>
            <a:r>
              <a:rPr lang="en-US" dirty="0"/>
              <a:t>Docker with </a:t>
            </a:r>
            <a:r>
              <a:rPr lang="en-US" dirty="0" err="1"/>
              <a:t>HTCondor</a:t>
            </a:r>
            <a:endParaRPr lang="en-US" dirty="0"/>
          </a:p>
        </p:txBody>
      </p:sp>
      <p:sp>
        <p:nvSpPr>
          <p:cNvPr id="3" name="Date Placeholder 2"/>
          <p:cNvSpPr>
            <a:spLocks noGrp="1"/>
          </p:cNvSpPr>
          <p:nvPr>
            <p:ph type="dt" sz="half" idx="2"/>
          </p:nvPr>
        </p:nvSpPr>
        <p:spPr/>
        <p:txBody>
          <a:bodyPr/>
          <a:lstStyle/>
          <a:p>
            <a:pPr>
              <a:defRPr/>
            </a:pPr>
            <a:fld id="{FA96D49F-E75B-CA4C-9755-57CB093C34C1}" type="datetime1">
              <a:rPr lang="en-US" smtClean="0"/>
              <a:t>5/21/18</a:t>
            </a:fld>
            <a:endParaRPr lang="en-US" dirty="0"/>
          </a:p>
        </p:txBody>
      </p:sp>
      <p:sp>
        <p:nvSpPr>
          <p:cNvPr id="4" name="Footer Placeholder 3"/>
          <p:cNvSpPr>
            <a:spLocks noGrp="1"/>
          </p:cNvSpPr>
          <p:nvPr>
            <p:ph type="ftr" sz="quarter" idx="3"/>
          </p:nvPr>
        </p:nvSpPr>
        <p:spPr/>
        <p:txBody>
          <a:bodyPr/>
          <a:lstStyle/>
          <a:p>
            <a:pPr>
              <a:defRPr/>
            </a:pPr>
            <a:r>
              <a:rPr lang="en-US" dirty="0"/>
              <a:t>Anthony </a:t>
            </a:r>
            <a:r>
              <a:rPr lang="en-US" dirty="0" err="1"/>
              <a:t>Tiradani</a:t>
            </a:r>
            <a:r>
              <a:rPr lang="en-US" dirty="0"/>
              <a:t> | </a:t>
            </a:r>
            <a:r>
              <a:rPr lang="en-US" dirty="0" err="1"/>
              <a:t>HTCondor</a:t>
            </a:r>
            <a:r>
              <a:rPr lang="en-US" dirty="0"/>
              <a:t> Week 2018</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Tree>
    <p:extLst>
      <p:ext uri="{BB962C8B-B14F-4D97-AF65-F5344CB8AC3E}">
        <p14:creationId xmlns:p14="http://schemas.microsoft.com/office/powerpoint/2010/main" val="1101134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It is our understanding that the HTCondor team would like to minimize the use of wrapper scripts.</a:t>
            </a:r>
          </a:p>
          <a:p>
            <a:r>
              <a:rPr lang="en-US" dirty="0"/>
              <a:t>We are working with condor developers on getting some of these features into HTCondor itself that might benefit others</a:t>
            </a:r>
          </a:p>
          <a:p>
            <a:r>
              <a:rPr lang="en-US" dirty="0"/>
              <a:t>Would be nice if HTCondor exposed a way to modify/remove/add CLI flags or arguments DOCKER_EXT_ARGS, maybe?</a:t>
            </a:r>
          </a:p>
          <a:p>
            <a:r>
              <a:rPr lang="en-US" dirty="0"/>
              <a:t>Much of what we do is slightly convoluted because the features are job driven whereas we’d like to maintain administrative control.  Would be nice to have features that allow administrative control natively.</a:t>
            </a:r>
          </a:p>
        </p:txBody>
      </p:sp>
      <p:sp>
        <p:nvSpPr>
          <p:cNvPr id="7" name="Title 6"/>
          <p:cNvSpPr>
            <a:spLocks noGrp="1"/>
          </p:cNvSpPr>
          <p:nvPr>
            <p:ph type="title"/>
          </p:nvPr>
        </p:nvSpPr>
        <p:spPr/>
        <p:txBody>
          <a:bodyPr/>
          <a:lstStyle/>
          <a:p>
            <a:r>
              <a:rPr lang="en-US" dirty="0"/>
              <a:t>Conclusions and future work</a:t>
            </a:r>
          </a:p>
        </p:txBody>
      </p:sp>
      <p:sp>
        <p:nvSpPr>
          <p:cNvPr id="3" name="Date Placeholder 2"/>
          <p:cNvSpPr>
            <a:spLocks noGrp="1"/>
          </p:cNvSpPr>
          <p:nvPr>
            <p:ph type="dt" sz="half" idx="2"/>
          </p:nvPr>
        </p:nvSpPr>
        <p:spPr/>
        <p:txBody>
          <a:bodyPr/>
          <a:lstStyle/>
          <a:p>
            <a:pPr>
              <a:defRPr/>
            </a:pPr>
            <a:fld id="{FA96D49F-E75B-CA4C-9755-57CB093C34C1}" type="datetime1">
              <a:rPr lang="en-US" smtClean="0"/>
              <a:t>5/22/18</a:t>
            </a:fld>
            <a:endParaRPr lang="en-US" dirty="0"/>
          </a:p>
        </p:txBody>
      </p:sp>
      <p:sp>
        <p:nvSpPr>
          <p:cNvPr id="4" name="Footer Placeholder 3"/>
          <p:cNvSpPr>
            <a:spLocks noGrp="1"/>
          </p:cNvSpPr>
          <p:nvPr>
            <p:ph type="ftr" sz="quarter" idx="3"/>
          </p:nvPr>
        </p:nvSpPr>
        <p:spPr/>
        <p:txBody>
          <a:bodyPr/>
          <a:lstStyle/>
          <a:p>
            <a:pPr>
              <a:defRPr/>
            </a:pPr>
            <a:r>
              <a:rPr lang="en-US" dirty="0"/>
              <a:t>Anthony </a:t>
            </a:r>
            <a:r>
              <a:rPr lang="en-US" dirty="0" err="1"/>
              <a:t>Tiradani</a:t>
            </a:r>
            <a:r>
              <a:rPr lang="en-US" dirty="0"/>
              <a:t> | </a:t>
            </a:r>
            <a:r>
              <a:rPr lang="en-US" dirty="0" err="1"/>
              <a:t>HTCondor</a:t>
            </a:r>
            <a:r>
              <a:rPr lang="en-US" dirty="0"/>
              <a:t> Week 2018</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Tree>
    <p:extLst>
      <p:ext uri="{BB962C8B-B14F-4D97-AF65-F5344CB8AC3E}">
        <p14:creationId xmlns:p14="http://schemas.microsoft.com/office/powerpoint/2010/main" val="3264872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lgn="just">
              <a:buNone/>
            </a:pPr>
            <a:r>
              <a:rPr lang="en-US" dirty="0"/>
              <a:t>University of Nebraska-Lincoln (UNL) invests heavily in Docker and containerization solutions for their users and compute clusters.</a:t>
            </a:r>
          </a:p>
          <a:p>
            <a:pPr marL="0" indent="0">
              <a:buNone/>
            </a:pPr>
            <a:endParaRPr lang="en-US" dirty="0"/>
          </a:p>
          <a:p>
            <a:pPr marL="0" indent="0" algn="just">
              <a:buNone/>
            </a:pPr>
            <a:r>
              <a:rPr lang="en-US" dirty="0"/>
              <a:t>Thanks to Brian </a:t>
            </a:r>
            <a:r>
              <a:rPr lang="en-US" dirty="0" err="1"/>
              <a:t>Bockelman</a:t>
            </a:r>
            <a:r>
              <a:rPr lang="en-US" dirty="0"/>
              <a:t> and Nebraska site admins for their help in getting us started with Docker!</a:t>
            </a:r>
          </a:p>
          <a:p>
            <a:pPr marL="0" indent="0" algn="just">
              <a:buNone/>
            </a:pPr>
            <a:endParaRPr lang="en-US" dirty="0"/>
          </a:p>
          <a:p>
            <a:pPr marL="0" indent="0" algn="just">
              <a:buNone/>
            </a:pPr>
            <a:r>
              <a:rPr lang="en-US" dirty="0"/>
              <a:t>Thanks to the HTCondor team for implementing Docker support and continuing support for our use cases. </a:t>
            </a:r>
          </a:p>
        </p:txBody>
      </p:sp>
      <p:sp>
        <p:nvSpPr>
          <p:cNvPr id="7" name="Title 6"/>
          <p:cNvSpPr>
            <a:spLocks noGrp="1"/>
          </p:cNvSpPr>
          <p:nvPr>
            <p:ph type="title"/>
          </p:nvPr>
        </p:nvSpPr>
        <p:spPr/>
        <p:txBody>
          <a:bodyPr/>
          <a:lstStyle/>
          <a:p>
            <a:r>
              <a:rPr lang="en-US" dirty="0"/>
              <a:t>Acknowledgements</a:t>
            </a:r>
          </a:p>
        </p:txBody>
      </p:sp>
      <p:sp>
        <p:nvSpPr>
          <p:cNvPr id="3" name="Date Placeholder 2"/>
          <p:cNvSpPr>
            <a:spLocks noGrp="1"/>
          </p:cNvSpPr>
          <p:nvPr>
            <p:ph type="dt" sz="half" idx="2"/>
          </p:nvPr>
        </p:nvSpPr>
        <p:spPr/>
        <p:txBody>
          <a:bodyPr/>
          <a:lstStyle/>
          <a:p>
            <a:pPr>
              <a:defRPr/>
            </a:pPr>
            <a:fld id="{FA96D49F-E75B-CA4C-9755-57CB093C34C1}" type="datetime1">
              <a:rPr lang="en-US" smtClean="0"/>
              <a:t>5/21/18</a:t>
            </a:fld>
            <a:endParaRPr lang="en-US" dirty="0"/>
          </a:p>
        </p:txBody>
      </p:sp>
      <p:sp>
        <p:nvSpPr>
          <p:cNvPr id="4" name="Footer Placeholder 3"/>
          <p:cNvSpPr>
            <a:spLocks noGrp="1"/>
          </p:cNvSpPr>
          <p:nvPr>
            <p:ph type="ftr" sz="quarter" idx="3"/>
          </p:nvPr>
        </p:nvSpPr>
        <p:spPr/>
        <p:txBody>
          <a:bodyPr/>
          <a:lstStyle/>
          <a:p>
            <a:pPr>
              <a:defRPr/>
            </a:pPr>
            <a:r>
              <a:rPr lang="en-US" dirty="0"/>
              <a:t>Anthony </a:t>
            </a:r>
            <a:r>
              <a:rPr lang="en-US" dirty="0" err="1"/>
              <a:t>Tiradani</a:t>
            </a:r>
            <a:r>
              <a:rPr lang="en-US" dirty="0"/>
              <a:t> | </a:t>
            </a:r>
            <a:r>
              <a:rPr lang="en-US" dirty="0" err="1"/>
              <a:t>HTCondor</a:t>
            </a:r>
            <a:r>
              <a:rPr lang="en-US" dirty="0"/>
              <a:t> Week 2018</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Tree>
    <p:extLst>
      <p:ext uri="{BB962C8B-B14F-4D97-AF65-F5344CB8AC3E}">
        <p14:creationId xmlns:p14="http://schemas.microsoft.com/office/powerpoint/2010/main" val="1101134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Located in Batavia, IL (~45 miles/~60 km west of Chicago)</a:t>
            </a:r>
          </a:p>
          <a:p>
            <a:r>
              <a:rPr lang="en-US" dirty="0"/>
              <a:t>Home of Scientific Linux</a:t>
            </a:r>
          </a:p>
          <a:p>
            <a:r>
              <a:rPr lang="en-US" dirty="0"/>
              <a:t>Support 30+ experiments and projects, largest experiment (CMS) ~3000 users, largest project (DUNE) ~1000 users, both international </a:t>
            </a:r>
          </a:p>
          <a:p>
            <a:r>
              <a:rPr lang="en-US" dirty="0"/>
              <a:t>Host the US Tier-1 facility for the CMS collaboration</a:t>
            </a:r>
          </a:p>
          <a:p>
            <a:r>
              <a:rPr lang="en-US" dirty="0"/>
              <a:t>Computing Scale</a:t>
            </a:r>
          </a:p>
          <a:p>
            <a:pPr lvl="1"/>
            <a:r>
              <a:rPr lang="en-US" dirty="0"/>
              <a:t>3 HTCondor clusters totaling ~45k cores</a:t>
            </a:r>
          </a:p>
          <a:p>
            <a:pPr lvl="1"/>
            <a:r>
              <a:rPr lang="en-US" dirty="0"/>
              <a:t>~100PB Tape storage</a:t>
            </a:r>
          </a:p>
          <a:p>
            <a:pPr lvl="1"/>
            <a:r>
              <a:rPr lang="en-US" dirty="0"/>
              <a:t>~58PB Disk</a:t>
            </a:r>
          </a:p>
        </p:txBody>
      </p:sp>
      <p:sp>
        <p:nvSpPr>
          <p:cNvPr id="7" name="Title 6"/>
          <p:cNvSpPr>
            <a:spLocks noGrp="1"/>
          </p:cNvSpPr>
          <p:nvPr>
            <p:ph type="title"/>
          </p:nvPr>
        </p:nvSpPr>
        <p:spPr/>
        <p:txBody>
          <a:bodyPr/>
          <a:lstStyle/>
          <a:p>
            <a:r>
              <a:rPr lang="en-US" dirty="0"/>
              <a:t>Fermi National Accelerator Lab</a:t>
            </a:r>
          </a:p>
        </p:txBody>
      </p:sp>
      <p:sp>
        <p:nvSpPr>
          <p:cNvPr id="3" name="Date Placeholder 2"/>
          <p:cNvSpPr>
            <a:spLocks noGrp="1"/>
          </p:cNvSpPr>
          <p:nvPr>
            <p:ph type="dt" sz="half" idx="2"/>
          </p:nvPr>
        </p:nvSpPr>
        <p:spPr/>
        <p:txBody>
          <a:bodyPr/>
          <a:lstStyle/>
          <a:p>
            <a:pPr>
              <a:defRPr/>
            </a:pPr>
            <a:fld id="{FA96D49F-E75B-CA4C-9755-57CB093C34C1}" type="datetime1">
              <a:rPr lang="en-US" smtClean="0"/>
              <a:t>5/21/18</a:t>
            </a:fld>
            <a:endParaRPr lang="en-US" dirty="0"/>
          </a:p>
        </p:txBody>
      </p:sp>
      <p:sp>
        <p:nvSpPr>
          <p:cNvPr id="4" name="Footer Placeholder 3"/>
          <p:cNvSpPr>
            <a:spLocks noGrp="1"/>
          </p:cNvSpPr>
          <p:nvPr>
            <p:ph type="ftr" sz="quarter" idx="3"/>
          </p:nvPr>
        </p:nvSpPr>
        <p:spPr/>
        <p:txBody>
          <a:bodyPr/>
          <a:lstStyle/>
          <a:p>
            <a:pPr>
              <a:defRPr/>
            </a:pPr>
            <a:r>
              <a:rPr lang="en-US" dirty="0"/>
              <a:t>Anthony </a:t>
            </a:r>
            <a:r>
              <a:rPr lang="en-US" dirty="0" err="1"/>
              <a:t>Tiradani</a:t>
            </a:r>
            <a:r>
              <a:rPr lang="en-US" dirty="0"/>
              <a:t> | </a:t>
            </a:r>
            <a:r>
              <a:rPr lang="en-US" dirty="0" err="1"/>
              <a:t>HTCondor</a:t>
            </a:r>
            <a:r>
              <a:rPr lang="en-US" dirty="0"/>
              <a:t> Week 2018</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1101134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5E788AC-7B11-7A45-962E-63DB9C075841}"/>
              </a:ext>
            </a:extLst>
          </p:cNvPr>
          <p:cNvPicPr>
            <a:picLocks noGrp="1" noChangeAspect="1"/>
          </p:cNvPicPr>
          <p:nvPr>
            <p:ph idx="1"/>
          </p:nvPr>
        </p:nvPicPr>
        <p:blipFill>
          <a:blip r:embed="rId2"/>
          <a:stretch>
            <a:fillRect/>
          </a:stretch>
        </p:blipFill>
        <p:spPr>
          <a:xfrm>
            <a:off x="1531235" y="971550"/>
            <a:ext cx="6067243" cy="5059363"/>
          </a:xfrm>
        </p:spPr>
      </p:pic>
      <p:sp>
        <p:nvSpPr>
          <p:cNvPr id="7" name="Title 6"/>
          <p:cNvSpPr>
            <a:spLocks noGrp="1"/>
          </p:cNvSpPr>
          <p:nvPr>
            <p:ph type="title"/>
          </p:nvPr>
        </p:nvSpPr>
        <p:spPr/>
        <p:txBody>
          <a:bodyPr/>
          <a:lstStyle/>
          <a:p>
            <a:r>
              <a:rPr lang="en-US" dirty="0"/>
              <a:t>Cluster Diagram</a:t>
            </a:r>
          </a:p>
        </p:txBody>
      </p:sp>
      <p:sp>
        <p:nvSpPr>
          <p:cNvPr id="3" name="Date Placeholder 2"/>
          <p:cNvSpPr>
            <a:spLocks noGrp="1"/>
          </p:cNvSpPr>
          <p:nvPr>
            <p:ph type="dt" sz="half" idx="2"/>
          </p:nvPr>
        </p:nvSpPr>
        <p:spPr/>
        <p:txBody>
          <a:bodyPr/>
          <a:lstStyle/>
          <a:p>
            <a:pPr>
              <a:defRPr/>
            </a:pPr>
            <a:fld id="{FA96D49F-E75B-CA4C-9755-57CB093C34C1}" type="datetime1">
              <a:rPr lang="en-US" smtClean="0"/>
              <a:t>5/21/18</a:t>
            </a:fld>
            <a:endParaRPr lang="en-US" dirty="0"/>
          </a:p>
        </p:txBody>
      </p:sp>
      <p:sp>
        <p:nvSpPr>
          <p:cNvPr id="4" name="Footer Placeholder 3"/>
          <p:cNvSpPr>
            <a:spLocks noGrp="1"/>
          </p:cNvSpPr>
          <p:nvPr>
            <p:ph type="ftr" sz="quarter" idx="3"/>
          </p:nvPr>
        </p:nvSpPr>
        <p:spPr/>
        <p:txBody>
          <a:bodyPr/>
          <a:lstStyle/>
          <a:p>
            <a:pPr>
              <a:defRPr/>
            </a:pPr>
            <a:r>
              <a:rPr lang="en-US" dirty="0"/>
              <a:t>Anthony </a:t>
            </a:r>
            <a:r>
              <a:rPr lang="en-US" dirty="0" err="1"/>
              <a:t>Tiradani</a:t>
            </a:r>
            <a:r>
              <a:rPr lang="en-US" dirty="0"/>
              <a:t> | </a:t>
            </a:r>
            <a:r>
              <a:rPr lang="en-US" dirty="0" err="1"/>
              <a:t>HTCondor</a:t>
            </a:r>
            <a:r>
              <a:rPr lang="en-US" dirty="0"/>
              <a:t> Week 2018</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1101134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Job Isolation</a:t>
            </a:r>
          </a:p>
          <a:p>
            <a:r>
              <a:rPr lang="en-US" dirty="0"/>
              <a:t>OS portability</a:t>
            </a:r>
          </a:p>
          <a:p>
            <a:pPr lvl="1"/>
            <a:r>
              <a:rPr lang="en-US" dirty="0"/>
              <a:t>Remove linkage between worker node and job requirements</a:t>
            </a:r>
          </a:p>
          <a:p>
            <a:pPr lvl="1"/>
            <a:r>
              <a:rPr lang="en-US" dirty="0"/>
              <a:t>Allow experiments to pick supported OS’s</a:t>
            </a:r>
          </a:p>
          <a:p>
            <a:r>
              <a:rPr lang="en-US" dirty="0"/>
              <a:t>Environment management and reproducibility</a:t>
            </a:r>
          </a:p>
          <a:p>
            <a:pPr lvl="1"/>
            <a:r>
              <a:rPr lang="en-US" dirty="0"/>
              <a:t>Enable custom </a:t>
            </a:r>
            <a:r>
              <a:rPr lang="en-US" dirty="0" err="1"/>
              <a:t>cgroup</a:t>
            </a:r>
            <a:r>
              <a:rPr lang="en-US" dirty="0"/>
              <a:t> policies (without having to manage a “menu” of permutations)</a:t>
            </a:r>
          </a:p>
          <a:p>
            <a:pPr lvl="1"/>
            <a:r>
              <a:rPr lang="en-US" dirty="0"/>
              <a:t>Enable custom environments</a:t>
            </a:r>
          </a:p>
          <a:p>
            <a:endParaRPr lang="en-US" dirty="0"/>
          </a:p>
          <a:p>
            <a:pPr marL="0" indent="0">
              <a:buNone/>
            </a:pPr>
            <a:endParaRPr lang="en-US" dirty="0"/>
          </a:p>
        </p:txBody>
      </p:sp>
      <p:sp>
        <p:nvSpPr>
          <p:cNvPr id="7" name="Title 6"/>
          <p:cNvSpPr>
            <a:spLocks noGrp="1"/>
          </p:cNvSpPr>
          <p:nvPr>
            <p:ph type="title"/>
          </p:nvPr>
        </p:nvSpPr>
        <p:spPr/>
        <p:txBody>
          <a:bodyPr/>
          <a:lstStyle/>
          <a:p>
            <a:r>
              <a:rPr lang="en-US" dirty="0"/>
              <a:t>Why Docker?</a:t>
            </a:r>
          </a:p>
        </p:txBody>
      </p:sp>
      <p:sp>
        <p:nvSpPr>
          <p:cNvPr id="3" name="Date Placeholder 2"/>
          <p:cNvSpPr>
            <a:spLocks noGrp="1"/>
          </p:cNvSpPr>
          <p:nvPr>
            <p:ph type="dt" sz="half" idx="2"/>
          </p:nvPr>
        </p:nvSpPr>
        <p:spPr/>
        <p:txBody>
          <a:bodyPr/>
          <a:lstStyle/>
          <a:p>
            <a:pPr>
              <a:defRPr/>
            </a:pPr>
            <a:fld id="{FA96D49F-E75B-CA4C-9755-57CB093C34C1}" type="datetime1">
              <a:rPr lang="en-US" smtClean="0"/>
              <a:t>5/21/18</a:t>
            </a:fld>
            <a:endParaRPr lang="en-US" dirty="0"/>
          </a:p>
        </p:txBody>
      </p:sp>
      <p:sp>
        <p:nvSpPr>
          <p:cNvPr id="4" name="Footer Placeholder 3"/>
          <p:cNvSpPr>
            <a:spLocks noGrp="1"/>
          </p:cNvSpPr>
          <p:nvPr>
            <p:ph type="ftr" sz="quarter" idx="3"/>
          </p:nvPr>
        </p:nvSpPr>
        <p:spPr/>
        <p:txBody>
          <a:bodyPr/>
          <a:lstStyle/>
          <a:p>
            <a:pPr>
              <a:defRPr/>
            </a:pPr>
            <a:r>
              <a:rPr lang="en-US" dirty="0"/>
              <a:t>Anthony </a:t>
            </a:r>
            <a:r>
              <a:rPr lang="en-US" dirty="0" err="1"/>
              <a:t>Tiradani</a:t>
            </a:r>
            <a:r>
              <a:rPr lang="en-US" dirty="0"/>
              <a:t> | </a:t>
            </a:r>
            <a:r>
              <a:rPr lang="en-US" dirty="0" err="1"/>
              <a:t>HTCondor</a:t>
            </a:r>
            <a:r>
              <a:rPr lang="en-US" dirty="0"/>
              <a:t> Week 2018</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1101134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A very basic setup of </a:t>
            </a:r>
            <a:r>
              <a:rPr lang="en-US" dirty="0" err="1"/>
              <a:t>HTCondor</a:t>
            </a:r>
            <a:r>
              <a:rPr lang="en-US" dirty="0"/>
              <a:t> with Docker is as follows:</a:t>
            </a:r>
          </a:p>
          <a:p>
            <a:r>
              <a:rPr lang="en-US" dirty="0"/>
              <a:t>On the worker node set the following knob to the Docker executable on the machine:</a:t>
            </a:r>
          </a:p>
          <a:p>
            <a:endParaRPr lang="en-US" dirty="0"/>
          </a:p>
          <a:p>
            <a:endParaRPr lang="en-US" dirty="0"/>
          </a:p>
          <a:p>
            <a:endParaRPr lang="en-US" dirty="0"/>
          </a:p>
          <a:p>
            <a:r>
              <a:rPr lang="en-US" dirty="0"/>
              <a:t>On the </a:t>
            </a:r>
            <a:r>
              <a:rPr lang="en-US" dirty="0" err="1"/>
              <a:t>schedd</a:t>
            </a:r>
            <a:r>
              <a:rPr lang="en-US" dirty="0"/>
              <a:t> side, a vanilla universe job has to add the following two </a:t>
            </a:r>
            <a:r>
              <a:rPr lang="en-US" dirty="0" err="1"/>
              <a:t>classAds</a:t>
            </a:r>
            <a:r>
              <a:rPr lang="en-US" dirty="0"/>
              <a:t> to the job submission file:</a:t>
            </a:r>
          </a:p>
        </p:txBody>
      </p:sp>
      <p:sp>
        <p:nvSpPr>
          <p:cNvPr id="7" name="Title 6"/>
          <p:cNvSpPr>
            <a:spLocks noGrp="1"/>
          </p:cNvSpPr>
          <p:nvPr>
            <p:ph type="title"/>
          </p:nvPr>
        </p:nvSpPr>
        <p:spPr/>
        <p:txBody>
          <a:bodyPr/>
          <a:lstStyle/>
          <a:p>
            <a:r>
              <a:rPr lang="en-US" dirty="0"/>
              <a:t>Docker with </a:t>
            </a:r>
            <a:r>
              <a:rPr lang="en-US" dirty="0" err="1"/>
              <a:t>HTCondor</a:t>
            </a:r>
            <a:endParaRPr lang="en-US" dirty="0"/>
          </a:p>
        </p:txBody>
      </p:sp>
      <p:sp>
        <p:nvSpPr>
          <p:cNvPr id="3" name="Date Placeholder 2"/>
          <p:cNvSpPr>
            <a:spLocks noGrp="1"/>
          </p:cNvSpPr>
          <p:nvPr>
            <p:ph type="dt" sz="half" idx="2"/>
          </p:nvPr>
        </p:nvSpPr>
        <p:spPr/>
        <p:txBody>
          <a:bodyPr/>
          <a:lstStyle/>
          <a:p>
            <a:pPr>
              <a:defRPr/>
            </a:pPr>
            <a:fld id="{FA96D49F-E75B-CA4C-9755-57CB093C34C1}" type="datetime1">
              <a:rPr lang="en-US" smtClean="0"/>
              <a:t>5/21/18</a:t>
            </a:fld>
            <a:endParaRPr lang="en-US" dirty="0"/>
          </a:p>
        </p:txBody>
      </p:sp>
      <p:sp>
        <p:nvSpPr>
          <p:cNvPr id="4" name="Footer Placeholder 3"/>
          <p:cNvSpPr>
            <a:spLocks noGrp="1"/>
          </p:cNvSpPr>
          <p:nvPr>
            <p:ph type="ftr" sz="quarter" idx="3"/>
          </p:nvPr>
        </p:nvSpPr>
        <p:spPr/>
        <p:txBody>
          <a:bodyPr/>
          <a:lstStyle/>
          <a:p>
            <a:pPr>
              <a:defRPr/>
            </a:pPr>
            <a:r>
              <a:rPr lang="en-US" dirty="0"/>
              <a:t>Anthony </a:t>
            </a:r>
            <a:r>
              <a:rPr lang="en-US" dirty="0" err="1"/>
              <a:t>Tiradani</a:t>
            </a:r>
            <a:r>
              <a:rPr lang="en-US" dirty="0"/>
              <a:t> | </a:t>
            </a:r>
            <a:r>
              <a:rPr lang="en-US" dirty="0" err="1"/>
              <a:t>HTCondor</a:t>
            </a:r>
            <a:r>
              <a:rPr lang="en-US" dirty="0"/>
              <a:t> Week 2018</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2" name="Rectangle 1"/>
          <p:cNvSpPr/>
          <p:nvPr/>
        </p:nvSpPr>
        <p:spPr>
          <a:xfrm>
            <a:off x="890949" y="2207490"/>
            <a:ext cx="7362103" cy="932873"/>
          </a:xfrm>
          <a:prstGeom prst="rect">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r>
              <a:rPr lang="en-US" sz="1800" dirty="0">
                <a:solidFill>
                  <a:srgbClr val="505050"/>
                </a:solidFill>
                <a:latin typeface="Courier New" pitchFamily="49" charset="0"/>
                <a:cs typeface="Courier New" pitchFamily="49" charset="0"/>
              </a:rPr>
              <a:t># Setting the path to </a:t>
            </a:r>
            <a:r>
              <a:rPr lang="en-US" sz="1800" dirty="0" err="1">
                <a:solidFill>
                  <a:srgbClr val="505050"/>
                </a:solidFill>
                <a:latin typeface="Courier New" pitchFamily="49" charset="0"/>
                <a:cs typeface="Courier New" pitchFamily="49" charset="0"/>
              </a:rPr>
              <a:t>docker</a:t>
            </a:r>
            <a:r>
              <a:rPr lang="en-US" sz="1800" dirty="0">
                <a:solidFill>
                  <a:srgbClr val="505050"/>
                </a:solidFill>
                <a:latin typeface="Courier New" pitchFamily="49" charset="0"/>
                <a:cs typeface="Courier New" pitchFamily="49" charset="0"/>
              </a:rPr>
              <a:t> binary</a:t>
            </a:r>
          </a:p>
          <a:p>
            <a:r>
              <a:rPr lang="en-US" sz="1800" dirty="0">
                <a:solidFill>
                  <a:srgbClr val="505050"/>
                </a:solidFill>
                <a:latin typeface="Courier New" pitchFamily="49" charset="0"/>
                <a:cs typeface="Courier New" pitchFamily="49" charset="0"/>
              </a:rPr>
              <a:t>DOCKER = /</a:t>
            </a:r>
            <a:r>
              <a:rPr lang="en-US" sz="1800" dirty="0" err="1">
                <a:solidFill>
                  <a:srgbClr val="505050"/>
                </a:solidFill>
                <a:latin typeface="Courier New" pitchFamily="49" charset="0"/>
                <a:cs typeface="Courier New" pitchFamily="49" charset="0"/>
              </a:rPr>
              <a:t>usr</a:t>
            </a:r>
            <a:r>
              <a:rPr lang="en-US" sz="1800" dirty="0">
                <a:solidFill>
                  <a:srgbClr val="505050"/>
                </a:solidFill>
                <a:latin typeface="Courier New" pitchFamily="49" charset="0"/>
                <a:cs typeface="Courier New" pitchFamily="49" charset="0"/>
              </a:rPr>
              <a:t>/bin/</a:t>
            </a:r>
            <a:r>
              <a:rPr lang="en-US" sz="1800" dirty="0" err="1">
                <a:solidFill>
                  <a:srgbClr val="505050"/>
                </a:solidFill>
                <a:latin typeface="Courier New" pitchFamily="49" charset="0"/>
                <a:cs typeface="Courier New" pitchFamily="49" charset="0"/>
              </a:rPr>
              <a:t>docker</a:t>
            </a:r>
            <a:endParaRPr lang="en-US" sz="1800" dirty="0">
              <a:solidFill>
                <a:srgbClr val="505050"/>
              </a:solidFill>
              <a:latin typeface="Courier New" pitchFamily="49" charset="0"/>
              <a:cs typeface="Courier New" pitchFamily="49" charset="0"/>
            </a:endParaRPr>
          </a:p>
        </p:txBody>
      </p:sp>
      <p:sp>
        <p:nvSpPr>
          <p:cNvPr id="8" name="Rectangle 7"/>
          <p:cNvSpPr/>
          <p:nvPr/>
        </p:nvSpPr>
        <p:spPr>
          <a:xfrm>
            <a:off x="890948" y="4391890"/>
            <a:ext cx="7362103" cy="1251528"/>
          </a:xfrm>
          <a:prstGeom prst="rect">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r>
              <a:rPr lang="en-US" sz="1800" dirty="0">
                <a:solidFill>
                  <a:srgbClr val="505050"/>
                </a:solidFill>
                <a:latin typeface="Courier New" pitchFamily="49" charset="0"/>
                <a:cs typeface="Courier New" pitchFamily="49" charset="0"/>
              </a:rPr>
              <a:t># To indicate that the job wants to run in Docker</a:t>
            </a:r>
          </a:p>
          <a:p>
            <a:r>
              <a:rPr lang="en-US" sz="1800" dirty="0">
                <a:solidFill>
                  <a:srgbClr val="505050"/>
                </a:solidFill>
                <a:latin typeface="Courier New" pitchFamily="49" charset="0"/>
                <a:cs typeface="Courier New" pitchFamily="49" charset="0"/>
              </a:rPr>
              <a:t>+</a:t>
            </a:r>
            <a:r>
              <a:rPr lang="en-US" sz="1800" dirty="0" err="1">
                <a:solidFill>
                  <a:srgbClr val="505050"/>
                </a:solidFill>
                <a:latin typeface="Courier New" pitchFamily="49" charset="0"/>
                <a:cs typeface="Courier New" pitchFamily="49" charset="0"/>
              </a:rPr>
              <a:t>WantDocker</a:t>
            </a:r>
            <a:r>
              <a:rPr lang="en-US" sz="1800" dirty="0">
                <a:solidFill>
                  <a:srgbClr val="505050"/>
                </a:solidFill>
                <a:latin typeface="Courier New" pitchFamily="49" charset="0"/>
                <a:cs typeface="Courier New" pitchFamily="49" charset="0"/>
              </a:rPr>
              <a:t> = True</a:t>
            </a:r>
          </a:p>
          <a:p>
            <a:r>
              <a:rPr lang="en-US" sz="1800" dirty="0">
                <a:solidFill>
                  <a:srgbClr val="505050"/>
                </a:solidFill>
                <a:latin typeface="Courier New" pitchFamily="49" charset="0"/>
                <a:cs typeface="Courier New" pitchFamily="49" charset="0"/>
              </a:rPr>
              <a:t># To indicate the container image it wants to run</a:t>
            </a:r>
          </a:p>
          <a:p>
            <a:r>
              <a:rPr lang="en-US" sz="1800" dirty="0">
                <a:solidFill>
                  <a:srgbClr val="505050"/>
                </a:solidFill>
                <a:latin typeface="Courier New" pitchFamily="49" charset="0"/>
                <a:cs typeface="Courier New" pitchFamily="49" charset="0"/>
              </a:rPr>
              <a:t>+</a:t>
            </a:r>
            <a:r>
              <a:rPr lang="en-US" sz="1800" dirty="0" err="1">
                <a:solidFill>
                  <a:srgbClr val="505050"/>
                </a:solidFill>
                <a:latin typeface="Courier New" pitchFamily="49" charset="0"/>
                <a:cs typeface="Courier New" pitchFamily="49" charset="0"/>
              </a:rPr>
              <a:t>DockerImage</a:t>
            </a:r>
            <a:r>
              <a:rPr lang="en-US" sz="1800" dirty="0">
                <a:solidFill>
                  <a:srgbClr val="505050"/>
                </a:solidFill>
                <a:latin typeface="Courier New" pitchFamily="49" charset="0"/>
                <a:cs typeface="Courier New" pitchFamily="49" charset="0"/>
              </a:rPr>
              <a:t> = “</a:t>
            </a:r>
            <a:r>
              <a:rPr lang="en-US" sz="1800" dirty="0" err="1">
                <a:solidFill>
                  <a:srgbClr val="505050"/>
                </a:solidFill>
                <a:latin typeface="Courier New" pitchFamily="49" charset="0"/>
                <a:cs typeface="Courier New" pitchFamily="49" charset="0"/>
              </a:rPr>
              <a:t>scientificlinux</a:t>
            </a:r>
            <a:r>
              <a:rPr lang="en-US" sz="1800" dirty="0">
                <a:solidFill>
                  <a:srgbClr val="505050"/>
                </a:solidFill>
                <a:latin typeface="Courier New" pitchFamily="49" charset="0"/>
                <a:cs typeface="Courier New" pitchFamily="49" charset="0"/>
              </a:rPr>
              <a:t>/sl:7”</a:t>
            </a:r>
          </a:p>
        </p:txBody>
      </p:sp>
    </p:spTree>
    <p:extLst>
      <p:ext uri="{BB962C8B-B14F-4D97-AF65-F5344CB8AC3E}">
        <p14:creationId xmlns:p14="http://schemas.microsoft.com/office/powerpoint/2010/main" val="1101134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List of constraints and requirements we had when we decided to migrate to Docker:</a:t>
            </a:r>
          </a:p>
          <a:p>
            <a:r>
              <a:rPr lang="en-US" dirty="0"/>
              <a:t>The migration to Docker has to be transparent to the users</a:t>
            </a:r>
          </a:p>
          <a:p>
            <a:r>
              <a:rPr lang="en-US" dirty="0"/>
              <a:t>We should be able to enforce container environments from the worker node side </a:t>
            </a:r>
          </a:p>
          <a:p>
            <a:pPr lvl="1"/>
            <a:r>
              <a:rPr lang="en-US" dirty="0"/>
              <a:t>OS</a:t>
            </a:r>
          </a:p>
          <a:p>
            <a:pPr lvl="1"/>
            <a:r>
              <a:rPr lang="en-US" dirty="0"/>
              <a:t>Environments variables</a:t>
            </a:r>
          </a:p>
          <a:p>
            <a:pPr lvl="1"/>
            <a:r>
              <a:rPr lang="en-US" dirty="0"/>
              <a:t>Images</a:t>
            </a:r>
          </a:p>
          <a:p>
            <a:pPr lvl="1"/>
            <a:r>
              <a:rPr lang="en-US" dirty="0"/>
              <a:t>Capabilities</a:t>
            </a:r>
          </a:p>
          <a:p>
            <a:pPr lvl="1"/>
            <a:r>
              <a:rPr lang="en-US" dirty="0"/>
              <a:t>Networking, etc.</a:t>
            </a:r>
          </a:p>
        </p:txBody>
      </p:sp>
      <p:sp>
        <p:nvSpPr>
          <p:cNvPr id="7" name="Title 6"/>
          <p:cNvSpPr>
            <a:spLocks noGrp="1"/>
          </p:cNvSpPr>
          <p:nvPr>
            <p:ph type="title"/>
          </p:nvPr>
        </p:nvSpPr>
        <p:spPr/>
        <p:txBody>
          <a:bodyPr/>
          <a:lstStyle/>
          <a:p>
            <a:r>
              <a:rPr lang="en-US" dirty="0"/>
              <a:t>Requirements and constraints at FNAL</a:t>
            </a:r>
          </a:p>
        </p:txBody>
      </p:sp>
      <p:sp>
        <p:nvSpPr>
          <p:cNvPr id="3" name="Date Placeholder 2"/>
          <p:cNvSpPr>
            <a:spLocks noGrp="1"/>
          </p:cNvSpPr>
          <p:nvPr>
            <p:ph type="dt" sz="half" idx="2"/>
          </p:nvPr>
        </p:nvSpPr>
        <p:spPr/>
        <p:txBody>
          <a:bodyPr/>
          <a:lstStyle/>
          <a:p>
            <a:pPr>
              <a:defRPr/>
            </a:pPr>
            <a:fld id="{FA96D49F-E75B-CA4C-9755-57CB093C34C1}" type="datetime1">
              <a:rPr lang="en-US" smtClean="0"/>
              <a:t>5/21/18</a:t>
            </a:fld>
            <a:endParaRPr lang="en-US" dirty="0"/>
          </a:p>
        </p:txBody>
      </p:sp>
      <p:sp>
        <p:nvSpPr>
          <p:cNvPr id="4" name="Footer Placeholder 3"/>
          <p:cNvSpPr>
            <a:spLocks noGrp="1"/>
          </p:cNvSpPr>
          <p:nvPr>
            <p:ph type="ftr" sz="quarter" idx="3"/>
          </p:nvPr>
        </p:nvSpPr>
        <p:spPr/>
        <p:txBody>
          <a:bodyPr/>
          <a:lstStyle/>
          <a:p>
            <a:pPr>
              <a:defRPr/>
            </a:pPr>
            <a:r>
              <a:rPr lang="en-US" dirty="0"/>
              <a:t>Anthony </a:t>
            </a:r>
            <a:r>
              <a:rPr lang="en-US" dirty="0" err="1"/>
              <a:t>Tiradani</a:t>
            </a:r>
            <a:r>
              <a:rPr lang="en-US" dirty="0"/>
              <a:t> | </a:t>
            </a:r>
            <a:r>
              <a:rPr lang="en-US" dirty="0" err="1"/>
              <a:t>HTCondor</a:t>
            </a:r>
            <a:r>
              <a:rPr lang="en-US" dirty="0"/>
              <a:t> Week 2018</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1101134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5359802"/>
          </a:xfrm>
        </p:spPr>
        <p:txBody>
          <a:bodyPr/>
          <a:lstStyle/>
          <a:p>
            <a:pPr marL="0" indent="0">
              <a:buNone/>
            </a:pPr>
            <a:r>
              <a:rPr lang="en-US" dirty="0"/>
              <a:t>To determine which </a:t>
            </a:r>
            <a:r>
              <a:rPr lang="en-US" dirty="0" err="1"/>
              <a:t>startds</a:t>
            </a:r>
            <a:r>
              <a:rPr lang="en-US" dirty="0"/>
              <a:t> are Docker capable (remember, we have pilots from OSG joining the pool), we add the following knob to the </a:t>
            </a:r>
            <a:r>
              <a:rPr lang="en-US" dirty="0" err="1"/>
              <a:t>schedd</a:t>
            </a:r>
            <a:r>
              <a:rPr lang="en-US" dirty="0"/>
              <a:t> config: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We use the job machine attributes feature of HTCondor to fetch the </a:t>
            </a:r>
            <a:r>
              <a:rPr lang="en-US" dirty="0" err="1"/>
              <a:t>classAd</a:t>
            </a:r>
            <a:r>
              <a:rPr lang="en-US" dirty="0"/>
              <a:t> </a:t>
            </a:r>
            <a:r>
              <a:rPr lang="en-US" dirty="0">
                <a:latin typeface="Courier New" pitchFamily="49" charset="0"/>
                <a:cs typeface="Courier New" pitchFamily="49" charset="0"/>
              </a:rPr>
              <a:t>FERMIHTC_DOCKER_CAPABLE</a:t>
            </a:r>
            <a:r>
              <a:rPr lang="en-US" dirty="0"/>
              <a:t> into the job </a:t>
            </a:r>
            <a:r>
              <a:rPr lang="en-US" dirty="0" err="1"/>
              <a:t>classAds</a:t>
            </a:r>
            <a:r>
              <a:rPr lang="en-US" dirty="0"/>
              <a:t>. This was necessary to make sure we do not try to invoke Docker on pilots requested at other grid sites</a:t>
            </a:r>
          </a:p>
          <a:p>
            <a:pPr marL="0" indent="0">
              <a:buNone/>
            </a:pPr>
            <a:endParaRPr lang="en-US" dirty="0"/>
          </a:p>
          <a:p>
            <a:pPr marL="0" indent="0">
              <a:buNone/>
            </a:pPr>
            <a:r>
              <a:rPr lang="en-US" dirty="0"/>
              <a:t>NOTE: </a:t>
            </a:r>
            <a:r>
              <a:rPr lang="en-US" b="1" dirty="0"/>
              <a:t>JOBS</a:t>
            </a:r>
            <a:r>
              <a:rPr lang="en-US" dirty="0"/>
              <a:t> control Docker functions in HTCondor (currently)</a:t>
            </a:r>
          </a:p>
        </p:txBody>
      </p:sp>
      <p:sp>
        <p:nvSpPr>
          <p:cNvPr id="7" name="Title 6"/>
          <p:cNvSpPr>
            <a:spLocks noGrp="1"/>
          </p:cNvSpPr>
          <p:nvPr>
            <p:ph type="title"/>
          </p:nvPr>
        </p:nvSpPr>
        <p:spPr/>
        <p:txBody>
          <a:bodyPr/>
          <a:lstStyle/>
          <a:p>
            <a:r>
              <a:rPr lang="en-US" dirty="0"/>
              <a:t>Docker with </a:t>
            </a:r>
            <a:r>
              <a:rPr lang="en-US" dirty="0" err="1"/>
              <a:t>HTCondor</a:t>
            </a:r>
            <a:endParaRPr lang="en-US" dirty="0"/>
          </a:p>
        </p:txBody>
      </p:sp>
      <p:sp>
        <p:nvSpPr>
          <p:cNvPr id="3" name="Date Placeholder 2"/>
          <p:cNvSpPr>
            <a:spLocks noGrp="1"/>
          </p:cNvSpPr>
          <p:nvPr>
            <p:ph type="dt" sz="half" idx="2"/>
          </p:nvPr>
        </p:nvSpPr>
        <p:spPr/>
        <p:txBody>
          <a:bodyPr/>
          <a:lstStyle/>
          <a:p>
            <a:pPr>
              <a:defRPr/>
            </a:pPr>
            <a:fld id="{FA96D49F-E75B-CA4C-9755-57CB093C34C1}" type="datetime1">
              <a:rPr lang="en-US" smtClean="0"/>
              <a:t>5/21/18</a:t>
            </a:fld>
            <a:endParaRPr lang="en-US" dirty="0"/>
          </a:p>
        </p:txBody>
      </p:sp>
      <p:sp>
        <p:nvSpPr>
          <p:cNvPr id="4" name="Footer Placeholder 3"/>
          <p:cNvSpPr>
            <a:spLocks noGrp="1"/>
          </p:cNvSpPr>
          <p:nvPr>
            <p:ph type="ftr" sz="quarter" idx="3"/>
          </p:nvPr>
        </p:nvSpPr>
        <p:spPr/>
        <p:txBody>
          <a:bodyPr/>
          <a:lstStyle/>
          <a:p>
            <a:pPr>
              <a:defRPr/>
            </a:pPr>
            <a:r>
              <a:rPr lang="en-US" dirty="0"/>
              <a:t>Anthony </a:t>
            </a:r>
            <a:r>
              <a:rPr lang="en-US" dirty="0" err="1"/>
              <a:t>Tiradani</a:t>
            </a:r>
            <a:r>
              <a:rPr lang="en-US" dirty="0"/>
              <a:t> | </a:t>
            </a:r>
            <a:r>
              <a:rPr lang="en-US" dirty="0" err="1"/>
              <a:t>HTCondor</a:t>
            </a:r>
            <a:r>
              <a:rPr lang="en-US" dirty="0"/>
              <a:t> Week 2018</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8" name="Rectangle 7"/>
          <p:cNvSpPr/>
          <p:nvPr/>
        </p:nvSpPr>
        <p:spPr>
          <a:xfrm>
            <a:off x="513682" y="2207490"/>
            <a:ext cx="8116636" cy="1256146"/>
          </a:xfrm>
          <a:prstGeom prst="rect">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r>
              <a:rPr lang="en-US" sz="1800" dirty="0">
                <a:solidFill>
                  <a:srgbClr val="505050"/>
                </a:solidFill>
                <a:latin typeface="Courier New" pitchFamily="49" charset="0"/>
                <a:cs typeface="Courier New" pitchFamily="49" charset="0"/>
              </a:rPr>
              <a:t># To fetch FERMIHTC_DOCKER_CAPABLE attribute from the </a:t>
            </a:r>
          </a:p>
          <a:p>
            <a:r>
              <a:rPr lang="en-US" sz="1800" dirty="0">
                <a:solidFill>
                  <a:srgbClr val="505050"/>
                </a:solidFill>
                <a:latin typeface="Courier New" pitchFamily="49" charset="0"/>
                <a:cs typeface="Courier New" pitchFamily="49" charset="0"/>
              </a:rPr>
              <a:t># STARTD into the job</a:t>
            </a:r>
          </a:p>
          <a:p>
            <a:r>
              <a:rPr lang="en-US" sz="1800" dirty="0">
                <a:solidFill>
                  <a:srgbClr val="505050"/>
                </a:solidFill>
                <a:latin typeface="Courier New" pitchFamily="49" charset="0"/>
                <a:cs typeface="Courier New" pitchFamily="49" charset="0"/>
              </a:rPr>
              <a:t>SYSTEM_JOB_MACHINE_ATTRS = $(SYSTEM_JOB_MACHINE_ATTRS) \ </a:t>
            </a:r>
          </a:p>
          <a:p>
            <a:r>
              <a:rPr lang="en-US" sz="1800" dirty="0">
                <a:solidFill>
                  <a:srgbClr val="505050"/>
                </a:solidFill>
                <a:latin typeface="Courier New" pitchFamily="49" charset="0"/>
                <a:cs typeface="Courier New" pitchFamily="49" charset="0"/>
              </a:rPr>
              <a:t>									FERMIHTC_DOCKER_CAPABLE</a:t>
            </a:r>
          </a:p>
        </p:txBody>
      </p:sp>
    </p:spTree>
    <p:extLst>
      <p:ext uri="{BB962C8B-B14F-4D97-AF65-F5344CB8AC3E}">
        <p14:creationId xmlns:p14="http://schemas.microsoft.com/office/powerpoint/2010/main" val="1101134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Fetching </a:t>
            </a:r>
            <a:r>
              <a:rPr lang="en-US" dirty="0">
                <a:latin typeface="Courier New" pitchFamily="49" charset="0"/>
                <a:cs typeface="Courier New" pitchFamily="49" charset="0"/>
              </a:rPr>
              <a:t>FERMIHTC_DOCKER_CAPABLE</a:t>
            </a:r>
            <a:r>
              <a:rPr lang="en-US" dirty="0"/>
              <a:t> from the </a:t>
            </a:r>
            <a:r>
              <a:rPr lang="en-US" dirty="0" err="1"/>
              <a:t>startd</a:t>
            </a:r>
            <a:r>
              <a:rPr lang="en-US" dirty="0"/>
              <a:t> results in job </a:t>
            </a:r>
            <a:r>
              <a:rPr lang="en-US" dirty="0" err="1"/>
              <a:t>classAd</a:t>
            </a:r>
            <a:r>
              <a:rPr lang="en-US" dirty="0"/>
              <a:t> ‘</a:t>
            </a:r>
            <a:r>
              <a:rPr lang="en-US" dirty="0">
                <a:latin typeface="Courier New" pitchFamily="49" charset="0"/>
                <a:cs typeface="Courier New" pitchFamily="49" charset="0"/>
              </a:rPr>
              <a:t>MachineAttrFERMIHTC_DOCKER_CAPABLE0</a:t>
            </a:r>
            <a:r>
              <a:rPr lang="en-US" dirty="0"/>
              <a:t>’ for the most recent match the job had. We use this </a:t>
            </a:r>
            <a:r>
              <a:rPr lang="en-US" dirty="0" err="1"/>
              <a:t>classAd</a:t>
            </a:r>
            <a:r>
              <a:rPr lang="en-US" dirty="0"/>
              <a:t> to then determine the value of ‘</a:t>
            </a:r>
            <a:r>
              <a:rPr lang="en-US" dirty="0" err="1">
                <a:latin typeface="Courier New" pitchFamily="49" charset="0"/>
                <a:cs typeface="Courier New" pitchFamily="49" charset="0"/>
              </a:rPr>
              <a:t>WantDocker</a:t>
            </a:r>
            <a:r>
              <a:rPr lang="en-US" dirty="0"/>
              <a:t>’ by using job transforms:</a:t>
            </a:r>
          </a:p>
        </p:txBody>
      </p:sp>
      <p:sp>
        <p:nvSpPr>
          <p:cNvPr id="7" name="Title 6"/>
          <p:cNvSpPr>
            <a:spLocks noGrp="1"/>
          </p:cNvSpPr>
          <p:nvPr>
            <p:ph type="title"/>
          </p:nvPr>
        </p:nvSpPr>
        <p:spPr/>
        <p:txBody>
          <a:bodyPr/>
          <a:lstStyle/>
          <a:p>
            <a:r>
              <a:rPr lang="en-US" dirty="0"/>
              <a:t>Docker with </a:t>
            </a:r>
            <a:r>
              <a:rPr lang="en-US" dirty="0" err="1"/>
              <a:t>HTCondor</a:t>
            </a:r>
            <a:endParaRPr lang="en-US" dirty="0"/>
          </a:p>
        </p:txBody>
      </p:sp>
      <p:sp>
        <p:nvSpPr>
          <p:cNvPr id="3" name="Date Placeholder 2"/>
          <p:cNvSpPr>
            <a:spLocks noGrp="1"/>
          </p:cNvSpPr>
          <p:nvPr>
            <p:ph type="dt" sz="half" idx="2"/>
          </p:nvPr>
        </p:nvSpPr>
        <p:spPr/>
        <p:txBody>
          <a:bodyPr/>
          <a:lstStyle/>
          <a:p>
            <a:pPr>
              <a:defRPr/>
            </a:pPr>
            <a:fld id="{FA96D49F-E75B-CA4C-9755-57CB093C34C1}" type="datetime1">
              <a:rPr lang="en-US" smtClean="0"/>
              <a:t>5/21/18</a:t>
            </a:fld>
            <a:endParaRPr lang="en-US" dirty="0"/>
          </a:p>
        </p:txBody>
      </p:sp>
      <p:sp>
        <p:nvSpPr>
          <p:cNvPr id="4" name="Footer Placeholder 3"/>
          <p:cNvSpPr>
            <a:spLocks noGrp="1"/>
          </p:cNvSpPr>
          <p:nvPr>
            <p:ph type="ftr" sz="quarter" idx="3"/>
          </p:nvPr>
        </p:nvSpPr>
        <p:spPr/>
        <p:txBody>
          <a:bodyPr/>
          <a:lstStyle/>
          <a:p>
            <a:pPr>
              <a:defRPr/>
            </a:pPr>
            <a:r>
              <a:rPr lang="en-US" dirty="0"/>
              <a:t>Anthony </a:t>
            </a:r>
            <a:r>
              <a:rPr lang="en-US" dirty="0" err="1"/>
              <a:t>Tiradani</a:t>
            </a:r>
            <a:r>
              <a:rPr lang="en-US" dirty="0"/>
              <a:t> | </a:t>
            </a:r>
            <a:r>
              <a:rPr lang="en-US" dirty="0" err="1"/>
              <a:t>HTCondor</a:t>
            </a:r>
            <a:r>
              <a:rPr lang="en-US" dirty="0"/>
              <a:t> Week 2018</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8" name="Rectangle 7"/>
          <p:cNvSpPr/>
          <p:nvPr/>
        </p:nvSpPr>
        <p:spPr>
          <a:xfrm>
            <a:off x="513682" y="3047997"/>
            <a:ext cx="8116636" cy="2844369"/>
          </a:xfrm>
          <a:prstGeom prst="rect">
            <a:avLst/>
          </a:prstGeom>
          <a:solidFill>
            <a:schemeClr val="bg1">
              <a:lumMod val="85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r>
              <a:rPr lang="en-US" sz="1800" dirty="0">
                <a:solidFill>
                  <a:srgbClr val="505050"/>
                </a:solidFill>
                <a:latin typeface="Courier New" pitchFamily="49" charset="0"/>
                <a:cs typeface="Courier New" pitchFamily="49" charset="0"/>
              </a:rPr>
              <a:t># The transform policy to set relevant Docker </a:t>
            </a:r>
            <a:r>
              <a:rPr lang="en-US" sz="1800" dirty="0" err="1">
                <a:solidFill>
                  <a:srgbClr val="505050"/>
                </a:solidFill>
                <a:latin typeface="Courier New" pitchFamily="49" charset="0"/>
                <a:cs typeface="Courier New" pitchFamily="49" charset="0"/>
              </a:rPr>
              <a:t>classAds</a:t>
            </a:r>
            <a:endParaRPr lang="en-US" sz="1800" dirty="0">
              <a:solidFill>
                <a:srgbClr val="505050"/>
              </a:solidFill>
              <a:latin typeface="Courier New" pitchFamily="49" charset="0"/>
              <a:cs typeface="Courier New" pitchFamily="49" charset="0"/>
            </a:endParaRPr>
          </a:p>
          <a:p>
            <a:r>
              <a:rPr lang="en-US" sz="1800" dirty="0">
                <a:solidFill>
                  <a:srgbClr val="505050"/>
                </a:solidFill>
                <a:latin typeface="Courier New" pitchFamily="49" charset="0"/>
                <a:cs typeface="Courier New" pitchFamily="49" charset="0"/>
              </a:rPr>
              <a:t>JOB_TRANSFORM_NAMES = </a:t>
            </a:r>
            <a:r>
              <a:rPr lang="en-US" sz="1800" dirty="0" err="1">
                <a:solidFill>
                  <a:srgbClr val="505050"/>
                </a:solidFill>
                <a:latin typeface="Courier New" pitchFamily="49" charset="0"/>
                <a:cs typeface="Courier New" pitchFamily="49" charset="0"/>
              </a:rPr>
              <a:t>FERMI_HTC_Docker</a:t>
            </a:r>
            <a:endParaRPr lang="en-US" sz="1800" dirty="0">
              <a:solidFill>
                <a:srgbClr val="505050"/>
              </a:solidFill>
              <a:latin typeface="Courier New" pitchFamily="49" charset="0"/>
              <a:cs typeface="Courier New" pitchFamily="49" charset="0"/>
            </a:endParaRPr>
          </a:p>
          <a:p>
            <a:r>
              <a:rPr lang="en-US" sz="1800" dirty="0" err="1">
                <a:solidFill>
                  <a:srgbClr val="505050"/>
                </a:solidFill>
                <a:latin typeface="Courier New" pitchFamily="49" charset="0"/>
                <a:cs typeface="Courier New" pitchFamily="49" charset="0"/>
              </a:rPr>
              <a:t>JOB_TRANSFORM_FERMI_HTC_Docker</a:t>
            </a:r>
            <a:r>
              <a:rPr lang="en-US" sz="1800" dirty="0">
                <a:solidFill>
                  <a:srgbClr val="505050"/>
                </a:solidFill>
                <a:latin typeface="Courier New" pitchFamily="49" charset="0"/>
                <a:cs typeface="Courier New" pitchFamily="49" charset="0"/>
              </a:rPr>
              <a:t> = \ </a:t>
            </a:r>
          </a:p>
          <a:p>
            <a:r>
              <a:rPr lang="en-US" sz="1800" dirty="0">
                <a:solidFill>
                  <a:srgbClr val="505050"/>
                </a:solidFill>
                <a:latin typeface="Courier New" pitchFamily="49" charset="0"/>
                <a:cs typeface="Courier New" pitchFamily="49" charset="0"/>
              </a:rPr>
              <a:t>	[ \  </a:t>
            </a:r>
          </a:p>
          <a:p>
            <a:r>
              <a:rPr lang="en-US" sz="1800" dirty="0">
                <a:solidFill>
                  <a:srgbClr val="505050"/>
                </a:solidFill>
                <a:latin typeface="Courier New" pitchFamily="49" charset="0"/>
                <a:cs typeface="Courier New" pitchFamily="49" charset="0"/>
              </a:rPr>
              <a:t>	</a:t>
            </a:r>
            <a:r>
              <a:rPr lang="en-US" sz="1800" dirty="0" err="1">
                <a:solidFill>
                  <a:srgbClr val="505050"/>
                </a:solidFill>
                <a:latin typeface="Courier New" pitchFamily="49" charset="0"/>
                <a:cs typeface="Courier New" pitchFamily="49" charset="0"/>
              </a:rPr>
              <a:t>set_WantDocker</a:t>
            </a:r>
            <a:r>
              <a:rPr lang="en-US" sz="1800" dirty="0">
                <a:solidFill>
                  <a:srgbClr val="505050"/>
                </a:solidFill>
                <a:latin typeface="Courier New" pitchFamily="49" charset="0"/>
                <a:cs typeface="Courier New" pitchFamily="49" charset="0"/>
              </a:rPr>
              <a:t> = \ 				</a:t>
            </a:r>
          </a:p>
          <a:p>
            <a:r>
              <a:rPr lang="en-US" sz="1800" dirty="0">
                <a:solidFill>
                  <a:srgbClr val="505050"/>
                </a:solidFill>
                <a:latin typeface="Courier New" pitchFamily="49" charset="0"/>
                <a:cs typeface="Courier New" pitchFamily="49" charset="0"/>
              </a:rPr>
              <a:t>		</a:t>
            </a:r>
            <a:r>
              <a:rPr lang="en-US" sz="1800" dirty="0" err="1">
                <a:solidFill>
                  <a:srgbClr val="505050"/>
                </a:solidFill>
                <a:latin typeface="Courier New" pitchFamily="49" charset="0"/>
                <a:cs typeface="Courier New" pitchFamily="49" charset="0"/>
              </a:rPr>
              <a:t>isUndefined</a:t>
            </a:r>
            <a:r>
              <a:rPr lang="en-US" sz="1800" dirty="0">
                <a:solidFill>
                  <a:srgbClr val="505050"/>
                </a:solidFill>
                <a:latin typeface="Courier New" pitchFamily="49" charset="0"/>
                <a:cs typeface="Courier New" pitchFamily="49" charset="0"/>
              </a:rPr>
              <a:t>(MachineAttrFERMIHTC_DOCKER_CAPABLE0) \</a:t>
            </a:r>
          </a:p>
          <a:p>
            <a:r>
              <a:rPr lang="en-US" sz="1800" dirty="0">
                <a:solidFill>
                  <a:srgbClr val="505050"/>
                </a:solidFill>
                <a:latin typeface="Courier New" pitchFamily="49" charset="0"/>
                <a:cs typeface="Courier New" pitchFamily="49" charset="0"/>
              </a:rPr>
              <a:t>		? FALSE \</a:t>
            </a:r>
          </a:p>
          <a:p>
            <a:r>
              <a:rPr lang="en-US" sz="1800" dirty="0">
                <a:solidFill>
                  <a:srgbClr val="505050"/>
                </a:solidFill>
                <a:latin typeface="Courier New" pitchFamily="49" charset="0"/>
                <a:cs typeface="Courier New" pitchFamily="49" charset="0"/>
              </a:rPr>
              <a:t>		: MachineAttrFERMIHTC_DOCKER_CAPABLE0; \  </a:t>
            </a:r>
          </a:p>
          <a:p>
            <a:r>
              <a:rPr lang="en-US" sz="1800" dirty="0">
                <a:solidFill>
                  <a:srgbClr val="505050"/>
                </a:solidFill>
                <a:latin typeface="Courier New" pitchFamily="49" charset="0"/>
                <a:cs typeface="Courier New" pitchFamily="49" charset="0"/>
              </a:rPr>
              <a:t>	</a:t>
            </a:r>
            <a:r>
              <a:rPr lang="en-US" sz="1800" dirty="0" err="1">
                <a:solidFill>
                  <a:srgbClr val="505050"/>
                </a:solidFill>
                <a:latin typeface="Courier New" pitchFamily="49" charset="0"/>
                <a:cs typeface="Courier New" pitchFamily="49" charset="0"/>
              </a:rPr>
              <a:t>set_DockerImage</a:t>
            </a:r>
            <a:r>
              <a:rPr lang="en-US" sz="1800" dirty="0">
                <a:solidFill>
                  <a:srgbClr val="505050"/>
                </a:solidFill>
                <a:latin typeface="Courier New" pitchFamily="49" charset="0"/>
                <a:cs typeface="Courier New" pitchFamily="49" charset="0"/>
              </a:rPr>
              <a:t> = "gpgrid-sl7:production"; \ </a:t>
            </a:r>
          </a:p>
          <a:p>
            <a:r>
              <a:rPr lang="en-US" sz="1800" dirty="0">
                <a:solidFill>
                  <a:srgbClr val="505050"/>
                </a:solidFill>
                <a:latin typeface="Courier New" pitchFamily="49" charset="0"/>
                <a:cs typeface="Courier New" pitchFamily="49" charset="0"/>
              </a:rPr>
              <a:t>	]</a:t>
            </a:r>
          </a:p>
        </p:txBody>
      </p:sp>
    </p:spTree>
    <p:extLst>
      <p:ext uri="{BB962C8B-B14F-4D97-AF65-F5344CB8AC3E}">
        <p14:creationId xmlns:p14="http://schemas.microsoft.com/office/powerpoint/2010/main" val="326898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So to summarize;</a:t>
            </a:r>
          </a:p>
          <a:p>
            <a:r>
              <a:rPr lang="en-US" dirty="0"/>
              <a:t>A vanilla job is transparently converted into a “Docker” job using the </a:t>
            </a:r>
            <a:r>
              <a:rPr lang="en-US" dirty="0" err="1"/>
              <a:t>schedd</a:t>
            </a:r>
            <a:r>
              <a:rPr lang="en-US" dirty="0"/>
              <a:t> transforms when a user submits it</a:t>
            </a:r>
          </a:p>
          <a:p>
            <a:r>
              <a:rPr lang="en-US" dirty="0"/>
              <a:t>‘</a:t>
            </a:r>
            <a:r>
              <a:rPr lang="en-US" dirty="0" err="1">
                <a:latin typeface="Courier New" pitchFamily="49" charset="0"/>
                <a:cs typeface="Courier New" pitchFamily="49" charset="0"/>
              </a:rPr>
              <a:t>WantDocker</a:t>
            </a:r>
            <a:r>
              <a:rPr lang="en-US" dirty="0"/>
              <a:t>’ is set as an expression that relies on the </a:t>
            </a:r>
            <a:r>
              <a:rPr lang="en-US" dirty="0" err="1"/>
              <a:t>startd</a:t>
            </a:r>
            <a:r>
              <a:rPr lang="en-US" dirty="0"/>
              <a:t> to tell the job if it supports Docker</a:t>
            </a:r>
          </a:p>
          <a:p>
            <a:r>
              <a:rPr lang="en-US" dirty="0"/>
              <a:t>We explicitly set </a:t>
            </a:r>
            <a:r>
              <a:rPr lang="en-US" dirty="0">
                <a:latin typeface="Courier New" pitchFamily="49" charset="0"/>
                <a:cs typeface="Courier New" pitchFamily="49" charset="0"/>
              </a:rPr>
              <a:t>FERMIHTC_DOCKER_CAPABLE</a:t>
            </a:r>
            <a:r>
              <a:rPr lang="en-US" dirty="0"/>
              <a:t> to False for pilots to prevent the use of Docker offsite</a:t>
            </a:r>
          </a:p>
          <a:p>
            <a:r>
              <a:rPr lang="en-US" dirty="0"/>
              <a:t>The image of our choice is appended to the job </a:t>
            </a:r>
            <a:r>
              <a:rPr lang="en-US" dirty="0" err="1"/>
              <a:t>classAds</a:t>
            </a:r>
            <a:r>
              <a:rPr lang="en-US" dirty="0"/>
              <a:t> when the transform is applied</a:t>
            </a:r>
          </a:p>
          <a:p>
            <a:r>
              <a:rPr lang="en-US" dirty="0"/>
              <a:t>Using the transform allows us to select multiple images based on, for example, the OS. An </a:t>
            </a:r>
            <a:r>
              <a:rPr lang="en-US" dirty="0" err="1">
                <a:latin typeface="Courier New" pitchFamily="49" charset="0"/>
                <a:cs typeface="Courier New" pitchFamily="49" charset="0"/>
              </a:rPr>
              <a:t>ifthenelse</a:t>
            </a:r>
            <a:r>
              <a:rPr lang="en-US" dirty="0">
                <a:latin typeface="Courier New" pitchFamily="49" charset="0"/>
                <a:cs typeface="Courier New" pitchFamily="49" charset="0"/>
              </a:rPr>
              <a:t>()</a:t>
            </a:r>
            <a:r>
              <a:rPr lang="en-US" dirty="0"/>
              <a:t> block can be added to achieve this</a:t>
            </a:r>
          </a:p>
        </p:txBody>
      </p:sp>
      <p:sp>
        <p:nvSpPr>
          <p:cNvPr id="7" name="Title 6"/>
          <p:cNvSpPr>
            <a:spLocks noGrp="1"/>
          </p:cNvSpPr>
          <p:nvPr>
            <p:ph type="title"/>
          </p:nvPr>
        </p:nvSpPr>
        <p:spPr/>
        <p:txBody>
          <a:bodyPr/>
          <a:lstStyle/>
          <a:p>
            <a:r>
              <a:rPr lang="en-US" dirty="0"/>
              <a:t>Docker with </a:t>
            </a:r>
            <a:r>
              <a:rPr lang="en-US" dirty="0" err="1"/>
              <a:t>HTCondor</a:t>
            </a:r>
            <a:endParaRPr lang="en-US" dirty="0"/>
          </a:p>
        </p:txBody>
      </p:sp>
      <p:sp>
        <p:nvSpPr>
          <p:cNvPr id="3" name="Date Placeholder 2"/>
          <p:cNvSpPr>
            <a:spLocks noGrp="1"/>
          </p:cNvSpPr>
          <p:nvPr>
            <p:ph type="dt" sz="half" idx="2"/>
          </p:nvPr>
        </p:nvSpPr>
        <p:spPr/>
        <p:txBody>
          <a:bodyPr/>
          <a:lstStyle/>
          <a:p>
            <a:pPr>
              <a:defRPr/>
            </a:pPr>
            <a:fld id="{FA96D49F-E75B-CA4C-9755-57CB093C34C1}" type="datetime1">
              <a:rPr lang="en-US" smtClean="0"/>
              <a:t>5/21/18</a:t>
            </a:fld>
            <a:endParaRPr lang="en-US" dirty="0"/>
          </a:p>
        </p:txBody>
      </p:sp>
      <p:sp>
        <p:nvSpPr>
          <p:cNvPr id="4" name="Footer Placeholder 3"/>
          <p:cNvSpPr>
            <a:spLocks noGrp="1"/>
          </p:cNvSpPr>
          <p:nvPr>
            <p:ph type="ftr" sz="quarter" idx="3"/>
          </p:nvPr>
        </p:nvSpPr>
        <p:spPr/>
        <p:txBody>
          <a:bodyPr/>
          <a:lstStyle/>
          <a:p>
            <a:pPr>
              <a:defRPr/>
            </a:pPr>
            <a:r>
              <a:rPr lang="en-US" dirty="0"/>
              <a:t>Anthony </a:t>
            </a:r>
            <a:r>
              <a:rPr lang="en-US" dirty="0" err="1"/>
              <a:t>Tiradani</a:t>
            </a:r>
            <a:r>
              <a:rPr lang="en-US" dirty="0"/>
              <a:t> | </a:t>
            </a:r>
            <a:r>
              <a:rPr lang="en-US" dirty="0" err="1"/>
              <a:t>HTCondor</a:t>
            </a:r>
            <a:r>
              <a:rPr lang="en-US" dirty="0"/>
              <a:t> Week 2018</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1355572153"/>
      </p:ext>
    </p:extLst>
  </p:cSld>
  <p:clrMapOvr>
    <a:masterClrMapping/>
  </p:clrMapOvr>
</p:sld>
</file>

<file path=ppt/theme/theme1.xml><?xml version="1.0" encoding="utf-8"?>
<a:theme xmlns:a="http://schemas.openxmlformats.org/drawingml/2006/main" name="FNAL_PowerPoint_4x3_100716">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FNAL_PowerPoint_4x3_100716</Template>
  <TotalTime>3258</TotalTime>
  <Words>2153</Words>
  <Application>Microsoft Macintosh PowerPoint</Application>
  <PresentationFormat>On-screen Show (4:3)</PresentationFormat>
  <Paragraphs>263</Paragraphs>
  <Slides>18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ＭＳ Ｐゴシック</vt:lpstr>
      <vt:lpstr>Arial</vt:lpstr>
      <vt:lpstr>Calibri</vt:lpstr>
      <vt:lpstr>Courier New</vt:lpstr>
      <vt:lpstr>Geneva</vt:lpstr>
      <vt:lpstr>Helvetica</vt:lpstr>
      <vt:lpstr>FNAL_PowerPoint_4x3_100716</vt:lpstr>
      <vt:lpstr>PowerPoint Presentation</vt:lpstr>
      <vt:lpstr>Fermi National Accelerator Lab</vt:lpstr>
      <vt:lpstr>Cluster Diagram</vt:lpstr>
      <vt:lpstr>Why Docker?</vt:lpstr>
      <vt:lpstr>Docker with HTCondor</vt:lpstr>
      <vt:lpstr>Requirements and constraints at FNAL</vt:lpstr>
      <vt:lpstr>Docker with HTCondor</vt:lpstr>
      <vt:lpstr>Docker with HTCondor</vt:lpstr>
      <vt:lpstr>Docker with HTCondor</vt:lpstr>
      <vt:lpstr>Docker with HTCondor</vt:lpstr>
      <vt:lpstr>Docker with HTCondor</vt:lpstr>
      <vt:lpstr>Docker with HTCondor</vt:lpstr>
      <vt:lpstr>Docker with HTCondor</vt:lpstr>
      <vt:lpstr>Docker with HTCondor</vt:lpstr>
      <vt:lpstr>Docker with HTCondor</vt:lpstr>
      <vt:lpstr>Docker with HTCondor</vt:lpstr>
      <vt:lpstr>Conclusions and future work</vt:lpstr>
      <vt:lpstr>Acknowledgements</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Farrukh Aftab Khan</dc:creator>
  <cp:lastModifiedBy>Anthony R Tiradani</cp:lastModifiedBy>
  <cp:revision>39</cp:revision>
  <cp:lastPrinted>2014-01-20T19:40:21Z</cp:lastPrinted>
  <dcterms:created xsi:type="dcterms:W3CDTF">2018-05-10T16:05:55Z</dcterms:created>
  <dcterms:modified xsi:type="dcterms:W3CDTF">2018-05-23T17:16:52Z</dcterms:modified>
</cp:coreProperties>
</file>