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1"/>
  </p:notesMasterIdLst>
  <p:sldIdLst>
    <p:sldId id="857" r:id="rId2"/>
    <p:sldId id="923" r:id="rId3"/>
    <p:sldId id="924" r:id="rId4"/>
    <p:sldId id="910" r:id="rId5"/>
    <p:sldId id="911" r:id="rId6"/>
    <p:sldId id="912" r:id="rId7"/>
    <p:sldId id="925" r:id="rId8"/>
    <p:sldId id="926" r:id="rId9"/>
    <p:sldId id="915" r:id="rId10"/>
    <p:sldId id="913" r:id="rId11"/>
    <p:sldId id="916" r:id="rId12"/>
    <p:sldId id="914" r:id="rId13"/>
    <p:sldId id="918" r:id="rId14"/>
    <p:sldId id="917" r:id="rId15"/>
    <p:sldId id="919" r:id="rId16"/>
    <p:sldId id="920" r:id="rId17"/>
    <p:sldId id="921" r:id="rId18"/>
    <p:sldId id="922" r:id="rId19"/>
    <p:sldId id="86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77" autoAdjust="0"/>
  </p:normalViewPr>
  <p:slideViewPr>
    <p:cSldViewPr snapToGrid="0"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123BC5-91D4-4F6C-8B0E-EDA195C4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64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23BC5-91D4-4F6C-8B0E-EDA195C444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8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23BC5-91D4-4F6C-8B0E-EDA195C4442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3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5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1992313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424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77DC-F8D1-477D-9375-8608BB7C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0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3D56-3E57-4A00-8D2A-0A0436507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6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9517-B30B-49AC-A2C4-42DF315E9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7265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1C69-0D5D-4949-BD7D-31448F9C3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7"/>
            <a:ext cx="3810000" cy="373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7"/>
            <a:ext cx="3810000" cy="373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8ADA8-3E57-476E-AD39-D3D0B8904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5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1A33-2696-4BD6-9989-F71054B53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1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3CE9-B53D-4EFD-B5D9-30B4DF357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5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FEF0-5C1C-4F3B-A3AE-A89B019F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3660F-DD5D-459B-A28B-116FE8345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8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E444-AF7F-4510-BFCC-9E88B13E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6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9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1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7EDECF-EFE4-4DE8-97F2-6E25485FB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7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764" y="3027535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Late Materialization has </a:t>
            </a:r>
            <a:r>
              <a:rPr lang="en-US" dirty="0" smtClean="0">
                <a:ea typeface="+mj-ea"/>
                <a:cs typeface="+mj-cs"/>
              </a:rPr>
              <a:t>(</a:t>
            </a:r>
            <a:r>
              <a:rPr lang="en-US" dirty="0" smtClean="0">
                <a:ea typeface="+mj-ea"/>
                <a:cs typeface="+mj-cs"/>
              </a:rPr>
              <a:t>lately</a:t>
            </a:r>
            <a:r>
              <a:rPr lang="en-US" dirty="0" smtClean="0">
                <a:ea typeface="+mj-ea"/>
                <a:cs typeface="+mj-cs"/>
              </a:rPr>
              <a:t>) </a:t>
            </a:r>
            <a:r>
              <a:rPr lang="en-US" dirty="0" smtClean="0">
                <a:ea typeface="+mj-ea"/>
                <a:cs typeface="+mj-cs"/>
              </a:rPr>
              <a:t>materialized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4765" y="5614331"/>
            <a:ext cx="32783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John (TJ) Knoeller</a:t>
            </a:r>
          </a:p>
          <a:p>
            <a:pPr algn="ctr"/>
            <a:r>
              <a:rPr lang="en-US" dirty="0" smtClean="0">
                <a:latin typeface="+mn-lt"/>
              </a:rPr>
              <a:t>Condor Week 2018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7503" y="2042160"/>
            <a:ext cx="8399462" cy="4069080"/>
          </a:xfrm>
        </p:spPr>
        <p:txBody>
          <a:bodyPr/>
          <a:lstStyle/>
          <a:p>
            <a:r>
              <a:rPr lang="en-US" dirty="0" smtClean="0"/>
              <a:t>Make job &lt;Cluster&gt;.0</a:t>
            </a:r>
          </a:p>
          <a:p>
            <a:pPr lvl="1"/>
            <a:r>
              <a:rPr lang="en-US" dirty="0" smtClean="0"/>
              <a:t>send 80ish attributes as &lt;Cluster&gt;.-1</a:t>
            </a:r>
          </a:p>
          <a:p>
            <a:pPr lvl="1"/>
            <a:r>
              <a:rPr lang="en-US" dirty="0" smtClean="0"/>
              <a:t>send 2 attributes as &lt;Cluster&gt;.0</a:t>
            </a:r>
          </a:p>
          <a:p>
            <a:r>
              <a:rPr lang="en-US" dirty="0" smtClean="0"/>
              <a:t>for proc = 1 to &lt;N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ask permission to add a proc to the cluster</a:t>
            </a:r>
          </a:p>
          <a:p>
            <a:pPr lvl="1"/>
            <a:r>
              <a:rPr lang="en-US" dirty="0"/>
              <a:t>send 2 attributes as &lt;Cluster&gt;.&lt;proc&gt;</a:t>
            </a:r>
          </a:p>
          <a:p>
            <a:pPr marL="914400" lvl="2" indent="0">
              <a:buNone/>
            </a:pPr>
            <a:r>
              <a:rPr lang="en-US" dirty="0"/>
              <a:t>plus any attributes that differ from &lt;Cluster&gt;.-1</a:t>
            </a:r>
          </a:p>
          <a:p>
            <a:pPr lvl="1"/>
            <a:r>
              <a:rPr lang="en-US" dirty="0" smtClean="0"/>
              <a:t>print a dot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/>
          <a:lstStyle/>
          <a:p>
            <a:r>
              <a:rPr lang="en-US" dirty="0"/>
              <a:t>What submit actually </a:t>
            </a:r>
            <a:r>
              <a:rPr lang="en-US" dirty="0" smtClean="0"/>
              <a:t>does</a:t>
            </a:r>
            <a:br>
              <a:rPr lang="en-US" dirty="0" smtClean="0"/>
            </a:br>
            <a:r>
              <a:rPr lang="en-US" dirty="0" smtClean="0"/>
              <a:t>(send mostly identical jobs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the job queue </a:t>
            </a:r>
            <a:r>
              <a:rPr lang="en-US" i="1" baseline="0" dirty="0" smtClean="0"/>
              <a:t>will</a:t>
            </a:r>
            <a:r>
              <a:rPr lang="en-US" baseline="0" dirty="0" smtClean="0"/>
              <a:t>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508760" y="1729740"/>
            <a:ext cx="1783080" cy="9296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Cluster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508760" y="2964180"/>
            <a:ext cx="1783080" cy="9296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Cluster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508760" y="4076700"/>
            <a:ext cx="1783080" cy="9296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Cluster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886200" y="135636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886200" y="1607820"/>
            <a:ext cx="426720" cy="2438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86200" y="210312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886200" y="2346960"/>
            <a:ext cx="426720" cy="2438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86200" y="284226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86200" y="3093720"/>
            <a:ext cx="426720" cy="2438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886200" y="3337560"/>
            <a:ext cx="426720" cy="2438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886200" y="3855720"/>
            <a:ext cx="426720" cy="2438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886200" y="4602480"/>
            <a:ext cx="426720" cy="2438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24" name="Straight Arrow Connector 23"/>
          <p:cNvCxnSpPr>
            <a:stCxn id="8" idx="2"/>
            <a:endCxn id="5" idx="6"/>
          </p:cNvCxnSpPr>
          <p:nvPr/>
        </p:nvCxnSpPr>
        <p:spPr bwMode="auto">
          <a:xfrm flipH="1">
            <a:off x="3291840" y="1478280"/>
            <a:ext cx="594360" cy="716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9" idx="2"/>
            <a:endCxn id="6" idx="6"/>
          </p:cNvCxnSpPr>
          <p:nvPr/>
        </p:nvCxnSpPr>
        <p:spPr bwMode="auto">
          <a:xfrm flipH="1">
            <a:off x="3291840" y="1729740"/>
            <a:ext cx="594360" cy="1699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stCxn id="11" idx="2"/>
            <a:endCxn id="5" idx="6"/>
          </p:cNvCxnSpPr>
          <p:nvPr/>
        </p:nvCxnSpPr>
        <p:spPr bwMode="auto">
          <a:xfrm flipH="1" flipV="1">
            <a:off x="3291840" y="2194560"/>
            <a:ext cx="594360" cy="30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stCxn id="12" idx="2"/>
            <a:endCxn id="7" idx="6"/>
          </p:cNvCxnSpPr>
          <p:nvPr/>
        </p:nvCxnSpPr>
        <p:spPr bwMode="auto">
          <a:xfrm flipH="1">
            <a:off x="3291840" y="2468880"/>
            <a:ext cx="594360" cy="2072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14" idx="2"/>
            <a:endCxn id="5" idx="6"/>
          </p:cNvCxnSpPr>
          <p:nvPr/>
        </p:nvCxnSpPr>
        <p:spPr bwMode="auto">
          <a:xfrm flipH="1" flipV="1">
            <a:off x="3291840" y="2194560"/>
            <a:ext cx="594360" cy="769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>
            <a:stCxn id="15" idx="2"/>
            <a:endCxn id="7" idx="6"/>
          </p:cNvCxnSpPr>
          <p:nvPr/>
        </p:nvCxnSpPr>
        <p:spPr bwMode="auto">
          <a:xfrm flipH="1">
            <a:off x="3291840" y="3215640"/>
            <a:ext cx="594360" cy="1325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>
            <a:stCxn id="16" idx="2"/>
            <a:endCxn id="7" idx="6"/>
          </p:cNvCxnSpPr>
          <p:nvPr/>
        </p:nvCxnSpPr>
        <p:spPr bwMode="auto">
          <a:xfrm flipH="1">
            <a:off x="3291840" y="3459480"/>
            <a:ext cx="594360" cy="1082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stCxn id="18" idx="2"/>
            <a:endCxn id="6" idx="6"/>
          </p:cNvCxnSpPr>
          <p:nvPr/>
        </p:nvCxnSpPr>
        <p:spPr bwMode="auto">
          <a:xfrm flipH="1" flipV="1">
            <a:off x="3291840" y="3429000"/>
            <a:ext cx="594360" cy="548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>
            <a:stCxn id="21" idx="2"/>
            <a:endCxn id="6" idx="6"/>
          </p:cNvCxnSpPr>
          <p:nvPr/>
        </p:nvCxnSpPr>
        <p:spPr bwMode="auto">
          <a:xfrm flipH="1" flipV="1">
            <a:off x="3291840" y="3429000"/>
            <a:ext cx="59436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3" name="TextBox 72"/>
          <p:cNvSpPr txBox="1"/>
          <p:nvPr/>
        </p:nvSpPr>
        <p:spPr>
          <a:xfrm>
            <a:off x="3642360" y="510287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 bwMode="auto">
          <a:xfrm>
            <a:off x="502920" y="1143000"/>
            <a:ext cx="1127760" cy="7086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Submit Digest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502920" y="2468880"/>
            <a:ext cx="1127760" cy="70866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Submit Digest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502920" y="3646170"/>
            <a:ext cx="1127760" cy="708660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Submit Digest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26" name="Elbow Connector 25"/>
          <p:cNvCxnSpPr>
            <a:stCxn id="5" idx="2"/>
            <a:endCxn id="23" idx="2"/>
          </p:cNvCxnSpPr>
          <p:nvPr/>
        </p:nvCxnSpPr>
        <p:spPr bwMode="auto">
          <a:xfrm rot="10800000">
            <a:off x="1066800" y="1851660"/>
            <a:ext cx="441960" cy="3429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Elbow Connector 29"/>
          <p:cNvCxnSpPr>
            <a:stCxn id="6" idx="2"/>
            <a:endCxn id="41" idx="2"/>
          </p:cNvCxnSpPr>
          <p:nvPr/>
        </p:nvCxnSpPr>
        <p:spPr bwMode="auto">
          <a:xfrm rot="10800000">
            <a:off x="1066800" y="3177540"/>
            <a:ext cx="441960" cy="25146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Elbow Connector 33"/>
          <p:cNvCxnSpPr>
            <a:stCxn id="7" idx="2"/>
            <a:endCxn id="43" idx="2"/>
          </p:cNvCxnSpPr>
          <p:nvPr/>
        </p:nvCxnSpPr>
        <p:spPr bwMode="auto">
          <a:xfrm rot="10800000">
            <a:off x="1066800" y="4354830"/>
            <a:ext cx="441960" cy="18669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4815840" y="1497330"/>
            <a:ext cx="4145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Cluster holds Submit </a:t>
            </a:r>
            <a:r>
              <a:rPr lang="en-US" sz="2400" dirty="0" smtClean="0"/>
              <a:t>Digest used to materialize jobs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Jobs created as needed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Changes </a:t>
            </a:r>
            <a:r>
              <a:rPr lang="en-US" sz="2400" b="1" dirty="0" smtClean="0"/>
              <a:t>might</a:t>
            </a:r>
            <a:r>
              <a:rPr lang="en-US" sz="2400" dirty="0" smtClean="0"/>
              <a:t> </a:t>
            </a:r>
            <a:r>
              <a:rPr lang="en-US" sz="2400" dirty="0" smtClean="0"/>
              <a:t>go into cluster 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condor_q</a:t>
            </a:r>
            <a:r>
              <a:rPr lang="en-US" sz="2400" dirty="0" smtClean="0"/>
              <a:t>/hold/</a:t>
            </a:r>
            <a:r>
              <a:rPr lang="en-US" sz="2400" dirty="0" err="1" smtClean="0"/>
              <a:t>etc</a:t>
            </a:r>
            <a:r>
              <a:rPr lang="en-US" sz="2400" dirty="0" smtClean="0"/>
              <a:t> </a:t>
            </a:r>
            <a:r>
              <a:rPr lang="en-US" sz="2400" b="1" dirty="0" smtClean="0"/>
              <a:t>may</a:t>
            </a:r>
            <a:r>
              <a:rPr lang="en-US" sz="2400" dirty="0" smtClean="0"/>
              <a:t> operate on the cluster 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2377440"/>
            <a:ext cx="8399462" cy="3205799"/>
          </a:xfrm>
        </p:spPr>
        <p:txBody>
          <a:bodyPr/>
          <a:lstStyle/>
          <a:p>
            <a:r>
              <a:rPr lang="en-US" dirty="0"/>
              <a:t>Make </a:t>
            </a:r>
            <a:r>
              <a:rPr lang="en-US" dirty="0" smtClean="0"/>
              <a:t>cluster ad from job &lt;Cluster&gt;.0</a:t>
            </a:r>
            <a:endParaRPr lang="en-US" dirty="0"/>
          </a:p>
          <a:p>
            <a:pPr lvl="1"/>
            <a:r>
              <a:rPr lang="en-US" dirty="0"/>
              <a:t>send 80ish attributes as &lt;Cluster&gt;.-1</a:t>
            </a:r>
          </a:p>
          <a:p>
            <a:pPr lvl="0"/>
            <a:r>
              <a:rPr lang="en-US" dirty="0" smtClean="0"/>
              <a:t>Teach </a:t>
            </a:r>
            <a:r>
              <a:rPr lang="en-US" dirty="0" err="1" smtClean="0"/>
              <a:t>Schedd</a:t>
            </a:r>
            <a:r>
              <a:rPr lang="en-US" dirty="0" smtClean="0"/>
              <a:t> to make the job ads</a:t>
            </a:r>
            <a:endParaRPr lang="en-US" dirty="0" smtClean="0"/>
          </a:p>
          <a:p>
            <a:pPr lvl="1"/>
            <a:r>
              <a:rPr lang="en-US" baseline="0" dirty="0" smtClean="0"/>
              <a:t>Capture and send submit </a:t>
            </a:r>
            <a:r>
              <a:rPr lang="en-US" baseline="0" dirty="0" err="1" smtClean="0"/>
              <a:t>itemdata</a:t>
            </a:r>
            <a:endParaRPr lang="en-US" dirty="0" smtClean="0"/>
          </a:p>
          <a:p>
            <a:pPr lvl="1"/>
            <a:r>
              <a:rPr lang="en-US" dirty="0" smtClean="0"/>
              <a:t>"Digest"</a:t>
            </a:r>
            <a:r>
              <a:rPr lang="en-US" baseline="0" dirty="0" smtClean="0"/>
              <a:t> and send submit file</a:t>
            </a:r>
          </a:p>
          <a:p>
            <a:pPr marL="457200" lvl="1" indent="0">
              <a:buNone/>
            </a:pPr>
            <a:r>
              <a:rPr lang="en-US" dirty="0" smtClean="0"/>
              <a:t>   </a:t>
            </a:r>
            <a:r>
              <a:rPr lang="en-US" sz="2400" dirty="0" err="1" smtClean="0"/>
              <a:t>Schedd</a:t>
            </a:r>
            <a:r>
              <a:rPr lang="en-US" sz="2400" dirty="0" smtClean="0"/>
              <a:t> </a:t>
            </a:r>
            <a:r>
              <a:rPr lang="en-US" sz="2400" dirty="0" smtClean="0"/>
              <a:t>saves these to </a:t>
            </a:r>
            <a:r>
              <a:rPr lang="en-US" sz="2400" dirty="0" smtClean="0"/>
              <a:t>the $(</a:t>
            </a:r>
            <a:r>
              <a:rPr lang="en-US" sz="2400" dirty="0" smtClean="0"/>
              <a:t>SPOOL</a:t>
            </a:r>
            <a:r>
              <a:rPr lang="en-US" sz="2400" dirty="0" smtClean="0"/>
              <a:t>) directory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01240"/>
          </a:xfrm>
        </p:spPr>
        <p:txBody>
          <a:bodyPr/>
          <a:lstStyle/>
          <a:p>
            <a:r>
              <a:rPr lang="en-US" dirty="0"/>
              <a:t>What late materialization </a:t>
            </a:r>
            <a:r>
              <a:rPr lang="en-US" dirty="0" smtClean="0"/>
              <a:t>does</a:t>
            </a:r>
            <a:br>
              <a:rPr lang="en-US" dirty="0" smtClean="0"/>
            </a:br>
            <a:r>
              <a:rPr lang="en-US" dirty="0" smtClean="0"/>
              <a:t>(Send recipe for making jobs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submit file uses</a:t>
            </a:r>
          </a:p>
          <a:p>
            <a:pPr lvl="1"/>
            <a:r>
              <a:rPr lang="en-US" dirty="0" smtClean="0"/>
              <a:t>Queue in (a, b, c)</a:t>
            </a:r>
          </a:p>
          <a:p>
            <a:pPr lvl="1"/>
            <a:r>
              <a:rPr lang="en-US" dirty="0" smtClean="0"/>
              <a:t>Queue from &lt;file&gt;</a:t>
            </a:r>
          </a:p>
          <a:p>
            <a:pPr lvl="1"/>
            <a:r>
              <a:rPr lang="en-US" dirty="0" smtClean="0"/>
              <a:t>Queue from &lt;script&gt;</a:t>
            </a:r>
          </a:p>
          <a:p>
            <a:pPr lvl="1"/>
            <a:r>
              <a:rPr lang="en-US" dirty="0" smtClean="0"/>
              <a:t>Queue matching *.</a:t>
            </a:r>
            <a:r>
              <a:rPr lang="en-US" dirty="0" err="1" smtClean="0"/>
              <a:t>dat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tems are sent to the </a:t>
            </a:r>
            <a:r>
              <a:rPr lang="en-US" dirty="0" err="1" smtClean="0"/>
              <a:t>Schedd</a:t>
            </a:r>
            <a:r>
              <a:rPr lang="en-US" dirty="0" smtClean="0"/>
              <a:t> as lines</a:t>
            </a:r>
          </a:p>
          <a:p>
            <a:pPr lvl="1"/>
            <a:r>
              <a:rPr lang="en-US" dirty="0" smtClean="0"/>
              <a:t>Written to a file in $(SPOOL)</a:t>
            </a:r>
          </a:p>
          <a:p>
            <a:pPr lvl="1"/>
            <a:r>
              <a:rPr lang="en-US" dirty="0" smtClean="0"/>
              <a:t>Filename is returned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</a:t>
            </a:r>
            <a:r>
              <a:rPr lang="en-US" dirty="0" err="1" smtClean="0"/>
              <a:t>itemdata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file simplified and frozen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$ENV()</a:t>
            </a:r>
            <a:r>
              <a:rPr lang="en-US" dirty="0" smtClean="0"/>
              <a:t>expanded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dirty="0" smtClean="0"/>
              <a:t> are processed</a:t>
            </a:r>
          </a:p>
          <a:p>
            <a:pPr lvl="1"/>
            <a:r>
              <a:rPr lang="en-US" dirty="0" smtClean="0"/>
              <a:t>last keyword wins</a:t>
            </a:r>
          </a:p>
          <a:p>
            <a:pPr lvl="1"/>
            <a:r>
              <a:rPr lang="en-US" dirty="0" smtClean="0"/>
              <a:t>QUEUE items are loaded and counted</a:t>
            </a:r>
          </a:p>
          <a:p>
            <a:pPr lvl="1"/>
            <a:r>
              <a:rPr lang="en-US" dirty="0" smtClean="0"/>
              <a:t>QUEUE statement simplified to one of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 &lt;N&gt;</a:t>
            </a:r>
            <a:r>
              <a:rPr lang="en-US" dirty="0" smtClean="0"/>
              <a:t> 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 &lt;N&gt;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&lt;items-file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 smtClean="0"/>
              <a:t>even more "digesting" in the future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</a:t>
            </a:r>
            <a:r>
              <a:rPr lang="en-US" baseline="0" dirty="0" smtClean="0"/>
              <a:t> Digest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onfigure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SCHEDD_ALLOW_LATE_MATERIALIZE = true</a:t>
            </a:r>
          </a:p>
          <a:p>
            <a:r>
              <a:rPr lang="en-US" dirty="0" smtClean="0"/>
              <a:t>And submit </a:t>
            </a:r>
            <a:r>
              <a:rPr lang="en-US" dirty="0" smtClean="0"/>
              <a:t>with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max_materialize</a:t>
            </a:r>
            <a:r>
              <a:rPr lang="en-US" dirty="0" smtClean="0"/>
              <a:t> = &lt;n&gt;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or</a:t>
            </a:r>
          </a:p>
          <a:p>
            <a:pPr marL="457200" lvl="1" indent="0">
              <a:buNone/>
            </a:pPr>
            <a:r>
              <a:rPr lang="en-US" dirty="0" err="1" smtClean="0"/>
              <a:t>materialize_max_Idle</a:t>
            </a:r>
            <a:r>
              <a:rPr lang="en-US" dirty="0" smtClean="0"/>
              <a:t> = &lt;n&gt;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or</a:t>
            </a:r>
          </a:p>
          <a:p>
            <a:pPr marL="457200" lvl="1" indent="0">
              <a:buNone/>
            </a:pPr>
            <a:r>
              <a:rPr lang="en-US" dirty="0" smtClean="0"/>
              <a:t>-factory (name subject to change)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enable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in 8.7.9</a:t>
            </a:r>
          </a:p>
          <a:p>
            <a:pPr marL="5715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htcondor.Submit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("""</a:t>
            </a:r>
          </a:p>
          <a:p>
            <a:pPr marL="5715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executable = bin/echo</a:t>
            </a:r>
          </a:p>
          <a:p>
            <a:pPr marL="5715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materialize_max_idle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sayings = [</a:t>
            </a:r>
          </a:p>
          <a:p>
            <a:pPr marL="5715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':"Welcome to Wisconsin"},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':"Come and freeze in the land of cheese"}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schedd.transaction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txn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pPr marL="5715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sub.queue_from_iter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txn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(sayings))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work from</a:t>
            </a:r>
            <a:r>
              <a:rPr lang="en-US" baseline="0" dirty="0" smtClean="0"/>
              <a:t> python?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6"/>
            <a:ext cx="8669337" cy="4227513"/>
          </a:xfrm>
        </p:spPr>
        <p:txBody>
          <a:bodyPr/>
          <a:lstStyle/>
          <a:p>
            <a:r>
              <a:rPr lang="en-US" dirty="0" err="1" smtClean="0"/>
              <a:t>condor_q</a:t>
            </a:r>
            <a:r>
              <a:rPr lang="en-US" dirty="0" smtClean="0"/>
              <a:t> -factory [-wide]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ID  OWNER   SUBMITTED LIMIT PRESNT RUN IDLE HOLD NEXTID MODE DIGEST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107.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johnkn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5/12 14:40   100     10   4    6    0     75 Norm /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/li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dirty="0" smtClean="0"/>
              <a:t>(O</a:t>
            </a:r>
            <a:r>
              <a:rPr lang="en-US" sz="2400" dirty="0" smtClean="0"/>
              <a:t>therwise, </a:t>
            </a:r>
            <a:r>
              <a:rPr lang="en-US" sz="2400" dirty="0"/>
              <a:t>c</a:t>
            </a:r>
            <a:r>
              <a:rPr lang="en-US" sz="2400" dirty="0" smtClean="0"/>
              <a:t>lusters without materialized jobs are invisible)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cs typeface="Courier New" panose="02070309020205020404" pitchFamily="49" charset="0"/>
              </a:rPr>
              <a:t>condor_hold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cs typeface="Courier New" panose="02070309020205020404" pitchFamily="49" charset="0"/>
              </a:rPr>
              <a:t>clusterid</a:t>
            </a:r>
            <a:r>
              <a:rPr lang="en-US" dirty="0" smtClean="0"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Holds the jobs </a:t>
            </a:r>
            <a:r>
              <a:rPr lang="en-US" b="1" i="1" dirty="0" smtClean="0">
                <a:cs typeface="Courier New" panose="02070309020205020404" pitchFamily="49" charset="0"/>
              </a:rPr>
              <a:t>and pauses </a:t>
            </a:r>
            <a:r>
              <a:rPr lang="en-US" b="1" i="1" dirty="0" smtClean="0">
                <a:cs typeface="Courier New" panose="02070309020205020404" pitchFamily="49" charset="0"/>
              </a:rPr>
              <a:t>materialization</a:t>
            </a:r>
            <a:endParaRPr lang="en-US" b="1" i="1" dirty="0" smtClean="0">
              <a:cs typeface="Courier New" panose="02070309020205020404" pitchFamily="49" charset="0"/>
            </a:endParaRPr>
          </a:p>
          <a:p>
            <a:r>
              <a:rPr lang="en-US" dirty="0" err="1" smtClean="0"/>
              <a:t>condor_qedit</a:t>
            </a:r>
            <a:r>
              <a:rPr lang="en-US" dirty="0" smtClean="0"/>
              <a:t>  &lt;</a:t>
            </a:r>
            <a:r>
              <a:rPr lang="en-US" dirty="0" err="1" smtClean="0"/>
              <a:t>clusterid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Edits the job ads </a:t>
            </a:r>
            <a:r>
              <a:rPr lang="en-US" b="1" i="1" dirty="0" smtClean="0"/>
              <a:t>and the cluster ad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tools?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Suggestions and feedback are welcome!</a:t>
            </a:r>
          </a:p>
          <a:p>
            <a:r>
              <a:rPr lang="en-US" dirty="0" smtClean="0"/>
              <a:t>What we are thinking about</a:t>
            </a:r>
          </a:p>
          <a:p>
            <a:pPr lvl="1"/>
            <a:r>
              <a:rPr lang="en-US" dirty="0" smtClean="0"/>
              <a:t>What should normal </a:t>
            </a:r>
            <a:r>
              <a:rPr lang="en-US" dirty="0" err="1" smtClean="0"/>
              <a:t>condor_q</a:t>
            </a:r>
            <a:r>
              <a:rPr lang="en-US" dirty="0" smtClean="0"/>
              <a:t> output be?</a:t>
            </a:r>
          </a:p>
          <a:p>
            <a:pPr lvl="1"/>
            <a:r>
              <a:rPr lang="en-US" dirty="0" smtClean="0"/>
              <a:t>Should you be able to </a:t>
            </a:r>
            <a:r>
              <a:rPr lang="en-US" dirty="0" err="1" smtClean="0"/>
              <a:t>qedit</a:t>
            </a:r>
            <a:r>
              <a:rPr lang="en-US" dirty="0" smtClean="0"/>
              <a:t> the </a:t>
            </a:r>
            <a:r>
              <a:rPr lang="en-US" dirty="0" err="1" smtClean="0"/>
              <a:t>ClusterAd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about editing the submit digest?</a:t>
            </a:r>
          </a:p>
          <a:p>
            <a:pPr lvl="1"/>
            <a:r>
              <a:rPr lang="en-US" dirty="0" smtClean="0"/>
              <a:t>Append items to the </a:t>
            </a:r>
            <a:r>
              <a:rPr lang="en-US" dirty="0" err="1" smtClean="0"/>
              <a:t>itemdata</a:t>
            </a:r>
            <a:r>
              <a:rPr lang="en-US" dirty="0" smtClean="0"/>
              <a:t> file?</a:t>
            </a:r>
          </a:p>
          <a:p>
            <a:r>
              <a:rPr lang="en-US" dirty="0" smtClean="0"/>
              <a:t>Future work?</a:t>
            </a:r>
          </a:p>
          <a:p>
            <a:pPr lvl="1"/>
            <a:r>
              <a:rPr lang="en-US" dirty="0" smtClean="0"/>
              <a:t>Apply job transforms to the </a:t>
            </a:r>
            <a:r>
              <a:rPr lang="en-US" dirty="0" err="1" smtClean="0"/>
              <a:t>ClusterAd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Materialize on match?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work is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77" y="2908935"/>
            <a:ext cx="1219200" cy="161925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97230" y="4126230"/>
            <a:ext cx="7772400" cy="1856617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92876"/>
            <a:ext cx="2133600" cy="365125"/>
          </a:xfrm>
        </p:spPr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would this take to submit?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executable = /bin/echo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Hello World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queue 10*1000*1000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can this go 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solution is "Late Materialization"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just-in-time creation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of job </a:t>
            </a:r>
            <a:r>
              <a:rPr lang="en-US" dirty="0" err="1" smtClean="0"/>
              <a:t>ClassAds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in the </a:t>
            </a:r>
            <a:r>
              <a:rPr lang="en-US" dirty="0" err="1" smtClean="0"/>
              <a:t>Schedd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this to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Lots </a:t>
            </a:r>
            <a:r>
              <a:rPr lang="en-US" dirty="0" smtClean="0"/>
              <a:t>of limitations</a:t>
            </a:r>
            <a:endParaRPr lang="en-US" baseline="0" dirty="0" smtClean="0"/>
          </a:p>
          <a:p>
            <a:pPr marL="742950" lvl="1" indent="-342900"/>
            <a:r>
              <a:rPr lang="en-US" baseline="0" dirty="0" smtClean="0"/>
              <a:t>Worked only with Queue &lt;N&gt;</a:t>
            </a:r>
          </a:p>
          <a:p>
            <a:pPr marL="742950" lvl="1" indent="-342900"/>
            <a:r>
              <a:rPr lang="en-US" dirty="0" smtClean="0"/>
              <a:t>No real error </a:t>
            </a:r>
            <a:r>
              <a:rPr lang="en-US" dirty="0" smtClean="0"/>
              <a:t>checking</a:t>
            </a:r>
          </a:p>
          <a:p>
            <a:pPr marL="742950" lvl="1" indent="-342900"/>
            <a:r>
              <a:rPr lang="en-US" dirty="0" smtClean="0"/>
              <a:t>Not actually </a:t>
            </a:r>
            <a:r>
              <a:rPr lang="en-US" dirty="0" smtClean="0"/>
              <a:t>included in a release</a:t>
            </a:r>
          </a:p>
          <a:p>
            <a:r>
              <a:rPr lang="en-US" dirty="0"/>
              <a:t>It worked!</a:t>
            </a:r>
          </a:p>
          <a:p>
            <a:pPr lvl="1" indent="-342900"/>
            <a:r>
              <a:rPr lang="en-US" dirty="0"/>
              <a:t>As jobs finished, new jobs materialized</a:t>
            </a:r>
          </a:p>
          <a:p>
            <a:pPr marL="742950" lvl="1" indent="-342900"/>
            <a:r>
              <a:rPr lang="en-US" dirty="0" smtClean="0"/>
              <a:t>Showed where we were going...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hown in 8.5 (2017)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all </a:t>
            </a:r>
            <a:r>
              <a:rPr lang="en-US" dirty="0" smtClean="0"/>
              <a:t>submit Queue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Survives restart of the </a:t>
            </a:r>
            <a:r>
              <a:rPr lang="en-US" dirty="0" err="1" smtClean="0"/>
              <a:t>Schedd</a:t>
            </a:r>
            <a:endParaRPr lang="en-US" dirty="0" smtClean="0"/>
          </a:p>
          <a:p>
            <a:r>
              <a:rPr lang="en-US" dirty="0" smtClean="0"/>
              <a:t>Respects </a:t>
            </a:r>
            <a:r>
              <a:rPr lang="en-US" dirty="0" err="1" smtClean="0"/>
              <a:t>Schedd</a:t>
            </a:r>
            <a:r>
              <a:rPr lang="en-US" dirty="0" smtClean="0"/>
              <a:t> limits</a:t>
            </a:r>
          </a:p>
          <a:p>
            <a:pPr lvl="1"/>
            <a:r>
              <a:rPr lang="en-US" dirty="0" smtClean="0"/>
              <a:t>Max jobs per owner</a:t>
            </a:r>
          </a:p>
          <a:p>
            <a:r>
              <a:rPr lang="en-US" dirty="0" smtClean="0"/>
              <a:t>Can replace </a:t>
            </a:r>
            <a:r>
              <a:rPr lang="en-US" dirty="0" err="1" smtClean="0"/>
              <a:t>dagman</a:t>
            </a:r>
            <a:r>
              <a:rPr lang="en-US" dirty="0" smtClean="0"/>
              <a:t> submit throttling</a:t>
            </a:r>
          </a:p>
          <a:p>
            <a:pPr lvl="1"/>
            <a:r>
              <a:rPr lang="en-US" dirty="0" smtClean="0"/>
              <a:t>Keep a fixed</a:t>
            </a:r>
            <a:r>
              <a:rPr lang="en-US" baseline="0" dirty="0" smtClean="0"/>
              <a:t> number of jobs materialized</a:t>
            </a:r>
          </a:p>
          <a:p>
            <a:pPr lvl="1"/>
            <a:r>
              <a:rPr lang="en-US" baseline="0" dirty="0" smtClean="0"/>
              <a:t>Keep a fixed number of idle jobs</a:t>
            </a:r>
          </a:p>
          <a:p>
            <a:pPr lvl="2"/>
            <a:r>
              <a:rPr lang="en-US" dirty="0" smtClean="0"/>
              <a:t>actually non-running jobs (like </a:t>
            </a:r>
            <a:r>
              <a:rPr lang="en-US" dirty="0" err="1" smtClean="0"/>
              <a:t>Dagman</a:t>
            </a:r>
            <a:r>
              <a:rPr lang="en-US" dirty="0" smtClean="0"/>
              <a:t>)</a:t>
            </a:r>
            <a:endParaRPr lang="en-US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</a:t>
            </a:r>
            <a:r>
              <a:rPr lang="en-US" baseline="0" dirty="0" smtClean="0"/>
              <a:t> useful in 8.7 (2018)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b="0" baseline="0" dirty="0" smtClean="0"/>
              <a:t>umber </a:t>
            </a:r>
            <a:r>
              <a:rPr lang="en-US" b="0" baseline="0" dirty="0" smtClean="0"/>
              <a:t>of jobs in the queue impacts</a:t>
            </a:r>
          </a:p>
          <a:p>
            <a:pPr lvl="1"/>
            <a:r>
              <a:rPr lang="en-US" b="0" baseline="0" dirty="0" smtClean="0"/>
              <a:t>Building the "priority list" for negotiation</a:t>
            </a:r>
          </a:p>
          <a:p>
            <a:pPr lvl="1"/>
            <a:r>
              <a:rPr lang="en-US" dirty="0" smtClean="0"/>
              <a:t>Recalculation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autoclusters</a:t>
            </a:r>
            <a:r>
              <a:rPr lang="en-US" baseline="0" dirty="0" smtClean="0"/>
              <a:t> for negotiation</a:t>
            </a:r>
            <a:endParaRPr lang="en-US" baseline="0" dirty="0" smtClean="0"/>
          </a:p>
          <a:p>
            <a:pPr lvl="1"/>
            <a:r>
              <a:rPr lang="en-US" baseline="0" dirty="0" err="1" smtClean="0"/>
              <a:t>condor_q</a:t>
            </a:r>
            <a:r>
              <a:rPr lang="en-US" baseline="0" dirty="0" smtClean="0"/>
              <a:t>/hold/</a:t>
            </a:r>
            <a:r>
              <a:rPr lang="en-US" baseline="0" dirty="0" err="1" smtClean="0"/>
              <a:t>qedit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pPr lvl="2"/>
            <a:r>
              <a:rPr lang="en-US" baseline="0" dirty="0" smtClean="0"/>
              <a:t> Usually</a:t>
            </a:r>
            <a:r>
              <a:rPr lang="en-US" dirty="0" smtClean="0"/>
              <a:t> </a:t>
            </a:r>
            <a:r>
              <a:rPr lang="en-US" baseline="0" dirty="0" smtClean="0"/>
              <a:t>scan all materialized job ads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(number </a:t>
            </a:r>
            <a:r>
              <a:rPr lang="en-US" sz="2400" dirty="0"/>
              <a:t>of </a:t>
            </a:r>
            <a:r>
              <a:rPr lang="en-US" sz="2400" b="1" dirty="0"/>
              <a:t>running</a:t>
            </a:r>
            <a:r>
              <a:rPr lang="en-US" sz="2400" dirty="0"/>
              <a:t> </a:t>
            </a:r>
            <a:r>
              <a:rPr lang="en-US" sz="2400" dirty="0" smtClean="0"/>
              <a:t>jobs matters </a:t>
            </a:r>
            <a:r>
              <a:rPr lang="en-US" sz="2400" i="1" dirty="0" smtClean="0"/>
              <a:t>more</a:t>
            </a:r>
            <a:r>
              <a:rPr lang="en-US" sz="2400" dirty="0" smtClean="0"/>
              <a:t>, but...)</a:t>
            </a:r>
            <a:endParaRPr lang="en-US" sz="2400" dirty="0"/>
          </a:p>
          <a:p>
            <a:endParaRPr lang="en-US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just-in-time?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Comparatively expensive way to do it</a:t>
            </a:r>
          </a:p>
          <a:p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ides job pressure from the </a:t>
            </a:r>
            <a:r>
              <a:rPr lang="en-US" dirty="0" err="1" smtClean="0"/>
              <a:t>Schedd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(And from Glide-in factories and Annexes)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throttle with </a:t>
            </a:r>
            <a:r>
              <a:rPr lang="en-US" dirty="0" err="1" smtClean="0"/>
              <a:t>Dagman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Enough about why, lets talk </a:t>
            </a:r>
            <a:r>
              <a:rPr lang="en-US" i="1" dirty="0" smtClean="0"/>
              <a:t>how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But first, I have to explain some things...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the job </a:t>
            </a:r>
            <a:r>
              <a:rPr lang="en-US" baseline="0" dirty="0" smtClean="0"/>
              <a:t>"queue" </a:t>
            </a:r>
            <a:r>
              <a:rPr lang="en-US" baseline="0" dirty="0" smtClean="0"/>
              <a:t>looks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701040" y="1729740"/>
            <a:ext cx="1783080" cy="9296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Cluster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01040" y="2964180"/>
            <a:ext cx="1783080" cy="9296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Cluster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01040" y="4076700"/>
            <a:ext cx="1783080" cy="9296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Cluster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78480" y="135636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078480" y="1607820"/>
            <a:ext cx="426720" cy="2438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078480" y="185928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078480" y="210312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78480" y="2346960"/>
            <a:ext cx="426720" cy="2438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078480" y="2590800"/>
            <a:ext cx="426720" cy="2438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078480" y="284226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078480" y="3093720"/>
            <a:ext cx="426720" cy="2438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078480" y="3337560"/>
            <a:ext cx="426720" cy="2438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078480" y="358140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078480" y="3855720"/>
            <a:ext cx="426720" cy="2438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078480" y="410718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078480" y="4358640"/>
            <a:ext cx="426720" cy="24384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078480" y="4602480"/>
            <a:ext cx="426720" cy="24384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078480" y="4846320"/>
            <a:ext cx="426720" cy="2438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24" name="Straight Arrow Connector 23"/>
          <p:cNvCxnSpPr>
            <a:stCxn id="8" idx="2"/>
            <a:endCxn id="5" idx="6"/>
          </p:cNvCxnSpPr>
          <p:nvPr/>
        </p:nvCxnSpPr>
        <p:spPr bwMode="auto">
          <a:xfrm flipH="1">
            <a:off x="2484120" y="1478280"/>
            <a:ext cx="594360" cy="716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9" idx="2"/>
            <a:endCxn id="6" idx="6"/>
          </p:cNvCxnSpPr>
          <p:nvPr/>
        </p:nvCxnSpPr>
        <p:spPr bwMode="auto">
          <a:xfrm flipH="1">
            <a:off x="2484120" y="1729740"/>
            <a:ext cx="594360" cy="16992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stCxn id="10" idx="2"/>
            <a:endCxn id="5" idx="6"/>
          </p:cNvCxnSpPr>
          <p:nvPr/>
        </p:nvCxnSpPr>
        <p:spPr bwMode="auto">
          <a:xfrm flipH="1">
            <a:off x="2484120" y="1981200"/>
            <a:ext cx="594360" cy="213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stCxn id="11" idx="2"/>
            <a:endCxn id="5" idx="6"/>
          </p:cNvCxnSpPr>
          <p:nvPr/>
        </p:nvCxnSpPr>
        <p:spPr bwMode="auto">
          <a:xfrm flipH="1" flipV="1">
            <a:off x="2484120" y="2194560"/>
            <a:ext cx="594360" cy="30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>
            <a:stCxn id="12" idx="2"/>
            <a:endCxn id="7" idx="6"/>
          </p:cNvCxnSpPr>
          <p:nvPr/>
        </p:nvCxnSpPr>
        <p:spPr bwMode="auto">
          <a:xfrm flipH="1">
            <a:off x="2484120" y="2468880"/>
            <a:ext cx="594360" cy="2072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stCxn id="13" idx="2"/>
            <a:endCxn id="6" idx="6"/>
          </p:cNvCxnSpPr>
          <p:nvPr/>
        </p:nvCxnSpPr>
        <p:spPr bwMode="auto">
          <a:xfrm flipH="1">
            <a:off x="2484120" y="2712720"/>
            <a:ext cx="594360" cy="716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14" idx="2"/>
            <a:endCxn id="5" idx="6"/>
          </p:cNvCxnSpPr>
          <p:nvPr/>
        </p:nvCxnSpPr>
        <p:spPr bwMode="auto">
          <a:xfrm flipH="1" flipV="1">
            <a:off x="2484120" y="2194560"/>
            <a:ext cx="594360" cy="769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>
            <a:stCxn id="15" idx="2"/>
            <a:endCxn id="7" idx="6"/>
          </p:cNvCxnSpPr>
          <p:nvPr/>
        </p:nvCxnSpPr>
        <p:spPr bwMode="auto">
          <a:xfrm flipH="1">
            <a:off x="2484120" y="3215640"/>
            <a:ext cx="594360" cy="1325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>
            <a:stCxn id="16" idx="2"/>
            <a:endCxn id="7" idx="6"/>
          </p:cNvCxnSpPr>
          <p:nvPr/>
        </p:nvCxnSpPr>
        <p:spPr bwMode="auto">
          <a:xfrm flipH="1">
            <a:off x="2484120" y="3459480"/>
            <a:ext cx="594360" cy="1082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>
            <a:stCxn id="17" idx="2"/>
            <a:endCxn id="5" idx="6"/>
          </p:cNvCxnSpPr>
          <p:nvPr/>
        </p:nvCxnSpPr>
        <p:spPr bwMode="auto">
          <a:xfrm flipH="1" flipV="1">
            <a:off x="2484120" y="2194560"/>
            <a:ext cx="594360" cy="1508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stCxn id="18" idx="2"/>
            <a:endCxn id="6" idx="6"/>
          </p:cNvCxnSpPr>
          <p:nvPr/>
        </p:nvCxnSpPr>
        <p:spPr bwMode="auto">
          <a:xfrm flipH="1" flipV="1">
            <a:off x="2484120" y="3429000"/>
            <a:ext cx="594360" cy="548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19" idx="2"/>
            <a:endCxn id="5" idx="6"/>
          </p:cNvCxnSpPr>
          <p:nvPr/>
        </p:nvCxnSpPr>
        <p:spPr bwMode="auto">
          <a:xfrm flipH="1" flipV="1">
            <a:off x="2484120" y="2194560"/>
            <a:ext cx="594360" cy="20345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>
            <a:stCxn id="20" idx="2"/>
            <a:endCxn id="7" idx="6"/>
          </p:cNvCxnSpPr>
          <p:nvPr/>
        </p:nvCxnSpPr>
        <p:spPr bwMode="auto">
          <a:xfrm flipH="1">
            <a:off x="2484120" y="4480560"/>
            <a:ext cx="594360" cy="609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>
            <a:stCxn id="21" idx="2"/>
            <a:endCxn id="6" idx="6"/>
          </p:cNvCxnSpPr>
          <p:nvPr/>
        </p:nvCxnSpPr>
        <p:spPr bwMode="auto">
          <a:xfrm flipH="1" flipV="1">
            <a:off x="2484120" y="3429000"/>
            <a:ext cx="59436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Straight Arrow Connector 70"/>
          <p:cNvCxnSpPr>
            <a:stCxn id="22" idx="2"/>
            <a:endCxn id="5" idx="6"/>
          </p:cNvCxnSpPr>
          <p:nvPr/>
        </p:nvCxnSpPr>
        <p:spPr bwMode="auto">
          <a:xfrm flipH="1" flipV="1">
            <a:off x="2484120" y="2194560"/>
            <a:ext cx="594360" cy="2773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3" name="TextBox 72"/>
          <p:cNvSpPr txBox="1"/>
          <p:nvPr/>
        </p:nvSpPr>
        <p:spPr>
          <a:xfrm>
            <a:off x="2834640" y="510287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901440" y="1729740"/>
            <a:ext cx="4602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N</a:t>
            </a:r>
            <a:r>
              <a:rPr lang="en-US" sz="2400" dirty="0" smtClean="0"/>
              <a:t>ot a queue, order is </a:t>
            </a:r>
            <a:r>
              <a:rPr lang="en-US" sz="2400" dirty="0" smtClean="0"/>
              <a:t>random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Schedd</a:t>
            </a:r>
            <a:r>
              <a:rPr lang="en-US" sz="2400" dirty="0" smtClean="0"/>
              <a:t> </a:t>
            </a:r>
            <a:r>
              <a:rPr lang="en-US" sz="2400" dirty="0"/>
              <a:t>operates on Job ads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Cluster ad has common </a:t>
            </a:r>
            <a:r>
              <a:rPr lang="en-US" sz="2400" dirty="0" err="1" smtClean="0"/>
              <a:t>attrs</a:t>
            </a:r>
            <a:endParaRPr lang="en-US" sz="2400" dirty="0" smtClean="0"/>
          </a:p>
          <a:p>
            <a:pPr lvl="1"/>
            <a:r>
              <a:rPr lang="en-US" sz="2400" dirty="0" smtClean="0"/>
              <a:t>(Introduced </a:t>
            </a:r>
            <a:r>
              <a:rPr lang="en-US" sz="2400" dirty="0"/>
              <a:t>to save </a:t>
            </a:r>
            <a:r>
              <a:rPr lang="en-US" sz="2400" dirty="0" smtClean="0"/>
              <a:t>memory)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Job ad is overlay of Cluster 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All changes go into job 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Cluster ad is invisible to </a:t>
            </a:r>
            <a:r>
              <a:rPr lang="en-US" sz="2400" dirty="0" smtClean="0"/>
              <a:t>clients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024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dor Week Lies 2013 New tools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 Week Lies 2013 New tools</Template>
  <TotalTime>33299</TotalTime>
  <Words>800</Words>
  <Application>Microsoft Office PowerPoint</Application>
  <PresentationFormat>On-screen Show (4:3)</PresentationFormat>
  <Paragraphs>175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Condor Week Lies 2013 New tools</vt:lpstr>
      <vt:lpstr>Late Materialization has (lately) materialized</vt:lpstr>
      <vt:lpstr>How long can this go on?</vt:lpstr>
      <vt:lpstr>We want this to work</vt:lpstr>
      <vt:lpstr>First shown in 8.5 (2017)</vt:lpstr>
      <vt:lpstr>Is useful in 8.7 (2018)</vt:lpstr>
      <vt:lpstr>Why just-in-time?</vt:lpstr>
      <vt:lpstr>You can throttle with Dagman</vt:lpstr>
      <vt:lpstr>PowerPoint Presentation</vt:lpstr>
      <vt:lpstr>What the job "queue" looks like</vt:lpstr>
      <vt:lpstr>What submit actually does (send mostly identical jobs)</vt:lpstr>
      <vt:lpstr>What the job queue will look like</vt:lpstr>
      <vt:lpstr>What late materialization does (Send recipe for making jobs)</vt:lpstr>
      <vt:lpstr>Submit itemdata</vt:lpstr>
      <vt:lpstr>Submit Digest</vt:lpstr>
      <vt:lpstr>How do I enable it?</vt:lpstr>
      <vt:lpstr>Does it work from python?</vt:lpstr>
      <vt:lpstr>What about tools?</vt:lpstr>
      <vt:lpstr>More work is needed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tools</dc:title>
  <dc:creator>johnkn</dc:creator>
  <cp:lastModifiedBy>johnkn</cp:lastModifiedBy>
  <cp:revision>251</cp:revision>
  <dcterms:created xsi:type="dcterms:W3CDTF">2014-04-23T14:31:26Z</dcterms:created>
  <dcterms:modified xsi:type="dcterms:W3CDTF">2018-05-17T16:29:32Z</dcterms:modified>
</cp:coreProperties>
</file>