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20"/>
  </p:notesMasterIdLst>
  <p:sldIdLst>
    <p:sldId id="256" r:id="rId2"/>
    <p:sldId id="309" r:id="rId3"/>
    <p:sldId id="308" r:id="rId4"/>
    <p:sldId id="356" r:id="rId5"/>
    <p:sldId id="277" r:id="rId6"/>
    <p:sldId id="279" r:id="rId7"/>
    <p:sldId id="280" r:id="rId8"/>
    <p:sldId id="281" r:id="rId9"/>
    <p:sldId id="364" r:id="rId10"/>
    <p:sldId id="287" r:id="rId11"/>
    <p:sldId id="288" r:id="rId12"/>
    <p:sldId id="289" r:id="rId13"/>
    <p:sldId id="361" r:id="rId14"/>
    <p:sldId id="291" r:id="rId15"/>
    <p:sldId id="359" r:id="rId16"/>
    <p:sldId id="292" r:id="rId17"/>
    <p:sldId id="295" r:id="rId18"/>
    <p:sldId id="29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FF8AD8"/>
    <a:srgbClr val="D5FC79"/>
    <a:srgbClr val="FF9300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45"/>
    <p:restoredTop sz="76592"/>
  </p:normalViewPr>
  <p:slideViewPr>
    <p:cSldViewPr snapToGrid="0" snapToObjects="1">
      <p:cViewPr varScale="1">
        <p:scale>
          <a:sx n="81" d="100"/>
          <a:sy n="81" d="100"/>
        </p:scale>
        <p:origin x="1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4EB30-BBB8-2C4F-BC27-22D49423D583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617F7-4F55-3D4C-8817-0BC5257C9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8CDE3-CED8-7248-ADD2-A859CFBBAE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5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2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all pairs have finished, gather statistics on jobs (submit-3):</a:t>
            </a:r>
          </a:p>
          <a:p>
            <a:pPr lvl="1"/>
            <a:r>
              <a:rPr lang="en-US" dirty="0" err="1"/>
              <a:t>pairs_check.sh</a:t>
            </a:r>
            <a:endParaRPr lang="en-US" dirty="0"/>
          </a:p>
          <a:p>
            <a:r>
              <a:rPr lang="en-US" dirty="0"/>
              <a:t>Transfer files to chosen server</a:t>
            </a:r>
          </a:p>
          <a:p>
            <a:pPr lvl="1"/>
            <a:r>
              <a:rPr lang="en-US" dirty="0"/>
              <a:t>pairs2maule.sh – for storage only</a:t>
            </a:r>
          </a:p>
          <a:p>
            <a:pPr lvl="1"/>
            <a:r>
              <a:rPr lang="en-US" dirty="0"/>
              <a:t>pairs2porotomo.sh – for modelling, etc.</a:t>
            </a:r>
          </a:p>
          <a:p>
            <a:pPr lvl="1"/>
            <a:endParaRPr lang="en-US" dirty="0"/>
          </a:p>
          <a:p>
            <a:r>
              <a:rPr lang="en-US" dirty="0"/>
              <a:t>Optional analysis (</a:t>
            </a:r>
            <a:r>
              <a:rPr lang="en-US" dirty="0" err="1"/>
              <a:t>porotomo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Use </a:t>
            </a:r>
            <a:r>
              <a:rPr lang="en-US" dirty="0" err="1"/>
              <a:t>makefile</a:t>
            </a:r>
            <a:r>
              <a:rPr lang="en-US" dirty="0"/>
              <a:t> commands to set up directory for running </a:t>
            </a:r>
            <a:r>
              <a:rPr lang="en-US" dirty="0" err="1"/>
              <a:t>GIPhT</a:t>
            </a:r>
            <a:r>
              <a:rPr lang="en-US" dirty="0"/>
              <a:t>, </a:t>
            </a:r>
            <a:r>
              <a:rPr lang="en-US" dirty="0" err="1"/>
              <a:t>GraphTreeTA</a:t>
            </a:r>
            <a:r>
              <a:rPr lang="en-US" dirty="0"/>
              <a:t>, etc.</a:t>
            </a:r>
          </a:p>
          <a:p>
            <a:pPr lvl="1"/>
            <a:r>
              <a:rPr lang="en-US" dirty="0"/>
              <a:t>Scripts for rotating to UTM and plotting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5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pics of phase differencing to get interferogram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6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2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err="1"/>
              <a:t>makefiles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job submission on submit-3</a:t>
            </a:r>
          </a:p>
          <a:p>
            <a:pPr lvl="1"/>
            <a:r>
              <a:rPr lang="en-US" sz="2400" dirty="0"/>
              <a:t>post-processing on </a:t>
            </a:r>
            <a:r>
              <a:rPr lang="en-US" sz="2400" dirty="0" err="1"/>
              <a:t>porotomo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8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note that these variables are stored in .</a:t>
            </a:r>
            <a:r>
              <a:rPr lang="en-US" dirty="0" err="1"/>
              <a:t>bash_profile</a:t>
            </a:r>
            <a:r>
              <a:rPr lang="en-US" dirty="0"/>
              <a:t> on submit-3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6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Run </a:t>
            </a:r>
            <a:r>
              <a:rPr lang="en-US" sz="2000" dirty="0" err="1"/>
              <a:t>egenerate_pairlist.sh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Generates master list of pairs based on site and satellite/track</a:t>
            </a:r>
          </a:p>
          <a:p>
            <a:pPr lvl="1"/>
            <a:r>
              <a:rPr lang="en-US" sz="1800" dirty="0"/>
              <a:t>Uses master epoch list from </a:t>
            </a:r>
            <a:r>
              <a:rPr lang="en-US" sz="1800" dirty="0" err="1"/>
              <a:t>maule</a:t>
            </a:r>
            <a:r>
              <a:rPr lang="en-US" sz="1800" dirty="0"/>
              <a:t> and information from PRM files (baseline,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If PRM files don’t exist, gives instructions to get temporary PRM files</a:t>
            </a:r>
          </a:p>
          <a:p>
            <a:r>
              <a:rPr lang="en-US" sz="2000" dirty="0"/>
              <a:t>Run </a:t>
            </a:r>
            <a:r>
              <a:rPr lang="en-US" sz="2000" dirty="0" err="1"/>
              <a:t>generate_PAIRSmake.sh</a:t>
            </a:r>
            <a:endParaRPr lang="en-US" sz="2000" dirty="0"/>
          </a:p>
          <a:p>
            <a:pPr lvl="1"/>
            <a:r>
              <a:rPr lang="en-US" sz="1800" dirty="0"/>
              <a:t>Make </a:t>
            </a:r>
            <a:r>
              <a:rPr lang="en-US" sz="1800" dirty="0" err="1"/>
              <a:t>sublist</a:t>
            </a:r>
            <a:r>
              <a:rPr lang="en-US" sz="1800" dirty="0"/>
              <a:t> of pairs to form based on input criteria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09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For each pair in sub-list of pairs:</a:t>
            </a:r>
          </a:p>
          <a:p>
            <a:pPr lvl="1"/>
            <a:r>
              <a:rPr lang="en-US" sz="2200" dirty="0"/>
              <a:t>submit job </a:t>
            </a:r>
            <a:endParaRPr lang="en-US" sz="2000" dirty="0"/>
          </a:p>
          <a:p>
            <a:pPr lvl="1"/>
            <a:r>
              <a:rPr lang="en-US" sz="2200" dirty="0"/>
              <a:t>With each job, transfer:</a:t>
            </a:r>
          </a:p>
          <a:p>
            <a:pPr lvl="2"/>
            <a:r>
              <a:rPr lang="en-US" sz="2000" dirty="0"/>
              <a:t>Portable (compressed) versions of software and orbit files</a:t>
            </a:r>
          </a:p>
          <a:p>
            <a:pPr lvl="2"/>
            <a:r>
              <a:rPr lang="en-US" sz="2000" dirty="0" err="1"/>
              <a:t>setup.sh</a:t>
            </a:r>
            <a:r>
              <a:rPr lang="en-US" sz="2000" dirty="0"/>
              <a:t> script with relative paths to portable software to be sourced from job server</a:t>
            </a:r>
          </a:p>
          <a:p>
            <a:pPr lvl="2"/>
            <a:r>
              <a:rPr lang="en-US" sz="2000" dirty="0"/>
              <a:t>SSH keys for direct transfer to/from storage server and job server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17F7-4F55-3D4C-8817-0BC5257C9F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6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16F2642-C958-0E4B-8679-DB79B115F4F4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096F6C9-E0FD-264B-9F1E-A0184072A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4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lenacreinisch.com/page/software" TargetMode="External"/><Relationship Id="rId2" Type="http://schemas.openxmlformats.org/officeDocument/2006/relationships/hyperlink" Target="https://github.com/ecreinisch/bin_htcondor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(null)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UW-Madison </a:t>
            </a:r>
            <a:r>
              <a:rPr lang="en-US" dirty="0" err="1"/>
              <a:t>HTCondor</a:t>
            </a:r>
            <a:r>
              <a:rPr lang="en-US" dirty="0"/>
              <a:t> </a:t>
            </a:r>
            <a:r>
              <a:rPr lang="en-US" dirty="0" err="1"/>
              <a:t>InSAR</a:t>
            </a:r>
            <a:r>
              <a:rPr lang="en-US" dirty="0"/>
              <a:t> Workflow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Elena C. </a:t>
            </a:r>
            <a:r>
              <a:rPr lang="en-US" dirty="0" err="1"/>
              <a:t>Reinisch</a:t>
            </a:r>
            <a:r>
              <a:rPr lang="en-US" dirty="0"/>
              <a:t>, Ph.D. Student</a:t>
            </a:r>
          </a:p>
          <a:p>
            <a:r>
              <a:rPr lang="en-US" dirty="0"/>
              <a:t>UW-Madison Department of Geoscience</a:t>
            </a:r>
          </a:p>
          <a:p>
            <a:r>
              <a:rPr lang="en-US" dirty="0"/>
              <a:t>May 24, 2018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40" y="1506071"/>
            <a:ext cx="5307634" cy="4101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9" y="93322"/>
            <a:ext cx="9068696" cy="917897"/>
          </a:xfrm>
        </p:spPr>
        <p:txBody>
          <a:bodyPr/>
          <a:lstStyle/>
          <a:p>
            <a:r>
              <a:rPr lang="en-US" sz="2800" dirty="0"/>
              <a:t>3. Submit Job (on submit-3)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8631" y="1653988"/>
            <a:ext cx="5331216" cy="4902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For each pair in sub-list of pairs:</a:t>
            </a:r>
          </a:p>
          <a:p>
            <a:pPr lvl="1"/>
            <a:r>
              <a:rPr lang="en-US" sz="2200" dirty="0"/>
              <a:t>submit job </a:t>
            </a:r>
            <a:endParaRPr lang="en-US" sz="2000" dirty="0"/>
          </a:p>
          <a:p>
            <a:pPr lvl="1"/>
            <a:r>
              <a:rPr lang="en-US" sz="2200" dirty="0"/>
              <a:t>with each job, transfer:</a:t>
            </a:r>
          </a:p>
          <a:p>
            <a:pPr lvl="2"/>
            <a:r>
              <a:rPr lang="en-US" sz="2000" dirty="0"/>
              <a:t>Portable (compressed) versions of software and orbit files</a:t>
            </a:r>
          </a:p>
          <a:p>
            <a:pPr lvl="2"/>
            <a:r>
              <a:rPr lang="en-US" sz="2000" dirty="0" err="1"/>
              <a:t>setup.sh</a:t>
            </a:r>
            <a:r>
              <a:rPr lang="en-US" sz="2000" dirty="0"/>
              <a:t> script </a:t>
            </a:r>
          </a:p>
          <a:p>
            <a:pPr lvl="2"/>
            <a:r>
              <a:rPr lang="en-US" sz="2000" dirty="0"/>
              <a:t>SSH keys</a:t>
            </a:r>
          </a:p>
          <a:p>
            <a:pPr lvl="2"/>
            <a:endParaRPr lang="en-US" sz="2000" dirty="0"/>
          </a:p>
          <a:p>
            <a:r>
              <a:rPr lang="en-US" sz="2200" dirty="0"/>
              <a:t>User friendly </a:t>
            </a:r>
          </a:p>
          <a:p>
            <a:pPr lvl="1"/>
            <a:r>
              <a:rPr lang="en-US" sz="2000" dirty="0"/>
              <a:t>“make run”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5853659" y="3185400"/>
            <a:ext cx="337279" cy="2998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58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9" y="93322"/>
            <a:ext cx="9068696" cy="917897"/>
          </a:xfrm>
        </p:spPr>
        <p:txBody>
          <a:bodyPr/>
          <a:lstStyle/>
          <a:p>
            <a:r>
              <a:rPr lang="en-US" dirty="0"/>
              <a:t>Example submit file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946" y="1323190"/>
            <a:ext cx="8334022" cy="553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0" y="1495958"/>
            <a:ext cx="8978413" cy="44892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7342" y="3882857"/>
            <a:ext cx="8596652" cy="236562"/>
          </a:xfrm>
          <a:prstGeom prst="rect">
            <a:avLst/>
          </a:prstGeom>
          <a:solidFill>
            <a:srgbClr val="FFFF00">
              <a:alpha val="28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1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9" y="93322"/>
            <a:ext cx="9068696" cy="917897"/>
          </a:xfrm>
        </p:spPr>
        <p:txBody>
          <a:bodyPr/>
          <a:lstStyle/>
          <a:p>
            <a:r>
              <a:rPr lang="en-US" dirty="0"/>
              <a:t>Transferred </a:t>
            </a:r>
            <a:r>
              <a:rPr lang="en-US" dirty="0" err="1"/>
              <a:t>setup.sh</a:t>
            </a:r>
            <a:r>
              <a:rPr lang="en-US" dirty="0"/>
              <a:t> script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946" y="1323190"/>
            <a:ext cx="8334022" cy="553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7" y="1998199"/>
            <a:ext cx="9004300" cy="24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55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40" y="1506071"/>
            <a:ext cx="5307634" cy="4101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9" y="93322"/>
            <a:ext cx="9068696" cy="917897"/>
          </a:xfrm>
        </p:spPr>
        <p:txBody>
          <a:bodyPr/>
          <a:lstStyle/>
          <a:p>
            <a:r>
              <a:rPr lang="en-US" sz="2800" dirty="0"/>
              <a:t>4. Process pair (on job server)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7868" y="2108960"/>
            <a:ext cx="5331216" cy="327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On each job server (non-interactive):</a:t>
            </a:r>
          </a:p>
          <a:p>
            <a:pPr lvl="1"/>
            <a:r>
              <a:rPr lang="en-US" sz="1800" dirty="0"/>
              <a:t>Setup software and SSH directories</a:t>
            </a:r>
          </a:p>
          <a:p>
            <a:pPr lvl="1"/>
            <a:r>
              <a:rPr lang="en-US" sz="1800" dirty="0"/>
              <a:t>Copy data files from </a:t>
            </a:r>
            <a:r>
              <a:rPr lang="en-US" sz="1800" dirty="0" err="1"/>
              <a:t>maule</a:t>
            </a:r>
            <a:endParaRPr lang="en-US" sz="1800" dirty="0"/>
          </a:p>
          <a:p>
            <a:pPr lvl="1"/>
            <a:r>
              <a:rPr lang="en-US" sz="1800" dirty="0"/>
              <a:t>Process pair</a:t>
            </a:r>
          </a:p>
          <a:p>
            <a:pPr lvl="1"/>
            <a:r>
              <a:rPr lang="en-US" sz="1800" dirty="0"/>
              <a:t>Transfer tarred result to </a:t>
            </a:r>
            <a:r>
              <a:rPr lang="en-US" sz="1800" dirty="0" err="1"/>
              <a:t>maule</a:t>
            </a:r>
            <a:endParaRPr lang="en-US" sz="1800" dirty="0"/>
          </a:p>
        </p:txBody>
      </p:sp>
      <p:sp>
        <p:nvSpPr>
          <p:cNvPr id="6" name="5-Point Star 5"/>
          <p:cNvSpPr/>
          <p:nvPr/>
        </p:nvSpPr>
        <p:spPr>
          <a:xfrm>
            <a:off x="8731418" y="3747056"/>
            <a:ext cx="337279" cy="2998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43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40" y="1506071"/>
            <a:ext cx="5307634" cy="4101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9" y="93322"/>
            <a:ext cx="9068696" cy="917897"/>
          </a:xfrm>
        </p:spPr>
        <p:txBody>
          <a:bodyPr>
            <a:normAutofit/>
          </a:bodyPr>
          <a:lstStyle/>
          <a:p>
            <a:r>
              <a:rPr lang="en-US" sz="2800" dirty="0"/>
              <a:t>5. Gather job statistics (on submit-3)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8631" y="1748117"/>
            <a:ext cx="4769129" cy="4916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After all pairs have finished, gather statistics on jobs (submit-3)</a:t>
            </a:r>
          </a:p>
          <a:p>
            <a:r>
              <a:rPr lang="en-US" sz="2400" dirty="0"/>
              <a:t>Transfer files to chosen server</a:t>
            </a:r>
          </a:p>
          <a:p>
            <a:pPr lvl="1"/>
            <a:r>
              <a:rPr lang="en-US" sz="2200" dirty="0" err="1"/>
              <a:t>maule</a:t>
            </a:r>
            <a:r>
              <a:rPr lang="en-US" sz="2200" dirty="0"/>
              <a:t>  - permanent storage </a:t>
            </a:r>
          </a:p>
          <a:p>
            <a:pPr lvl="1"/>
            <a:r>
              <a:rPr lang="en-US" sz="2200" dirty="0" err="1"/>
              <a:t>porotomo</a:t>
            </a:r>
            <a:r>
              <a:rPr lang="en-US" sz="2200" dirty="0"/>
              <a:t> - post-processing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7073687" y="4362129"/>
            <a:ext cx="337279" cy="2998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84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81D3-7814-CE49-B0C8-3BA89B61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" y="87238"/>
            <a:ext cx="8941883" cy="1011889"/>
          </a:xfrm>
        </p:spPr>
        <p:txBody>
          <a:bodyPr/>
          <a:lstStyle/>
          <a:p>
            <a:r>
              <a:rPr lang="en-US" dirty="0"/>
              <a:t>Lessons Learned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8074D-8CB1-7641-8D71-CF3F78248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09" y="1363427"/>
            <a:ext cx="8480064" cy="5222100"/>
          </a:xfrm>
        </p:spPr>
        <p:txBody>
          <a:bodyPr/>
          <a:lstStyle/>
          <a:p>
            <a:pPr lvl="0"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800" dirty="0"/>
              <a:t>Handling different levels of computational proficiency</a:t>
            </a:r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400" dirty="0" err="1"/>
              <a:t>Makefiles</a:t>
            </a:r>
            <a:endParaRPr lang="en-US" sz="2400" dirty="0"/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400" dirty="0"/>
              <a:t>Well-documented code</a:t>
            </a:r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400" dirty="0"/>
              <a:t>Comprehensive user manual</a:t>
            </a:r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endParaRPr lang="en-US" sz="2400" dirty="0"/>
          </a:p>
          <a:p>
            <a:pPr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600" dirty="0"/>
              <a:t>Improving workflow efficiency with the help of CHTC</a:t>
            </a:r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400" dirty="0"/>
              <a:t>Portable software</a:t>
            </a:r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400" dirty="0"/>
              <a:t>Direct SSH</a:t>
            </a:r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endParaRPr lang="en-US" sz="2400" dirty="0"/>
          </a:p>
          <a:p>
            <a:pPr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600" dirty="0"/>
              <a:t>Version tracking and software consistency</a:t>
            </a:r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400" dirty="0"/>
              <a:t>Git repository</a:t>
            </a:r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endParaRPr lang="en-US" sz="2400" dirty="0"/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1104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9" y="93322"/>
            <a:ext cx="9068696" cy="917897"/>
          </a:xfrm>
        </p:spPr>
        <p:txBody>
          <a:bodyPr/>
          <a:lstStyle/>
          <a:p>
            <a:r>
              <a:rPr lang="en-US" dirty="0"/>
              <a:t>Success and future work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946" y="1323190"/>
            <a:ext cx="8334022" cy="553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8631" y="1011220"/>
            <a:ext cx="8803247" cy="584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Many successful runs for a variety of satellites:</a:t>
            </a:r>
          </a:p>
          <a:p>
            <a:pPr lvl="1"/>
            <a:r>
              <a:rPr lang="en-US" dirty="0"/>
              <a:t>S1-A</a:t>
            </a:r>
          </a:p>
          <a:p>
            <a:pPr lvl="1"/>
            <a:r>
              <a:rPr lang="en-US" dirty="0"/>
              <a:t>ERS-2</a:t>
            </a:r>
          </a:p>
          <a:p>
            <a:pPr lvl="1"/>
            <a:r>
              <a:rPr lang="en-US" dirty="0"/>
              <a:t>ALOS</a:t>
            </a:r>
          </a:p>
          <a:p>
            <a:pPr lvl="1"/>
            <a:r>
              <a:rPr lang="en-US" dirty="0"/>
              <a:t>TSX/TDX</a:t>
            </a:r>
          </a:p>
          <a:p>
            <a:pPr lvl="1"/>
            <a:r>
              <a:rPr lang="en-US" dirty="0" err="1"/>
              <a:t>Envisat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Many successful sites:</a:t>
            </a:r>
          </a:p>
          <a:p>
            <a:pPr lvl="1"/>
            <a:r>
              <a:rPr lang="en-US" dirty="0"/>
              <a:t>Geothermal fields: Brady Hot Springs, NV; East Mesa, CA;  Don Campbell, NV;  Dixie Meadows, NV; Tungsten, NV; </a:t>
            </a:r>
            <a:r>
              <a:rPr lang="en-US" dirty="0" err="1"/>
              <a:t>Coso</a:t>
            </a:r>
            <a:r>
              <a:rPr lang="en-US" dirty="0"/>
              <a:t>, CA</a:t>
            </a:r>
          </a:p>
          <a:p>
            <a:pPr lvl="1"/>
            <a:r>
              <a:rPr lang="en-US" dirty="0"/>
              <a:t>Laguna del Maule Volcanic Field, Chile</a:t>
            </a:r>
          </a:p>
          <a:p>
            <a:pPr lvl="1"/>
            <a:endParaRPr lang="en-US" dirty="0"/>
          </a:p>
          <a:p>
            <a:r>
              <a:rPr lang="en-US" dirty="0"/>
              <a:t>Continuing work on automating processes, tutorials, etc.</a:t>
            </a:r>
          </a:p>
          <a:p>
            <a:r>
              <a:rPr lang="en-US" dirty="0"/>
              <a:t>Software publicly available on GitHub: </a:t>
            </a:r>
            <a:r>
              <a:rPr lang="en-US" dirty="0">
                <a:hlinkClick r:id="rId2"/>
              </a:rPr>
              <a:t>https://github.com/ecreinisch/bin_htcondor</a:t>
            </a:r>
            <a:r>
              <a:rPr lang="en-US" dirty="0"/>
              <a:t> </a:t>
            </a:r>
          </a:p>
          <a:p>
            <a:r>
              <a:rPr lang="en-US" dirty="0"/>
              <a:t>Workflow manual available at </a:t>
            </a:r>
            <a:r>
              <a:rPr lang="en-US" dirty="0">
                <a:hlinkClick r:id="rId3"/>
              </a:rPr>
              <a:t>https://elenacreinisch.com/page/software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190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9" y="93322"/>
            <a:ext cx="9068696" cy="917897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946" y="1323190"/>
            <a:ext cx="8334022" cy="553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8631" y="1129553"/>
            <a:ext cx="8577337" cy="553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Thank you to the following people for giving helpful discussions, and advice, and for testing the workflow:</a:t>
            </a:r>
          </a:p>
          <a:p>
            <a:pPr lvl="1"/>
            <a:r>
              <a:rPr lang="en-US" sz="1800" dirty="0"/>
              <a:t>Kurt Feigl, Sam </a:t>
            </a:r>
            <a:r>
              <a:rPr lang="en-US" sz="1800" dirty="0" err="1"/>
              <a:t>Batzli</a:t>
            </a:r>
            <a:r>
              <a:rPr lang="en-US" sz="1800" dirty="0"/>
              <a:t>, Hélène Le </a:t>
            </a:r>
            <a:r>
              <a:rPr lang="en-US" sz="1800" dirty="0" err="1"/>
              <a:t>Mével</a:t>
            </a:r>
            <a:r>
              <a:rPr lang="en-US" sz="1800" dirty="0"/>
              <a:t>, Dougal Hansen, </a:t>
            </a:r>
            <a:r>
              <a:rPr lang="en-US" sz="1800" dirty="0" err="1"/>
              <a:t>Tabrez</a:t>
            </a:r>
            <a:r>
              <a:rPr lang="en-US" sz="1800" dirty="0"/>
              <a:t> Ali</a:t>
            </a:r>
          </a:p>
          <a:p>
            <a:endParaRPr lang="en-US" sz="2000" dirty="0"/>
          </a:p>
          <a:p>
            <a:r>
              <a:rPr lang="en-US" sz="2000" dirty="0"/>
              <a:t>Thank you to UW-Madison’s CHTC </a:t>
            </a:r>
            <a:br>
              <a:rPr lang="en-US" sz="2000" dirty="0"/>
            </a:br>
            <a:r>
              <a:rPr lang="en-US" sz="2000" dirty="0"/>
              <a:t>and specifically their coordinators, </a:t>
            </a:r>
            <a:br>
              <a:rPr lang="en-US" sz="2000" dirty="0"/>
            </a:br>
            <a:r>
              <a:rPr lang="en-US" sz="2000" dirty="0"/>
              <a:t>Lauren Michael and Christina Koch</a:t>
            </a:r>
          </a:p>
          <a:p>
            <a:endParaRPr lang="en-US" sz="2000" dirty="0"/>
          </a:p>
          <a:p>
            <a:r>
              <a:rPr lang="en-US" sz="2000" dirty="0"/>
              <a:t>Thank you to the GMT5SAR community </a:t>
            </a:r>
            <a:br>
              <a:rPr lang="en-US" sz="2000" dirty="0"/>
            </a:br>
            <a:r>
              <a:rPr lang="en-US" sz="2000" dirty="0"/>
              <a:t>for all of the collaboration </a:t>
            </a:r>
          </a:p>
          <a:p>
            <a:pPr lvl="1"/>
            <a:endParaRPr lang="en-US" sz="1800" dirty="0"/>
          </a:p>
          <a:p>
            <a:r>
              <a:rPr lang="en-US" sz="2000" dirty="0"/>
              <a:t>This material is based upon the work support by the </a:t>
            </a:r>
            <a:br>
              <a:rPr lang="en-US" sz="2000" dirty="0"/>
            </a:br>
            <a:r>
              <a:rPr lang="en-US" sz="2000" dirty="0"/>
              <a:t>National Science Foundation Graduate Research Fellowship under </a:t>
            </a:r>
            <a:br>
              <a:rPr lang="en-US" sz="2000" dirty="0"/>
            </a:br>
            <a:r>
              <a:rPr lang="en-US" sz="2000" dirty="0"/>
              <a:t>Grant No. DGE-1256259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4FABC-A26A-9F46-A2FE-2F719D045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99" y="2795400"/>
            <a:ext cx="3796348" cy="920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3C090-C78A-2443-AD0E-B770BEAD3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800" y="5286785"/>
            <a:ext cx="1539547" cy="1539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93B0E-9DDE-1A40-8FDB-7BD2E32E4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016" y="4053280"/>
            <a:ext cx="3500331" cy="11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58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0ED237-B93A-E744-A2A1-A49B4C4DC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19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090" y="593152"/>
            <a:ext cx="7866993" cy="1460075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946" y="1323190"/>
            <a:ext cx="8334022" cy="553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0A129-0FBF-CD4D-B34F-47ED6D7BBD20}"/>
              </a:ext>
            </a:extLst>
          </p:cNvPr>
          <p:cNvSpPr txBox="1"/>
          <p:nvPr/>
        </p:nvSpPr>
        <p:spPr>
          <a:xfrm>
            <a:off x="13914" y="6369269"/>
            <a:ext cx="405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Brady Hot Springs Geothermal field, NV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7C0AB-7049-5648-8C4E-510DE3C6A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338" b="23664"/>
          <a:stretch/>
        </p:blipFill>
        <p:spPr>
          <a:xfrm>
            <a:off x="6558455" y="3228322"/>
            <a:ext cx="2402294" cy="33999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8458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C624-6F62-BA4E-A524-48317F74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45" y="239478"/>
            <a:ext cx="8607972" cy="1188720"/>
          </a:xfrm>
        </p:spPr>
        <p:txBody>
          <a:bodyPr/>
          <a:lstStyle/>
          <a:p>
            <a:r>
              <a:rPr lang="en-US" dirty="0"/>
              <a:t>Why monitor Deformation?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56F44-A5E5-F841-9D7A-F81206DC5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45" y="1786707"/>
            <a:ext cx="8607972" cy="470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Tracking deformation patterns in space and time can lead to a better understanding of geophysical processes</a:t>
            </a:r>
          </a:p>
          <a:p>
            <a:r>
              <a:rPr lang="en-US" sz="2400" dirty="0"/>
              <a:t>earthquakes</a:t>
            </a:r>
          </a:p>
          <a:p>
            <a:r>
              <a:rPr lang="en-US" sz="2400" dirty="0"/>
              <a:t>sinkholes</a:t>
            </a:r>
          </a:p>
          <a:p>
            <a:r>
              <a:rPr lang="en-US" sz="2400" dirty="0"/>
              <a:t>volcanoes</a:t>
            </a:r>
          </a:p>
          <a:p>
            <a:r>
              <a:rPr lang="en-US" sz="2400" dirty="0"/>
              <a:t>geothermal areas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881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90" y="182876"/>
            <a:ext cx="8735357" cy="959073"/>
          </a:xfrm>
        </p:spPr>
        <p:txBody>
          <a:bodyPr>
            <a:normAutofit/>
          </a:bodyPr>
          <a:lstStyle/>
          <a:p>
            <a:r>
              <a:rPr lang="en-US" sz="3375" dirty="0">
                <a:solidFill>
                  <a:srgbClr val="558AAB"/>
                </a:solidFill>
              </a:rPr>
              <a:t> </a:t>
            </a:r>
            <a:endParaRPr lang="en-US" sz="379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9"/>
              <p:cNvSpPr txBox="1">
                <a:spLocks/>
              </p:cNvSpPr>
              <p:nvPr/>
            </p:nvSpPr>
            <p:spPr>
              <a:xfrm>
                <a:off x="5617849" y="3289654"/>
                <a:ext cx="3321198" cy="25468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tIns="45719" rIns="45719" bIns="45719">
                <a:normAutofit/>
              </a:bodyPr>
              <a:lstStyle>
                <a:lvl1pPr marL="426027" indent="-311727">
                  <a:spcBef>
                    <a:spcPts val="500"/>
                  </a:spcBef>
                  <a:buClr>
                    <a:srgbClr val="4F81BD"/>
                  </a:buClr>
                  <a:buSzPct val="100000"/>
                  <a:buFont typeface="Arial"/>
                  <a:buChar char="•"/>
                  <a:defRPr sz="3000"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754380" indent="-342900">
                  <a:spcBef>
                    <a:spcPts val="500"/>
                  </a:spcBef>
                  <a:buClr>
                    <a:srgbClr val="4F81BD"/>
                  </a:buClr>
                  <a:buSzPct val="100000"/>
                  <a:buFont typeface="Arial"/>
                  <a:buChar char="•"/>
                  <a:defRPr sz="3000"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158239" indent="-381000">
                  <a:spcBef>
                    <a:spcPts val="500"/>
                  </a:spcBef>
                  <a:buClr>
                    <a:srgbClr val="4F81BD"/>
                  </a:buClr>
                  <a:buSzPct val="100000"/>
                  <a:buFont typeface="Arial"/>
                  <a:buChar char="•"/>
                  <a:defRPr sz="3000"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480185" indent="-428625">
                  <a:spcBef>
                    <a:spcPts val="500"/>
                  </a:spcBef>
                  <a:buClr>
                    <a:srgbClr val="4F81BD"/>
                  </a:buClr>
                  <a:buSzPct val="100000"/>
                  <a:buFont typeface="Arial"/>
                  <a:buChar char="•"/>
                  <a:defRPr sz="3000"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1815737" indent="-489857">
                  <a:spcBef>
                    <a:spcPts val="500"/>
                  </a:spcBef>
                  <a:buClr>
                    <a:srgbClr val="4F81BD"/>
                  </a:buClr>
                  <a:buSzPct val="100000"/>
                  <a:buFont typeface="Arial"/>
                  <a:buChar char="•"/>
                  <a:defRPr sz="3000"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1946365" indent="-391885">
                  <a:spcBef>
                    <a:spcPts val="500"/>
                  </a:spcBef>
                  <a:buClr>
                    <a:srgbClr val="4F81BD"/>
                  </a:buClr>
                  <a:buSzPct val="100000"/>
                  <a:buFont typeface="Arial"/>
                  <a:buChar char="•"/>
                  <a:defRPr sz="30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2129245" indent="-391885">
                  <a:spcBef>
                    <a:spcPts val="500"/>
                  </a:spcBef>
                  <a:buClr>
                    <a:srgbClr val="4F81BD"/>
                  </a:buClr>
                  <a:buSzPct val="100000"/>
                  <a:buFont typeface="Arial"/>
                  <a:buChar char="•"/>
                  <a:defRPr sz="30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2312125" indent="-391885">
                  <a:spcBef>
                    <a:spcPts val="500"/>
                  </a:spcBef>
                  <a:buClr>
                    <a:srgbClr val="4F81BD"/>
                  </a:buClr>
                  <a:buSzPct val="100000"/>
                  <a:buFont typeface="Arial"/>
                  <a:buChar char="•"/>
                  <a:defRPr sz="30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2495005" indent="-391885">
                  <a:spcBef>
                    <a:spcPts val="500"/>
                  </a:spcBef>
                  <a:buClr>
                    <a:srgbClr val="4F81BD"/>
                  </a:buClr>
                  <a:buSzPct val="100000"/>
                  <a:buFont typeface="Arial"/>
                  <a:buChar char="•"/>
                  <a:defRPr sz="30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defTabSz="642915"/>
                <a:r>
                  <a:rPr lang="en-US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First image at (epoch)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  <a:p>
                <a:pPr defTabSz="642915"/>
                <a:r>
                  <a:rPr lang="en-US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Second image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  <a:p>
                <a:pPr defTabSz="642915"/>
                <a:r>
                  <a:rPr lang="en-US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Phase shift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charset="0"/>
                      </a:rPr>
                      <m:t>Δ</m:t>
                    </m:r>
                    <m:r>
                      <a:rPr lang="en-US" sz="180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charset="0"/>
                      </a:rPr>
                      <m:t>𝜙</m:t>
                    </m:r>
                    <m:r>
                      <a:rPr lang="en-US" sz="180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 Range change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charset="0"/>
                      </a:rPr>
                      <m:t>Δ</m:t>
                    </m:r>
                    <m:r>
                      <a:rPr lang="en-US" sz="180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charset="0"/>
                      </a:rPr>
                      <m:t>𝜌</m:t>
                    </m:r>
                  </m:oMath>
                </a14:m>
                <a:endPara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  <a:p>
                <a:pPr defTabSz="642915"/>
                <a:r>
                  <a:rPr lang="en-US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Component of ground displacement </a:t>
                </a:r>
                <a:r>
                  <a:rPr lang="en-US" sz="1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u</a:t>
                </a:r>
                <a:r>
                  <a:rPr lang="en-US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 along line of sight </a:t>
                </a:r>
                <a14:m>
                  <m:oMath xmlns:m="http://schemas.openxmlformats.org/officeDocument/2006/math">
                    <m:r>
                      <a:rPr 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charset="0"/>
                      </a:rPr>
                      <m:t>𝐬</m:t>
                    </m:r>
                  </m:oMath>
                </a14:m>
                <a:r>
                  <a:rPr lang="en-US" sz="1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from the ground to the radar</a:t>
                </a:r>
                <a:endPara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 Placeholder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849" y="3289654"/>
                <a:ext cx="3321198" cy="2546852"/>
              </a:xfrm>
              <a:prstGeom prst="rect">
                <a:avLst/>
              </a:prstGeom>
              <a:blipFill>
                <a:blip r:embed="rId3"/>
                <a:stretch>
                  <a:fillRect t="-990" r="-4563" b="-4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1" y="1305145"/>
            <a:ext cx="5325443" cy="4531361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36" y="1293104"/>
            <a:ext cx="3192611" cy="1845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hape 298"/>
          <p:cNvSpPr txBox="1">
            <a:spLocks/>
          </p:cNvSpPr>
          <p:nvPr/>
        </p:nvSpPr>
        <p:spPr>
          <a:xfrm>
            <a:off x="0" y="340943"/>
            <a:ext cx="9144000" cy="642938"/>
          </a:xfrm>
          <a:prstGeom prst="rect">
            <a:avLst/>
          </a:prstGeom>
        </p:spPr>
        <p:txBody>
          <a:bodyPr vert="horz" lIns="64294" tIns="32147" rIns="64294" bIns="32147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Interferometric Synthetic Aperture Radar (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InSAR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340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B8B74C-EF19-4748-899E-772929893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97"/>
          <a:stretch/>
        </p:blipFill>
        <p:spPr>
          <a:xfrm rot="16200000">
            <a:off x="1890219" y="-1226146"/>
            <a:ext cx="5368533" cy="8760655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</p:pic>
      <p:sp>
        <p:nvSpPr>
          <p:cNvPr id="6" name="Shape 104"/>
          <p:cNvSpPr/>
          <p:nvPr/>
        </p:nvSpPr>
        <p:spPr>
          <a:xfrm>
            <a:off x="-1024759" y="6516723"/>
            <a:ext cx="9144001" cy="80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spcBef>
                <a:spcPts val="2800"/>
              </a:spcBef>
              <a:defRPr sz="2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r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200" dirty="0"/>
              <a:t>Figure courtesy of Paul Rosen, “Principles and Theory of Radar Interferometry”. UNAVCO Short Course, Aug. 4, 2014  </a:t>
            </a:r>
          </a:p>
          <a:p>
            <a:pPr algn="r">
              <a:defRPr sz="1800">
                <a:solidFill>
                  <a:srgbClr val="000000"/>
                </a:solidFill>
              </a:defRPr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497265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8" y="136891"/>
            <a:ext cx="8639504" cy="1282005"/>
          </a:xfrm>
        </p:spPr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48" y="1844360"/>
            <a:ext cx="8639504" cy="3101983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Use high throughput computing resources to independently process </a:t>
            </a:r>
            <a:r>
              <a:rPr lang="en-US" sz="2800" i="1" dirty="0"/>
              <a:t>many pairs at a time </a:t>
            </a:r>
            <a:r>
              <a:rPr lang="en-US" sz="2800" dirty="0"/>
              <a:t>in a </a:t>
            </a:r>
            <a:r>
              <a:rPr lang="en-US" sz="2800" i="1" dirty="0"/>
              <a:t>consistent</a:t>
            </a:r>
            <a:r>
              <a:rPr lang="en-US" sz="2800" dirty="0"/>
              <a:t> and </a:t>
            </a:r>
            <a:r>
              <a:rPr lang="en-US" sz="2800" i="1" dirty="0"/>
              <a:t>user-friendly</a:t>
            </a:r>
            <a:r>
              <a:rPr lang="en-US" sz="2800" dirty="0"/>
              <a:t> manner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GMT5SAR (</a:t>
            </a:r>
            <a:r>
              <a:rPr lang="en-US" sz="2600" dirty="0" err="1"/>
              <a:t>InSAR</a:t>
            </a:r>
            <a:r>
              <a:rPr lang="en-US" sz="2600" dirty="0"/>
              <a:t> processing software) </a:t>
            </a:r>
            <a:br>
              <a:rPr lang="en-US" sz="2600" dirty="0"/>
            </a:br>
            <a:r>
              <a:rPr lang="en-US" sz="2600" dirty="0"/>
              <a:t>[</a:t>
            </a:r>
            <a:r>
              <a:rPr lang="en-US" sz="2600" dirty="0" err="1"/>
              <a:t>Sandwell</a:t>
            </a:r>
            <a:r>
              <a:rPr lang="en-US" sz="2600" dirty="0"/>
              <a:t> et al., 2011]</a:t>
            </a:r>
          </a:p>
          <a:p>
            <a:pPr>
              <a:spcBef>
                <a:spcPts val="0"/>
              </a:spcBef>
              <a:buClrTx/>
              <a:buFontTx/>
              <a:buChar char="-"/>
              <a:defRPr/>
            </a:pPr>
            <a:r>
              <a:rPr lang="en-US" sz="2600" dirty="0"/>
              <a:t>UW-Madison’s Center for High Throughput Computing (CHTC)</a:t>
            </a:r>
          </a:p>
          <a:p>
            <a:pPr lvl="1">
              <a:spcBef>
                <a:spcPts val="0"/>
              </a:spcBef>
              <a:buClrTx/>
              <a:buFontTx/>
              <a:buChar char="-"/>
              <a:defRPr/>
            </a:pPr>
            <a:endParaRPr lang="en-US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E984B-D155-024A-A03A-D019D0D3A570}"/>
              </a:ext>
            </a:extLst>
          </p:cNvPr>
          <p:cNvSpPr txBox="1"/>
          <p:nvPr/>
        </p:nvSpPr>
        <p:spPr>
          <a:xfrm>
            <a:off x="252248" y="6088559"/>
            <a:ext cx="8639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Sandwell</a:t>
            </a:r>
            <a:r>
              <a:rPr lang="en-US" sz="1600" dirty="0"/>
              <a:t>, D., </a:t>
            </a:r>
            <a:r>
              <a:rPr lang="en-US" sz="1600" dirty="0" err="1"/>
              <a:t>Mellors</a:t>
            </a:r>
            <a:r>
              <a:rPr lang="en-US" sz="1600" dirty="0"/>
              <a:t>, R., Tong, X., Wei, M., &amp; Wessel, P., 2011. GMTSAR: An </a:t>
            </a:r>
            <a:r>
              <a:rPr lang="en-US" sz="1600" dirty="0" err="1"/>
              <a:t>InSAR</a:t>
            </a:r>
            <a:r>
              <a:rPr lang="en-US" sz="1600" dirty="0"/>
              <a:t> Processing System Based on Generic Mapping Tools, UC San Diego: Scripps Institution of Oceanography.</a:t>
            </a:r>
            <a:endParaRPr lang="en-US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8945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11" y="1"/>
            <a:ext cx="9431925" cy="72883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676" y="1"/>
            <a:ext cx="6470724" cy="47320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Process</a:t>
            </a:r>
            <a:r>
              <a:rPr lang="en-US" dirty="0"/>
              <a:t> </a:t>
            </a:r>
            <a:r>
              <a:rPr lang="en-US" sz="3200" dirty="0"/>
              <a:t>at a Glance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72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3322"/>
            <a:ext cx="9068696" cy="917897"/>
          </a:xfrm>
        </p:spPr>
        <p:txBody>
          <a:bodyPr/>
          <a:lstStyle/>
          <a:p>
            <a:r>
              <a:rPr lang="en-US" dirty="0"/>
              <a:t>Compatibility across servers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946" y="1323190"/>
            <a:ext cx="8334022" cy="553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Define consistent set of environment variables in </a:t>
            </a:r>
            <a:r>
              <a:rPr lang="en-US" sz="2400" dirty="0" err="1"/>
              <a:t>setup.sh</a:t>
            </a:r>
            <a:r>
              <a:rPr lang="en-US" sz="2400" dirty="0"/>
              <a:t> scripts and login files</a:t>
            </a:r>
          </a:p>
          <a:p>
            <a:endParaRPr lang="en-US" sz="2400" dirty="0"/>
          </a:p>
          <a:p>
            <a:r>
              <a:rPr lang="en-US" sz="2400" dirty="0"/>
              <a:t>Consistent directory scheme across storage and computational servers</a:t>
            </a:r>
            <a:br>
              <a:rPr lang="en-US" sz="2400" dirty="0"/>
            </a:br>
            <a:r>
              <a:rPr lang="en-US" sz="2400" dirty="0"/>
              <a:t>(e.g., /[disk]/</a:t>
            </a:r>
            <a:r>
              <a:rPr lang="en-US" sz="2400" dirty="0" err="1"/>
              <a:t>insar</a:t>
            </a:r>
            <a:r>
              <a:rPr lang="en-US" sz="2400" dirty="0"/>
              <a:t>/[sat]/[</a:t>
            </a:r>
            <a:r>
              <a:rPr lang="en-US" sz="2400" dirty="0" err="1"/>
              <a:t>trk</a:t>
            </a:r>
            <a:r>
              <a:rPr lang="en-US" sz="2400" dirty="0"/>
              <a:t>]/raw)</a:t>
            </a:r>
          </a:p>
          <a:p>
            <a:endParaRPr lang="en-US" sz="2400" dirty="0"/>
          </a:p>
          <a:p>
            <a:r>
              <a:rPr lang="en-US" sz="2400" dirty="0"/>
              <a:t>Direct SSH between servers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5312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69" y="1179074"/>
            <a:ext cx="4818492" cy="5556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3322"/>
            <a:ext cx="9068696" cy="917897"/>
          </a:xfrm>
        </p:spPr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setup.sh</a:t>
            </a:r>
            <a:r>
              <a:rPr lang="en-US" dirty="0"/>
              <a:t> script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946" y="1323190"/>
            <a:ext cx="8334022" cy="553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3651" y="2741383"/>
            <a:ext cx="2223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paths to GMT5, GMT5SAR, and workflow scripts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651" y="4117526"/>
            <a:ext cx="222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variables for server credentials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3651" y="4987886"/>
            <a:ext cx="282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variables for SAR database credentials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3039034" y="2466109"/>
            <a:ext cx="336177" cy="1473878"/>
          </a:xfrm>
          <a:prstGeom prst="leftBrace">
            <a:avLst>
              <a:gd name="adj1" fmla="val 8333"/>
              <a:gd name="adj2" fmla="val 51266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>
            <a:off x="3039033" y="4164016"/>
            <a:ext cx="336177" cy="473844"/>
          </a:xfrm>
          <a:prstGeom prst="leftBrace">
            <a:avLst>
              <a:gd name="adj1" fmla="val 8333"/>
              <a:gd name="adj2" fmla="val 51266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>
            <a:off x="3039032" y="4781976"/>
            <a:ext cx="336177" cy="1110823"/>
          </a:xfrm>
          <a:prstGeom prst="leftBrace">
            <a:avLst>
              <a:gd name="adj1" fmla="val 8333"/>
              <a:gd name="adj2" fmla="val 51266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90BAA-6C80-F04E-A3B6-E1903397350C}"/>
              </a:ext>
            </a:extLst>
          </p:cNvPr>
          <p:cNvSpPr txBox="1"/>
          <p:nvPr/>
        </p:nvSpPr>
        <p:spPr>
          <a:xfrm>
            <a:off x="613650" y="1464032"/>
            <a:ext cx="242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manage permissions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4F30E4CD-52E5-0746-9E90-C37658AF5426}"/>
              </a:ext>
            </a:extLst>
          </p:cNvPr>
          <p:cNvSpPr/>
          <p:nvPr/>
        </p:nvSpPr>
        <p:spPr>
          <a:xfrm>
            <a:off x="2960523" y="1510522"/>
            <a:ext cx="336177" cy="244387"/>
          </a:xfrm>
          <a:prstGeom prst="leftBrace">
            <a:avLst>
              <a:gd name="adj1" fmla="val 8333"/>
              <a:gd name="adj2" fmla="val 51266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4872AB-161C-3B4C-A9B8-80BB9E7DAC7C}"/>
              </a:ext>
            </a:extLst>
          </p:cNvPr>
          <p:cNvSpPr txBox="1"/>
          <p:nvPr/>
        </p:nvSpPr>
        <p:spPr>
          <a:xfrm>
            <a:off x="613650" y="1800097"/>
            <a:ext cx="242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path to repo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41190F88-9660-B14B-BB12-1FEE1B138531}"/>
              </a:ext>
            </a:extLst>
          </p:cNvPr>
          <p:cNvSpPr/>
          <p:nvPr/>
        </p:nvSpPr>
        <p:spPr>
          <a:xfrm>
            <a:off x="2960523" y="1846587"/>
            <a:ext cx="336177" cy="244387"/>
          </a:xfrm>
          <a:prstGeom prst="leftBrace">
            <a:avLst>
              <a:gd name="adj1" fmla="val 8333"/>
              <a:gd name="adj2" fmla="val 51266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98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40" y="1506071"/>
            <a:ext cx="5307634" cy="4101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9" y="93322"/>
            <a:ext cx="9068696" cy="917897"/>
          </a:xfrm>
        </p:spPr>
        <p:txBody>
          <a:bodyPr/>
          <a:lstStyle/>
          <a:p>
            <a:r>
              <a:rPr lang="en-US" sz="2800" dirty="0"/>
              <a:t>Summary of initial steps (1-2)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8631" y="1748117"/>
            <a:ext cx="5096096" cy="4916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Download raw data</a:t>
            </a:r>
          </a:p>
          <a:p>
            <a:r>
              <a:rPr lang="en-US" sz="2400" dirty="0"/>
              <a:t>Prepare data for jobs </a:t>
            </a:r>
          </a:p>
          <a:p>
            <a:r>
              <a:rPr lang="en-US" sz="2400" dirty="0"/>
              <a:t>Update databases</a:t>
            </a:r>
            <a:endParaRPr lang="en-US" dirty="0"/>
          </a:p>
          <a:p>
            <a:r>
              <a:rPr lang="en-US" sz="2400" dirty="0"/>
              <a:t>Generate sub-list of pairs to process based on input criteria</a:t>
            </a:r>
          </a:p>
          <a:p>
            <a:r>
              <a:rPr lang="en-US" sz="2400" dirty="0"/>
              <a:t>Copy sub-list of pairs to submit-3 server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5664471" y="2271260"/>
            <a:ext cx="337279" cy="2998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260A9-EFD3-A342-AF5A-8BB6630F1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601"/>
          <a:stretch/>
        </p:blipFill>
        <p:spPr>
          <a:xfrm>
            <a:off x="189828" y="5677204"/>
            <a:ext cx="8689042" cy="91737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EF757F03-3C7A-0343-8E37-DEB4A3A49E11}"/>
              </a:ext>
            </a:extLst>
          </p:cNvPr>
          <p:cNvSpPr/>
          <p:nvPr/>
        </p:nvSpPr>
        <p:spPr>
          <a:xfrm>
            <a:off x="6096343" y="2081048"/>
            <a:ext cx="241395" cy="74098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910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24451</TotalTime>
  <Words>813</Words>
  <Application>Microsoft Macintosh PowerPoint</Application>
  <PresentationFormat>On-screen Show (4:3)</PresentationFormat>
  <Paragraphs>140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Gill Sans MT</vt:lpstr>
      <vt:lpstr>Helvetica Neue</vt:lpstr>
      <vt:lpstr>Parcel</vt:lpstr>
      <vt:lpstr>UW-Madison HTCondor InSAR Workflow</vt:lpstr>
      <vt:lpstr>Why monitor Deformation?</vt:lpstr>
      <vt:lpstr> </vt:lpstr>
      <vt:lpstr>PowerPoint Presentation</vt:lpstr>
      <vt:lpstr>Objective</vt:lpstr>
      <vt:lpstr>Process at a Glance</vt:lpstr>
      <vt:lpstr>Compatibility across servers</vt:lpstr>
      <vt:lpstr>Example setup.sh script</vt:lpstr>
      <vt:lpstr>Summary of initial steps (1-2)</vt:lpstr>
      <vt:lpstr>3. Submit Job (on submit-3)</vt:lpstr>
      <vt:lpstr>Example submit file</vt:lpstr>
      <vt:lpstr>Transferred setup.sh script</vt:lpstr>
      <vt:lpstr>4. Process pair (on job server)</vt:lpstr>
      <vt:lpstr>5. Gather job statistics (on submit-3)</vt:lpstr>
      <vt:lpstr>Lessons Learned So Far</vt:lpstr>
      <vt:lpstr>Success and future work</vt:lpstr>
      <vt:lpstr>acknowledgements</vt:lpstr>
      <vt:lpstr>Thank you! Questions?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UW-Madison’s HTCondor InSAR Workflow</dc:title>
  <dc:creator>Microsoft Office User</dc:creator>
  <cp:lastModifiedBy>Microsoft Office User</cp:lastModifiedBy>
  <cp:revision>75</cp:revision>
  <cp:lastPrinted>2018-05-24T02:29:13Z</cp:lastPrinted>
  <dcterms:created xsi:type="dcterms:W3CDTF">2017-08-07T20:28:04Z</dcterms:created>
  <dcterms:modified xsi:type="dcterms:W3CDTF">2018-05-24T02:56:00Z</dcterms:modified>
</cp:coreProperties>
</file>