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5" r:id="rId2"/>
    <p:sldId id="266" r:id="rId3"/>
    <p:sldId id="270" r:id="rId4"/>
    <p:sldId id="277" r:id="rId5"/>
    <p:sldId id="278" r:id="rId6"/>
    <p:sldId id="279" r:id="rId7"/>
    <p:sldId id="280" r:id="rId8"/>
    <p:sldId id="271" r:id="rId9"/>
    <p:sldId id="283" r:id="rId10"/>
    <p:sldId id="282" r:id="rId11"/>
    <p:sldId id="276" r:id="rId12"/>
    <p:sldId id="287" r:id="rId13"/>
    <p:sldId id="288" r:id="rId14"/>
    <p:sldId id="289" r:id="rId15"/>
    <p:sldId id="291" r:id="rId16"/>
    <p:sldId id="290" r:id="rId17"/>
    <p:sldId id="292" r:id="rId18"/>
    <p:sldId id="293" r:id="rId19"/>
    <p:sldId id="295" r:id="rId20"/>
    <p:sldId id="294" r:id="rId21"/>
    <p:sldId id="274" r:id="rId22"/>
    <p:sldId id="285" r:id="rId23"/>
    <p:sldId id="273" r:id="rId24"/>
    <p:sldId id="296" r:id="rId25"/>
    <p:sldId id="299" r:id="rId26"/>
    <p:sldId id="300" r:id="rId27"/>
    <p:sldId id="298" r:id="rId28"/>
    <p:sldId id="297" r:id="rId29"/>
    <p:sldId id="301" r:id="rId30"/>
    <p:sldId id="302" r:id="rId31"/>
    <p:sldId id="303" r:id="rId32"/>
  </p:sldIdLst>
  <p:sldSz cx="12188825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 Lett" initials="BL" lastIdx="1" clrIdx="0">
    <p:extLst>
      <p:ext uri="{19B8F6BF-5375-455C-9EA6-DF929625EA0E}">
        <p15:presenceInfo xmlns:p15="http://schemas.microsoft.com/office/powerpoint/2012/main" userId="Beth Le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3DD"/>
    <a:srgbClr val="000E21"/>
    <a:srgbClr val="57C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236" autoAdjust="0"/>
  </p:normalViewPr>
  <p:slideViewPr>
    <p:cSldViewPr showGuides="1">
      <p:cViewPr varScale="1">
        <p:scale>
          <a:sx n="57" d="100"/>
          <a:sy n="57" d="100"/>
        </p:scale>
        <p:origin x="1608" y="43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5/19/2019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5/19/2019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Something about a step back from title to explain that alignment and CNV analysis are studying genetics of cattle with the goal of improving production and health of the animals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71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73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Here to explain the computation struggle of alignment with C041 –</a:t>
            </a:r>
          </a:p>
          <a:p>
            <a:r>
              <a:rPr lang="en-US" dirty="0"/>
              <a:t>The one downside to ANY assembly is the computational time.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97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reads were broken into smaller pieces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81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CHTC paralyzing and server capabilities allowed RUNNING over 2,000 jobs to clean  and align parts of the reads. paralyzing </a:t>
            </a:r>
          </a:p>
          <a:p>
            <a:r>
              <a:rPr lang="en-US" dirty="0"/>
              <a:t>Taking probably close to  weeks worth of work on lab computer  to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98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CHTC paralyzing and server capabilities allowed RUNNING over 2,000 jobs to clean  and align parts of the reads. paralyzing </a:t>
            </a:r>
          </a:p>
          <a:p>
            <a:r>
              <a:rPr lang="en-US" dirty="0"/>
              <a:t>Taking probably close to  weeks worth of work on lab computer  to  a few days </a:t>
            </a:r>
          </a:p>
          <a:p>
            <a:r>
              <a:rPr lang="en-US" dirty="0"/>
              <a:t>However learning each job intakes a 3.7 GB that needs moved around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09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each job outputs a file that is roughly </a:t>
            </a:r>
          </a:p>
          <a:p>
            <a:r>
              <a:rPr lang="en-US" dirty="0"/>
              <a:t>That is needed for a later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28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 GB memory </a:t>
            </a:r>
          </a:p>
          <a:p>
            <a:r>
              <a:rPr lang="en-US" dirty="0"/>
              <a:t>180 GB Disk </a:t>
            </a:r>
          </a:p>
          <a:p>
            <a:r>
              <a:rPr lang="en-US" dirty="0"/>
              <a:t>8 </a:t>
            </a:r>
            <a:r>
              <a:rPr lang="en-US" dirty="0" err="1"/>
              <a:t>cpus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72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91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28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Manually needed to run each step (3 total! To get this file)!!!! But that involved a lot of checking and struggle to realize with the amount for this depth it actually needed 3 steps not just two, Potentially an area to explore a work flow!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8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Alignment is a form of genome assembly</a:t>
            </a:r>
          </a:p>
          <a:p>
            <a:r>
              <a:rPr lang="en-US" dirty="0"/>
              <a:t>Starting with selected individuals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2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31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Looked at software that allowed individual analysis and then on that would merge results for each </a:t>
            </a:r>
            <a:r>
              <a:rPr lang="en-US" dirty="0" err="1"/>
              <a:t>indviudal</a:t>
            </a:r>
            <a:r>
              <a:rPr lang="en-US" dirty="0"/>
              <a:t> </a:t>
            </a:r>
          </a:p>
          <a:p>
            <a:r>
              <a:rPr lang="en-US" dirty="0"/>
              <a:t>For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69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Looked at software that allowed individual analysis and then on that would merge results for each </a:t>
            </a:r>
            <a:r>
              <a:rPr lang="en-US" dirty="0" err="1"/>
              <a:t>indviudal</a:t>
            </a:r>
            <a:r>
              <a:rPr lang="en-US" dirty="0"/>
              <a:t> </a:t>
            </a:r>
          </a:p>
          <a:p>
            <a:r>
              <a:rPr lang="en-US" dirty="0"/>
              <a:t>For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14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Looked at software that allowed individual analysis and then on that would merge results for each </a:t>
            </a:r>
            <a:r>
              <a:rPr lang="en-US" dirty="0" err="1"/>
              <a:t>indviudal</a:t>
            </a:r>
            <a:r>
              <a:rPr lang="en-US" dirty="0"/>
              <a:t> </a:t>
            </a:r>
          </a:p>
          <a:p>
            <a:r>
              <a:rPr lang="en-US" dirty="0"/>
              <a:t>For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62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93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25+25+25+51 =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24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09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Extract </a:t>
            </a:r>
            <a:r>
              <a:rPr lang="en-US" dirty="0" err="1"/>
              <a:t>dna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49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Dna</a:t>
            </a:r>
            <a:r>
              <a:rPr lang="en-US" dirty="0"/>
              <a:t> is sequenced in small chunks called short 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reads in alignment-based assembly are matched to a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53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mapped reads from an aligned genome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CNV is a feature that can cause changes in genes and gene expression. They can be desirous or benign.  And are detectable in assemblies. Consider this as threshold of normal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5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1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Decrease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3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C759-01F6-48AA-B072-B39C0874EFFA}" type="datetime1">
              <a:rPr lang="en-US" smtClean="0"/>
              <a:t>5/19/2019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794D-2000-48B1-A7E6-C94D536205E3}" type="datetime1">
              <a:rPr lang="en-US" smtClean="0"/>
              <a:t>5/19/2019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1808-F441-481B-B97F-90DFE10D3027}" type="datetime1">
              <a:rPr lang="en-US" smtClean="0"/>
              <a:t>5/19/2019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aseline="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628C-A889-4D75-93BE-7510DB9E218F}" type="datetime1">
              <a:rPr lang="en-US" smtClean="0"/>
              <a:t>5/19/2019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211" y="6400800"/>
            <a:ext cx="838201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1E84-6296-4EA8-A670-89FC328EBA07}" type="datetime1">
              <a:rPr lang="en-US" smtClean="0"/>
              <a:t>5/19/2019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E38D2-3BEC-4B2C-BA6C-0E1F904E9812}" type="datetime1">
              <a:rPr lang="en-US" smtClean="0"/>
              <a:t>5/19/2019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6B14-95DD-4617-82A7-23C9C0DBB6ED}" type="datetime1">
              <a:rPr lang="en-US" smtClean="0"/>
              <a:t>5/19/2019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09ED-704D-42C7-95AF-C14D88B129B0}" type="datetime1">
              <a:rPr lang="en-US" smtClean="0"/>
              <a:t>5/19/2019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743E-2D76-4A5A-9DD3-1EC249E84CBC}" type="datetime1">
              <a:rPr lang="en-US" smtClean="0"/>
              <a:t>5/19/2019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9FD8-C353-487E-B302-FABFE4AFED64}" type="datetime1">
              <a:rPr lang="en-US" smtClean="0"/>
              <a:t>5/19/2019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0436-D06F-4F0D-BEEB-D1326876E2F5}" type="datetime1">
              <a:rPr lang="en-US" smtClean="0"/>
              <a:t>5/19/2019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eef_cattle,_Polyface_Farm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pxhere.com/en/photo/63483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eef_cattle,_Polyface_Farm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commons.wikimedia.org/wiki/File:Beef_cattle,_Polyface_Farm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Beef_cattle,_Polyface_Farm.jpg" TargetMode="External"/><Relationship Id="rId4" Type="http://schemas.openxmlformats.org/officeDocument/2006/relationships/hyperlink" Target="https://en.wikipedia.org/wiki/Hereford_(cattle)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ernerlab.engr.wisc.edu/" TargetMode="Externa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://commons.wikimedia.org/wiki/File:Beef_cattle,_Polyface_Farm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Hereford_(cattle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eef_cattle,_Polyface_Farm.jpg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Hereford_(cattle)" TargetMode="External"/><Relationship Id="rId9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eef_cattle,_Polyface_Farm.jpg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Hereford_(cattle)" TargetMode="External"/><Relationship Id="rId9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eef_cattle,_Polyface_Farm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2812" y="533400"/>
            <a:ext cx="8229600" cy="2895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and CNV analysis in cattle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HTCondor week 2019</a:t>
            </a:r>
          </a:p>
          <a:p>
            <a:endParaRPr lang="it-IT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Presentor: Bet	h Lett</a:t>
            </a:r>
          </a:p>
          <a:p>
            <a:r>
              <a:rPr lang="it-IT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Adviosr: Brian Kirkpatrick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23E1-9A30-484C-8317-8814D8D6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3" y="152400"/>
            <a:ext cx="8610600" cy="838200"/>
          </a:xfrm>
        </p:spPr>
        <p:txBody>
          <a:bodyPr/>
          <a:lstStyle/>
          <a:p>
            <a:r>
              <a:rPr lang="en-US" dirty="0"/>
              <a:t>Copy Number Variant - CNV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A6CD84-BC81-4FC9-8ED6-4150A81A94E3}"/>
              </a:ext>
            </a:extLst>
          </p:cNvPr>
          <p:cNvGrpSpPr/>
          <p:nvPr/>
        </p:nvGrpSpPr>
        <p:grpSpPr>
          <a:xfrm>
            <a:off x="2014120" y="1865964"/>
            <a:ext cx="8220535" cy="2293959"/>
            <a:chOff x="1881647" y="2131729"/>
            <a:chExt cx="7464052" cy="190254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897A28-AC99-48D7-84FD-0BCA82D77B74}"/>
                </a:ext>
              </a:extLst>
            </p:cNvPr>
            <p:cNvSpPr/>
            <p:nvPr/>
          </p:nvSpPr>
          <p:spPr>
            <a:xfrm>
              <a:off x="1881647" y="3591205"/>
              <a:ext cx="990600" cy="4191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8B04DC-BBF8-4366-8D76-2A7866E404DF}"/>
                </a:ext>
              </a:extLst>
            </p:cNvPr>
            <p:cNvSpPr/>
            <p:nvPr/>
          </p:nvSpPr>
          <p:spPr>
            <a:xfrm>
              <a:off x="1941512" y="3057805"/>
              <a:ext cx="990600" cy="4191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425C89-18DC-43A8-8426-5EB0492B8510}"/>
                </a:ext>
              </a:extLst>
            </p:cNvPr>
            <p:cNvSpPr/>
            <p:nvPr/>
          </p:nvSpPr>
          <p:spPr>
            <a:xfrm>
              <a:off x="3672348" y="3591205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9775F4-8D8D-47C6-8B45-B251F3F09D0E}"/>
                </a:ext>
              </a:extLst>
            </p:cNvPr>
            <p:cNvSpPr/>
            <p:nvPr/>
          </p:nvSpPr>
          <p:spPr>
            <a:xfrm>
              <a:off x="3882675" y="3105737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41D2D0-91FC-4191-ABA8-85BF1D6F1FEA}"/>
                </a:ext>
              </a:extLst>
            </p:cNvPr>
            <p:cNvSpPr/>
            <p:nvPr/>
          </p:nvSpPr>
          <p:spPr>
            <a:xfrm>
              <a:off x="3541712" y="2610144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9F6FB9-EC72-41F4-B0C5-E53EAB2A7ABC}"/>
                </a:ext>
              </a:extLst>
            </p:cNvPr>
            <p:cNvSpPr/>
            <p:nvPr/>
          </p:nvSpPr>
          <p:spPr>
            <a:xfrm>
              <a:off x="3922712" y="2131729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F1FE36-6237-4890-88E0-C17E12B89E0C}"/>
                </a:ext>
              </a:extLst>
            </p:cNvPr>
            <p:cNvSpPr/>
            <p:nvPr/>
          </p:nvSpPr>
          <p:spPr>
            <a:xfrm>
              <a:off x="5180011" y="3615171"/>
              <a:ext cx="990600" cy="4191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DA91A1-84BC-4A1C-9EBF-65CD2FE43D07}"/>
                </a:ext>
              </a:extLst>
            </p:cNvPr>
            <p:cNvSpPr/>
            <p:nvPr/>
          </p:nvSpPr>
          <p:spPr>
            <a:xfrm>
              <a:off x="5328538" y="3091910"/>
              <a:ext cx="990600" cy="4191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1941EB-EA33-4045-92CB-39D37984BD7E}"/>
                </a:ext>
              </a:extLst>
            </p:cNvPr>
            <p:cNvSpPr/>
            <p:nvPr/>
          </p:nvSpPr>
          <p:spPr>
            <a:xfrm>
              <a:off x="8355099" y="3603355"/>
              <a:ext cx="990600" cy="4191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7D048F-6D0F-4A95-844B-75B32B390BF1}"/>
                </a:ext>
              </a:extLst>
            </p:cNvPr>
            <p:cNvSpPr/>
            <p:nvPr/>
          </p:nvSpPr>
          <p:spPr>
            <a:xfrm>
              <a:off x="7859799" y="3116045"/>
              <a:ext cx="990600" cy="4191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E0D1FC-FD0C-4CEF-8ADF-ED932411C935}"/>
                </a:ext>
              </a:extLst>
            </p:cNvPr>
            <p:cNvSpPr/>
            <p:nvPr/>
          </p:nvSpPr>
          <p:spPr>
            <a:xfrm>
              <a:off x="8189912" y="2609530"/>
              <a:ext cx="990600" cy="4191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A26B2F-89D0-4B4E-9063-77C30CCE68CE}"/>
              </a:ext>
            </a:extLst>
          </p:cNvPr>
          <p:cNvCxnSpPr>
            <a:cxnSpLocks/>
          </p:cNvCxnSpPr>
          <p:nvPr/>
        </p:nvCxnSpPr>
        <p:spPr>
          <a:xfrm>
            <a:off x="1446212" y="2989823"/>
            <a:ext cx="10515600" cy="338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1476CE-6923-48B5-9CD1-BB74EB480EEC}"/>
              </a:ext>
            </a:extLst>
          </p:cNvPr>
          <p:cNvSpPr txBox="1"/>
          <p:nvPr/>
        </p:nvSpPr>
        <p:spPr>
          <a:xfrm>
            <a:off x="-11420" y="2720673"/>
            <a:ext cx="16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Normal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23DE16-6CD9-499A-ACF2-5162A5BE7065}"/>
              </a:ext>
            </a:extLst>
          </p:cNvPr>
          <p:cNvSpPr txBox="1"/>
          <p:nvPr/>
        </p:nvSpPr>
        <p:spPr>
          <a:xfrm>
            <a:off x="7366156" y="2245616"/>
            <a:ext cx="16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Loss</a:t>
            </a:r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07A9B7F-C1DD-46E9-AA3A-AFEC2FC0DA91}"/>
              </a:ext>
            </a:extLst>
          </p:cNvPr>
          <p:cNvSpPr/>
          <p:nvPr/>
        </p:nvSpPr>
        <p:spPr>
          <a:xfrm>
            <a:off x="7039081" y="2912634"/>
            <a:ext cx="1600199" cy="140518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08032A-B990-4DBF-A918-4C63239D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10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9B51B6-2236-41FF-A6B5-841F512B0A03}"/>
              </a:ext>
            </a:extLst>
          </p:cNvPr>
          <p:cNvSpPr/>
          <p:nvPr/>
        </p:nvSpPr>
        <p:spPr>
          <a:xfrm>
            <a:off x="2014120" y="4215897"/>
            <a:ext cx="8266404" cy="973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Aligned Genome </a:t>
            </a:r>
          </a:p>
        </p:txBody>
      </p:sp>
    </p:spTree>
    <p:extLst>
      <p:ext uri="{BB962C8B-B14F-4D97-AF65-F5344CB8AC3E}">
        <p14:creationId xmlns:p14="http://schemas.microsoft.com/office/powerpoint/2010/main" val="35459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TCondor">
            <a:extLst>
              <a:ext uri="{FF2B5EF4-FFF2-40B4-BE49-F238E27FC236}">
                <a16:creationId xmlns:a16="http://schemas.microsoft.com/office/drawing/2014/main" id="{5BF68C20-584E-4531-8E5C-72B58A6A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5812" y="2667000"/>
            <a:ext cx="8763000" cy="267271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B933BC1-6214-4059-9086-E91B4943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013F82-EE5E-44EE-A61D-E31C6657F26F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3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B86EE-9EA2-4293-9AA1-2905758C2FDD}"/>
              </a:ext>
            </a:extLst>
          </p:cNvPr>
          <p:cNvSpPr/>
          <p:nvPr/>
        </p:nvSpPr>
        <p:spPr>
          <a:xfrm>
            <a:off x="564383" y="1195124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 and CNV analysis  with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06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TCondor">
            <a:extLst>
              <a:ext uri="{FF2B5EF4-FFF2-40B4-BE49-F238E27FC236}">
                <a16:creationId xmlns:a16="http://schemas.microsoft.com/office/drawing/2014/main" id="{5BF68C20-584E-4531-8E5C-72B58A6A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613" y="180972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B933BC1-6214-4059-9086-E91B4943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013F82-EE5E-44EE-A61D-E31C6657F26F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3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B86EE-9EA2-4293-9AA1-2905758C2FDD}"/>
              </a:ext>
            </a:extLst>
          </p:cNvPr>
          <p:cNvSpPr/>
          <p:nvPr/>
        </p:nvSpPr>
        <p:spPr>
          <a:xfrm>
            <a:off x="150812" y="228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Alignment: Example C041</a:t>
            </a:r>
            <a:endParaRPr lang="en-US" sz="3600" dirty="0"/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B517E1D-794B-4493-B9ED-7A34F022FB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5685" r="20286" b="77617"/>
          <a:stretch/>
        </p:blipFill>
        <p:spPr>
          <a:xfrm>
            <a:off x="455612" y="1524000"/>
            <a:ext cx="3729926" cy="13101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3434CC-E950-44E2-8479-6B9844F77D88}"/>
              </a:ext>
            </a:extLst>
          </p:cNvPr>
          <p:cNvSpPr txBox="1"/>
          <p:nvPr/>
        </p:nvSpPr>
        <p:spPr>
          <a:xfrm>
            <a:off x="150812" y="9392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50 x coverage</a:t>
            </a:r>
          </a:p>
        </p:txBody>
      </p:sp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9F78FBF-98EA-4C08-BAEC-AF370641C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5685" r="20286" b="77617"/>
          <a:stretch/>
        </p:blipFill>
        <p:spPr>
          <a:xfrm>
            <a:off x="455612" y="2802618"/>
            <a:ext cx="3729926" cy="1310149"/>
          </a:xfrm>
          <a:prstGeom prst="rect">
            <a:avLst/>
          </a:prstGeom>
        </p:spPr>
      </p:pic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ABEA090-57A3-4B7C-878C-D69522611F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5685" r="20286" b="77617"/>
          <a:stretch/>
        </p:blipFill>
        <p:spPr>
          <a:xfrm>
            <a:off x="4157674" y="1524000"/>
            <a:ext cx="3729926" cy="1310149"/>
          </a:xfrm>
          <a:prstGeom prst="rect">
            <a:avLst/>
          </a:prstGeom>
        </p:spPr>
      </p:pic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61F1D80-C6AF-4248-B900-4C9C88F74E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5685" r="20286" b="77617"/>
          <a:stretch/>
        </p:blipFill>
        <p:spPr>
          <a:xfrm>
            <a:off x="4158714" y="2810501"/>
            <a:ext cx="3729926" cy="13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TCondor">
            <a:extLst>
              <a:ext uri="{FF2B5EF4-FFF2-40B4-BE49-F238E27FC236}">
                <a16:creationId xmlns:a16="http://schemas.microsoft.com/office/drawing/2014/main" id="{5BF68C20-584E-4531-8E5C-72B58A6A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613" y="180972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B933BC1-6214-4059-9086-E91B4943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013F82-EE5E-44EE-A61D-E31C6657F26F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3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B86EE-9EA2-4293-9AA1-2905758C2FDD}"/>
              </a:ext>
            </a:extLst>
          </p:cNvPr>
          <p:cNvSpPr/>
          <p:nvPr/>
        </p:nvSpPr>
        <p:spPr>
          <a:xfrm>
            <a:off x="150812" y="228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Alignment: Example C041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3434CC-E950-44E2-8479-6B9844F77D88}"/>
              </a:ext>
            </a:extLst>
          </p:cNvPr>
          <p:cNvSpPr txBox="1"/>
          <p:nvPr/>
        </p:nvSpPr>
        <p:spPr>
          <a:xfrm>
            <a:off x="150812" y="9392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50 x coverage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8A15E9-D485-4AD9-9633-C4DDF616BC53}"/>
              </a:ext>
            </a:extLst>
          </p:cNvPr>
          <p:cNvGrpSpPr/>
          <p:nvPr/>
        </p:nvGrpSpPr>
        <p:grpSpPr>
          <a:xfrm>
            <a:off x="452887" y="1500649"/>
            <a:ext cx="7466147" cy="2620001"/>
            <a:chOff x="422493" y="1500649"/>
            <a:chExt cx="7466147" cy="26200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8ED854-CE88-471F-910B-6017626329DB}"/>
                </a:ext>
              </a:extLst>
            </p:cNvPr>
            <p:cNvGrpSpPr/>
            <p:nvPr/>
          </p:nvGrpSpPr>
          <p:grpSpPr>
            <a:xfrm>
              <a:off x="455612" y="1524000"/>
              <a:ext cx="7433028" cy="2596650"/>
              <a:chOff x="455612" y="1524000"/>
              <a:chExt cx="7433028" cy="2596650"/>
            </a:xfrm>
          </p:grpSpPr>
          <p:pic>
            <p:nvPicPr>
              <p:cNvPr id="5" name="Picture 4" descr="A picture containing screenshot&#10;&#10;Description automatically generated">
                <a:extLst>
                  <a:ext uri="{FF2B5EF4-FFF2-40B4-BE49-F238E27FC236}">
                    <a16:creationId xmlns:a16="http://schemas.microsoft.com/office/drawing/2014/main" id="{4B517E1D-794B-4493-B9ED-7A34F022FB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72" t="5685" r="20286" b="77617"/>
              <a:stretch/>
            </p:blipFill>
            <p:spPr>
              <a:xfrm>
                <a:off x="455612" y="1524000"/>
                <a:ext cx="3729926" cy="1310149"/>
              </a:xfrm>
              <a:prstGeom prst="rect">
                <a:avLst/>
              </a:prstGeom>
            </p:spPr>
          </p:pic>
          <p:pic>
            <p:nvPicPr>
              <p:cNvPr id="7" name="Picture 6" descr="A picture containing screenshot&#10;&#10;Description automatically generated">
                <a:extLst>
                  <a:ext uri="{FF2B5EF4-FFF2-40B4-BE49-F238E27FC236}">
                    <a16:creationId xmlns:a16="http://schemas.microsoft.com/office/drawing/2014/main" id="{09F78FBF-98EA-4C08-BAEC-AF370641CA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72" t="5685" r="20286" b="77617"/>
              <a:stretch/>
            </p:blipFill>
            <p:spPr>
              <a:xfrm>
                <a:off x="455612" y="2802618"/>
                <a:ext cx="3729926" cy="1310149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screenshot&#10;&#10;Description automatically generated">
                <a:extLst>
                  <a:ext uri="{FF2B5EF4-FFF2-40B4-BE49-F238E27FC236}">
                    <a16:creationId xmlns:a16="http://schemas.microsoft.com/office/drawing/2014/main" id="{DABEA090-57A3-4B7C-878C-D69522611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72" t="5685" r="20286" b="77617"/>
              <a:stretch/>
            </p:blipFill>
            <p:spPr>
              <a:xfrm>
                <a:off x="4157674" y="1524000"/>
                <a:ext cx="3729926" cy="1310149"/>
              </a:xfrm>
              <a:prstGeom prst="rect">
                <a:avLst/>
              </a:prstGeom>
            </p:spPr>
          </p:pic>
          <p:pic>
            <p:nvPicPr>
              <p:cNvPr id="9" name="Picture 8" descr="A picture containing screenshot&#10;&#10;Description automatically generated">
                <a:extLst>
                  <a:ext uri="{FF2B5EF4-FFF2-40B4-BE49-F238E27FC236}">
                    <a16:creationId xmlns:a16="http://schemas.microsoft.com/office/drawing/2014/main" id="{961F1D80-C6AF-4248-B900-4C9C88F74E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72" t="5685" r="20286" b="77617"/>
              <a:stretch/>
            </p:blipFill>
            <p:spPr>
              <a:xfrm>
                <a:off x="4158714" y="2810501"/>
                <a:ext cx="3729926" cy="1310149"/>
              </a:xfrm>
              <a:prstGeom prst="rect">
                <a:avLst/>
              </a:prstGeom>
            </p:spPr>
          </p:pic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735C0D9-3CF4-4BBB-8228-32CABD89F81D}"/>
                </a:ext>
              </a:extLst>
            </p:cNvPr>
            <p:cNvCxnSpPr>
              <a:cxnSpLocks/>
            </p:cNvCxnSpPr>
            <p:nvPr/>
          </p:nvCxnSpPr>
          <p:spPr>
            <a:xfrm>
              <a:off x="1674812" y="1504293"/>
              <a:ext cx="0" cy="25966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A9503C-C9FF-4C4C-87DF-3AF39A2E6418}"/>
                </a:ext>
              </a:extLst>
            </p:cNvPr>
            <p:cNvCxnSpPr>
              <a:cxnSpLocks/>
            </p:cNvCxnSpPr>
            <p:nvPr/>
          </p:nvCxnSpPr>
          <p:spPr>
            <a:xfrm>
              <a:off x="3275012" y="1524000"/>
              <a:ext cx="0" cy="25966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6F16288-A6AA-40F6-8DCA-0EEA19317D1F}"/>
                </a:ext>
              </a:extLst>
            </p:cNvPr>
            <p:cNvCxnSpPr>
              <a:cxnSpLocks/>
            </p:cNvCxnSpPr>
            <p:nvPr/>
          </p:nvCxnSpPr>
          <p:spPr>
            <a:xfrm>
              <a:off x="4494212" y="1504293"/>
              <a:ext cx="0" cy="25966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81D61A-E2C3-493C-B8B9-B774FE83C1F8}"/>
                </a:ext>
              </a:extLst>
            </p:cNvPr>
            <p:cNvCxnSpPr>
              <a:cxnSpLocks/>
            </p:cNvCxnSpPr>
            <p:nvPr/>
          </p:nvCxnSpPr>
          <p:spPr>
            <a:xfrm>
              <a:off x="5484812" y="1504293"/>
              <a:ext cx="0" cy="25966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42EDE62-F21D-483A-8892-ABC2263A2812}"/>
                </a:ext>
              </a:extLst>
            </p:cNvPr>
            <p:cNvCxnSpPr>
              <a:cxnSpLocks/>
            </p:cNvCxnSpPr>
            <p:nvPr/>
          </p:nvCxnSpPr>
          <p:spPr>
            <a:xfrm>
              <a:off x="6551612" y="1500649"/>
              <a:ext cx="0" cy="25966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BC5169-62F8-41B3-B74C-DA4990248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493" y="2744390"/>
              <a:ext cx="746510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732ACA8-78DD-4362-AF63-F7A68DCD6D81}"/>
              </a:ext>
            </a:extLst>
          </p:cNvPr>
          <p:cNvSpPr/>
          <p:nvPr/>
        </p:nvSpPr>
        <p:spPr>
          <a:xfrm>
            <a:off x="5507553" y="324433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paralyzing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6A3856D-496A-4DD9-A955-70D04F483539}"/>
              </a:ext>
            </a:extLst>
          </p:cNvPr>
          <p:cNvCxnSpPr>
            <a:cxnSpLocks/>
          </p:cNvCxnSpPr>
          <p:nvPr/>
        </p:nvCxnSpPr>
        <p:spPr>
          <a:xfrm flipH="1">
            <a:off x="466041" y="2756065"/>
            <a:ext cx="746510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3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TCondor">
            <a:extLst>
              <a:ext uri="{FF2B5EF4-FFF2-40B4-BE49-F238E27FC236}">
                <a16:creationId xmlns:a16="http://schemas.microsoft.com/office/drawing/2014/main" id="{5BF68C20-584E-4531-8E5C-72B58A6A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613" y="180972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B933BC1-6214-4059-9086-E91B4943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013F82-EE5E-44EE-A61D-E31C6657F26F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3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B86EE-9EA2-4293-9AA1-2905758C2FDD}"/>
              </a:ext>
            </a:extLst>
          </p:cNvPr>
          <p:cNvSpPr/>
          <p:nvPr/>
        </p:nvSpPr>
        <p:spPr>
          <a:xfrm>
            <a:off x="150812" y="228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Alignment: Example C041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3434CC-E950-44E2-8479-6B9844F77D88}"/>
              </a:ext>
            </a:extLst>
          </p:cNvPr>
          <p:cNvSpPr txBox="1"/>
          <p:nvPr/>
        </p:nvSpPr>
        <p:spPr>
          <a:xfrm>
            <a:off x="150812" y="9392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50 x coverage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8A15E9-D485-4AD9-9633-C4DDF616BC53}"/>
              </a:ext>
            </a:extLst>
          </p:cNvPr>
          <p:cNvGrpSpPr/>
          <p:nvPr/>
        </p:nvGrpSpPr>
        <p:grpSpPr>
          <a:xfrm>
            <a:off x="452887" y="1500649"/>
            <a:ext cx="7466147" cy="2620001"/>
            <a:chOff x="422493" y="1500649"/>
            <a:chExt cx="7466147" cy="26200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8ED854-CE88-471F-910B-6017626329DB}"/>
                </a:ext>
              </a:extLst>
            </p:cNvPr>
            <p:cNvGrpSpPr/>
            <p:nvPr/>
          </p:nvGrpSpPr>
          <p:grpSpPr>
            <a:xfrm>
              <a:off x="455612" y="1524000"/>
              <a:ext cx="7433028" cy="2596650"/>
              <a:chOff x="455612" y="1524000"/>
              <a:chExt cx="7433028" cy="2596650"/>
            </a:xfrm>
          </p:grpSpPr>
          <p:pic>
            <p:nvPicPr>
              <p:cNvPr id="5" name="Picture 4" descr="A picture containing screenshot&#10;&#10;Description automatically generated">
                <a:extLst>
                  <a:ext uri="{FF2B5EF4-FFF2-40B4-BE49-F238E27FC236}">
                    <a16:creationId xmlns:a16="http://schemas.microsoft.com/office/drawing/2014/main" id="{4B517E1D-794B-4493-B9ED-7A34F022FB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72" t="5685" r="20286" b="77617"/>
              <a:stretch/>
            </p:blipFill>
            <p:spPr>
              <a:xfrm>
                <a:off x="455612" y="1524000"/>
                <a:ext cx="3729926" cy="1310149"/>
              </a:xfrm>
              <a:prstGeom prst="rect">
                <a:avLst/>
              </a:prstGeom>
            </p:spPr>
          </p:pic>
          <p:pic>
            <p:nvPicPr>
              <p:cNvPr id="7" name="Picture 6" descr="A picture containing screenshot&#10;&#10;Description automatically generated">
                <a:extLst>
                  <a:ext uri="{FF2B5EF4-FFF2-40B4-BE49-F238E27FC236}">
                    <a16:creationId xmlns:a16="http://schemas.microsoft.com/office/drawing/2014/main" id="{09F78FBF-98EA-4C08-BAEC-AF370641CA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72" t="5685" r="20286" b="77617"/>
              <a:stretch/>
            </p:blipFill>
            <p:spPr>
              <a:xfrm>
                <a:off x="490351" y="2802468"/>
                <a:ext cx="3729926" cy="1310149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screenshot&#10;&#10;Description automatically generated">
                <a:extLst>
                  <a:ext uri="{FF2B5EF4-FFF2-40B4-BE49-F238E27FC236}">
                    <a16:creationId xmlns:a16="http://schemas.microsoft.com/office/drawing/2014/main" id="{DABEA090-57A3-4B7C-878C-D69522611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72" t="5685" r="20286" b="77617"/>
              <a:stretch/>
            </p:blipFill>
            <p:spPr>
              <a:xfrm>
                <a:off x="4157674" y="1524000"/>
                <a:ext cx="3729926" cy="1310149"/>
              </a:xfrm>
              <a:prstGeom prst="rect">
                <a:avLst/>
              </a:prstGeom>
            </p:spPr>
          </p:pic>
          <p:pic>
            <p:nvPicPr>
              <p:cNvPr id="9" name="Picture 8" descr="A picture containing screenshot&#10;&#10;Description automatically generated">
                <a:extLst>
                  <a:ext uri="{FF2B5EF4-FFF2-40B4-BE49-F238E27FC236}">
                    <a16:creationId xmlns:a16="http://schemas.microsoft.com/office/drawing/2014/main" id="{961F1D80-C6AF-4248-B900-4C9C88F74E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72" t="5685" r="20286" b="77617"/>
              <a:stretch/>
            </p:blipFill>
            <p:spPr>
              <a:xfrm>
                <a:off x="4158714" y="2810501"/>
                <a:ext cx="3729926" cy="1310149"/>
              </a:xfrm>
              <a:prstGeom prst="rect">
                <a:avLst/>
              </a:prstGeom>
            </p:spPr>
          </p:pic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735C0D9-3CF4-4BBB-8228-32CABD89F81D}"/>
                </a:ext>
              </a:extLst>
            </p:cNvPr>
            <p:cNvCxnSpPr>
              <a:cxnSpLocks/>
            </p:cNvCxnSpPr>
            <p:nvPr/>
          </p:nvCxnSpPr>
          <p:spPr>
            <a:xfrm>
              <a:off x="1674812" y="1504293"/>
              <a:ext cx="0" cy="25966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A9503C-C9FF-4C4C-87DF-3AF39A2E6418}"/>
                </a:ext>
              </a:extLst>
            </p:cNvPr>
            <p:cNvCxnSpPr>
              <a:cxnSpLocks/>
            </p:cNvCxnSpPr>
            <p:nvPr/>
          </p:nvCxnSpPr>
          <p:spPr>
            <a:xfrm>
              <a:off x="3275012" y="1524000"/>
              <a:ext cx="0" cy="25966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6F16288-A6AA-40F6-8DCA-0EEA19317D1F}"/>
                </a:ext>
              </a:extLst>
            </p:cNvPr>
            <p:cNvCxnSpPr>
              <a:cxnSpLocks/>
            </p:cNvCxnSpPr>
            <p:nvPr/>
          </p:nvCxnSpPr>
          <p:spPr>
            <a:xfrm>
              <a:off x="4494212" y="1504293"/>
              <a:ext cx="0" cy="25966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81D61A-E2C3-493C-B8B9-B774FE83C1F8}"/>
                </a:ext>
              </a:extLst>
            </p:cNvPr>
            <p:cNvCxnSpPr>
              <a:cxnSpLocks/>
            </p:cNvCxnSpPr>
            <p:nvPr/>
          </p:nvCxnSpPr>
          <p:spPr>
            <a:xfrm>
              <a:off x="5484812" y="1504293"/>
              <a:ext cx="0" cy="25966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42EDE62-F21D-483A-8892-ABC2263A2812}"/>
                </a:ext>
              </a:extLst>
            </p:cNvPr>
            <p:cNvCxnSpPr>
              <a:cxnSpLocks/>
            </p:cNvCxnSpPr>
            <p:nvPr/>
          </p:nvCxnSpPr>
          <p:spPr>
            <a:xfrm>
              <a:off x="6551612" y="1500649"/>
              <a:ext cx="0" cy="259665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BC5169-62F8-41B3-B74C-DA4990248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493" y="2744390"/>
              <a:ext cx="746510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BBEEE8-FAD5-4A59-800C-D8BD9E0AEB9D}"/>
              </a:ext>
            </a:extLst>
          </p:cNvPr>
          <p:cNvCxnSpPr>
            <a:cxnSpLocks/>
          </p:cNvCxnSpPr>
          <p:nvPr/>
        </p:nvCxnSpPr>
        <p:spPr>
          <a:xfrm flipV="1">
            <a:off x="6659205" y="4949833"/>
            <a:ext cx="125377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7A99691-71C1-4016-9E85-89B32EBF27AA}"/>
              </a:ext>
            </a:extLst>
          </p:cNvPr>
          <p:cNvSpPr txBox="1"/>
          <p:nvPr/>
        </p:nvSpPr>
        <p:spPr>
          <a:xfrm>
            <a:off x="8075613" y="465744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x2,156 jobs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32ACA8-78DD-4362-AF63-F7A68DCD6D81}"/>
              </a:ext>
            </a:extLst>
          </p:cNvPr>
          <p:cNvSpPr/>
          <p:nvPr/>
        </p:nvSpPr>
        <p:spPr>
          <a:xfrm>
            <a:off x="5507553" y="3244334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paralyzing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6A3856D-496A-4DD9-A955-70D04F483539}"/>
              </a:ext>
            </a:extLst>
          </p:cNvPr>
          <p:cNvCxnSpPr>
            <a:cxnSpLocks/>
          </p:cNvCxnSpPr>
          <p:nvPr/>
        </p:nvCxnSpPr>
        <p:spPr>
          <a:xfrm flipH="1">
            <a:off x="466041" y="2756065"/>
            <a:ext cx="746510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C48FD361-5756-4E68-A29A-1455A4DCE214}"/>
              </a:ext>
            </a:extLst>
          </p:cNvPr>
          <p:cNvGrpSpPr/>
          <p:nvPr/>
        </p:nvGrpSpPr>
        <p:grpSpPr>
          <a:xfrm>
            <a:off x="1722363" y="1479039"/>
            <a:ext cx="4958902" cy="4616955"/>
            <a:chOff x="1722366" y="1506336"/>
            <a:chExt cx="4182896" cy="379081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CFFBCCB-05F0-4F2D-B8A2-C065616AA808}"/>
                </a:ext>
              </a:extLst>
            </p:cNvPr>
            <p:cNvCxnSpPr>
              <a:cxnSpLocks/>
            </p:cNvCxnSpPr>
            <p:nvPr/>
          </p:nvCxnSpPr>
          <p:spPr>
            <a:xfrm>
              <a:off x="3056799" y="2545270"/>
              <a:ext cx="2291840" cy="2140448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87F649D-5819-4F6A-9C57-145156A48A60}"/>
                </a:ext>
              </a:extLst>
            </p:cNvPr>
            <p:cNvCxnSpPr>
              <a:cxnSpLocks/>
            </p:cNvCxnSpPr>
            <p:nvPr/>
          </p:nvCxnSpPr>
          <p:spPr>
            <a:xfrm>
              <a:off x="1722366" y="2561452"/>
              <a:ext cx="2726042" cy="2735698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351DDF9-1B83-48D0-A062-486D3C7030E2}"/>
                </a:ext>
              </a:extLst>
            </p:cNvPr>
            <p:cNvCxnSpPr>
              <a:cxnSpLocks/>
            </p:cNvCxnSpPr>
            <p:nvPr/>
          </p:nvCxnSpPr>
          <p:spPr>
            <a:xfrm>
              <a:off x="1722372" y="1506336"/>
              <a:ext cx="2810936" cy="2779529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63A2CB2-3811-4D68-A728-320A906E4436}"/>
                </a:ext>
              </a:extLst>
            </p:cNvPr>
            <p:cNvCxnSpPr>
              <a:cxnSpLocks/>
            </p:cNvCxnSpPr>
            <p:nvPr/>
          </p:nvCxnSpPr>
          <p:spPr>
            <a:xfrm>
              <a:off x="3056805" y="1559433"/>
              <a:ext cx="2848457" cy="2588514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2CAA0CB6-5EAF-4469-8CBB-57CCE161A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02" t="5685" r="36019" b="79743"/>
            <a:stretch/>
          </p:blipFill>
          <p:spPr>
            <a:xfrm>
              <a:off x="4398827" y="4148555"/>
              <a:ext cx="1506435" cy="1143347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B90D5B9-F2A2-4E6C-B7F8-8E4831BB1A5B}"/>
              </a:ext>
            </a:extLst>
          </p:cNvPr>
          <p:cNvSpPr/>
          <p:nvPr/>
        </p:nvSpPr>
        <p:spPr>
          <a:xfrm>
            <a:off x="5562856" y="3244334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63316347</a:t>
            </a:r>
          </a:p>
        </p:txBody>
      </p:sp>
    </p:spTree>
    <p:extLst>
      <p:ext uri="{BB962C8B-B14F-4D97-AF65-F5344CB8AC3E}">
        <p14:creationId xmlns:p14="http://schemas.microsoft.com/office/powerpoint/2010/main" val="38288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TCondor">
            <a:extLst>
              <a:ext uri="{FF2B5EF4-FFF2-40B4-BE49-F238E27FC236}">
                <a16:creationId xmlns:a16="http://schemas.microsoft.com/office/drawing/2014/main" id="{5BF68C20-584E-4531-8E5C-72B58A6A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613" y="180972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B933BC1-6214-4059-9086-E91B4943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013F82-EE5E-44EE-A61D-E31C6657F26F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3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B86EE-9EA2-4293-9AA1-2905758C2FDD}"/>
              </a:ext>
            </a:extLst>
          </p:cNvPr>
          <p:cNvSpPr/>
          <p:nvPr/>
        </p:nvSpPr>
        <p:spPr>
          <a:xfrm>
            <a:off x="150812" y="228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Alignment: Example C041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3434CC-E950-44E2-8479-6B9844F77D88}"/>
              </a:ext>
            </a:extLst>
          </p:cNvPr>
          <p:cNvSpPr txBox="1"/>
          <p:nvPr/>
        </p:nvSpPr>
        <p:spPr>
          <a:xfrm>
            <a:off x="150812" y="9392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50 x coverage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BBEEE8-FAD5-4A59-800C-D8BD9E0AEB9D}"/>
              </a:ext>
            </a:extLst>
          </p:cNvPr>
          <p:cNvCxnSpPr>
            <a:cxnSpLocks/>
          </p:cNvCxnSpPr>
          <p:nvPr/>
        </p:nvCxnSpPr>
        <p:spPr>
          <a:xfrm>
            <a:off x="3457726" y="3507513"/>
            <a:ext cx="100661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7A99691-71C1-4016-9E85-89B32EBF27AA}"/>
              </a:ext>
            </a:extLst>
          </p:cNvPr>
          <p:cNvSpPr txBox="1"/>
          <p:nvPr/>
        </p:nvSpPr>
        <p:spPr>
          <a:xfrm>
            <a:off x="4427009" y="341818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 2,156 jobs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91C7BE-156A-46AD-9908-D475C1C28E2C}"/>
              </a:ext>
            </a:extLst>
          </p:cNvPr>
          <p:cNvGrpSpPr/>
          <p:nvPr/>
        </p:nvGrpSpPr>
        <p:grpSpPr>
          <a:xfrm>
            <a:off x="452887" y="1479040"/>
            <a:ext cx="3660325" cy="2559517"/>
            <a:chOff x="452887" y="1479039"/>
            <a:chExt cx="7466147" cy="461695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8A15E9-D485-4AD9-9633-C4DDF616BC53}"/>
                </a:ext>
              </a:extLst>
            </p:cNvPr>
            <p:cNvGrpSpPr/>
            <p:nvPr/>
          </p:nvGrpSpPr>
          <p:grpSpPr>
            <a:xfrm>
              <a:off x="452887" y="1500649"/>
              <a:ext cx="7466147" cy="2620001"/>
              <a:chOff x="422493" y="1500649"/>
              <a:chExt cx="7466147" cy="262000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98ED854-CE88-471F-910B-6017626329DB}"/>
                  </a:ext>
                </a:extLst>
              </p:cNvPr>
              <p:cNvGrpSpPr/>
              <p:nvPr/>
            </p:nvGrpSpPr>
            <p:grpSpPr>
              <a:xfrm>
                <a:off x="455612" y="1524000"/>
                <a:ext cx="7433028" cy="2596650"/>
                <a:chOff x="455612" y="1524000"/>
                <a:chExt cx="7433028" cy="2596650"/>
              </a:xfrm>
            </p:grpSpPr>
            <p:pic>
              <p:nvPicPr>
                <p:cNvPr id="5" name="Picture 4" descr="A picture containing screenshot&#10;&#10;Description automatically generated">
                  <a:extLst>
                    <a:ext uri="{FF2B5EF4-FFF2-40B4-BE49-F238E27FC236}">
                      <a16:creationId xmlns:a16="http://schemas.microsoft.com/office/drawing/2014/main" id="{4B517E1D-794B-4493-B9ED-7A34F022FB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72" t="5685" r="20286" b="77617"/>
                <a:stretch/>
              </p:blipFill>
              <p:spPr>
                <a:xfrm>
                  <a:off x="455612" y="1524000"/>
                  <a:ext cx="3729926" cy="1310149"/>
                </a:xfrm>
                <a:prstGeom prst="rect">
                  <a:avLst/>
                </a:prstGeom>
              </p:spPr>
            </p:pic>
            <p:pic>
              <p:nvPicPr>
                <p:cNvPr id="7" name="Picture 6" descr="A picture containing screenshot&#10;&#10;Description automatically generated">
                  <a:extLst>
                    <a:ext uri="{FF2B5EF4-FFF2-40B4-BE49-F238E27FC236}">
                      <a16:creationId xmlns:a16="http://schemas.microsoft.com/office/drawing/2014/main" id="{09F78FBF-98EA-4C08-BAEC-AF370641CA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72" t="5685" r="20286" b="77617"/>
                <a:stretch/>
              </p:blipFill>
              <p:spPr>
                <a:xfrm>
                  <a:off x="490351" y="2802468"/>
                  <a:ext cx="3729926" cy="1310149"/>
                </a:xfrm>
                <a:prstGeom prst="rect">
                  <a:avLst/>
                </a:prstGeom>
              </p:spPr>
            </p:pic>
            <p:pic>
              <p:nvPicPr>
                <p:cNvPr id="8" name="Picture 7" descr="A picture containing screenshot&#10;&#10;Description automatically generated">
                  <a:extLst>
                    <a:ext uri="{FF2B5EF4-FFF2-40B4-BE49-F238E27FC236}">
                      <a16:creationId xmlns:a16="http://schemas.microsoft.com/office/drawing/2014/main" id="{DABEA090-57A3-4B7C-878C-D69522611F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72" t="5685" r="20286" b="77617"/>
                <a:stretch/>
              </p:blipFill>
              <p:spPr>
                <a:xfrm>
                  <a:off x="4157674" y="1524000"/>
                  <a:ext cx="3729926" cy="1310149"/>
                </a:xfrm>
                <a:prstGeom prst="rect">
                  <a:avLst/>
                </a:prstGeom>
              </p:spPr>
            </p:pic>
            <p:pic>
              <p:nvPicPr>
                <p:cNvPr id="9" name="Picture 8" descr="A picture containing screenshot&#10;&#10;Description automatically generated">
                  <a:extLst>
                    <a:ext uri="{FF2B5EF4-FFF2-40B4-BE49-F238E27FC236}">
                      <a16:creationId xmlns:a16="http://schemas.microsoft.com/office/drawing/2014/main" id="{961F1D80-C6AF-4248-B900-4C9C88F74E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72" t="5685" r="20286" b="77617"/>
                <a:stretch/>
              </p:blipFill>
              <p:spPr>
                <a:xfrm>
                  <a:off x="4158714" y="2810501"/>
                  <a:ext cx="3729926" cy="1310149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8735C0D9-3CF4-4BBB-8228-32CABD89F8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4812" y="1504293"/>
                <a:ext cx="0" cy="259665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5A9503C-C9FF-4C4C-87DF-3AF39A2E6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5012" y="1524000"/>
                <a:ext cx="0" cy="259665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6F16288-A6AA-40F6-8DCA-0EEA19317D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4212" y="1504293"/>
                <a:ext cx="0" cy="259665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B81D61A-E2C3-493C-B8B9-B774FE83C1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4812" y="1504293"/>
                <a:ext cx="0" cy="259665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42EDE62-F21D-483A-8892-ABC2263A28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12" y="1500649"/>
                <a:ext cx="0" cy="259665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4BC5169-62F8-41B3-B74C-DA4990248C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2493" y="2744390"/>
                <a:ext cx="7465107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9" name="Group 2048">
              <a:extLst>
                <a:ext uri="{FF2B5EF4-FFF2-40B4-BE49-F238E27FC236}">
                  <a16:creationId xmlns:a16="http://schemas.microsoft.com/office/drawing/2014/main" id="{C48FD361-5756-4E68-A29A-1455A4DCE214}"/>
                </a:ext>
              </a:extLst>
            </p:cNvPr>
            <p:cNvGrpSpPr/>
            <p:nvPr/>
          </p:nvGrpSpPr>
          <p:grpSpPr>
            <a:xfrm>
              <a:off x="1722363" y="1479039"/>
              <a:ext cx="4958902" cy="4616955"/>
              <a:chOff x="1722366" y="1506336"/>
              <a:chExt cx="4182896" cy="379081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CFFBCCB-05F0-4F2D-B8A2-C065616AA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6799" y="2545270"/>
                <a:ext cx="2291840" cy="2140448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87F649D-5819-4F6A-9C57-145156A48A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2366" y="2561452"/>
                <a:ext cx="2726042" cy="2735698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351DDF9-1B83-48D0-A062-486D3C7030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2372" y="1506336"/>
                <a:ext cx="2810936" cy="2779529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63A2CB2-3811-4D68-A728-320A906E44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6805" y="1559433"/>
                <a:ext cx="2848457" cy="2588514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Picture 55" descr="A picture containing screenshot&#10;&#10;Description automatically generated">
                <a:extLst>
                  <a:ext uri="{FF2B5EF4-FFF2-40B4-BE49-F238E27FC236}">
                    <a16:creationId xmlns:a16="http://schemas.microsoft.com/office/drawing/2014/main" id="{2CAA0CB6-5EAF-4469-8CBB-57CCE161A8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02" t="5685" r="36019" b="79743"/>
              <a:stretch/>
            </p:blipFill>
            <p:spPr>
              <a:xfrm>
                <a:off x="4398827" y="4148555"/>
                <a:ext cx="1506435" cy="1143347"/>
              </a:xfrm>
              <a:prstGeom prst="rect">
                <a:avLst/>
              </a:prstGeom>
            </p:spPr>
          </p:pic>
        </p:grpSp>
      </p:grpSp>
      <p:sp>
        <p:nvSpPr>
          <p:cNvPr id="3" name="Arrow: Bent 2">
            <a:extLst>
              <a:ext uri="{FF2B5EF4-FFF2-40B4-BE49-F238E27FC236}">
                <a16:creationId xmlns:a16="http://schemas.microsoft.com/office/drawing/2014/main" id="{6FADF36E-B8BF-4797-9DC4-463DA3AA7513}"/>
              </a:ext>
            </a:extLst>
          </p:cNvPr>
          <p:cNvSpPr/>
          <p:nvPr/>
        </p:nvSpPr>
        <p:spPr>
          <a:xfrm>
            <a:off x="5041907" y="2057401"/>
            <a:ext cx="1253772" cy="13242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03BC7B-0177-4169-AB21-93ADA0F95A0F}"/>
              </a:ext>
            </a:extLst>
          </p:cNvPr>
          <p:cNvSpPr txBox="1"/>
          <p:nvPr/>
        </p:nvSpPr>
        <p:spPr>
          <a:xfrm>
            <a:off x="6704012" y="1778306"/>
            <a:ext cx="319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Inputs: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54E5A2-C7FC-4F19-B776-033B0BA36473}"/>
              </a:ext>
            </a:extLst>
          </p:cNvPr>
          <p:cNvSpPr/>
          <p:nvPr/>
        </p:nvSpPr>
        <p:spPr>
          <a:xfrm>
            <a:off x="6462972" y="2316915"/>
            <a:ext cx="3962400" cy="4725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Reference Genome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B62616-12EF-48BF-B35C-73FED8C5694D}"/>
              </a:ext>
            </a:extLst>
          </p:cNvPr>
          <p:cNvSpPr txBox="1"/>
          <p:nvPr/>
        </p:nvSpPr>
        <p:spPr>
          <a:xfrm>
            <a:off x="10534909" y="2157319"/>
            <a:ext cx="1503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3.7 GB</a:t>
            </a:r>
            <a:endParaRPr lang="en-US" dirty="0"/>
          </a:p>
        </p:txBody>
      </p:sp>
      <p:pic>
        <p:nvPicPr>
          <p:cNvPr id="40" name="Picture 3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2416D1B-A82D-43B4-B484-5536190162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2" t="5685" r="36019" b="79743"/>
          <a:stretch/>
        </p:blipFill>
        <p:spPr>
          <a:xfrm>
            <a:off x="7032224" y="2970199"/>
            <a:ext cx="875552" cy="771976"/>
          </a:xfrm>
          <a:prstGeom prst="rect">
            <a:avLst/>
          </a:prstGeom>
        </p:spPr>
      </p:pic>
      <p:pic>
        <p:nvPicPr>
          <p:cNvPr id="41" name="Picture 4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8C71F44-716D-4ED2-B7BA-37C0F4174F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2" t="5685" r="36019" b="79743"/>
          <a:stretch/>
        </p:blipFill>
        <p:spPr>
          <a:xfrm>
            <a:off x="8186453" y="2995707"/>
            <a:ext cx="875552" cy="77197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654B666-74C7-4340-8AC8-7B1FC2450EB0}"/>
              </a:ext>
            </a:extLst>
          </p:cNvPr>
          <p:cNvSpPr txBox="1"/>
          <p:nvPr/>
        </p:nvSpPr>
        <p:spPr>
          <a:xfrm>
            <a:off x="9102195" y="3001805"/>
            <a:ext cx="2471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25 MB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TCondor">
            <a:extLst>
              <a:ext uri="{FF2B5EF4-FFF2-40B4-BE49-F238E27FC236}">
                <a16:creationId xmlns:a16="http://schemas.microsoft.com/office/drawing/2014/main" id="{5BF68C20-584E-4531-8E5C-72B58A6A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613" y="180972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B933BC1-6214-4059-9086-E91B4943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013F82-EE5E-44EE-A61D-E31C6657F26F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3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B86EE-9EA2-4293-9AA1-2905758C2FDD}"/>
              </a:ext>
            </a:extLst>
          </p:cNvPr>
          <p:cNvSpPr/>
          <p:nvPr/>
        </p:nvSpPr>
        <p:spPr>
          <a:xfrm>
            <a:off x="150812" y="228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Alignment: Example C041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3434CC-E950-44E2-8479-6B9844F77D88}"/>
              </a:ext>
            </a:extLst>
          </p:cNvPr>
          <p:cNvSpPr txBox="1"/>
          <p:nvPr/>
        </p:nvSpPr>
        <p:spPr>
          <a:xfrm>
            <a:off x="150812" y="9392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50 x coverage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BBEEE8-FAD5-4A59-800C-D8BD9E0AEB9D}"/>
              </a:ext>
            </a:extLst>
          </p:cNvPr>
          <p:cNvCxnSpPr>
            <a:cxnSpLocks/>
          </p:cNvCxnSpPr>
          <p:nvPr/>
        </p:nvCxnSpPr>
        <p:spPr>
          <a:xfrm>
            <a:off x="3457726" y="3507513"/>
            <a:ext cx="100661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7A99691-71C1-4016-9E85-89B32EBF27AA}"/>
              </a:ext>
            </a:extLst>
          </p:cNvPr>
          <p:cNvSpPr txBox="1"/>
          <p:nvPr/>
        </p:nvSpPr>
        <p:spPr>
          <a:xfrm>
            <a:off x="4427009" y="341818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 2,156 Jobs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91C7BE-156A-46AD-9908-D475C1C28E2C}"/>
              </a:ext>
            </a:extLst>
          </p:cNvPr>
          <p:cNvGrpSpPr/>
          <p:nvPr/>
        </p:nvGrpSpPr>
        <p:grpSpPr>
          <a:xfrm>
            <a:off x="452887" y="1479040"/>
            <a:ext cx="3660325" cy="2559517"/>
            <a:chOff x="452887" y="1479039"/>
            <a:chExt cx="7466147" cy="461695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8A15E9-D485-4AD9-9633-C4DDF616BC53}"/>
                </a:ext>
              </a:extLst>
            </p:cNvPr>
            <p:cNvGrpSpPr/>
            <p:nvPr/>
          </p:nvGrpSpPr>
          <p:grpSpPr>
            <a:xfrm>
              <a:off x="452887" y="1500649"/>
              <a:ext cx="7466147" cy="2620001"/>
              <a:chOff x="422493" y="1500649"/>
              <a:chExt cx="7466147" cy="262000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98ED854-CE88-471F-910B-6017626329DB}"/>
                  </a:ext>
                </a:extLst>
              </p:cNvPr>
              <p:cNvGrpSpPr/>
              <p:nvPr/>
            </p:nvGrpSpPr>
            <p:grpSpPr>
              <a:xfrm>
                <a:off x="455612" y="1524000"/>
                <a:ext cx="7433028" cy="2596650"/>
                <a:chOff x="455612" y="1524000"/>
                <a:chExt cx="7433028" cy="2596650"/>
              </a:xfrm>
            </p:grpSpPr>
            <p:pic>
              <p:nvPicPr>
                <p:cNvPr id="5" name="Picture 4" descr="A picture containing screenshot&#10;&#10;Description automatically generated">
                  <a:extLst>
                    <a:ext uri="{FF2B5EF4-FFF2-40B4-BE49-F238E27FC236}">
                      <a16:creationId xmlns:a16="http://schemas.microsoft.com/office/drawing/2014/main" id="{4B517E1D-794B-4493-B9ED-7A34F022FB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72" t="5685" r="20286" b="77617"/>
                <a:stretch/>
              </p:blipFill>
              <p:spPr>
                <a:xfrm>
                  <a:off x="455612" y="1524000"/>
                  <a:ext cx="3729926" cy="1310149"/>
                </a:xfrm>
                <a:prstGeom prst="rect">
                  <a:avLst/>
                </a:prstGeom>
              </p:spPr>
            </p:pic>
            <p:pic>
              <p:nvPicPr>
                <p:cNvPr id="7" name="Picture 6" descr="A picture containing screenshot&#10;&#10;Description automatically generated">
                  <a:extLst>
                    <a:ext uri="{FF2B5EF4-FFF2-40B4-BE49-F238E27FC236}">
                      <a16:creationId xmlns:a16="http://schemas.microsoft.com/office/drawing/2014/main" id="{09F78FBF-98EA-4C08-BAEC-AF370641CA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72" t="5685" r="20286" b="77617"/>
                <a:stretch/>
              </p:blipFill>
              <p:spPr>
                <a:xfrm>
                  <a:off x="490351" y="2802468"/>
                  <a:ext cx="3729926" cy="1310149"/>
                </a:xfrm>
                <a:prstGeom prst="rect">
                  <a:avLst/>
                </a:prstGeom>
              </p:spPr>
            </p:pic>
            <p:pic>
              <p:nvPicPr>
                <p:cNvPr id="8" name="Picture 7" descr="A picture containing screenshot&#10;&#10;Description automatically generated">
                  <a:extLst>
                    <a:ext uri="{FF2B5EF4-FFF2-40B4-BE49-F238E27FC236}">
                      <a16:creationId xmlns:a16="http://schemas.microsoft.com/office/drawing/2014/main" id="{DABEA090-57A3-4B7C-878C-D69522611F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72" t="5685" r="20286" b="77617"/>
                <a:stretch/>
              </p:blipFill>
              <p:spPr>
                <a:xfrm>
                  <a:off x="4157674" y="1524000"/>
                  <a:ext cx="3729926" cy="1310149"/>
                </a:xfrm>
                <a:prstGeom prst="rect">
                  <a:avLst/>
                </a:prstGeom>
              </p:spPr>
            </p:pic>
            <p:pic>
              <p:nvPicPr>
                <p:cNvPr id="9" name="Picture 8" descr="A picture containing screenshot&#10;&#10;Description automatically generated">
                  <a:extLst>
                    <a:ext uri="{FF2B5EF4-FFF2-40B4-BE49-F238E27FC236}">
                      <a16:creationId xmlns:a16="http://schemas.microsoft.com/office/drawing/2014/main" id="{961F1D80-C6AF-4248-B900-4C9C88F74E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72" t="5685" r="20286" b="77617"/>
                <a:stretch/>
              </p:blipFill>
              <p:spPr>
                <a:xfrm>
                  <a:off x="4158714" y="2810501"/>
                  <a:ext cx="3729926" cy="1310149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8735C0D9-3CF4-4BBB-8228-32CABD89F8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4812" y="1504293"/>
                <a:ext cx="0" cy="259665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5A9503C-C9FF-4C4C-87DF-3AF39A2E64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5012" y="1524000"/>
                <a:ext cx="0" cy="259665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6F16288-A6AA-40F6-8DCA-0EEA19317D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94212" y="1504293"/>
                <a:ext cx="0" cy="259665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B81D61A-E2C3-493C-B8B9-B774FE83C1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4812" y="1504293"/>
                <a:ext cx="0" cy="259665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42EDE62-F21D-483A-8892-ABC2263A28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12" y="1500649"/>
                <a:ext cx="0" cy="259665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4BC5169-62F8-41B3-B74C-DA4990248C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2493" y="2744390"/>
                <a:ext cx="7465107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9" name="Group 2048">
              <a:extLst>
                <a:ext uri="{FF2B5EF4-FFF2-40B4-BE49-F238E27FC236}">
                  <a16:creationId xmlns:a16="http://schemas.microsoft.com/office/drawing/2014/main" id="{C48FD361-5756-4E68-A29A-1455A4DCE214}"/>
                </a:ext>
              </a:extLst>
            </p:cNvPr>
            <p:cNvGrpSpPr/>
            <p:nvPr/>
          </p:nvGrpSpPr>
          <p:grpSpPr>
            <a:xfrm>
              <a:off x="1722363" y="1479039"/>
              <a:ext cx="4958902" cy="4616955"/>
              <a:chOff x="1722366" y="1506336"/>
              <a:chExt cx="4182896" cy="379081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CFFBCCB-05F0-4F2D-B8A2-C065616AA8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6799" y="2545270"/>
                <a:ext cx="2291840" cy="2140448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87F649D-5819-4F6A-9C57-145156A48A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2366" y="2561452"/>
                <a:ext cx="2726042" cy="2735698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351DDF9-1B83-48D0-A062-486D3C7030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2372" y="1506336"/>
                <a:ext cx="2810936" cy="2779529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63A2CB2-3811-4D68-A728-320A906E44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6805" y="1559433"/>
                <a:ext cx="2848457" cy="2588514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Picture 55" descr="A picture containing screenshot&#10;&#10;Description automatically generated">
                <a:extLst>
                  <a:ext uri="{FF2B5EF4-FFF2-40B4-BE49-F238E27FC236}">
                    <a16:creationId xmlns:a16="http://schemas.microsoft.com/office/drawing/2014/main" id="{2CAA0CB6-5EAF-4469-8CBB-57CCE161A8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02" t="5685" r="36019" b="79743"/>
              <a:stretch/>
            </p:blipFill>
            <p:spPr>
              <a:xfrm>
                <a:off x="4398827" y="4148555"/>
                <a:ext cx="1506435" cy="1143347"/>
              </a:xfrm>
              <a:prstGeom prst="rect">
                <a:avLst/>
              </a:prstGeom>
            </p:spPr>
          </p:pic>
        </p:grpSp>
      </p:grpSp>
      <p:sp>
        <p:nvSpPr>
          <p:cNvPr id="3" name="Arrow: Bent 2">
            <a:extLst>
              <a:ext uri="{FF2B5EF4-FFF2-40B4-BE49-F238E27FC236}">
                <a16:creationId xmlns:a16="http://schemas.microsoft.com/office/drawing/2014/main" id="{6FADF36E-B8BF-4797-9DC4-463DA3AA7513}"/>
              </a:ext>
            </a:extLst>
          </p:cNvPr>
          <p:cNvSpPr/>
          <p:nvPr/>
        </p:nvSpPr>
        <p:spPr>
          <a:xfrm>
            <a:off x="5041907" y="2057401"/>
            <a:ext cx="1253772" cy="13242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03BC7B-0177-4169-AB21-93ADA0F95A0F}"/>
              </a:ext>
            </a:extLst>
          </p:cNvPr>
          <p:cNvSpPr txBox="1"/>
          <p:nvPr/>
        </p:nvSpPr>
        <p:spPr>
          <a:xfrm>
            <a:off x="5449767" y="4137666"/>
            <a:ext cx="319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Outputs: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54E5A2-C7FC-4F19-B776-033B0BA36473}"/>
              </a:ext>
            </a:extLst>
          </p:cNvPr>
          <p:cNvSpPr/>
          <p:nvPr/>
        </p:nvSpPr>
        <p:spPr>
          <a:xfrm>
            <a:off x="6462972" y="2316915"/>
            <a:ext cx="3962400" cy="4725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Reference Genome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B62616-12EF-48BF-B35C-73FED8C5694D}"/>
              </a:ext>
            </a:extLst>
          </p:cNvPr>
          <p:cNvSpPr txBox="1"/>
          <p:nvPr/>
        </p:nvSpPr>
        <p:spPr>
          <a:xfrm>
            <a:off x="10534909" y="2157319"/>
            <a:ext cx="1503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3.7 GB</a:t>
            </a:r>
            <a:endParaRPr lang="en-US" dirty="0"/>
          </a:p>
        </p:txBody>
      </p:sp>
      <p:pic>
        <p:nvPicPr>
          <p:cNvPr id="40" name="Picture 3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2416D1B-A82D-43B4-B484-5536190162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2" t="5685" r="36019" b="79743"/>
          <a:stretch/>
        </p:blipFill>
        <p:spPr>
          <a:xfrm>
            <a:off x="7032224" y="2970199"/>
            <a:ext cx="875552" cy="771976"/>
          </a:xfrm>
          <a:prstGeom prst="rect">
            <a:avLst/>
          </a:prstGeom>
        </p:spPr>
      </p:pic>
      <p:pic>
        <p:nvPicPr>
          <p:cNvPr id="41" name="Picture 4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8C71F44-716D-4ED2-B7BA-37C0F4174F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2" t="5685" r="36019" b="79743"/>
          <a:stretch/>
        </p:blipFill>
        <p:spPr>
          <a:xfrm>
            <a:off x="8186453" y="2995707"/>
            <a:ext cx="875552" cy="77197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654B666-74C7-4340-8AC8-7B1FC2450EB0}"/>
              </a:ext>
            </a:extLst>
          </p:cNvPr>
          <p:cNvSpPr txBox="1"/>
          <p:nvPr/>
        </p:nvSpPr>
        <p:spPr>
          <a:xfrm>
            <a:off x="9102195" y="3001805"/>
            <a:ext cx="2471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25 MB files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4B7A1C-517C-409E-84B0-8A38F069E10C}"/>
              </a:ext>
            </a:extLst>
          </p:cNvPr>
          <p:cNvSpPr/>
          <p:nvPr/>
        </p:nvSpPr>
        <p:spPr>
          <a:xfrm>
            <a:off x="5889016" y="4761543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44" name="Arrow: Bent 43">
            <a:extLst>
              <a:ext uri="{FF2B5EF4-FFF2-40B4-BE49-F238E27FC236}">
                <a16:creationId xmlns:a16="http://schemas.microsoft.com/office/drawing/2014/main" id="{F5E07C29-D9F8-47C9-B969-CDC34C7C71DF}"/>
              </a:ext>
            </a:extLst>
          </p:cNvPr>
          <p:cNvSpPr/>
          <p:nvPr/>
        </p:nvSpPr>
        <p:spPr>
          <a:xfrm flipV="1">
            <a:off x="4415021" y="3996784"/>
            <a:ext cx="1253772" cy="13242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125815-55C1-401B-B369-21D61F8C9085}"/>
              </a:ext>
            </a:extLst>
          </p:cNvPr>
          <p:cNvSpPr txBox="1"/>
          <p:nvPr/>
        </p:nvSpPr>
        <p:spPr>
          <a:xfrm>
            <a:off x="9062005" y="4620212"/>
            <a:ext cx="2379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~50-60 GB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4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TCondor">
            <a:extLst>
              <a:ext uri="{FF2B5EF4-FFF2-40B4-BE49-F238E27FC236}">
                <a16:creationId xmlns:a16="http://schemas.microsoft.com/office/drawing/2014/main" id="{5BF68C20-584E-4531-8E5C-72B58A6A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613" y="180972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B933BC1-6214-4059-9086-E91B4943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013F82-EE5E-44EE-A61D-E31C6657F26F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3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B86EE-9EA2-4293-9AA1-2905758C2FDD}"/>
              </a:ext>
            </a:extLst>
          </p:cNvPr>
          <p:cNvSpPr/>
          <p:nvPr/>
        </p:nvSpPr>
        <p:spPr>
          <a:xfrm>
            <a:off x="150812" y="228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Alignment: Example C041</a:t>
            </a:r>
            <a:endParaRPr lang="en-US" sz="36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4F46E7-E956-4BBE-A242-F7D7E40578C2}"/>
              </a:ext>
            </a:extLst>
          </p:cNvPr>
          <p:cNvSpPr/>
          <p:nvPr/>
        </p:nvSpPr>
        <p:spPr>
          <a:xfrm>
            <a:off x="912812" y="1524000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80848C-CDCC-4BE9-AB0B-3922A56650E7}"/>
              </a:ext>
            </a:extLst>
          </p:cNvPr>
          <p:cNvSpPr/>
          <p:nvPr/>
        </p:nvSpPr>
        <p:spPr>
          <a:xfrm>
            <a:off x="1674812" y="2173069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5AA228F-D843-42B3-95FD-02236A3F4257}"/>
              </a:ext>
            </a:extLst>
          </p:cNvPr>
          <p:cNvSpPr/>
          <p:nvPr/>
        </p:nvSpPr>
        <p:spPr>
          <a:xfrm>
            <a:off x="2970212" y="3003775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553DC1-3647-4E10-8FD1-1770779F2D21}"/>
              </a:ext>
            </a:extLst>
          </p:cNvPr>
          <p:cNvSpPr/>
          <p:nvPr/>
        </p:nvSpPr>
        <p:spPr>
          <a:xfrm>
            <a:off x="150812" y="3683819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826093-4A6A-485A-B109-C5B8E4920288}"/>
              </a:ext>
            </a:extLst>
          </p:cNvPr>
          <p:cNvSpPr txBox="1"/>
          <p:nvPr/>
        </p:nvSpPr>
        <p:spPr>
          <a:xfrm>
            <a:off x="4456112" y="4691414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2,156 files </a:t>
            </a:r>
          </a:p>
        </p:txBody>
      </p:sp>
    </p:spTree>
    <p:extLst>
      <p:ext uri="{BB962C8B-B14F-4D97-AF65-F5344CB8AC3E}">
        <p14:creationId xmlns:p14="http://schemas.microsoft.com/office/powerpoint/2010/main" val="16490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TCondor">
            <a:extLst>
              <a:ext uri="{FF2B5EF4-FFF2-40B4-BE49-F238E27FC236}">
                <a16:creationId xmlns:a16="http://schemas.microsoft.com/office/drawing/2014/main" id="{5BF68C20-584E-4531-8E5C-72B58A6A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613" y="180972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B933BC1-6214-4059-9086-E91B4943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013F82-EE5E-44EE-A61D-E31C6657F26F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3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B86EE-9EA2-4293-9AA1-2905758C2FDD}"/>
              </a:ext>
            </a:extLst>
          </p:cNvPr>
          <p:cNvSpPr/>
          <p:nvPr/>
        </p:nvSpPr>
        <p:spPr>
          <a:xfrm>
            <a:off x="150812" y="228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Alignment: Example C041</a:t>
            </a:r>
            <a:endParaRPr lang="en-US" sz="36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4F46E7-E956-4BBE-A242-F7D7E40578C2}"/>
              </a:ext>
            </a:extLst>
          </p:cNvPr>
          <p:cNvSpPr/>
          <p:nvPr/>
        </p:nvSpPr>
        <p:spPr>
          <a:xfrm>
            <a:off x="912812" y="1524000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80848C-CDCC-4BE9-AB0B-3922A56650E7}"/>
              </a:ext>
            </a:extLst>
          </p:cNvPr>
          <p:cNvSpPr/>
          <p:nvPr/>
        </p:nvSpPr>
        <p:spPr>
          <a:xfrm>
            <a:off x="760412" y="2385681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5AA228F-D843-42B3-95FD-02236A3F4257}"/>
              </a:ext>
            </a:extLst>
          </p:cNvPr>
          <p:cNvSpPr/>
          <p:nvPr/>
        </p:nvSpPr>
        <p:spPr>
          <a:xfrm>
            <a:off x="3397391" y="3294630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553DC1-3647-4E10-8FD1-1770779F2D21}"/>
              </a:ext>
            </a:extLst>
          </p:cNvPr>
          <p:cNvSpPr/>
          <p:nvPr/>
        </p:nvSpPr>
        <p:spPr>
          <a:xfrm>
            <a:off x="5194990" y="1571268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B404A2-B5AB-491F-9A21-77BCE1B4517A}"/>
              </a:ext>
            </a:extLst>
          </p:cNvPr>
          <p:cNvCxnSpPr>
            <a:stCxn id="38" idx="3"/>
            <a:endCxn id="47" idx="1"/>
          </p:cNvCxnSpPr>
          <p:nvPr/>
        </p:nvCxnSpPr>
        <p:spPr>
          <a:xfrm>
            <a:off x="3930855" y="1736613"/>
            <a:ext cx="1264135" cy="472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C61E04-373C-41F6-80F4-FE2E5FDDD01B}"/>
              </a:ext>
            </a:extLst>
          </p:cNvPr>
          <p:cNvCxnSpPr>
            <a:endCxn id="39" idx="3"/>
          </p:cNvCxnSpPr>
          <p:nvPr/>
        </p:nvCxnSpPr>
        <p:spPr>
          <a:xfrm flipH="1">
            <a:off x="3778455" y="1949225"/>
            <a:ext cx="4434578" cy="6490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F9A6A6-151B-43FE-93FC-32C9386A05D1}"/>
              </a:ext>
            </a:extLst>
          </p:cNvPr>
          <p:cNvCxnSpPr>
            <a:stCxn id="39" idx="1"/>
            <a:endCxn id="46" idx="1"/>
          </p:cNvCxnSpPr>
          <p:nvPr/>
        </p:nvCxnSpPr>
        <p:spPr>
          <a:xfrm>
            <a:off x="760412" y="2598294"/>
            <a:ext cx="2636979" cy="908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TCondor">
            <a:extLst>
              <a:ext uri="{FF2B5EF4-FFF2-40B4-BE49-F238E27FC236}">
                <a16:creationId xmlns:a16="http://schemas.microsoft.com/office/drawing/2014/main" id="{5BF68C20-584E-4531-8E5C-72B58A6A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613" y="180972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B933BC1-6214-4059-9086-E91B4943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013F82-EE5E-44EE-A61D-E31C6657F26F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3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B86EE-9EA2-4293-9AA1-2905758C2FDD}"/>
              </a:ext>
            </a:extLst>
          </p:cNvPr>
          <p:cNvSpPr/>
          <p:nvPr/>
        </p:nvSpPr>
        <p:spPr>
          <a:xfrm>
            <a:off x="150812" y="228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Alignment: Example C041</a:t>
            </a:r>
            <a:endParaRPr lang="en-US" sz="36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4F46E7-E956-4BBE-A242-F7D7E40578C2}"/>
              </a:ext>
            </a:extLst>
          </p:cNvPr>
          <p:cNvSpPr/>
          <p:nvPr/>
        </p:nvSpPr>
        <p:spPr>
          <a:xfrm>
            <a:off x="912812" y="1524000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80848C-CDCC-4BE9-AB0B-3922A56650E7}"/>
              </a:ext>
            </a:extLst>
          </p:cNvPr>
          <p:cNvSpPr/>
          <p:nvPr/>
        </p:nvSpPr>
        <p:spPr>
          <a:xfrm>
            <a:off x="760412" y="2385681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5AA228F-D843-42B3-95FD-02236A3F4257}"/>
              </a:ext>
            </a:extLst>
          </p:cNvPr>
          <p:cNvSpPr/>
          <p:nvPr/>
        </p:nvSpPr>
        <p:spPr>
          <a:xfrm>
            <a:off x="3397391" y="3294630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553DC1-3647-4E10-8FD1-1770779F2D21}"/>
              </a:ext>
            </a:extLst>
          </p:cNvPr>
          <p:cNvSpPr/>
          <p:nvPr/>
        </p:nvSpPr>
        <p:spPr>
          <a:xfrm>
            <a:off x="5194990" y="1571268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795763-9C73-4164-BD06-A9DC6E74F4F1}"/>
              </a:ext>
            </a:extLst>
          </p:cNvPr>
          <p:cNvSpPr/>
          <p:nvPr/>
        </p:nvSpPr>
        <p:spPr>
          <a:xfrm>
            <a:off x="3579812" y="4419600"/>
            <a:ext cx="8266404" cy="16468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Aligned Genome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B404A2-B5AB-491F-9A21-77BCE1B4517A}"/>
              </a:ext>
            </a:extLst>
          </p:cNvPr>
          <p:cNvCxnSpPr>
            <a:stCxn id="38" idx="3"/>
            <a:endCxn id="47" idx="1"/>
          </p:cNvCxnSpPr>
          <p:nvPr/>
        </p:nvCxnSpPr>
        <p:spPr>
          <a:xfrm>
            <a:off x="3930855" y="1736613"/>
            <a:ext cx="1264135" cy="472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C61E04-373C-41F6-80F4-FE2E5FDDD01B}"/>
              </a:ext>
            </a:extLst>
          </p:cNvPr>
          <p:cNvCxnSpPr>
            <a:endCxn id="39" idx="3"/>
          </p:cNvCxnSpPr>
          <p:nvPr/>
        </p:nvCxnSpPr>
        <p:spPr>
          <a:xfrm flipH="1">
            <a:off x="3778455" y="1949225"/>
            <a:ext cx="4434578" cy="6490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F9A6A6-151B-43FE-93FC-32C9386A05D1}"/>
              </a:ext>
            </a:extLst>
          </p:cNvPr>
          <p:cNvCxnSpPr>
            <a:stCxn id="39" idx="1"/>
            <a:endCxn id="46" idx="1"/>
          </p:cNvCxnSpPr>
          <p:nvPr/>
        </p:nvCxnSpPr>
        <p:spPr>
          <a:xfrm>
            <a:off x="760412" y="2598294"/>
            <a:ext cx="2636979" cy="908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Bent 1">
            <a:extLst>
              <a:ext uri="{FF2B5EF4-FFF2-40B4-BE49-F238E27FC236}">
                <a16:creationId xmlns:a16="http://schemas.microsoft.com/office/drawing/2014/main" id="{B5C50E9B-84E9-48C4-A2BF-A7BF0C0800D8}"/>
              </a:ext>
            </a:extLst>
          </p:cNvPr>
          <p:cNvSpPr/>
          <p:nvPr/>
        </p:nvSpPr>
        <p:spPr>
          <a:xfrm rot="5400000">
            <a:off x="6349821" y="3468974"/>
            <a:ext cx="990600" cy="8307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29BB-8721-45CD-8857-830447E2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228600"/>
            <a:ext cx="8305802" cy="663677"/>
          </a:xfrm>
        </p:spPr>
        <p:txBody>
          <a:bodyPr/>
          <a:lstStyle/>
          <a:p>
            <a:r>
              <a:rPr lang="en-US" dirty="0"/>
              <a:t>Genetic work in cattle</a:t>
            </a:r>
          </a:p>
        </p:txBody>
      </p:sp>
      <p:pic>
        <p:nvPicPr>
          <p:cNvPr id="14" name="Picture 13" descr="A group of brown and white cow standing in a field&#10;&#10;Description automatically generated">
            <a:extLst>
              <a:ext uri="{FF2B5EF4-FFF2-40B4-BE49-F238E27FC236}">
                <a16:creationId xmlns:a16="http://schemas.microsoft.com/office/drawing/2014/main" id="{2B748029-E09E-40A1-A5A0-94083F0AA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91482" y="1954161"/>
            <a:ext cx="5453215" cy="3635477"/>
          </a:xfrm>
          <a:prstGeom prst="rect">
            <a:avLst/>
          </a:prstGeom>
        </p:spPr>
      </p:pic>
      <p:pic>
        <p:nvPicPr>
          <p:cNvPr id="18" name="Picture 17" descr="A herd of cattle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97DBBF29-8249-4419-AB71-BB72C93CD1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7930" y="1954161"/>
            <a:ext cx="5479414" cy="36393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6E7A15-6832-4956-9EE5-E72787234A6F}"/>
              </a:ext>
            </a:extLst>
          </p:cNvPr>
          <p:cNvSpPr txBox="1"/>
          <p:nvPr/>
        </p:nvSpPr>
        <p:spPr>
          <a:xfrm>
            <a:off x="-13780" y="6858000"/>
            <a:ext cx="10325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commons.wikimedia.org/wiki/File:Beef_cattle,_Polyface_Farm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9A811AF-6509-4955-A04E-B978EEFA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TCondor">
            <a:extLst>
              <a:ext uri="{FF2B5EF4-FFF2-40B4-BE49-F238E27FC236}">
                <a16:creationId xmlns:a16="http://schemas.microsoft.com/office/drawing/2014/main" id="{5BF68C20-584E-4531-8E5C-72B58A6A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613" y="180972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B933BC1-6214-4059-9086-E91B4943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013F82-EE5E-44EE-A61D-E31C6657F26F}" type="slidenum">
              <a:rPr lang="en-US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3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B86EE-9EA2-4293-9AA1-2905758C2FDD}"/>
              </a:ext>
            </a:extLst>
          </p:cNvPr>
          <p:cNvSpPr/>
          <p:nvPr/>
        </p:nvSpPr>
        <p:spPr>
          <a:xfrm>
            <a:off x="150812" y="228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Alignment: Example C041</a:t>
            </a:r>
            <a:endParaRPr lang="en-US" sz="36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4F46E7-E956-4BBE-A242-F7D7E40578C2}"/>
              </a:ext>
            </a:extLst>
          </p:cNvPr>
          <p:cNvSpPr/>
          <p:nvPr/>
        </p:nvSpPr>
        <p:spPr>
          <a:xfrm>
            <a:off x="912812" y="1524000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80848C-CDCC-4BE9-AB0B-3922A56650E7}"/>
              </a:ext>
            </a:extLst>
          </p:cNvPr>
          <p:cNvSpPr/>
          <p:nvPr/>
        </p:nvSpPr>
        <p:spPr>
          <a:xfrm>
            <a:off x="760412" y="2385681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5AA228F-D843-42B3-95FD-02236A3F4257}"/>
              </a:ext>
            </a:extLst>
          </p:cNvPr>
          <p:cNvSpPr/>
          <p:nvPr/>
        </p:nvSpPr>
        <p:spPr>
          <a:xfrm>
            <a:off x="3397391" y="3294630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553DC1-3647-4E10-8FD1-1770779F2D21}"/>
              </a:ext>
            </a:extLst>
          </p:cNvPr>
          <p:cNvSpPr/>
          <p:nvPr/>
        </p:nvSpPr>
        <p:spPr>
          <a:xfrm>
            <a:off x="5194990" y="1571268"/>
            <a:ext cx="3018043" cy="425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Bam File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795763-9C73-4164-BD06-A9DC6E74F4F1}"/>
              </a:ext>
            </a:extLst>
          </p:cNvPr>
          <p:cNvSpPr/>
          <p:nvPr/>
        </p:nvSpPr>
        <p:spPr>
          <a:xfrm>
            <a:off x="3579812" y="4419600"/>
            <a:ext cx="8266404" cy="16468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Aligned Genome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B404A2-B5AB-491F-9A21-77BCE1B4517A}"/>
              </a:ext>
            </a:extLst>
          </p:cNvPr>
          <p:cNvCxnSpPr>
            <a:stCxn id="38" idx="3"/>
            <a:endCxn id="47" idx="1"/>
          </p:cNvCxnSpPr>
          <p:nvPr/>
        </p:nvCxnSpPr>
        <p:spPr>
          <a:xfrm>
            <a:off x="3930855" y="1736613"/>
            <a:ext cx="1264135" cy="472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C61E04-373C-41F6-80F4-FE2E5FDDD01B}"/>
              </a:ext>
            </a:extLst>
          </p:cNvPr>
          <p:cNvCxnSpPr>
            <a:endCxn id="39" idx="3"/>
          </p:cNvCxnSpPr>
          <p:nvPr/>
        </p:nvCxnSpPr>
        <p:spPr>
          <a:xfrm flipH="1">
            <a:off x="3778455" y="1949225"/>
            <a:ext cx="4434578" cy="6490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F9A6A6-151B-43FE-93FC-32C9386A05D1}"/>
              </a:ext>
            </a:extLst>
          </p:cNvPr>
          <p:cNvCxnSpPr>
            <a:stCxn id="39" idx="1"/>
            <a:endCxn id="46" idx="1"/>
          </p:cNvCxnSpPr>
          <p:nvPr/>
        </p:nvCxnSpPr>
        <p:spPr>
          <a:xfrm>
            <a:off x="760412" y="2598294"/>
            <a:ext cx="2636979" cy="908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15A193-2142-41D9-ACFA-14C3267FA8AD}"/>
              </a:ext>
            </a:extLst>
          </p:cNvPr>
          <p:cNvSpPr txBox="1"/>
          <p:nvPr/>
        </p:nvSpPr>
        <p:spPr>
          <a:xfrm>
            <a:off x="330312" y="4980057"/>
            <a:ext cx="1939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~160 GB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179B41-B163-48B6-A7F4-205BF6959FB0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269433" y="5334000"/>
            <a:ext cx="131037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Bent 15">
            <a:extLst>
              <a:ext uri="{FF2B5EF4-FFF2-40B4-BE49-F238E27FC236}">
                <a16:creationId xmlns:a16="http://schemas.microsoft.com/office/drawing/2014/main" id="{F249DCF0-F62D-45EF-BA5E-DA2C14289F09}"/>
              </a:ext>
            </a:extLst>
          </p:cNvPr>
          <p:cNvSpPr/>
          <p:nvPr/>
        </p:nvSpPr>
        <p:spPr>
          <a:xfrm rot="5400000">
            <a:off x="6349821" y="3468974"/>
            <a:ext cx="990600" cy="83070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B6E7A15-6832-4956-9EE5-E72787234A6F}"/>
              </a:ext>
            </a:extLst>
          </p:cNvPr>
          <p:cNvSpPr txBox="1"/>
          <p:nvPr/>
        </p:nvSpPr>
        <p:spPr>
          <a:xfrm>
            <a:off x="931648" y="6858000"/>
            <a:ext cx="10325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Beef_cattle,_Polyface_Farm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B933BC1-6214-4059-9086-E91B4943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0EC422-B2AF-404A-AC55-1BC689092AF6}"/>
              </a:ext>
            </a:extLst>
          </p:cNvPr>
          <p:cNvGrpSpPr/>
          <p:nvPr/>
        </p:nvGrpSpPr>
        <p:grpSpPr>
          <a:xfrm>
            <a:off x="227012" y="109396"/>
            <a:ext cx="8291855" cy="6567632"/>
            <a:chOff x="931648" y="63427"/>
            <a:chExt cx="8291855" cy="65676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439ACE-F7B8-4256-886C-E3FAF0A6590A}"/>
                </a:ext>
              </a:extLst>
            </p:cNvPr>
            <p:cNvSpPr/>
            <p:nvPr/>
          </p:nvSpPr>
          <p:spPr>
            <a:xfrm>
              <a:off x="931648" y="3008035"/>
              <a:ext cx="8266404" cy="9733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ysClr val="windowText" lastClr="000000"/>
                  </a:solidFill>
                </a:rPr>
                <a:t>Aligned Genome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5A7535-CE58-49B9-B91F-3C3DAB052853}"/>
                </a:ext>
              </a:extLst>
            </p:cNvPr>
            <p:cNvSpPr/>
            <p:nvPr/>
          </p:nvSpPr>
          <p:spPr>
            <a:xfrm>
              <a:off x="934976" y="2034723"/>
              <a:ext cx="8266404" cy="9733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ysClr val="windowText" lastClr="000000"/>
                  </a:solidFill>
                </a:rPr>
                <a:t>Aligned Genome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B5169C-01D5-403F-8341-725D1F55FB21}"/>
                </a:ext>
              </a:extLst>
            </p:cNvPr>
            <p:cNvSpPr/>
            <p:nvPr/>
          </p:nvSpPr>
          <p:spPr>
            <a:xfrm>
              <a:off x="946396" y="1049029"/>
              <a:ext cx="8266404" cy="9733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ysClr val="windowText" lastClr="000000"/>
                  </a:solidFill>
                </a:rPr>
                <a:t>Aligned Genome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DCD228-EC3D-4F54-86C3-6CB4D4C4D62F}"/>
                </a:ext>
              </a:extLst>
            </p:cNvPr>
            <p:cNvSpPr/>
            <p:nvPr/>
          </p:nvSpPr>
          <p:spPr>
            <a:xfrm>
              <a:off x="957099" y="63427"/>
              <a:ext cx="8266404" cy="9733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ysClr val="windowText" lastClr="000000"/>
                  </a:solidFill>
                </a:rPr>
                <a:t>Aligned Genome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A0870F-466A-4D18-B04C-7B73F95542B3}"/>
                </a:ext>
              </a:extLst>
            </p:cNvPr>
            <p:cNvSpPr/>
            <p:nvPr/>
          </p:nvSpPr>
          <p:spPr>
            <a:xfrm>
              <a:off x="957099" y="5657747"/>
              <a:ext cx="8266404" cy="9733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ysClr val="windowText" lastClr="000000"/>
                  </a:solidFill>
                </a:rPr>
                <a:t>Aligned Genome 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B7713A-D4C1-431B-AE3E-1C5A53C9EBC7}"/>
                </a:ext>
              </a:extLst>
            </p:cNvPr>
            <p:cNvSpPr/>
            <p:nvPr/>
          </p:nvSpPr>
          <p:spPr>
            <a:xfrm>
              <a:off x="4899801" y="4104291"/>
              <a:ext cx="3810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77AFDE5-7B3C-4CB5-A49A-368F12922B06}"/>
                </a:ext>
              </a:extLst>
            </p:cNvPr>
            <p:cNvSpPr/>
            <p:nvPr/>
          </p:nvSpPr>
          <p:spPr>
            <a:xfrm>
              <a:off x="4899801" y="4614182"/>
              <a:ext cx="3810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7149D6-5201-4846-BC25-9550ECE96EB8}"/>
                </a:ext>
              </a:extLst>
            </p:cNvPr>
            <p:cNvSpPr/>
            <p:nvPr/>
          </p:nvSpPr>
          <p:spPr>
            <a:xfrm>
              <a:off x="4889098" y="5161868"/>
              <a:ext cx="3810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B8707B-90E1-4C1C-8433-DA185A141331}"/>
              </a:ext>
            </a:extLst>
          </p:cNvPr>
          <p:cNvSpPr txBox="1"/>
          <p:nvPr/>
        </p:nvSpPr>
        <p:spPr>
          <a:xfrm>
            <a:off x="8685212" y="242109"/>
            <a:ext cx="1998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x25 bulls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1B850C-7126-4652-A77D-22F33B8D529B}"/>
              </a:ext>
            </a:extLst>
          </p:cNvPr>
          <p:cNvSpPr txBox="1"/>
          <p:nvPr/>
        </p:nvSpPr>
        <p:spPr>
          <a:xfrm>
            <a:off x="8428190" y="2231886"/>
            <a:ext cx="3775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~50 GB / genome</a:t>
            </a:r>
            <a:endParaRPr lang="en-US" dirty="0"/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E3C1ADB8-9636-4C1A-881D-8C1DD111D4BF}"/>
              </a:ext>
            </a:extLst>
          </p:cNvPr>
          <p:cNvSpPr/>
          <p:nvPr/>
        </p:nvSpPr>
        <p:spPr>
          <a:xfrm rot="5400000">
            <a:off x="8543855" y="1564527"/>
            <a:ext cx="990600" cy="70788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B6E7A15-6832-4956-9EE5-E72787234A6F}"/>
              </a:ext>
            </a:extLst>
          </p:cNvPr>
          <p:cNvSpPr txBox="1"/>
          <p:nvPr/>
        </p:nvSpPr>
        <p:spPr>
          <a:xfrm>
            <a:off x="931648" y="6858000"/>
            <a:ext cx="10325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commons.wikimedia.org/wiki/File:Beef_cattle,_Polyface_Farm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B933BC1-6214-4059-9086-E91B4943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439ACE-F7B8-4256-886C-E3FAF0A6590A}"/>
              </a:ext>
            </a:extLst>
          </p:cNvPr>
          <p:cNvSpPr/>
          <p:nvPr/>
        </p:nvSpPr>
        <p:spPr>
          <a:xfrm>
            <a:off x="931648" y="3008035"/>
            <a:ext cx="8266404" cy="973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Aligned Genome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5A7535-CE58-49B9-B91F-3C3DAB052853}"/>
              </a:ext>
            </a:extLst>
          </p:cNvPr>
          <p:cNvSpPr/>
          <p:nvPr/>
        </p:nvSpPr>
        <p:spPr>
          <a:xfrm>
            <a:off x="934976" y="2034723"/>
            <a:ext cx="8266404" cy="973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Aligned Genome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B5169C-01D5-403F-8341-725D1F55FB21}"/>
              </a:ext>
            </a:extLst>
          </p:cNvPr>
          <p:cNvSpPr/>
          <p:nvPr/>
        </p:nvSpPr>
        <p:spPr>
          <a:xfrm>
            <a:off x="946396" y="1049029"/>
            <a:ext cx="8266404" cy="973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Aligned Genome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DCD228-EC3D-4F54-86C3-6CB4D4C4D62F}"/>
              </a:ext>
            </a:extLst>
          </p:cNvPr>
          <p:cNvSpPr/>
          <p:nvPr/>
        </p:nvSpPr>
        <p:spPr>
          <a:xfrm>
            <a:off x="957099" y="63427"/>
            <a:ext cx="8266404" cy="973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Aligned Genome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A0870F-466A-4D18-B04C-7B73F95542B3}"/>
              </a:ext>
            </a:extLst>
          </p:cNvPr>
          <p:cNvSpPr/>
          <p:nvPr/>
        </p:nvSpPr>
        <p:spPr>
          <a:xfrm>
            <a:off x="957099" y="5657747"/>
            <a:ext cx="8266404" cy="973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Aligned Genome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B7713A-D4C1-431B-AE3E-1C5A53C9EBC7}"/>
              </a:ext>
            </a:extLst>
          </p:cNvPr>
          <p:cNvSpPr/>
          <p:nvPr/>
        </p:nvSpPr>
        <p:spPr>
          <a:xfrm>
            <a:off x="4899801" y="4104291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7AFDE5-7B3C-4CB5-A49A-368F12922B06}"/>
              </a:ext>
            </a:extLst>
          </p:cNvPr>
          <p:cNvSpPr/>
          <p:nvPr/>
        </p:nvSpPr>
        <p:spPr>
          <a:xfrm>
            <a:off x="4899801" y="4614182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A7149D6-5201-4846-BC25-9550ECE96EB8}"/>
              </a:ext>
            </a:extLst>
          </p:cNvPr>
          <p:cNvSpPr/>
          <p:nvPr/>
        </p:nvSpPr>
        <p:spPr>
          <a:xfrm>
            <a:off x="4889098" y="5161868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C31288-04C3-4FF7-81AF-23741DD94C61}"/>
              </a:ext>
            </a:extLst>
          </p:cNvPr>
          <p:cNvGrpSpPr/>
          <p:nvPr/>
        </p:nvGrpSpPr>
        <p:grpSpPr>
          <a:xfrm>
            <a:off x="931648" y="63381"/>
            <a:ext cx="10567447" cy="6567725"/>
            <a:chOff x="953862" y="63335"/>
            <a:chExt cx="10567447" cy="65677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2C295-87D3-4CB0-B8E4-CF13B0A9C3BB}"/>
                </a:ext>
              </a:extLst>
            </p:cNvPr>
            <p:cNvSpPr/>
            <p:nvPr/>
          </p:nvSpPr>
          <p:spPr>
            <a:xfrm>
              <a:off x="2987445" y="1665463"/>
              <a:ext cx="8533864" cy="36584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</a:rPr>
                <a:t>1.5 TB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F5C211-7639-4701-AEA1-4D363F02CC30}"/>
                </a:ext>
              </a:extLst>
            </p:cNvPr>
            <p:cNvCxnSpPr>
              <a:cxnSpLocks/>
            </p:cNvCxnSpPr>
            <p:nvPr/>
          </p:nvCxnSpPr>
          <p:spPr>
            <a:xfrm>
              <a:off x="957099" y="63335"/>
              <a:ext cx="2165513" cy="1744447"/>
            </a:xfrm>
            <a:prstGeom prst="line">
              <a:avLst/>
            </a:prstGeom>
            <a:ln w="57150">
              <a:solidFill>
                <a:srgbClr val="57C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9AA4A05-621E-41AB-84F3-E792BF5FD1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862" y="5323919"/>
              <a:ext cx="2011460" cy="1307141"/>
            </a:xfrm>
            <a:prstGeom prst="line">
              <a:avLst/>
            </a:prstGeom>
            <a:ln w="57150">
              <a:solidFill>
                <a:srgbClr val="57C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FB29C22-E18B-49EC-8F1F-39ADAC1BA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98052" y="5323919"/>
              <a:ext cx="2323257" cy="1297785"/>
            </a:xfrm>
            <a:prstGeom prst="line">
              <a:avLst/>
            </a:prstGeom>
            <a:ln w="57150">
              <a:solidFill>
                <a:srgbClr val="57C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72C3FF1-A50F-4A04-ABBC-6A2555F18280}"/>
                </a:ext>
              </a:extLst>
            </p:cNvPr>
            <p:cNvCxnSpPr>
              <a:cxnSpLocks/>
            </p:cNvCxnSpPr>
            <p:nvPr/>
          </p:nvCxnSpPr>
          <p:spPr>
            <a:xfrm>
              <a:off x="9234923" y="75717"/>
              <a:ext cx="2286386" cy="1589745"/>
            </a:xfrm>
            <a:prstGeom prst="line">
              <a:avLst/>
            </a:prstGeom>
            <a:ln w="57150">
              <a:solidFill>
                <a:srgbClr val="57C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82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29BB-8721-45CD-8857-830447E2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228600"/>
            <a:ext cx="8305802" cy="663677"/>
          </a:xfrm>
        </p:spPr>
        <p:txBody>
          <a:bodyPr/>
          <a:lstStyle/>
          <a:p>
            <a:r>
              <a:rPr lang="en-US" dirty="0"/>
              <a:t>CNV analysis challenge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2A43C-9DA2-4737-BF3C-3ADFBD03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23</a:t>
            </a:fld>
            <a:endParaRPr lang="en-US"/>
          </a:p>
        </p:txBody>
      </p:sp>
      <p:pic>
        <p:nvPicPr>
          <p:cNvPr id="16" name="Picture 2" descr="Image result for HTCondor">
            <a:extLst>
              <a:ext uri="{FF2B5EF4-FFF2-40B4-BE49-F238E27FC236}">
                <a16:creationId xmlns:a16="http://schemas.microsoft.com/office/drawing/2014/main" id="{23B34A06-AFDF-4A70-96F1-C329A379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922" y="151955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86F843E-36A2-4E80-840C-D13BA02AEEA8}"/>
              </a:ext>
            </a:extLst>
          </p:cNvPr>
          <p:cNvSpPr/>
          <p:nvPr/>
        </p:nvSpPr>
        <p:spPr>
          <a:xfrm>
            <a:off x="2344849" y="1664999"/>
            <a:ext cx="6477000" cy="16108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1.5 – 1.8 TB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C09B88D-1D2B-4E0E-A973-71AE9B3C84C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1753210"/>
            <a:ext cx="4876190" cy="487619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D9CCE76C-D220-4F60-B19A-B87A39A563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2477" y="1753210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9E8357-DD97-4E14-9262-CB766ED2D39E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574930" y="2057400"/>
            <a:ext cx="328482" cy="177600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E26BD4-0073-4B8D-9215-BADB104D087A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4874760" y="1923786"/>
            <a:ext cx="1" cy="190962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E3BA89F-4BE4-406B-A3C9-7221A6CC2E98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7752716" y="1976246"/>
            <a:ext cx="421876" cy="188012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7429BB-8721-45CD-8857-830447E2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228600"/>
            <a:ext cx="8305802" cy="663677"/>
          </a:xfrm>
        </p:spPr>
        <p:txBody>
          <a:bodyPr/>
          <a:lstStyle/>
          <a:p>
            <a:r>
              <a:rPr lang="en-US" dirty="0"/>
              <a:t>CNV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2A43C-9DA2-4737-BF3C-3ADFBD03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24</a:t>
            </a:fld>
            <a:endParaRPr lang="en-US"/>
          </a:p>
        </p:txBody>
      </p:sp>
      <p:pic>
        <p:nvPicPr>
          <p:cNvPr id="16" name="Picture 2" descr="Image result for HTCondor">
            <a:extLst>
              <a:ext uri="{FF2B5EF4-FFF2-40B4-BE49-F238E27FC236}">
                <a16:creationId xmlns:a16="http://schemas.microsoft.com/office/drawing/2014/main" id="{23B34A06-AFDF-4A70-96F1-C329A379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922" y="151955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E0088C-47EF-42B7-B3C4-F9DA1C9BD658}"/>
              </a:ext>
            </a:extLst>
          </p:cNvPr>
          <p:cNvSpPr/>
          <p:nvPr/>
        </p:nvSpPr>
        <p:spPr>
          <a:xfrm>
            <a:off x="284731" y="1437130"/>
            <a:ext cx="8266404" cy="973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Aligned Genome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7216D-4B80-4647-89FB-09EDCB465AC1}"/>
              </a:ext>
            </a:extLst>
          </p:cNvPr>
          <p:cNvSpPr txBox="1"/>
          <p:nvPr/>
        </p:nvSpPr>
        <p:spPr>
          <a:xfrm>
            <a:off x="8589921" y="1569843"/>
            <a:ext cx="2750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x25 samples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AEED95-9ADB-40A2-8F58-468DF8C39B2D}"/>
              </a:ext>
            </a:extLst>
          </p:cNvPr>
          <p:cNvSpPr/>
          <p:nvPr/>
        </p:nvSpPr>
        <p:spPr>
          <a:xfrm>
            <a:off x="269495" y="3833409"/>
            <a:ext cx="2610869" cy="144779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CNVnator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60686A7-4D91-41D0-88EC-7426D6E8BB00}"/>
              </a:ext>
            </a:extLst>
          </p:cNvPr>
          <p:cNvSpPr/>
          <p:nvPr/>
        </p:nvSpPr>
        <p:spPr>
          <a:xfrm>
            <a:off x="3569326" y="3833409"/>
            <a:ext cx="2610869" cy="144779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DELLY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8B2471-2D0B-4F04-85B8-664D099D4394}"/>
              </a:ext>
            </a:extLst>
          </p:cNvPr>
          <p:cNvSpPr/>
          <p:nvPr/>
        </p:nvSpPr>
        <p:spPr>
          <a:xfrm>
            <a:off x="6869157" y="3856372"/>
            <a:ext cx="2610869" cy="144779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Lumpy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5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29BB-8721-45CD-8857-830447E2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228600"/>
            <a:ext cx="8305802" cy="663677"/>
          </a:xfrm>
        </p:spPr>
        <p:txBody>
          <a:bodyPr/>
          <a:lstStyle/>
          <a:p>
            <a:r>
              <a:rPr lang="en-US" dirty="0"/>
              <a:t>CNV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2A43C-9DA2-4737-BF3C-3ADFBD03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25</a:t>
            </a:fld>
            <a:endParaRPr lang="en-US"/>
          </a:p>
        </p:txBody>
      </p:sp>
      <p:pic>
        <p:nvPicPr>
          <p:cNvPr id="16" name="Picture 2" descr="Image result for HTCondor">
            <a:extLst>
              <a:ext uri="{FF2B5EF4-FFF2-40B4-BE49-F238E27FC236}">
                <a16:creationId xmlns:a16="http://schemas.microsoft.com/office/drawing/2014/main" id="{23B34A06-AFDF-4A70-96F1-C329A379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922" y="151955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67216D-4B80-4647-89FB-09EDCB465AC1}"/>
              </a:ext>
            </a:extLst>
          </p:cNvPr>
          <p:cNvSpPr txBox="1"/>
          <p:nvPr/>
        </p:nvSpPr>
        <p:spPr>
          <a:xfrm>
            <a:off x="8589921" y="1569843"/>
            <a:ext cx="2750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x25 samples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AEED95-9ADB-40A2-8F58-468DF8C39B2D}"/>
              </a:ext>
            </a:extLst>
          </p:cNvPr>
          <p:cNvSpPr/>
          <p:nvPr/>
        </p:nvSpPr>
        <p:spPr>
          <a:xfrm>
            <a:off x="289967" y="2918901"/>
            <a:ext cx="1828800" cy="1018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CNVnator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09405D-2829-4BAB-9380-F10CFFCCBC89}"/>
              </a:ext>
            </a:extLst>
          </p:cNvPr>
          <p:cNvSpPr/>
          <p:nvPr/>
        </p:nvSpPr>
        <p:spPr>
          <a:xfrm>
            <a:off x="3175473" y="2918901"/>
            <a:ext cx="1828800" cy="1018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DELLY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E2E7A89-5D93-4057-BE2E-373A7DA7BF37}"/>
              </a:ext>
            </a:extLst>
          </p:cNvPr>
          <p:cNvSpPr/>
          <p:nvPr/>
        </p:nvSpPr>
        <p:spPr>
          <a:xfrm>
            <a:off x="5767267" y="2819400"/>
            <a:ext cx="1828800" cy="1018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Lumpy Single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E9F6FCA-8331-424A-9A12-2FE036CD7005}"/>
              </a:ext>
            </a:extLst>
          </p:cNvPr>
          <p:cNvSpPr/>
          <p:nvPr/>
        </p:nvSpPr>
        <p:spPr>
          <a:xfrm>
            <a:off x="311576" y="4982471"/>
            <a:ext cx="1393961" cy="1248877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</a:rPr>
              <a:t>VCF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CF24DB8-BED2-4018-B6C4-FD1214D74E84}"/>
              </a:ext>
            </a:extLst>
          </p:cNvPr>
          <p:cNvSpPr/>
          <p:nvPr/>
        </p:nvSpPr>
        <p:spPr>
          <a:xfrm>
            <a:off x="3057831" y="4783165"/>
            <a:ext cx="1828800" cy="1617635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VCF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481D956-654D-4BFB-8B5C-CD0868DCDC41}"/>
              </a:ext>
            </a:extLst>
          </p:cNvPr>
          <p:cNvSpPr/>
          <p:nvPr/>
        </p:nvSpPr>
        <p:spPr>
          <a:xfrm>
            <a:off x="6859469" y="4694258"/>
            <a:ext cx="2251271" cy="198277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VCF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F4485E-388D-4108-ADE9-1C4340AD9240}"/>
              </a:ext>
            </a:extLst>
          </p:cNvPr>
          <p:cNvCxnSpPr>
            <a:cxnSpLocks/>
            <a:stCxn id="7" idx="4"/>
            <a:endCxn id="25" idx="0"/>
          </p:cNvCxnSpPr>
          <p:nvPr/>
        </p:nvCxnSpPr>
        <p:spPr>
          <a:xfrm flipH="1">
            <a:off x="1008557" y="3937460"/>
            <a:ext cx="195810" cy="104501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247870-A40D-45A0-AA42-5DBD7DB09F94}"/>
              </a:ext>
            </a:extLst>
          </p:cNvPr>
          <p:cNvCxnSpPr>
            <a:cxnSpLocks/>
            <a:stCxn id="17" idx="4"/>
            <a:endCxn id="13" idx="0"/>
          </p:cNvCxnSpPr>
          <p:nvPr/>
        </p:nvCxnSpPr>
        <p:spPr>
          <a:xfrm flipH="1">
            <a:off x="3972231" y="3937460"/>
            <a:ext cx="117642" cy="84570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3DBDF3C-52B3-40A3-B4EB-0F8B08D433D7}"/>
              </a:ext>
            </a:extLst>
          </p:cNvPr>
          <p:cNvCxnSpPr>
            <a:cxnSpLocks/>
            <a:stCxn id="18" idx="4"/>
            <a:endCxn id="14" idx="0"/>
          </p:cNvCxnSpPr>
          <p:nvPr/>
        </p:nvCxnSpPr>
        <p:spPr>
          <a:xfrm>
            <a:off x="6681667" y="3837959"/>
            <a:ext cx="1303438" cy="85629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F2F62B-F8FE-4ECF-8BFD-442C02F57F5B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204367" y="1855189"/>
            <a:ext cx="165646" cy="106371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5F2359-CC1B-480D-8428-70A82AF2CAF9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089873" y="1910836"/>
            <a:ext cx="118264" cy="100806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D95535-FB39-467B-8A78-364E858D67F0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6681667" y="1910836"/>
            <a:ext cx="177802" cy="90856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1E0088C-47EF-42B7-B3C4-F9DA1C9BD658}"/>
              </a:ext>
            </a:extLst>
          </p:cNvPr>
          <p:cNvSpPr/>
          <p:nvPr/>
        </p:nvSpPr>
        <p:spPr>
          <a:xfrm>
            <a:off x="284731" y="1437130"/>
            <a:ext cx="8266404" cy="973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Aligned Genome </a:t>
            </a:r>
          </a:p>
        </p:txBody>
      </p:sp>
    </p:spTree>
    <p:extLst>
      <p:ext uri="{BB962C8B-B14F-4D97-AF65-F5344CB8AC3E}">
        <p14:creationId xmlns:p14="http://schemas.microsoft.com/office/powerpoint/2010/main" val="22069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17B32D-0677-4A8D-BB1F-6520D2E3516B}"/>
              </a:ext>
            </a:extLst>
          </p:cNvPr>
          <p:cNvCxnSpPr>
            <a:cxnSpLocks/>
          </p:cNvCxnSpPr>
          <p:nvPr/>
        </p:nvCxnSpPr>
        <p:spPr>
          <a:xfrm flipH="1">
            <a:off x="984160" y="1624596"/>
            <a:ext cx="165646" cy="106371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7429BB-8721-45CD-8857-830447E2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228600"/>
            <a:ext cx="8305802" cy="663677"/>
          </a:xfrm>
        </p:spPr>
        <p:txBody>
          <a:bodyPr/>
          <a:lstStyle/>
          <a:p>
            <a:r>
              <a:rPr lang="en-US" dirty="0"/>
              <a:t>CNV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2A43C-9DA2-4737-BF3C-3ADFBD03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26</a:t>
            </a:fld>
            <a:endParaRPr lang="en-US"/>
          </a:p>
        </p:txBody>
      </p:sp>
      <p:pic>
        <p:nvPicPr>
          <p:cNvPr id="16" name="Picture 2" descr="Image result for HTCondor">
            <a:extLst>
              <a:ext uri="{FF2B5EF4-FFF2-40B4-BE49-F238E27FC236}">
                <a16:creationId xmlns:a16="http://schemas.microsoft.com/office/drawing/2014/main" id="{23B34A06-AFDF-4A70-96F1-C329A379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922" y="151955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67216D-4B80-4647-89FB-09EDCB465AC1}"/>
              </a:ext>
            </a:extLst>
          </p:cNvPr>
          <p:cNvSpPr txBox="1"/>
          <p:nvPr/>
        </p:nvSpPr>
        <p:spPr>
          <a:xfrm>
            <a:off x="5660502" y="4974418"/>
            <a:ext cx="2750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x25 samples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573C8B-2A57-48F8-8C21-72DDB9694BE7}"/>
              </a:ext>
            </a:extLst>
          </p:cNvPr>
          <p:cNvSpPr/>
          <p:nvPr/>
        </p:nvSpPr>
        <p:spPr>
          <a:xfrm>
            <a:off x="9633310" y="1836185"/>
            <a:ext cx="1828800" cy="1018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Lumpy Population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4EF2A67-1EE6-4B74-A19F-B5AF53AB9E6B}"/>
              </a:ext>
            </a:extLst>
          </p:cNvPr>
          <p:cNvSpPr/>
          <p:nvPr/>
        </p:nvSpPr>
        <p:spPr>
          <a:xfrm>
            <a:off x="6601235" y="3708103"/>
            <a:ext cx="1120315" cy="7032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7267B04-021D-46F2-B3B8-A8EDA4A27342}"/>
              </a:ext>
            </a:extLst>
          </p:cNvPr>
          <p:cNvSpPr/>
          <p:nvPr/>
        </p:nvSpPr>
        <p:spPr>
          <a:xfrm>
            <a:off x="6641469" y="3165768"/>
            <a:ext cx="1479335" cy="7032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VCF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68B6F79-8588-4FEB-A715-A71FB2E1B3C9}"/>
              </a:ext>
            </a:extLst>
          </p:cNvPr>
          <p:cNvSpPr/>
          <p:nvPr/>
        </p:nvSpPr>
        <p:spPr>
          <a:xfrm>
            <a:off x="6216150" y="3979240"/>
            <a:ext cx="1120315" cy="7032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5C607C5-717F-464D-A068-80B6719E7652}"/>
              </a:ext>
            </a:extLst>
          </p:cNvPr>
          <p:cNvSpPr/>
          <p:nvPr/>
        </p:nvSpPr>
        <p:spPr>
          <a:xfrm>
            <a:off x="6918731" y="4131640"/>
            <a:ext cx="1120315" cy="7032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67CA262-7015-4860-8B1C-DD8C00D13ED4}"/>
              </a:ext>
            </a:extLst>
          </p:cNvPr>
          <p:cNvSpPr/>
          <p:nvPr/>
        </p:nvSpPr>
        <p:spPr>
          <a:xfrm>
            <a:off x="9791003" y="3876614"/>
            <a:ext cx="1758209" cy="120853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VCF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964369-B9D5-443B-8D0F-BD1B48EBDCCC}"/>
              </a:ext>
            </a:extLst>
          </p:cNvPr>
          <p:cNvCxnSpPr>
            <a:cxnSpLocks/>
          </p:cNvCxnSpPr>
          <p:nvPr/>
        </p:nvCxnSpPr>
        <p:spPr>
          <a:xfrm flipH="1">
            <a:off x="3741472" y="1555714"/>
            <a:ext cx="165646" cy="106371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C6EF48-0FE4-4279-B755-8037FB3664F6}"/>
              </a:ext>
            </a:extLst>
          </p:cNvPr>
          <p:cNvCxnSpPr>
            <a:cxnSpLocks/>
          </p:cNvCxnSpPr>
          <p:nvPr/>
        </p:nvCxnSpPr>
        <p:spPr>
          <a:xfrm flipH="1">
            <a:off x="6403182" y="1519691"/>
            <a:ext cx="165646" cy="106371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1F4E3E-D2F5-45E2-B876-1BD480D222F0}"/>
              </a:ext>
            </a:extLst>
          </p:cNvPr>
          <p:cNvCxnSpPr>
            <a:cxnSpLocks/>
          </p:cNvCxnSpPr>
          <p:nvPr/>
        </p:nvCxnSpPr>
        <p:spPr>
          <a:xfrm>
            <a:off x="3995341" y="2849101"/>
            <a:ext cx="127673" cy="128253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FFC59E-8B1D-4EA3-9C65-AF0D61A1DFDD}"/>
              </a:ext>
            </a:extLst>
          </p:cNvPr>
          <p:cNvCxnSpPr>
            <a:cxnSpLocks/>
          </p:cNvCxnSpPr>
          <p:nvPr/>
        </p:nvCxnSpPr>
        <p:spPr>
          <a:xfrm>
            <a:off x="1083356" y="2915528"/>
            <a:ext cx="0" cy="125416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97839F8-EC34-4063-94CF-5DB770627C02}"/>
              </a:ext>
            </a:extLst>
          </p:cNvPr>
          <p:cNvCxnSpPr>
            <a:cxnSpLocks/>
          </p:cNvCxnSpPr>
          <p:nvPr/>
        </p:nvCxnSpPr>
        <p:spPr>
          <a:xfrm>
            <a:off x="6952297" y="2769553"/>
            <a:ext cx="468886" cy="50214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24C7A59-4E3F-4D05-8639-F75C93456BBA}"/>
              </a:ext>
            </a:extLst>
          </p:cNvPr>
          <p:cNvSpPr/>
          <p:nvPr/>
        </p:nvSpPr>
        <p:spPr>
          <a:xfrm>
            <a:off x="5356631" y="2913859"/>
            <a:ext cx="3124200" cy="2282655"/>
          </a:xfrm>
          <a:prstGeom prst="ellipse">
            <a:avLst/>
          </a:prstGeom>
          <a:noFill/>
          <a:ln w="57150">
            <a:solidFill>
              <a:srgbClr val="E983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73D736-5876-4787-9FDF-7061E8F8E62F}"/>
              </a:ext>
            </a:extLst>
          </p:cNvPr>
          <p:cNvGrpSpPr/>
          <p:nvPr/>
        </p:nvGrpSpPr>
        <p:grpSpPr>
          <a:xfrm>
            <a:off x="150812" y="1149543"/>
            <a:ext cx="7216940" cy="3261787"/>
            <a:chOff x="150812" y="1149543"/>
            <a:chExt cx="7216940" cy="32617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E0088C-47EF-42B7-B3C4-F9DA1C9BD658}"/>
                </a:ext>
              </a:extLst>
            </p:cNvPr>
            <p:cNvSpPr/>
            <p:nvPr/>
          </p:nvSpPr>
          <p:spPr>
            <a:xfrm>
              <a:off x="272907" y="1149543"/>
              <a:ext cx="7094845" cy="8405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ysClr val="windowText" lastClr="000000"/>
                  </a:solidFill>
                </a:rPr>
                <a:t>Aligned Genome 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6620EB6-68AD-4191-97F3-C6DA13E0F8CB}"/>
                </a:ext>
              </a:extLst>
            </p:cNvPr>
            <p:cNvGrpSpPr/>
            <p:nvPr/>
          </p:nvGrpSpPr>
          <p:grpSpPr>
            <a:xfrm>
              <a:off x="150812" y="2277729"/>
              <a:ext cx="7119866" cy="2133601"/>
              <a:chOff x="283143" y="3124199"/>
              <a:chExt cx="7620761" cy="300549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3AEED95-9ADB-40A2-8F58-468DF8C39B2D}"/>
                  </a:ext>
                </a:extLst>
              </p:cNvPr>
              <p:cNvSpPr/>
              <p:nvPr/>
            </p:nvSpPr>
            <p:spPr>
              <a:xfrm>
                <a:off x="283143" y="3124200"/>
                <a:ext cx="1828800" cy="101855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CNVnator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709405D-2829-4BAB-9380-F10CFFCCBC89}"/>
                  </a:ext>
                </a:extLst>
              </p:cNvPr>
              <p:cNvSpPr/>
              <p:nvPr/>
            </p:nvSpPr>
            <p:spPr>
              <a:xfrm>
                <a:off x="3275012" y="3124200"/>
                <a:ext cx="1828800" cy="101855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DELLY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E2E7A89-5D93-4057-BE2E-373A7DA7BF37}"/>
                  </a:ext>
                </a:extLst>
              </p:cNvPr>
              <p:cNvSpPr/>
              <p:nvPr/>
            </p:nvSpPr>
            <p:spPr>
              <a:xfrm>
                <a:off x="6060979" y="3124199"/>
                <a:ext cx="1828800" cy="101855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Lumpy Single</a:t>
                </a:r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BE9F6FCA-8331-424A-9A12-2FE036CD7005}"/>
                  </a:ext>
                </a:extLst>
              </p:cNvPr>
              <p:cNvSpPr/>
              <p:nvPr/>
            </p:nvSpPr>
            <p:spPr>
              <a:xfrm>
                <a:off x="531812" y="5139095"/>
                <a:ext cx="1382547" cy="9906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VCF</a:t>
                </a: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BC284C6A-8EAC-45F7-9401-621CB4EB2E99}"/>
                  </a:ext>
                </a:extLst>
              </p:cNvPr>
              <p:cNvSpPr/>
              <p:nvPr/>
            </p:nvSpPr>
            <p:spPr>
              <a:xfrm>
                <a:off x="3704147" y="5029200"/>
                <a:ext cx="1570148" cy="9906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VCF</a:t>
                </a:r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FBA589B4-90CF-47D4-8946-3684BF5A7CB8}"/>
                  </a:ext>
                </a:extLst>
              </p:cNvPr>
              <p:cNvSpPr/>
              <p:nvPr/>
            </p:nvSpPr>
            <p:spPr>
              <a:xfrm>
                <a:off x="6704773" y="4935614"/>
                <a:ext cx="1199131" cy="9906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ysClr val="windowText" lastClr="000000"/>
                  </a:solidFill>
                </a:endParaRPr>
              </a:p>
            </p:txBody>
          </p:sp>
        </p:grp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ED38E2-8790-49D1-AB9B-50670653AF75}"/>
              </a:ext>
            </a:extLst>
          </p:cNvPr>
          <p:cNvCxnSpPr>
            <a:cxnSpLocks/>
            <a:stCxn id="5" idx="7"/>
            <a:endCxn id="14" idx="2"/>
          </p:cNvCxnSpPr>
          <p:nvPr/>
        </p:nvCxnSpPr>
        <p:spPr>
          <a:xfrm flipV="1">
            <a:off x="8023303" y="2345465"/>
            <a:ext cx="1610007" cy="90268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61490B7-9FE9-4FB3-B7AB-1077C799F7FD}"/>
              </a:ext>
            </a:extLst>
          </p:cNvPr>
          <p:cNvCxnSpPr>
            <a:cxnSpLocks/>
            <a:stCxn id="14" idx="4"/>
            <a:endCxn id="22" idx="0"/>
          </p:cNvCxnSpPr>
          <p:nvPr/>
        </p:nvCxnSpPr>
        <p:spPr>
          <a:xfrm>
            <a:off x="10547710" y="2854744"/>
            <a:ext cx="122398" cy="102187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29BB-8721-45CD-8857-830447E2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228600"/>
            <a:ext cx="8305802" cy="663677"/>
          </a:xfrm>
        </p:spPr>
        <p:txBody>
          <a:bodyPr/>
          <a:lstStyle/>
          <a:p>
            <a:r>
              <a:rPr lang="en-US" dirty="0"/>
              <a:t>CNV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2A43C-9DA2-4737-BF3C-3ADFBD03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27</a:t>
            </a:fld>
            <a:endParaRPr lang="en-US"/>
          </a:p>
        </p:txBody>
      </p:sp>
      <p:pic>
        <p:nvPicPr>
          <p:cNvPr id="16" name="Picture 2" descr="Image result for HTCondor">
            <a:extLst>
              <a:ext uri="{FF2B5EF4-FFF2-40B4-BE49-F238E27FC236}">
                <a16:creationId xmlns:a16="http://schemas.microsoft.com/office/drawing/2014/main" id="{23B34A06-AFDF-4A70-96F1-C329A379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922" y="151955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E573C8B-2A57-48F8-8C21-72DDB9694BE7}"/>
              </a:ext>
            </a:extLst>
          </p:cNvPr>
          <p:cNvSpPr/>
          <p:nvPr/>
        </p:nvSpPr>
        <p:spPr>
          <a:xfrm>
            <a:off x="10058551" y="1631924"/>
            <a:ext cx="1828800" cy="1018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Lumpy Population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61490B7-9FE9-4FB3-B7AB-1077C799F7FD}"/>
              </a:ext>
            </a:extLst>
          </p:cNvPr>
          <p:cNvCxnSpPr>
            <a:cxnSpLocks/>
            <a:stCxn id="50" idx="4"/>
          </p:cNvCxnSpPr>
          <p:nvPr/>
        </p:nvCxnSpPr>
        <p:spPr>
          <a:xfrm flipH="1">
            <a:off x="8704875" y="5120340"/>
            <a:ext cx="8686" cy="75889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62FA898-3DB5-4429-A41B-C11A4E40D544}"/>
              </a:ext>
            </a:extLst>
          </p:cNvPr>
          <p:cNvGrpSpPr/>
          <p:nvPr/>
        </p:nvGrpSpPr>
        <p:grpSpPr>
          <a:xfrm>
            <a:off x="150812" y="1149543"/>
            <a:ext cx="7216940" cy="3261787"/>
            <a:chOff x="150812" y="1149543"/>
            <a:chExt cx="7216940" cy="326178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917B32D-0677-4A8D-BB1F-6520D2E351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4160" y="1624596"/>
              <a:ext cx="165646" cy="1063712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2964369-B9D5-443B-8D0F-BD1B48EBDC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1472" y="1555714"/>
              <a:ext cx="165646" cy="1063712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3C6EF48-0FE4-4279-B755-8037FB3664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3182" y="1519691"/>
              <a:ext cx="165646" cy="1063712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01F4E3E-D2F5-45E2-B876-1BD480D222F0}"/>
                </a:ext>
              </a:extLst>
            </p:cNvPr>
            <p:cNvCxnSpPr>
              <a:cxnSpLocks/>
            </p:cNvCxnSpPr>
            <p:nvPr/>
          </p:nvCxnSpPr>
          <p:spPr>
            <a:xfrm>
              <a:off x="3995341" y="2849101"/>
              <a:ext cx="127673" cy="1282539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4FFC59E-8B1D-4EA3-9C65-AF0D61A1DFDD}"/>
                </a:ext>
              </a:extLst>
            </p:cNvPr>
            <p:cNvCxnSpPr>
              <a:cxnSpLocks/>
            </p:cNvCxnSpPr>
            <p:nvPr/>
          </p:nvCxnSpPr>
          <p:spPr>
            <a:xfrm>
              <a:off x="1083356" y="2915528"/>
              <a:ext cx="0" cy="125416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97839F8-EC34-4063-94CF-5DB770627C02}"/>
                </a:ext>
              </a:extLst>
            </p:cNvPr>
            <p:cNvCxnSpPr>
              <a:cxnSpLocks/>
            </p:cNvCxnSpPr>
            <p:nvPr/>
          </p:nvCxnSpPr>
          <p:spPr>
            <a:xfrm>
              <a:off x="6388572" y="2796805"/>
              <a:ext cx="180256" cy="133483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E73D736-5876-4787-9FDF-7061E8F8E62F}"/>
                </a:ext>
              </a:extLst>
            </p:cNvPr>
            <p:cNvGrpSpPr/>
            <p:nvPr/>
          </p:nvGrpSpPr>
          <p:grpSpPr>
            <a:xfrm>
              <a:off x="150812" y="1149543"/>
              <a:ext cx="7216940" cy="3261787"/>
              <a:chOff x="150812" y="1149543"/>
              <a:chExt cx="7216940" cy="326178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1E0088C-47EF-42B7-B3C4-F9DA1C9BD658}"/>
                  </a:ext>
                </a:extLst>
              </p:cNvPr>
              <p:cNvSpPr/>
              <p:nvPr/>
            </p:nvSpPr>
            <p:spPr>
              <a:xfrm>
                <a:off x="272907" y="1149543"/>
                <a:ext cx="7094845" cy="84059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ysClr val="windowText" lastClr="000000"/>
                    </a:solidFill>
                  </a:rPr>
                  <a:t>Aligned Genome 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6620EB6-68AD-4191-97F3-C6DA13E0F8CB}"/>
                  </a:ext>
                </a:extLst>
              </p:cNvPr>
              <p:cNvGrpSpPr/>
              <p:nvPr/>
            </p:nvGrpSpPr>
            <p:grpSpPr>
              <a:xfrm>
                <a:off x="150812" y="2277729"/>
                <a:ext cx="7106669" cy="2133601"/>
                <a:chOff x="283143" y="3124199"/>
                <a:chExt cx="7606636" cy="3005496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3AEED95-9ADB-40A2-8F58-468DF8C39B2D}"/>
                    </a:ext>
                  </a:extLst>
                </p:cNvPr>
                <p:cNvSpPr/>
                <p:nvPr/>
              </p:nvSpPr>
              <p:spPr>
                <a:xfrm>
                  <a:off x="283143" y="3124200"/>
                  <a:ext cx="1828800" cy="101855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CNVnator</a:t>
                  </a: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709405D-2829-4BAB-9380-F10CFFCCBC89}"/>
                    </a:ext>
                  </a:extLst>
                </p:cNvPr>
                <p:cNvSpPr/>
                <p:nvPr/>
              </p:nvSpPr>
              <p:spPr>
                <a:xfrm>
                  <a:off x="3275012" y="3124200"/>
                  <a:ext cx="1828800" cy="101855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DELLY</a:t>
                  </a: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E2E7A89-5D93-4057-BE2E-373A7DA7BF37}"/>
                    </a:ext>
                  </a:extLst>
                </p:cNvPr>
                <p:cNvSpPr/>
                <p:nvPr/>
              </p:nvSpPr>
              <p:spPr>
                <a:xfrm>
                  <a:off x="6060979" y="3124199"/>
                  <a:ext cx="1828800" cy="101855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Lumpy Single</a:t>
                  </a:r>
                </a:p>
              </p:txBody>
            </p:sp>
            <p:sp>
              <p:nvSpPr>
                <p:cNvPr id="25" name="Isosceles Triangle 24">
                  <a:extLst>
                    <a:ext uri="{FF2B5EF4-FFF2-40B4-BE49-F238E27FC236}">
                      <a16:creationId xmlns:a16="http://schemas.microsoft.com/office/drawing/2014/main" id="{BE9F6FCA-8331-424A-9A12-2FE036CD7005}"/>
                    </a:ext>
                  </a:extLst>
                </p:cNvPr>
                <p:cNvSpPr/>
                <p:nvPr/>
              </p:nvSpPr>
              <p:spPr>
                <a:xfrm>
                  <a:off x="531812" y="5139095"/>
                  <a:ext cx="1382547" cy="9906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VCF</a:t>
                  </a:r>
                </a:p>
              </p:txBody>
            </p:sp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BC284C6A-8EAC-45F7-9401-621CB4EB2E99}"/>
                    </a:ext>
                  </a:extLst>
                </p:cNvPr>
                <p:cNvSpPr/>
                <p:nvPr/>
              </p:nvSpPr>
              <p:spPr>
                <a:xfrm>
                  <a:off x="3704147" y="5029200"/>
                  <a:ext cx="1570148" cy="9906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ysClr val="windowText" lastClr="000000"/>
                      </a:solidFill>
                    </a:rPr>
                    <a:t>VCF</a:t>
                  </a:r>
                </a:p>
              </p:txBody>
            </p:sp>
          </p:grpSp>
        </p:grp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7267B04-021D-46F2-B3B8-A8EDA4A27342}"/>
                </a:ext>
              </a:extLst>
            </p:cNvPr>
            <p:cNvSpPr/>
            <p:nvPr/>
          </p:nvSpPr>
          <p:spPr>
            <a:xfrm>
              <a:off x="5797051" y="3638617"/>
              <a:ext cx="1479335" cy="7032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VCF</a:t>
              </a: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2CEE05DD-F298-4357-8F6B-84F5A5B71410}"/>
              </a:ext>
            </a:extLst>
          </p:cNvPr>
          <p:cNvSpPr/>
          <p:nvPr/>
        </p:nvSpPr>
        <p:spPr>
          <a:xfrm>
            <a:off x="7865608" y="4333316"/>
            <a:ext cx="1695906" cy="7870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Lumpy Single</a:t>
            </a:r>
          </a:p>
        </p:txBody>
      </p:sp>
      <p:sp>
        <p:nvSpPr>
          <p:cNvPr id="53" name="Arrow: Bent 52">
            <a:extLst>
              <a:ext uri="{FF2B5EF4-FFF2-40B4-BE49-F238E27FC236}">
                <a16:creationId xmlns:a16="http://schemas.microsoft.com/office/drawing/2014/main" id="{85CCCCA0-2F63-4F02-9403-44A2D509B17B}"/>
              </a:ext>
            </a:extLst>
          </p:cNvPr>
          <p:cNvSpPr/>
          <p:nvPr/>
        </p:nvSpPr>
        <p:spPr>
          <a:xfrm rot="5400000">
            <a:off x="6327062" y="2482001"/>
            <a:ext cx="3131381" cy="10486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Arrow: Bent 53">
            <a:extLst>
              <a:ext uri="{FF2B5EF4-FFF2-40B4-BE49-F238E27FC236}">
                <a16:creationId xmlns:a16="http://schemas.microsoft.com/office/drawing/2014/main" id="{F7666D90-C6EB-4366-A664-79BC97265AB4}"/>
              </a:ext>
            </a:extLst>
          </p:cNvPr>
          <p:cNvSpPr/>
          <p:nvPr/>
        </p:nvSpPr>
        <p:spPr>
          <a:xfrm rot="16200000" flipH="1">
            <a:off x="9310313" y="3124418"/>
            <a:ext cx="1016296" cy="169590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A2460D-5EB0-4B63-A88F-2A33DB4DB705}"/>
              </a:ext>
            </a:extLst>
          </p:cNvPr>
          <p:cNvCxnSpPr>
            <a:cxnSpLocks/>
          </p:cNvCxnSpPr>
          <p:nvPr/>
        </p:nvCxnSpPr>
        <p:spPr>
          <a:xfrm>
            <a:off x="10617187" y="2445510"/>
            <a:ext cx="180256" cy="133483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67CA262-7015-4860-8B1C-DD8C00D13ED4}"/>
              </a:ext>
            </a:extLst>
          </p:cNvPr>
          <p:cNvSpPr/>
          <p:nvPr/>
        </p:nvSpPr>
        <p:spPr>
          <a:xfrm>
            <a:off x="9828211" y="3133314"/>
            <a:ext cx="1758209" cy="120853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VCF</a:t>
            </a: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9184BECA-0531-4D09-A880-49BCAA9A6189}"/>
              </a:ext>
            </a:extLst>
          </p:cNvPr>
          <p:cNvSpPr/>
          <p:nvPr/>
        </p:nvSpPr>
        <p:spPr>
          <a:xfrm>
            <a:off x="7973893" y="5637819"/>
            <a:ext cx="1479335" cy="703227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VCF</a:t>
            </a:r>
          </a:p>
        </p:txBody>
      </p:sp>
    </p:spTree>
    <p:extLst>
      <p:ext uri="{BB962C8B-B14F-4D97-AF65-F5344CB8AC3E}">
        <p14:creationId xmlns:p14="http://schemas.microsoft.com/office/powerpoint/2010/main" val="20078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29BB-8721-45CD-8857-830447E2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228600"/>
            <a:ext cx="8305802" cy="663677"/>
          </a:xfrm>
        </p:spPr>
        <p:txBody>
          <a:bodyPr/>
          <a:lstStyle/>
          <a:p>
            <a:r>
              <a:rPr lang="en-US" dirty="0"/>
              <a:t>CNV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2A43C-9DA2-4737-BF3C-3ADFBD03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28</a:t>
            </a:fld>
            <a:endParaRPr lang="en-US"/>
          </a:p>
        </p:txBody>
      </p:sp>
      <p:pic>
        <p:nvPicPr>
          <p:cNvPr id="16" name="Picture 2" descr="Image result for HTCondor">
            <a:extLst>
              <a:ext uri="{FF2B5EF4-FFF2-40B4-BE49-F238E27FC236}">
                <a16:creationId xmlns:a16="http://schemas.microsoft.com/office/drawing/2014/main" id="{23B34A06-AFDF-4A70-96F1-C329A379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922" y="151955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67216D-4B80-4647-89FB-09EDCB465AC1}"/>
              </a:ext>
            </a:extLst>
          </p:cNvPr>
          <p:cNvSpPr txBox="1"/>
          <p:nvPr/>
        </p:nvSpPr>
        <p:spPr>
          <a:xfrm>
            <a:off x="1087664" y="2679579"/>
            <a:ext cx="911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x25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4F26DE8-B066-49FF-8C2C-E3D14EF92108}"/>
              </a:ext>
            </a:extLst>
          </p:cNvPr>
          <p:cNvSpPr/>
          <p:nvPr/>
        </p:nvSpPr>
        <p:spPr>
          <a:xfrm>
            <a:off x="320383" y="1066800"/>
            <a:ext cx="7094845" cy="8405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Aligned Genome </a:t>
            </a: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66C38309-E78F-4E49-B41E-348F9FE9D9D8}"/>
              </a:ext>
            </a:extLst>
          </p:cNvPr>
          <p:cNvSpPr/>
          <p:nvPr/>
        </p:nvSpPr>
        <p:spPr>
          <a:xfrm>
            <a:off x="1906845" y="4817907"/>
            <a:ext cx="5850552" cy="1867647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List of CNVs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FA31925-7CDF-42E4-8143-649C2EC23D34}"/>
              </a:ext>
            </a:extLst>
          </p:cNvPr>
          <p:cNvCxnSpPr>
            <a:cxnSpLocks/>
          </p:cNvCxnSpPr>
          <p:nvPr/>
        </p:nvCxnSpPr>
        <p:spPr>
          <a:xfrm>
            <a:off x="653361" y="3716695"/>
            <a:ext cx="1393945" cy="132679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FC50589-942B-4028-9E56-080A8B237415}"/>
              </a:ext>
            </a:extLst>
          </p:cNvPr>
          <p:cNvCxnSpPr>
            <a:cxnSpLocks/>
          </p:cNvCxnSpPr>
          <p:nvPr/>
        </p:nvCxnSpPr>
        <p:spPr>
          <a:xfrm>
            <a:off x="3653692" y="3772237"/>
            <a:ext cx="214113" cy="104567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CEBADC5-7768-4A9C-8F11-9DE625BC2802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4832121" y="3943614"/>
            <a:ext cx="74036" cy="87429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8E323A4-AC37-425B-8BE8-56B0F22F8287}"/>
              </a:ext>
            </a:extLst>
          </p:cNvPr>
          <p:cNvCxnSpPr>
            <a:cxnSpLocks/>
          </p:cNvCxnSpPr>
          <p:nvPr/>
        </p:nvCxnSpPr>
        <p:spPr>
          <a:xfrm flipH="1">
            <a:off x="6946234" y="3822317"/>
            <a:ext cx="477612" cy="93858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31BE33B-DCC1-4348-AC86-480DD8BA9992}"/>
              </a:ext>
            </a:extLst>
          </p:cNvPr>
          <p:cNvSpPr txBox="1"/>
          <p:nvPr/>
        </p:nvSpPr>
        <p:spPr>
          <a:xfrm>
            <a:off x="3488765" y="2641007"/>
            <a:ext cx="911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x25</a:t>
            </a:r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131EB24-5C70-4DED-BCF4-58049748A0F2}"/>
              </a:ext>
            </a:extLst>
          </p:cNvPr>
          <p:cNvSpPr txBox="1"/>
          <p:nvPr/>
        </p:nvSpPr>
        <p:spPr>
          <a:xfrm>
            <a:off x="5740012" y="2617927"/>
            <a:ext cx="911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x25</a:t>
            </a: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BFCF30C-3606-4110-A45C-B90E8FAD67DB}"/>
              </a:ext>
            </a:extLst>
          </p:cNvPr>
          <p:cNvSpPr txBox="1"/>
          <p:nvPr/>
        </p:nvSpPr>
        <p:spPr>
          <a:xfrm>
            <a:off x="7089702" y="2728616"/>
            <a:ext cx="5008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x25     + 1 + 25 = 51 jobs</a:t>
            </a:r>
            <a:endParaRPr lang="en-US" dirty="0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916D59D-A9EE-4A9B-88A8-F0B12F75997B}"/>
              </a:ext>
            </a:extLst>
          </p:cNvPr>
          <p:cNvCxnSpPr>
            <a:cxnSpLocks/>
          </p:cNvCxnSpPr>
          <p:nvPr/>
        </p:nvCxnSpPr>
        <p:spPr>
          <a:xfrm flipV="1">
            <a:off x="6131474" y="2566948"/>
            <a:ext cx="1402446" cy="116667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6B00E-F9EA-4B5C-800C-CE673CC28E58}"/>
              </a:ext>
            </a:extLst>
          </p:cNvPr>
          <p:cNvGrpSpPr/>
          <p:nvPr/>
        </p:nvGrpSpPr>
        <p:grpSpPr>
          <a:xfrm>
            <a:off x="63779" y="2194986"/>
            <a:ext cx="9154833" cy="1733129"/>
            <a:chOff x="63779" y="2194986"/>
            <a:chExt cx="10640897" cy="2274595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7B159C6-E37B-459F-A930-5DD6D50F39AB}"/>
                </a:ext>
              </a:extLst>
            </p:cNvPr>
            <p:cNvCxnSpPr>
              <a:cxnSpLocks/>
            </p:cNvCxnSpPr>
            <p:nvPr/>
          </p:nvCxnSpPr>
          <p:spPr>
            <a:xfrm>
              <a:off x="989012" y="2801917"/>
              <a:ext cx="0" cy="125416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8B44989-602F-4107-B663-91465E02C744}"/>
                </a:ext>
              </a:extLst>
            </p:cNvPr>
            <p:cNvCxnSpPr>
              <a:cxnSpLocks/>
            </p:cNvCxnSpPr>
            <p:nvPr/>
          </p:nvCxnSpPr>
          <p:spPr>
            <a:xfrm>
              <a:off x="3974029" y="2801917"/>
              <a:ext cx="0" cy="125416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372BB71-C34C-4BF8-AF32-8C09E3417D7D}"/>
                </a:ext>
              </a:extLst>
            </p:cNvPr>
            <p:cNvCxnSpPr>
              <a:cxnSpLocks/>
            </p:cNvCxnSpPr>
            <p:nvPr/>
          </p:nvCxnSpPr>
          <p:spPr>
            <a:xfrm>
              <a:off x="6531378" y="2833523"/>
              <a:ext cx="0" cy="125416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4BBF4AC-4EC0-4957-9923-763DCEBB2920}"/>
                </a:ext>
              </a:extLst>
            </p:cNvPr>
            <p:cNvCxnSpPr>
              <a:cxnSpLocks/>
            </p:cNvCxnSpPr>
            <p:nvPr/>
          </p:nvCxnSpPr>
          <p:spPr>
            <a:xfrm>
              <a:off x="9118545" y="2863803"/>
              <a:ext cx="0" cy="125416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D0CBBD4-C8B8-45CC-BC56-B6F52098A8D4}"/>
                </a:ext>
              </a:extLst>
            </p:cNvPr>
            <p:cNvSpPr/>
            <p:nvPr/>
          </p:nvSpPr>
          <p:spPr>
            <a:xfrm>
              <a:off x="198288" y="2194987"/>
              <a:ext cx="2153411" cy="7230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CNVnator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6F58366-56C5-40AC-9B04-4B988FE525F2}"/>
                </a:ext>
              </a:extLst>
            </p:cNvPr>
            <p:cNvSpPr/>
            <p:nvPr/>
          </p:nvSpPr>
          <p:spPr>
            <a:xfrm>
              <a:off x="2993508" y="2194987"/>
              <a:ext cx="1708597" cy="723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DELLY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FCF3326-1AF1-48C0-A9A8-00A51AD29828}"/>
                </a:ext>
              </a:extLst>
            </p:cNvPr>
            <p:cNvSpPr/>
            <p:nvPr/>
          </p:nvSpPr>
          <p:spPr>
            <a:xfrm>
              <a:off x="5596360" y="2194986"/>
              <a:ext cx="1708597" cy="723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Lumpy Single</a:t>
              </a:r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D26CE3F0-8660-45CE-8558-12C5C8F7D2A7}"/>
                </a:ext>
              </a:extLst>
            </p:cNvPr>
            <p:cNvSpPr/>
            <p:nvPr/>
          </p:nvSpPr>
          <p:spPr>
            <a:xfrm>
              <a:off x="8193312" y="3766354"/>
              <a:ext cx="1843106" cy="7032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VCF</a:t>
              </a:r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540E27E4-77F6-4951-B4A4-782C87693D0E}"/>
                </a:ext>
              </a:extLst>
            </p:cNvPr>
            <p:cNvSpPr/>
            <p:nvPr/>
          </p:nvSpPr>
          <p:spPr>
            <a:xfrm>
              <a:off x="63779" y="3704468"/>
              <a:ext cx="1843106" cy="7032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VCF</a:t>
              </a:r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34513FBF-7B27-4472-B503-56AFF230AB27}"/>
                </a:ext>
              </a:extLst>
            </p:cNvPr>
            <p:cNvSpPr/>
            <p:nvPr/>
          </p:nvSpPr>
          <p:spPr>
            <a:xfrm>
              <a:off x="3048796" y="3704468"/>
              <a:ext cx="1843106" cy="7032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VCF</a:t>
              </a: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48A68A43-C3F7-47E4-BB96-92CD6FE4D2D2}"/>
                </a:ext>
              </a:extLst>
            </p:cNvPr>
            <p:cNvSpPr/>
            <p:nvPr/>
          </p:nvSpPr>
          <p:spPr>
            <a:xfrm>
              <a:off x="5606145" y="3736074"/>
              <a:ext cx="1843106" cy="7032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VCF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313CFAF-A388-470F-8B8C-EE44B14B6A18}"/>
                </a:ext>
              </a:extLst>
            </p:cNvPr>
            <p:cNvSpPr/>
            <p:nvPr/>
          </p:nvSpPr>
          <p:spPr>
            <a:xfrm>
              <a:off x="8193312" y="2194986"/>
              <a:ext cx="2511364" cy="7230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Lumpy Population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EF1F5E8-BDAF-4103-85F2-C98346AAA756}"/>
              </a:ext>
            </a:extLst>
          </p:cNvPr>
          <p:cNvSpPr txBox="1"/>
          <p:nvPr/>
        </p:nvSpPr>
        <p:spPr>
          <a:xfrm>
            <a:off x="7533920" y="5024291"/>
            <a:ext cx="4654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Total Jobs: 126/ individual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79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429BB-8721-45CD-8857-830447E2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228600"/>
            <a:ext cx="8305802" cy="663677"/>
          </a:xfrm>
        </p:spPr>
        <p:txBody>
          <a:bodyPr/>
          <a:lstStyle/>
          <a:p>
            <a:r>
              <a:rPr lang="en-US" dirty="0"/>
              <a:t>CNV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2A43C-9DA2-4737-BF3C-3ADFBD03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29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625D86-BE63-4682-BC30-CE47263F27CE}"/>
              </a:ext>
            </a:extLst>
          </p:cNvPr>
          <p:cNvCxnSpPr>
            <a:cxnSpLocks/>
          </p:cNvCxnSpPr>
          <p:nvPr/>
        </p:nvCxnSpPr>
        <p:spPr>
          <a:xfrm flipV="1">
            <a:off x="3960812" y="1981200"/>
            <a:ext cx="213360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D8A73C0-8440-44FD-9251-523B6025FC0B}"/>
              </a:ext>
            </a:extLst>
          </p:cNvPr>
          <p:cNvCxnSpPr>
            <a:cxnSpLocks/>
          </p:cNvCxnSpPr>
          <p:nvPr/>
        </p:nvCxnSpPr>
        <p:spPr>
          <a:xfrm>
            <a:off x="3579812" y="3429000"/>
            <a:ext cx="2667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66C38309-E78F-4E49-B41E-348F9FE9D9D8}"/>
              </a:ext>
            </a:extLst>
          </p:cNvPr>
          <p:cNvSpPr/>
          <p:nvPr/>
        </p:nvSpPr>
        <p:spPr>
          <a:xfrm>
            <a:off x="379412" y="1143000"/>
            <a:ext cx="4191000" cy="32766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List of CNVs</a:t>
            </a:r>
          </a:p>
        </p:txBody>
      </p:sp>
      <p:pic>
        <p:nvPicPr>
          <p:cNvPr id="16" name="Picture 2" descr="Image result for HTCondor">
            <a:extLst>
              <a:ext uri="{FF2B5EF4-FFF2-40B4-BE49-F238E27FC236}">
                <a16:creationId xmlns:a16="http://schemas.microsoft.com/office/drawing/2014/main" id="{23B34A06-AFDF-4A70-96F1-C329A379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922" y="151955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938FBE4-BABC-446F-BE7A-30A6061C4ED5}"/>
              </a:ext>
            </a:extLst>
          </p:cNvPr>
          <p:cNvSpPr txBox="1"/>
          <p:nvPr/>
        </p:nvSpPr>
        <p:spPr>
          <a:xfrm>
            <a:off x="6123531" y="1566741"/>
            <a:ext cx="45675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Individual level CNVs</a:t>
            </a:r>
          </a:p>
          <a:p>
            <a:r>
              <a:rPr lang="en-US" sz="4000" dirty="0"/>
              <a:t>	~294 average 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38B1A1-41A9-4B4F-882B-F04B49BD9206}"/>
              </a:ext>
            </a:extLst>
          </p:cNvPr>
          <p:cNvSpPr txBox="1"/>
          <p:nvPr/>
        </p:nvSpPr>
        <p:spPr>
          <a:xfrm>
            <a:off x="6399212" y="3069628"/>
            <a:ext cx="437292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Breed specific CNVs</a:t>
            </a:r>
          </a:p>
          <a:p>
            <a:r>
              <a:rPr lang="en-US" sz="4000" dirty="0"/>
              <a:t>	~ 749 Jersey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23E1-9A30-484C-8317-8814D8D6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3" y="152400"/>
            <a:ext cx="8610600" cy="838200"/>
          </a:xfrm>
        </p:spPr>
        <p:txBody>
          <a:bodyPr/>
          <a:lstStyle/>
          <a:p>
            <a:r>
              <a:rPr lang="en-US" dirty="0"/>
              <a:t>Alignment </a:t>
            </a:r>
          </a:p>
        </p:txBody>
      </p:sp>
      <p:pic>
        <p:nvPicPr>
          <p:cNvPr id="7" name="Picture 6" descr="A cow standing in a grassy field&#10;&#10;Description automatically generated">
            <a:extLst>
              <a:ext uri="{FF2B5EF4-FFF2-40B4-BE49-F238E27FC236}">
                <a16:creationId xmlns:a16="http://schemas.microsoft.com/office/drawing/2014/main" id="{33ABE068-67BB-471D-B001-52A60F0C1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6598" y="4215287"/>
            <a:ext cx="3728013" cy="2490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308DE-3DD3-46F2-A8B4-55034D5E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D1CD25-D045-4F2A-8E36-19FAE4CB64A0}"/>
              </a:ext>
            </a:extLst>
          </p:cNvPr>
          <p:cNvSpPr txBox="1"/>
          <p:nvPr/>
        </p:nvSpPr>
        <p:spPr>
          <a:xfrm>
            <a:off x="-13780" y="6858000"/>
            <a:ext cx="10325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commons.wikimedia.org/wiki/File:Beef_cattle,_Polyface_Farm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730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2A43C-9DA2-4737-BF3C-3ADFBD03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30</a:t>
            </a:fld>
            <a:endParaRPr lang="en-US"/>
          </a:p>
        </p:txBody>
      </p:sp>
      <p:pic>
        <p:nvPicPr>
          <p:cNvPr id="16" name="Picture 2" descr="Image result for HTCondor">
            <a:extLst>
              <a:ext uri="{FF2B5EF4-FFF2-40B4-BE49-F238E27FC236}">
                <a16:creationId xmlns:a16="http://schemas.microsoft.com/office/drawing/2014/main" id="{23B34A06-AFDF-4A70-96F1-C329A379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12" y="1295400"/>
            <a:ext cx="3962400" cy="12085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2EB5B97-5648-4EE2-B3CA-B89B5275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33845"/>
            <a:ext cx="9144001" cy="1371600"/>
          </a:xfrm>
        </p:spPr>
        <p:txBody>
          <a:bodyPr/>
          <a:lstStyle/>
          <a:p>
            <a:r>
              <a:rPr lang="en-US" dirty="0"/>
              <a:t>Acknowledgements 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8401DB1-C44C-4810-B470-3C4D9DC2F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78423" y="86204"/>
            <a:ext cx="2286000" cy="3626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4C7E6F-88E4-460F-A175-A890C2FD6DAC}"/>
              </a:ext>
            </a:extLst>
          </p:cNvPr>
          <p:cNvSpPr txBox="1"/>
          <p:nvPr/>
        </p:nvSpPr>
        <p:spPr>
          <a:xfrm>
            <a:off x="12419012" y="468423"/>
            <a:ext cx="281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ernerlab.engr.wisc.edu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9FE6E6-46E3-4319-8CD8-F00546DBD940}"/>
              </a:ext>
            </a:extLst>
          </p:cNvPr>
          <p:cNvSpPr txBox="1"/>
          <p:nvPr/>
        </p:nvSpPr>
        <p:spPr>
          <a:xfrm>
            <a:off x="701228" y="2861370"/>
            <a:ext cx="371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Advisor: </a:t>
            </a:r>
          </a:p>
          <a:p>
            <a:r>
              <a:rPr lang="en-US" sz="2800" dirty="0"/>
              <a:t>Brian Kirkpatrick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Committee: </a:t>
            </a:r>
          </a:p>
          <a:p>
            <a:r>
              <a:rPr lang="en-US" sz="2800" dirty="0"/>
              <a:t>Hasan </a:t>
            </a:r>
            <a:r>
              <a:rPr lang="en-US" sz="2800" dirty="0" err="1"/>
              <a:t>Kahtib</a:t>
            </a:r>
            <a:endParaRPr lang="en-US" sz="2800" dirty="0"/>
          </a:p>
          <a:p>
            <a:r>
              <a:rPr lang="en-US" sz="2800" dirty="0"/>
              <a:t>Kent Weigel </a:t>
            </a:r>
          </a:p>
          <a:p>
            <a:r>
              <a:rPr lang="en-US" sz="2800" dirty="0"/>
              <a:t>Irene  Ong</a:t>
            </a:r>
          </a:p>
        </p:txBody>
      </p:sp>
    </p:spTree>
    <p:extLst>
      <p:ext uri="{BB962C8B-B14F-4D97-AF65-F5344CB8AC3E}">
        <p14:creationId xmlns:p14="http://schemas.microsoft.com/office/powerpoint/2010/main" val="19593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C9FC4-58E1-490F-9389-CAB54EEC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A1A3D-3BAA-48FB-8C26-071066E88A6A}"/>
              </a:ext>
            </a:extLst>
          </p:cNvPr>
          <p:cNvSpPr/>
          <p:nvPr/>
        </p:nvSpPr>
        <p:spPr>
          <a:xfrm>
            <a:off x="2970212" y="5105400"/>
            <a:ext cx="59105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Questions????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711FB2-41CC-46AD-B29E-D5EC1352A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381000"/>
            <a:ext cx="7162800" cy="458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23E1-9A30-484C-8317-8814D8D6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3" y="152400"/>
            <a:ext cx="8610600" cy="838200"/>
          </a:xfrm>
        </p:spPr>
        <p:txBody>
          <a:bodyPr/>
          <a:lstStyle/>
          <a:p>
            <a:r>
              <a:rPr lang="en-US" dirty="0"/>
              <a:t>Alignment </a:t>
            </a:r>
          </a:p>
        </p:txBody>
      </p:sp>
      <p:pic>
        <p:nvPicPr>
          <p:cNvPr id="7" name="Picture 6" descr="A cow standing in a grassy field&#10;&#10;Description automatically generated">
            <a:extLst>
              <a:ext uri="{FF2B5EF4-FFF2-40B4-BE49-F238E27FC236}">
                <a16:creationId xmlns:a16="http://schemas.microsoft.com/office/drawing/2014/main" id="{33ABE068-67BB-471D-B001-52A60F0C1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6598" y="4215287"/>
            <a:ext cx="3728013" cy="2490313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4D087647-6721-4815-900B-68781E21DB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9" b="89796" l="3212" r="89931">
                        <a14:foregroundMark x1="3038" y1="47959" x2="6771" y2="41327"/>
                        <a14:foregroundMark x1="6771" y1="41327" x2="7292" y2="37372"/>
                        <a14:foregroundMark x1="3212" y1="47704" x2="3559" y2="46429"/>
                        <a14:backgroundMark x1="33681" y1="43112" x2="34462" y2="43622"/>
                        <a14:backgroundMark x1="62587" y1="45791" x2="62760" y2="47194"/>
                        <a14:backgroundMark x1="69705" y1="47449" x2="70399" y2="45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60" r="23423" b="37798"/>
          <a:stretch/>
        </p:blipFill>
        <p:spPr>
          <a:xfrm rot="19117770">
            <a:off x="956375" y="1348145"/>
            <a:ext cx="3353498" cy="1835741"/>
          </a:xfrm>
          <a:prstGeom prst="rect">
            <a:avLst/>
          </a:prstGeom>
        </p:spPr>
      </p:pic>
      <p:sp>
        <p:nvSpPr>
          <p:cNvPr id="17" name="Arrow: Bent 16">
            <a:extLst>
              <a:ext uri="{FF2B5EF4-FFF2-40B4-BE49-F238E27FC236}">
                <a16:creationId xmlns:a16="http://schemas.microsoft.com/office/drawing/2014/main" id="{A10A85E2-1578-4C8A-9DE9-553EAB415A41}"/>
              </a:ext>
            </a:extLst>
          </p:cNvPr>
          <p:cNvSpPr/>
          <p:nvPr/>
        </p:nvSpPr>
        <p:spPr>
          <a:xfrm>
            <a:off x="725861" y="3048000"/>
            <a:ext cx="527137" cy="18744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308DE-3DD3-46F2-A8B4-55034D5E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D1CD25-D045-4F2A-8E36-19FAE4CB64A0}"/>
              </a:ext>
            </a:extLst>
          </p:cNvPr>
          <p:cNvSpPr txBox="1"/>
          <p:nvPr/>
        </p:nvSpPr>
        <p:spPr>
          <a:xfrm>
            <a:off x="-13780" y="6858000"/>
            <a:ext cx="10325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://commons.wikimedia.org/wiki/File:Beef_cattle,_Polyface_Farm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9460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23E1-9A30-484C-8317-8814D8D6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3" y="152400"/>
            <a:ext cx="8610600" cy="838200"/>
          </a:xfrm>
        </p:spPr>
        <p:txBody>
          <a:bodyPr/>
          <a:lstStyle/>
          <a:p>
            <a:r>
              <a:rPr lang="en-US" dirty="0"/>
              <a:t>Alignment </a:t>
            </a:r>
          </a:p>
        </p:txBody>
      </p:sp>
      <p:pic>
        <p:nvPicPr>
          <p:cNvPr id="7" name="Picture 6" descr="A cow standing in a grassy field&#10;&#10;Description automatically generated">
            <a:extLst>
              <a:ext uri="{FF2B5EF4-FFF2-40B4-BE49-F238E27FC236}">
                <a16:creationId xmlns:a16="http://schemas.microsoft.com/office/drawing/2014/main" id="{33ABE068-67BB-471D-B001-52A60F0C1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6598" y="4215287"/>
            <a:ext cx="3728013" cy="2490313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4D087647-6721-4815-900B-68781E21DB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9" b="89796" l="3212" r="89931">
                        <a14:foregroundMark x1="3038" y1="47959" x2="6771" y2="41327"/>
                        <a14:foregroundMark x1="6771" y1="41327" x2="7292" y2="37372"/>
                        <a14:foregroundMark x1="3212" y1="47704" x2="3559" y2="46429"/>
                        <a14:backgroundMark x1="33681" y1="43112" x2="34462" y2="43622"/>
                        <a14:backgroundMark x1="62587" y1="45791" x2="62760" y2="47194"/>
                        <a14:backgroundMark x1="69705" y1="47449" x2="70399" y2="45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60" r="23423" b="37798"/>
          <a:stretch/>
        </p:blipFill>
        <p:spPr>
          <a:xfrm rot="19117770">
            <a:off x="956375" y="1348145"/>
            <a:ext cx="3353498" cy="1835741"/>
          </a:xfrm>
          <a:prstGeom prst="rect">
            <a:avLst/>
          </a:prstGeom>
        </p:spPr>
      </p:pic>
      <p:pic>
        <p:nvPicPr>
          <p:cNvPr id="13" name="Picture 1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642918A-0471-4313-8493-F5F7510775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5685" r="20286" b="77617"/>
          <a:stretch/>
        </p:blipFill>
        <p:spPr>
          <a:xfrm>
            <a:off x="6475412" y="990600"/>
            <a:ext cx="3729926" cy="1310149"/>
          </a:xfrm>
          <a:prstGeom prst="rect">
            <a:avLst/>
          </a:prstGeom>
        </p:spPr>
      </p:pic>
      <p:sp>
        <p:nvSpPr>
          <p:cNvPr id="17" name="Arrow: Bent 16">
            <a:extLst>
              <a:ext uri="{FF2B5EF4-FFF2-40B4-BE49-F238E27FC236}">
                <a16:creationId xmlns:a16="http://schemas.microsoft.com/office/drawing/2014/main" id="{A10A85E2-1578-4C8A-9DE9-553EAB415A41}"/>
              </a:ext>
            </a:extLst>
          </p:cNvPr>
          <p:cNvSpPr/>
          <p:nvPr/>
        </p:nvSpPr>
        <p:spPr>
          <a:xfrm>
            <a:off x="725861" y="3048000"/>
            <a:ext cx="527137" cy="18744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C0AF137A-8479-41D6-AFE2-D01704621278}"/>
              </a:ext>
            </a:extLst>
          </p:cNvPr>
          <p:cNvSpPr/>
          <p:nvPr/>
        </p:nvSpPr>
        <p:spPr>
          <a:xfrm flipH="1">
            <a:off x="4113212" y="1219200"/>
            <a:ext cx="2245963" cy="5089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308DE-3DD3-46F2-A8B4-55034D5E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5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D1CD25-D045-4F2A-8E36-19FAE4CB64A0}"/>
              </a:ext>
            </a:extLst>
          </p:cNvPr>
          <p:cNvSpPr txBox="1"/>
          <p:nvPr/>
        </p:nvSpPr>
        <p:spPr>
          <a:xfrm>
            <a:off x="-13780" y="6858000"/>
            <a:ext cx="10325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://commons.wikimedia.org/wiki/File:Beef_cattle,_Polyface_Farm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142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23E1-9A30-484C-8317-8814D8D6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3" y="152400"/>
            <a:ext cx="8610600" cy="838200"/>
          </a:xfrm>
        </p:spPr>
        <p:txBody>
          <a:bodyPr/>
          <a:lstStyle/>
          <a:p>
            <a:r>
              <a:rPr lang="en-US" dirty="0"/>
              <a:t>Alignment </a:t>
            </a:r>
          </a:p>
        </p:txBody>
      </p:sp>
      <p:pic>
        <p:nvPicPr>
          <p:cNvPr id="7" name="Picture 6" descr="A cow standing in a grassy field&#10;&#10;Description automatically generated">
            <a:extLst>
              <a:ext uri="{FF2B5EF4-FFF2-40B4-BE49-F238E27FC236}">
                <a16:creationId xmlns:a16="http://schemas.microsoft.com/office/drawing/2014/main" id="{33ABE068-67BB-471D-B001-52A60F0C1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6598" y="4215287"/>
            <a:ext cx="3728013" cy="2490313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4D087647-6721-4815-900B-68781E21DB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9" b="89796" l="3212" r="89931">
                        <a14:foregroundMark x1="3038" y1="47959" x2="6771" y2="41327"/>
                        <a14:foregroundMark x1="6771" y1="41327" x2="7292" y2="37372"/>
                        <a14:foregroundMark x1="3212" y1="47704" x2="3559" y2="46429"/>
                        <a14:backgroundMark x1="33681" y1="43112" x2="34462" y2="43622"/>
                        <a14:backgroundMark x1="62587" y1="45791" x2="62760" y2="47194"/>
                        <a14:backgroundMark x1="69705" y1="47449" x2="70399" y2="45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60" r="23423" b="37798"/>
          <a:stretch/>
        </p:blipFill>
        <p:spPr>
          <a:xfrm rot="19117770">
            <a:off x="956375" y="1348145"/>
            <a:ext cx="3353498" cy="1835741"/>
          </a:xfrm>
          <a:prstGeom prst="rect">
            <a:avLst/>
          </a:prstGeom>
        </p:spPr>
      </p:pic>
      <p:pic>
        <p:nvPicPr>
          <p:cNvPr id="13" name="Picture 1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642918A-0471-4313-8493-F5F7510775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5685" r="20286" b="77617"/>
          <a:stretch/>
        </p:blipFill>
        <p:spPr>
          <a:xfrm>
            <a:off x="6551612" y="990600"/>
            <a:ext cx="3729926" cy="1310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FEDA44-B23E-4019-9565-4BC67139F112}"/>
              </a:ext>
            </a:extLst>
          </p:cNvPr>
          <p:cNvSpPr/>
          <p:nvPr/>
        </p:nvSpPr>
        <p:spPr>
          <a:xfrm>
            <a:off x="4303712" y="5324195"/>
            <a:ext cx="75057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Reference Genome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897A28-AC99-48D7-84FD-0BCA82D77B74}"/>
              </a:ext>
            </a:extLst>
          </p:cNvPr>
          <p:cNvSpPr/>
          <p:nvPr/>
        </p:nvSpPr>
        <p:spPr>
          <a:xfrm>
            <a:off x="4358147" y="4800600"/>
            <a:ext cx="990600" cy="419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B04DC-BBF8-4366-8D76-2A7866E404DF}"/>
              </a:ext>
            </a:extLst>
          </p:cNvPr>
          <p:cNvSpPr/>
          <p:nvPr/>
        </p:nvSpPr>
        <p:spPr>
          <a:xfrm>
            <a:off x="4418012" y="4267200"/>
            <a:ext cx="990600" cy="419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425C89-18DC-43A8-8426-5EB0492B8510}"/>
              </a:ext>
            </a:extLst>
          </p:cNvPr>
          <p:cNvSpPr/>
          <p:nvPr/>
        </p:nvSpPr>
        <p:spPr>
          <a:xfrm>
            <a:off x="6148848" y="4800600"/>
            <a:ext cx="990600" cy="419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9775F4-8D8D-47C6-8B45-B251F3F09D0E}"/>
              </a:ext>
            </a:extLst>
          </p:cNvPr>
          <p:cNvSpPr/>
          <p:nvPr/>
        </p:nvSpPr>
        <p:spPr>
          <a:xfrm>
            <a:off x="6359175" y="4315132"/>
            <a:ext cx="990600" cy="419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41D2D0-91FC-4191-ABA8-85BF1D6F1FEA}"/>
              </a:ext>
            </a:extLst>
          </p:cNvPr>
          <p:cNvSpPr/>
          <p:nvPr/>
        </p:nvSpPr>
        <p:spPr>
          <a:xfrm>
            <a:off x="6018212" y="3819539"/>
            <a:ext cx="990600" cy="419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9F6FB9-EC72-41F4-B0C5-E53EAB2A7ABC}"/>
              </a:ext>
            </a:extLst>
          </p:cNvPr>
          <p:cNvSpPr/>
          <p:nvPr/>
        </p:nvSpPr>
        <p:spPr>
          <a:xfrm>
            <a:off x="6399212" y="3341124"/>
            <a:ext cx="990600" cy="419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F1FE36-6237-4890-88E0-C17E12B89E0C}"/>
              </a:ext>
            </a:extLst>
          </p:cNvPr>
          <p:cNvSpPr/>
          <p:nvPr/>
        </p:nvSpPr>
        <p:spPr>
          <a:xfrm>
            <a:off x="7656511" y="4824566"/>
            <a:ext cx="990600" cy="419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DA91A1-84BC-4A1C-9EBF-65CD2FE43D07}"/>
              </a:ext>
            </a:extLst>
          </p:cNvPr>
          <p:cNvSpPr/>
          <p:nvPr/>
        </p:nvSpPr>
        <p:spPr>
          <a:xfrm>
            <a:off x="7805038" y="4301305"/>
            <a:ext cx="990600" cy="419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1941EB-EA33-4045-92CB-39D37984BD7E}"/>
              </a:ext>
            </a:extLst>
          </p:cNvPr>
          <p:cNvSpPr/>
          <p:nvPr/>
        </p:nvSpPr>
        <p:spPr>
          <a:xfrm>
            <a:off x="10831599" y="4812750"/>
            <a:ext cx="990600" cy="419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7D048F-6D0F-4A95-844B-75B32B390BF1}"/>
              </a:ext>
            </a:extLst>
          </p:cNvPr>
          <p:cNvSpPr/>
          <p:nvPr/>
        </p:nvSpPr>
        <p:spPr>
          <a:xfrm>
            <a:off x="10336299" y="4325440"/>
            <a:ext cx="990600" cy="419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E0D1FC-FD0C-4CEF-8ADF-ED932411C935}"/>
              </a:ext>
            </a:extLst>
          </p:cNvPr>
          <p:cNvSpPr/>
          <p:nvPr/>
        </p:nvSpPr>
        <p:spPr>
          <a:xfrm>
            <a:off x="10666412" y="3818925"/>
            <a:ext cx="990600" cy="419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A10A85E2-1578-4C8A-9DE9-553EAB415A41}"/>
              </a:ext>
            </a:extLst>
          </p:cNvPr>
          <p:cNvSpPr/>
          <p:nvPr/>
        </p:nvSpPr>
        <p:spPr>
          <a:xfrm>
            <a:off x="725861" y="3048000"/>
            <a:ext cx="527137" cy="18744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C0AF137A-8479-41D6-AFE2-D01704621278}"/>
              </a:ext>
            </a:extLst>
          </p:cNvPr>
          <p:cNvSpPr/>
          <p:nvPr/>
        </p:nvSpPr>
        <p:spPr>
          <a:xfrm flipH="1">
            <a:off x="4113212" y="1219200"/>
            <a:ext cx="2245963" cy="5089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D480E3C-59C0-4291-A51A-FA2B8DE5FA25}"/>
              </a:ext>
            </a:extLst>
          </p:cNvPr>
          <p:cNvCxnSpPr/>
          <p:nvPr/>
        </p:nvCxnSpPr>
        <p:spPr>
          <a:xfrm>
            <a:off x="9828212" y="2209800"/>
            <a:ext cx="1003387" cy="16091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C4CD339A-3EC1-4A8D-87DB-6B2FD5D33CA3}"/>
              </a:ext>
            </a:extLst>
          </p:cNvPr>
          <p:cNvCxnSpPr/>
          <p:nvPr/>
        </p:nvCxnSpPr>
        <p:spPr>
          <a:xfrm flipH="1">
            <a:off x="6780212" y="1905000"/>
            <a:ext cx="228600" cy="1752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71F2E120-55EB-4A5E-AFA3-9362278A7865}"/>
              </a:ext>
            </a:extLst>
          </p:cNvPr>
          <p:cNvCxnSpPr/>
          <p:nvPr/>
        </p:nvCxnSpPr>
        <p:spPr>
          <a:xfrm flipH="1">
            <a:off x="6811724" y="2030975"/>
            <a:ext cx="1263888" cy="19830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943929-1CD0-4C21-BDB2-80920493B28B}"/>
              </a:ext>
            </a:extLst>
          </p:cNvPr>
          <p:cNvCxnSpPr>
            <a:cxnSpLocks/>
          </p:cNvCxnSpPr>
          <p:nvPr/>
        </p:nvCxnSpPr>
        <p:spPr>
          <a:xfrm>
            <a:off x="9430551" y="2224855"/>
            <a:ext cx="1079587" cy="2286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308DE-3DD3-46F2-A8B4-55034D5E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6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D1CD25-D045-4F2A-8E36-19FAE4CB64A0}"/>
              </a:ext>
            </a:extLst>
          </p:cNvPr>
          <p:cNvSpPr txBox="1"/>
          <p:nvPr/>
        </p:nvSpPr>
        <p:spPr>
          <a:xfrm>
            <a:off x="-13780" y="6858000"/>
            <a:ext cx="10325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://commons.wikimedia.org/wiki/File:Beef_cattle,_Polyface_Farm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213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23E1-9A30-484C-8317-8814D8D6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3" y="152400"/>
            <a:ext cx="8610600" cy="838200"/>
          </a:xfrm>
        </p:spPr>
        <p:txBody>
          <a:bodyPr/>
          <a:lstStyle/>
          <a:p>
            <a:r>
              <a:rPr lang="en-US" dirty="0"/>
              <a:t>Alignment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AEC258-4699-4966-BB7D-458889702686}"/>
              </a:ext>
            </a:extLst>
          </p:cNvPr>
          <p:cNvGrpSpPr/>
          <p:nvPr/>
        </p:nvGrpSpPr>
        <p:grpSpPr>
          <a:xfrm>
            <a:off x="379413" y="985345"/>
            <a:ext cx="6858000" cy="1986455"/>
            <a:chOff x="4303712" y="3341124"/>
            <a:chExt cx="7518487" cy="259267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FEDA44-B23E-4019-9565-4BC67139F112}"/>
                </a:ext>
              </a:extLst>
            </p:cNvPr>
            <p:cNvSpPr/>
            <p:nvPr/>
          </p:nvSpPr>
          <p:spPr>
            <a:xfrm>
              <a:off x="4303712" y="5324195"/>
              <a:ext cx="7505700" cy="609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Reference Genome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897A28-AC99-48D7-84FD-0BCA82D77B74}"/>
                </a:ext>
              </a:extLst>
            </p:cNvPr>
            <p:cNvSpPr/>
            <p:nvPr/>
          </p:nvSpPr>
          <p:spPr>
            <a:xfrm>
              <a:off x="4358147" y="4800600"/>
              <a:ext cx="990600" cy="4191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8B04DC-BBF8-4366-8D76-2A7866E404DF}"/>
                </a:ext>
              </a:extLst>
            </p:cNvPr>
            <p:cNvSpPr/>
            <p:nvPr/>
          </p:nvSpPr>
          <p:spPr>
            <a:xfrm>
              <a:off x="4418012" y="4267200"/>
              <a:ext cx="990600" cy="4191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425C89-18DC-43A8-8426-5EB0492B8510}"/>
                </a:ext>
              </a:extLst>
            </p:cNvPr>
            <p:cNvSpPr/>
            <p:nvPr/>
          </p:nvSpPr>
          <p:spPr>
            <a:xfrm>
              <a:off x="6148848" y="4800600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9775F4-8D8D-47C6-8B45-B251F3F09D0E}"/>
                </a:ext>
              </a:extLst>
            </p:cNvPr>
            <p:cNvSpPr/>
            <p:nvPr/>
          </p:nvSpPr>
          <p:spPr>
            <a:xfrm>
              <a:off x="6359175" y="4315132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41D2D0-91FC-4191-ABA8-85BF1D6F1FEA}"/>
                </a:ext>
              </a:extLst>
            </p:cNvPr>
            <p:cNvSpPr/>
            <p:nvPr/>
          </p:nvSpPr>
          <p:spPr>
            <a:xfrm>
              <a:off x="6018212" y="3819539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9F6FB9-EC72-41F4-B0C5-E53EAB2A7ABC}"/>
                </a:ext>
              </a:extLst>
            </p:cNvPr>
            <p:cNvSpPr/>
            <p:nvPr/>
          </p:nvSpPr>
          <p:spPr>
            <a:xfrm>
              <a:off x="6399212" y="3341124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F1FE36-6237-4890-88E0-C17E12B89E0C}"/>
                </a:ext>
              </a:extLst>
            </p:cNvPr>
            <p:cNvSpPr/>
            <p:nvPr/>
          </p:nvSpPr>
          <p:spPr>
            <a:xfrm>
              <a:off x="7656511" y="4824566"/>
              <a:ext cx="990600" cy="4191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DA91A1-84BC-4A1C-9EBF-65CD2FE43D07}"/>
                </a:ext>
              </a:extLst>
            </p:cNvPr>
            <p:cNvSpPr/>
            <p:nvPr/>
          </p:nvSpPr>
          <p:spPr>
            <a:xfrm>
              <a:off x="7805038" y="4301305"/>
              <a:ext cx="990600" cy="4191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1941EB-EA33-4045-92CB-39D37984BD7E}"/>
                </a:ext>
              </a:extLst>
            </p:cNvPr>
            <p:cNvSpPr/>
            <p:nvPr/>
          </p:nvSpPr>
          <p:spPr>
            <a:xfrm>
              <a:off x="10831599" y="4812750"/>
              <a:ext cx="990600" cy="4191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7D048F-6D0F-4A95-844B-75B32B390BF1}"/>
                </a:ext>
              </a:extLst>
            </p:cNvPr>
            <p:cNvSpPr/>
            <p:nvPr/>
          </p:nvSpPr>
          <p:spPr>
            <a:xfrm>
              <a:off x="10336299" y="4325440"/>
              <a:ext cx="990600" cy="4191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E0D1FC-FD0C-4CEF-8ADF-ED932411C935}"/>
                </a:ext>
              </a:extLst>
            </p:cNvPr>
            <p:cNvSpPr/>
            <p:nvPr/>
          </p:nvSpPr>
          <p:spPr>
            <a:xfrm>
              <a:off x="10666412" y="3818925"/>
              <a:ext cx="990600" cy="4191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308DE-3DD3-46F2-A8B4-55034D5EB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7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D1CD25-D045-4F2A-8E36-19FAE4CB64A0}"/>
              </a:ext>
            </a:extLst>
          </p:cNvPr>
          <p:cNvSpPr txBox="1"/>
          <p:nvPr/>
        </p:nvSpPr>
        <p:spPr>
          <a:xfrm>
            <a:off x="-13780" y="6858000"/>
            <a:ext cx="10325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commons.wikimedia.org/wiki/File:Beef_cattle,_Polyface_Farm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DA774B-0F40-4B1F-BDD0-44C32128044C}"/>
              </a:ext>
            </a:extLst>
          </p:cNvPr>
          <p:cNvSpPr/>
          <p:nvPr/>
        </p:nvSpPr>
        <p:spPr>
          <a:xfrm>
            <a:off x="2200633" y="4426646"/>
            <a:ext cx="8266404" cy="973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Aligned Genome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F387AF-8190-4D8B-BB46-51660E6CBE57}"/>
              </a:ext>
            </a:extLst>
          </p:cNvPr>
          <p:cNvSpPr/>
          <p:nvPr/>
        </p:nvSpPr>
        <p:spPr>
          <a:xfrm>
            <a:off x="-502719" y="866028"/>
            <a:ext cx="8610600" cy="1657717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C6DEB6-6627-4258-8785-E4C7938EA71C}"/>
              </a:ext>
            </a:extLst>
          </p:cNvPr>
          <p:cNvCxnSpPr>
            <a:stCxn id="5" idx="5"/>
          </p:cNvCxnSpPr>
          <p:nvPr/>
        </p:nvCxnSpPr>
        <p:spPr>
          <a:xfrm>
            <a:off x="6846888" y="2280978"/>
            <a:ext cx="3620149" cy="2145668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DE64F15-0C41-4BC8-8C7D-F1866FC0CC9E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58274" y="2280978"/>
            <a:ext cx="1456501" cy="2145668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1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23E1-9A30-484C-8317-8814D8D6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3" y="152400"/>
            <a:ext cx="8610600" cy="838200"/>
          </a:xfrm>
        </p:spPr>
        <p:txBody>
          <a:bodyPr/>
          <a:lstStyle/>
          <a:p>
            <a:r>
              <a:rPr lang="en-US" dirty="0"/>
              <a:t>Copy Number Variant - CNV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A6CD84-BC81-4FC9-8ED6-4150A81A94E3}"/>
              </a:ext>
            </a:extLst>
          </p:cNvPr>
          <p:cNvGrpSpPr/>
          <p:nvPr/>
        </p:nvGrpSpPr>
        <p:grpSpPr>
          <a:xfrm>
            <a:off x="2014120" y="1865964"/>
            <a:ext cx="8220535" cy="2293959"/>
            <a:chOff x="1881647" y="2131729"/>
            <a:chExt cx="7464052" cy="190254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897A28-AC99-48D7-84FD-0BCA82D77B74}"/>
                </a:ext>
              </a:extLst>
            </p:cNvPr>
            <p:cNvSpPr/>
            <p:nvPr/>
          </p:nvSpPr>
          <p:spPr>
            <a:xfrm>
              <a:off x="1881647" y="3591205"/>
              <a:ext cx="990600" cy="4191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8B04DC-BBF8-4366-8D76-2A7866E404DF}"/>
                </a:ext>
              </a:extLst>
            </p:cNvPr>
            <p:cNvSpPr/>
            <p:nvPr/>
          </p:nvSpPr>
          <p:spPr>
            <a:xfrm>
              <a:off x="1941512" y="3057805"/>
              <a:ext cx="990600" cy="4191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425C89-18DC-43A8-8426-5EB0492B8510}"/>
                </a:ext>
              </a:extLst>
            </p:cNvPr>
            <p:cNvSpPr/>
            <p:nvPr/>
          </p:nvSpPr>
          <p:spPr>
            <a:xfrm>
              <a:off x="3672348" y="3591205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9775F4-8D8D-47C6-8B45-B251F3F09D0E}"/>
                </a:ext>
              </a:extLst>
            </p:cNvPr>
            <p:cNvSpPr/>
            <p:nvPr/>
          </p:nvSpPr>
          <p:spPr>
            <a:xfrm>
              <a:off x="3882675" y="3105737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41D2D0-91FC-4191-ABA8-85BF1D6F1FEA}"/>
                </a:ext>
              </a:extLst>
            </p:cNvPr>
            <p:cNvSpPr/>
            <p:nvPr/>
          </p:nvSpPr>
          <p:spPr>
            <a:xfrm>
              <a:off x="3541712" y="2610144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9F6FB9-EC72-41F4-B0C5-E53EAB2A7ABC}"/>
                </a:ext>
              </a:extLst>
            </p:cNvPr>
            <p:cNvSpPr/>
            <p:nvPr/>
          </p:nvSpPr>
          <p:spPr>
            <a:xfrm>
              <a:off x="3922712" y="2131729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F1FE36-6237-4890-88E0-C17E12B89E0C}"/>
                </a:ext>
              </a:extLst>
            </p:cNvPr>
            <p:cNvSpPr/>
            <p:nvPr/>
          </p:nvSpPr>
          <p:spPr>
            <a:xfrm>
              <a:off x="5180011" y="3615171"/>
              <a:ext cx="990600" cy="4191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DA91A1-84BC-4A1C-9EBF-65CD2FE43D07}"/>
                </a:ext>
              </a:extLst>
            </p:cNvPr>
            <p:cNvSpPr/>
            <p:nvPr/>
          </p:nvSpPr>
          <p:spPr>
            <a:xfrm>
              <a:off x="5328538" y="3091910"/>
              <a:ext cx="990600" cy="4191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1941EB-EA33-4045-92CB-39D37984BD7E}"/>
                </a:ext>
              </a:extLst>
            </p:cNvPr>
            <p:cNvSpPr/>
            <p:nvPr/>
          </p:nvSpPr>
          <p:spPr>
            <a:xfrm>
              <a:off x="8355099" y="3603355"/>
              <a:ext cx="990600" cy="4191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7D048F-6D0F-4A95-844B-75B32B390BF1}"/>
                </a:ext>
              </a:extLst>
            </p:cNvPr>
            <p:cNvSpPr/>
            <p:nvPr/>
          </p:nvSpPr>
          <p:spPr>
            <a:xfrm>
              <a:off x="7859799" y="3116045"/>
              <a:ext cx="990600" cy="4191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E0D1FC-FD0C-4CEF-8ADF-ED932411C935}"/>
                </a:ext>
              </a:extLst>
            </p:cNvPr>
            <p:cNvSpPr/>
            <p:nvPr/>
          </p:nvSpPr>
          <p:spPr>
            <a:xfrm>
              <a:off x="8189912" y="2609530"/>
              <a:ext cx="990600" cy="4191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08032A-B990-4DBF-A918-4C63239D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8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F0896E-0523-47D5-8A74-D438608A4CD8}"/>
              </a:ext>
            </a:extLst>
          </p:cNvPr>
          <p:cNvSpPr/>
          <p:nvPr/>
        </p:nvSpPr>
        <p:spPr>
          <a:xfrm>
            <a:off x="2014120" y="4215897"/>
            <a:ext cx="8266404" cy="973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Aligned Genome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E7B9C42-F326-4CB0-B942-C96DDE1D3B9B}"/>
              </a:ext>
            </a:extLst>
          </p:cNvPr>
          <p:cNvCxnSpPr>
            <a:cxnSpLocks/>
          </p:cNvCxnSpPr>
          <p:nvPr/>
        </p:nvCxnSpPr>
        <p:spPr>
          <a:xfrm>
            <a:off x="1446212" y="2989823"/>
            <a:ext cx="10515600" cy="338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8D5D716-2749-412E-8009-956A84A8AD45}"/>
              </a:ext>
            </a:extLst>
          </p:cNvPr>
          <p:cNvSpPr txBox="1"/>
          <p:nvPr/>
        </p:nvSpPr>
        <p:spPr>
          <a:xfrm>
            <a:off x="-11420" y="2720673"/>
            <a:ext cx="16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1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23E1-9A30-484C-8317-8814D8D6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3" y="152400"/>
            <a:ext cx="8610600" cy="838200"/>
          </a:xfrm>
        </p:spPr>
        <p:txBody>
          <a:bodyPr/>
          <a:lstStyle/>
          <a:p>
            <a:r>
              <a:rPr lang="en-US" dirty="0"/>
              <a:t>Copy Number Variant - CNV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A6CD84-BC81-4FC9-8ED6-4150A81A94E3}"/>
              </a:ext>
            </a:extLst>
          </p:cNvPr>
          <p:cNvGrpSpPr/>
          <p:nvPr/>
        </p:nvGrpSpPr>
        <p:grpSpPr>
          <a:xfrm>
            <a:off x="2014120" y="1865964"/>
            <a:ext cx="8220535" cy="2293959"/>
            <a:chOff x="1881647" y="2131729"/>
            <a:chExt cx="7464052" cy="190254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897A28-AC99-48D7-84FD-0BCA82D77B74}"/>
                </a:ext>
              </a:extLst>
            </p:cNvPr>
            <p:cNvSpPr/>
            <p:nvPr/>
          </p:nvSpPr>
          <p:spPr>
            <a:xfrm>
              <a:off x="1881647" y="3591205"/>
              <a:ext cx="990600" cy="4191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8B04DC-BBF8-4366-8D76-2A7866E404DF}"/>
                </a:ext>
              </a:extLst>
            </p:cNvPr>
            <p:cNvSpPr/>
            <p:nvPr/>
          </p:nvSpPr>
          <p:spPr>
            <a:xfrm>
              <a:off x="1941512" y="3057805"/>
              <a:ext cx="990600" cy="4191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425C89-18DC-43A8-8426-5EB0492B8510}"/>
                </a:ext>
              </a:extLst>
            </p:cNvPr>
            <p:cNvSpPr/>
            <p:nvPr/>
          </p:nvSpPr>
          <p:spPr>
            <a:xfrm>
              <a:off x="3672348" y="3591205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9775F4-8D8D-47C6-8B45-B251F3F09D0E}"/>
                </a:ext>
              </a:extLst>
            </p:cNvPr>
            <p:cNvSpPr/>
            <p:nvPr/>
          </p:nvSpPr>
          <p:spPr>
            <a:xfrm>
              <a:off x="3882675" y="3105737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41D2D0-91FC-4191-ABA8-85BF1D6F1FEA}"/>
                </a:ext>
              </a:extLst>
            </p:cNvPr>
            <p:cNvSpPr/>
            <p:nvPr/>
          </p:nvSpPr>
          <p:spPr>
            <a:xfrm>
              <a:off x="3541712" y="2610144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9F6FB9-EC72-41F4-B0C5-E53EAB2A7ABC}"/>
                </a:ext>
              </a:extLst>
            </p:cNvPr>
            <p:cNvSpPr/>
            <p:nvPr/>
          </p:nvSpPr>
          <p:spPr>
            <a:xfrm>
              <a:off x="3922712" y="2131729"/>
              <a:ext cx="990600" cy="4191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F1FE36-6237-4890-88E0-C17E12B89E0C}"/>
                </a:ext>
              </a:extLst>
            </p:cNvPr>
            <p:cNvSpPr/>
            <p:nvPr/>
          </p:nvSpPr>
          <p:spPr>
            <a:xfrm>
              <a:off x="5180011" y="3615171"/>
              <a:ext cx="990600" cy="4191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DA91A1-84BC-4A1C-9EBF-65CD2FE43D07}"/>
                </a:ext>
              </a:extLst>
            </p:cNvPr>
            <p:cNvSpPr/>
            <p:nvPr/>
          </p:nvSpPr>
          <p:spPr>
            <a:xfrm>
              <a:off x="5328538" y="3091910"/>
              <a:ext cx="990600" cy="4191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1941EB-EA33-4045-92CB-39D37984BD7E}"/>
                </a:ext>
              </a:extLst>
            </p:cNvPr>
            <p:cNvSpPr/>
            <p:nvPr/>
          </p:nvSpPr>
          <p:spPr>
            <a:xfrm>
              <a:off x="8355099" y="3603355"/>
              <a:ext cx="990600" cy="4191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87D048F-6D0F-4A95-844B-75B32B390BF1}"/>
                </a:ext>
              </a:extLst>
            </p:cNvPr>
            <p:cNvSpPr/>
            <p:nvPr/>
          </p:nvSpPr>
          <p:spPr>
            <a:xfrm>
              <a:off x="7859799" y="3116045"/>
              <a:ext cx="990600" cy="4191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FE0D1FC-FD0C-4CEF-8ADF-ED932411C935}"/>
                </a:ext>
              </a:extLst>
            </p:cNvPr>
            <p:cNvSpPr/>
            <p:nvPr/>
          </p:nvSpPr>
          <p:spPr>
            <a:xfrm>
              <a:off x="8189912" y="2609530"/>
              <a:ext cx="990600" cy="4191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A26B2F-89D0-4B4E-9063-77C30CCE68CE}"/>
              </a:ext>
            </a:extLst>
          </p:cNvPr>
          <p:cNvCxnSpPr>
            <a:cxnSpLocks/>
          </p:cNvCxnSpPr>
          <p:nvPr/>
        </p:nvCxnSpPr>
        <p:spPr>
          <a:xfrm>
            <a:off x="1446212" y="2989823"/>
            <a:ext cx="10515600" cy="338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1476CE-6923-48B5-9CD1-BB74EB480EEC}"/>
              </a:ext>
            </a:extLst>
          </p:cNvPr>
          <p:cNvSpPr txBox="1"/>
          <p:nvPr/>
        </p:nvSpPr>
        <p:spPr>
          <a:xfrm>
            <a:off x="-11420" y="2720673"/>
            <a:ext cx="16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Normal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FC1D98-FB0A-485F-BAF8-4C61482ED2B2}"/>
              </a:ext>
            </a:extLst>
          </p:cNvPr>
          <p:cNvSpPr/>
          <p:nvPr/>
        </p:nvSpPr>
        <p:spPr>
          <a:xfrm>
            <a:off x="3544103" y="1422840"/>
            <a:ext cx="2209800" cy="188260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23DE16-6CD9-499A-ACF2-5162A5BE7065}"/>
              </a:ext>
            </a:extLst>
          </p:cNvPr>
          <p:cNvSpPr txBox="1"/>
          <p:nvPr/>
        </p:nvSpPr>
        <p:spPr>
          <a:xfrm>
            <a:off x="5287270" y="965732"/>
            <a:ext cx="16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Gains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F08032A-B990-4DBF-A918-4C63239D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9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AF344-21CF-40AE-BB2D-03D6B7C70765}"/>
              </a:ext>
            </a:extLst>
          </p:cNvPr>
          <p:cNvSpPr/>
          <p:nvPr/>
        </p:nvSpPr>
        <p:spPr>
          <a:xfrm>
            <a:off x="2014120" y="4215897"/>
            <a:ext cx="8266404" cy="973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Aligned Genome </a:t>
            </a:r>
          </a:p>
        </p:txBody>
      </p:sp>
    </p:spTree>
    <p:extLst>
      <p:ext uri="{BB962C8B-B14F-4D97-AF65-F5344CB8AC3E}">
        <p14:creationId xmlns:p14="http://schemas.microsoft.com/office/powerpoint/2010/main" val="15923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827</Words>
  <Application>Microsoft Office PowerPoint</Application>
  <PresentationFormat>Custom</PresentationFormat>
  <Paragraphs>257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Corbel</vt:lpstr>
      <vt:lpstr>Times New Roman</vt:lpstr>
      <vt:lpstr>Digital Blue Tunnel 16x9</vt:lpstr>
      <vt:lpstr>Alignment and CNV analysis in cattle</vt:lpstr>
      <vt:lpstr>Genetic work in cattle</vt:lpstr>
      <vt:lpstr>Alignment </vt:lpstr>
      <vt:lpstr>Alignment </vt:lpstr>
      <vt:lpstr>Alignment </vt:lpstr>
      <vt:lpstr>Alignment </vt:lpstr>
      <vt:lpstr>Alignment </vt:lpstr>
      <vt:lpstr>Copy Number Variant - CNV </vt:lpstr>
      <vt:lpstr>Copy Number Variant - CNV </vt:lpstr>
      <vt:lpstr>Copy Number Variant - CNV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CNV analysis challenge  </vt:lpstr>
      <vt:lpstr>CNV analysis</vt:lpstr>
      <vt:lpstr>CNV analysis</vt:lpstr>
      <vt:lpstr>CNV analysis</vt:lpstr>
      <vt:lpstr>CNV analysis</vt:lpstr>
      <vt:lpstr>CNV analysis</vt:lpstr>
      <vt:lpstr>CNV analysis</vt:lpstr>
      <vt:lpstr>Acknowledgements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and CNV analysis in Cattle</dc:title>
  <dc:creator>Beth Lett</dc:creator>
  <cp:lastModifiedBy>Beth Lett</cp:lastModifiedBy>
  <cp:revision>41</cp:revision>
  <dcterms:created xsi:type="dcterms:W3CDTF">2019-05-17T00:28:04Z</dcterms:created>
  <dcterms:modified xsi:type="dcterms:W3CDTF">2019-05-19T23:39:49Z</dcterms:modified>
</cp:coreProperties>
</file>