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392" r:id="rId3"/>
    <p:sldId id="421" r:id="rId4"/>
    <p:sldId id="413" r:id="rId5"/>
    <p:sldId id="404" r:id="rId6"/>
    <p:sldId id="405" r:id="rId7"/>
    <p:sldId id="411" r:id="rId8"/>
    <p:sldId id="393" r:id="rId9"/>
    <p:sldId id="412" r:id="rId10"/>
    <p:sldId id="416" r:id="rId11"/>
    <p:sldId id="419" r:id="rId12"/>
    <p:sldId id="418" r:id="rId13"/>
    <p:sldId id="420" r:id="rId14"/>
    <p:sldId id="408" r:id="rId15"/>
    <p:sldId id="409" r:id="rId16"/>
    <p:sldId id="372" r:id="rId17"/>
    <p:sldId id="410" r:id="rId18"/>
    <p:sldId id="396" r:id="rId19"/>
    <p:sldId id="422" r:id="rId20"/>
    <p:sldId id="40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171BE"/>
    <a:srgbClr val="EFF4FA"/>
    <a:srgbClr val="3686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8"/>
    <p:restoredTop sz="94651"/>
  </p:normalViewPr>
  <p:slideViewPr>
    <p:cSldViewPr snapToGrid="0" snapToObjects="1">
      <p:cViewPr varScale="1">
        <p:scale>
          <a:sx n="105" d="100"/>
          <a:sy n="105" d="100"/>
        </p:scale>
        <p:origin x="10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6D2CD-7DD4-ED4E-811B-47F846D0B1F6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0E609-5F4C-524F-AC6E-CC21CDCEA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0E609-5F4C-524F-AC6E-CC21CDCEAF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7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0E609-5F4C-524F-AC6E-CC21CDCEAF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0E609-5F4C-524F-AC6E-CC21CDCEAF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14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0E609-5F4C-524F-AC6E-CC21CDCEAF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9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2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8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0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6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3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4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5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1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02312-0DDA-DA44-A612-F586ED328811}" type="datetimeFigureOut">
              <a:rPr lang="en-US" smtClean="0"/>
              <a:t>5/16/19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80119-3B8D-5846-B0C4-B3F6518FE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11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0963" y="519060"/>
            <a:ext cx="1036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Studying RNA Virus Replication with Cryo-Electron Microscopy on HTC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0486" y="4888765"/>
            <a:ext cx="187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Hong ZHAN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34814" y="6173895"/>
            <a:ext cx="260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2019 May 20th </a:t>
            </a:r>
            <a:r>
              <a:rPr lang="en-US" sz="2800" baseline="30000" dirty="0"/>
              <a:t> </a:t>
            </a:r>
            <a:r>
              <a:rPr lang="en-US" sz="2800" dirty="0"/>
              <a:t> </a:t>
            </a:r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701BB390-B880-814D-B38F-AEEA1CBBE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75" y="4826089"/>
            <a:ext cx="1871025" cy="1871025"/>
          </a:xfrm>
          <a:prstGeom prst="rect">
            <a:avLst/>
          </a:prstGeom>
        </p:spPr>
      </p:pic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2C093737-2F85-644C-8B1F-4294A2EDA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012" y="1559009"/>
            <a:ext cx="3191764" cy="27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6254D5-A708-0141-93DE-57FA32EA2AAE}"/>
              </a:ext>
            </a:extLst>
          </p:cNvPr>
          <p:cNvSpPr txBox="1"/>
          <p:nvPr/>
        </p:nvSpPr>
        <p:spPr>
          <a:xfrm>
            <a:off x="535475" y="384948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FDAE1-A4DE-AD48-A9FE-0EB64EAC2D88}"/>
              </a:ext>
            </a:extLst>
          </p:cNvPr>
          <p:cNvSpPr txBox="1"/>
          <p:nvPr/>
        </p:nvSpPr>
        <p:spPr>
          <a:xfrm>
            <a:off x="781878" y="1431235"/>
            <a:ext cx="975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Overview of Cryo-EM method in the study of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</a:rPr>
              <a:t>nano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-machinery of RNA virus genome replication complex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Data processing with HTC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Using HTC in study RNA viral replication machinery </a:t>
            </a:r>
          </a:p>
        </p:txBody>
      </p:sp>
    </p:spTree>
    <p:extLst>
      <p:ext uri="{BB962C8B-B14F-4D97-AF65-F5344CB8AC3E}">
        <p14:creationId xmlns:p14="http://schemas.microsoft.com/office/powerpoint/2010/main" val="327998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793496-0BE2-D64F-9A81-930797412C77}"/>
              </a:ext>
            </a:extLst>
          </p:cNvPr>
          <p:cNvSpPr txBox="1"/>
          <p:nvPr/>
        </p:nvSpPr>
        <p:spPr>
          <a:xfrm>
            <a:off x="535475" y="384948"/>
            <a:ext cx="634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Difficulties in </a:t>
            </a:r>
            <a:r>
              <a:rPr lang="en-US" sz="2800" dirty="0" err="1"/>
              <a:t>HTCondor</a:t>
            </a:r>
            <a:r>
              <a:rPr lang="en-US" sz="2800" dirty="0"/>
              <a:t> for Cryo-EM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4DF8D-C98B-7B45-99AC-E83F790BEBE9}"/>
              </a:ext>
            </a:extLst>
          </p:cNvPr>
          <p:cNvSpPr txBox="1"/>
          <p:nvPr/>
        </p:nvSpPr>
        <p:spPr>
          <a:xfrm>
            <a:off x="1099931" y="1590261"/>
            <a:ext cx="449405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Human interaction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Align frames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Pick targets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Lack of graphic visualization ability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Check quality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No GUI</a:t>
            </a:r>
          </a:p>
          <a:p>
            <a:endParaRPr lang="en-US" sz="2000" dirty="0"/>
          </a:p>
          <a:p>
            <a:r>
              <a:rPr lang="en-US" sz="2000" dirty="0"/>
              <a:t>3.   Software</a:t>
            </a:r>
          </a:p>
          <a:p>
            <a:pPr lvl="1"/>
            <a:r>
              <a:rPr lang="en-US" sz="2000" dirty="0"/>
              <a:t>Open-source software</a:t>
            </a:r>
          </a:p>
          <a:p>
            <a:pPr lvl="1"/>
            <a:r>
              <a:rPr lang="en-US" sz="2000" dirty="0"/>
              <a:t>Multiple programs for different steps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A0C0B9-BE04-0B48-859D-78CD34468866}"/>
              </a:ext>
            </a:extLst>
          </p:cNvPr>
          <p:cNvGrpSpPr/>
          <p:nvPr/>
        </p:nvGrpSpPr>
        <p:grpSpPr>
          <a:xfrm>
            <a:off x="7116422" y="1133856"/>
            <a:ext cx="2638832" cy="5096924"/>
            <a:chOff x="7116422" y="1133856"/>
            <a:chExt cx="2638832" cy="5096924"/>
          </a:xfrm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5D006528-EB20-9C4E-BDAB-B283864D7AE6}"/>
                </a:ext>
              </a:extLst>
            </p:cNvPr>
            <p:cNvSpPr/>
            <p:nvPr/>
          </p:nvSpPr>
          <p:spPr>
            <a:xfrm>
              <a:off x="7116422" y="3054430"/>
              <a:ext cx="2638832" cy="12557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D0BAF9CA-5467-B540-A985-2F46146E01D5}"/>
                </a:ext>
              </a:extLst>
            </p:cNvPr>
            <p:cNvSpPr/>
            <p:nvPr/>
          </p:nvSpPr>
          <p:spPr>
            <a:xfrm>
              <a:off x="7116422" y="4975004"/>
              <a:ext cx="2638832" cy="12557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204CA43-8231-564A-A401-FD620D0C1414}"/>
                </a:ext>
              </a:extLst>
            </p:cNvPr>
            <p:cNvGrpSpPr/>
            <p:nvPr/>
          </p:nvGrpSpPr>
          <p:grpSpPr>
            <a:xfrm>
              <a:off x="7306414" y="1133856"/>
              <a:ext cx="2301720" cy="4640450"/>
              <a:chOff x="7306414" y="1133856"/>
              <a:chExt cx="2301720" cy="4640450"/>
            </a:xfrm>
          </p:grpSpPr>
          <p:sp>
            <p:nvSpPr>
              <p:cNvPr id="3" name="Diamond 2">
                <a:extLst>
                  <a:ext uri="{FF2B5EF4-FFF2-40B4-BE49-F238E27FC236}">
                    <a16:creationId xmlns:a16="http://schemas.microsoft.com/office/drawing/2014/main" id="{806EDE93-5915-A646-9E2F-2730A28855B3}"/>
                  </a:ext>
                </a:extLst>
              </p:cNvPr>
              <p:cNvSpPr/>
              <p:nvPr/>
            </p:nvSpPr>
            <p:spPr>
              <a:xfrm>
                <a:off x="7400544" y="1133856"/>
                <a:ext cx="2060448" cy="1255776"/>
              </a:xfrm>
              <a:prstGeom prst="diamon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C8A6C9-4B4C-4348-A6C6-EAB26E57A9D2}"/>
                  </a:ext>
                </a:extLst>
              </p:cNvPr>
              <p:cNvSpPr txBox="1"/>
              <p:nvPr/>
            </p:nvSpPr>
            <p:spPr>
              <a:xfrm>
                <a:off x="7754108" y="1577078"/>
                <a:ext cx="13533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Align frames</a:t>
                </a: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070B8F9D-F540-5341-A6E1-8F1009A32B8A}"/>
                  </a:ext>
                </a:extLst>
              </p:cNvPr>
              <p:cNvCxnSpPr/>
              <p:nvPr/>
            </p:nvCxnSpPr>
            <p:spPr>
              <a:xfrm>
                <a:off x="8430767" y="2572512"/>
                <a:ext cx="0" cy="390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190893-7903-484A-AEF1-B96F178412F1}"/>
                  </a:ext>
                </a:extLst>
              </p:cNvPr>
              <p:cNvSpPr txBox="1"/>
              <p:nvPr/>
            </p:nvSpPr>
            <p:spPr>
              <a:xfrm>
                <a:off x="7306414" y="3484400"/>
                <a:ext cx="2301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Align tilts (projections)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2AFF561-F898-3C4F-9545-3A15F42FEA3C}"/>
                  </a:ext>
                </a:extLst>
              </p:cNvPr>
              <p:cNvCxnSpPr/>
              <p:nvPr/>
            </p:nvCxnSpPr>
            <p:spPr>
              <a:xfrm>
                <a:off x="8426525" y="4434442"/>
                <a:ext cx="0" cy="390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8569F5-EB12-3848-83A5-CEB8BD16AD42}"/>
                  </a:ext>
                </a:extLst>
              </p:cNvPr>
              <p:cNvSpPr txBox="1"/>
              <p:nvPr/>
            </p:nvSpPr>
            <p:spPr>
              <a:xfrm>
                <a:off x="7685014" y="5404974"/>
                <a:ext cx="1544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Picking targets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914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793496-0BE2-D64F-9A81-930797412C77}"/>
              </a:ext>
            </a:extLst>
          </p:cNvPr>
          <p:cNvSpPr txBox="1"/>
          <p:nvPr/>
        </p:nvSpPr>
        <p:spPr>
          <a:xfrm>
            <a:off x="535475" y="384948"/>
            <a:ext cx="634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Difficulties in </a:t>
            </a:r>
            <a:r>
              <a:rPr lang="en-US" sz="2800" dirty="0" err="1"/>
              <a:t>HTCondor</a:t>
            </a:r>
            <a:r>
              <a:rPr lang="en-US" sz="2800" dirty="0"/>
              <a:t> for Cryo-EM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4DF8D-C98B-7B45-99AC-E83F790BEBE9}"/>
              </a:ext>
            </a:extLst>
          </p:cNvPr>
          <p:cNvSpPr txBox="1"/>
          <p:nvPr/>
        </p:nvSpPr>
        <p:spPr>
          <a:xfrm>
            <a:off x="535475" y="1749287"/>
            <a:ext cx="2482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Human interaction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Align frames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Pick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13543-FBF1-7E48-9352-549AE08AFCF2}"/>
              </a:ext>
            </a:extLst>
          </p:cNvPr>
          <p:cNvSpPr txBox="1"/>
          <p:nvPr/>
        </p:nvSpPr>
        <p:spPr>
          <a:xfrm>
            <a:off x="972797" y="987604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Solutions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68AD0A-D8C3-E446-8FF6-3585AF243AA6}"/>
              </a:ext>
            </a:extLst>
          </p:cNvPr>
          <p:cNvCxnSpPr>
            <a:cxnSpLocks/>
          </p:cNvCxnSpPr>
          <p:nvPr/>
        </p:nvCxnSpPr>
        <p:spPr>
          <a:xfrm>
            <a:off x="1772449" y="2939574"/>
            <a:ext cx="0" cy="569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AAD6E7-8455-6D4C-9D38-6822BFD07650}"/>
              </a:ext>
            </a:extLst>
          </p:cNvPr>
          <p:cNvSpPr txBox="1"/>
          <p:nvPr/>
        </p:nvSpPr>
        <p:spPr>
          <a:xfrm>
            <a:off x="927652" y="3606069"/>
            <a:ext cx="248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Find optimal parameters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898630-51A0-F34F-81BF-02DA89E8DBDC}"/>
              </a:ext>
            </a:extLst>
          </p:cNvPr>
          <p:cNvSpPr/>
          <p:nvPr/>
        </p:nvSpPr>
        <p:spPr>
          <a:xfrm>
            <a:off x="2009434" y="4114634"/>
            <a:ext cx="319037" cy="134821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14614-32FD-AD41-9DBD-1C2331F08BEB}"/>
              </a:ext>
            </a:extLst>
          </p:cNvPr>
          <p:cNvSpPr txBox="1"/>
          <p:nvPr/>
        </p:nvSpPr>
        <p:spPr>
          <a:xfrm>
            <a:off x="707475" y="4604906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7B3047-8BC3-C640-9A1F-963643B43078}"/>
              </a:ext>
            </a:extLst>
          </p:cNvPr>
          <p:cNvSpPr txBox="1"/>
          <p:nvPr/>
        </p:nvSpPr>
        <p:spPr>
          <a:xfrm>
            <a:off x="2380804" y="3929968"/>
            <a:ext cx="133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9D4E4-9916-6140-8F59-5CEC22ACF876}"/>
              </a:ext>
            </a:extLst>
          </p:cNvPr>
          <p:cNvSpPr txBox="1"/>
          <p:nvPr/>
        </p:nvSpPr>
        <p:spPr>
          <a:xfrm>
            <a:off x="2380804" y="4321094"/>
            <a:ext cx="133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11F1A1-4E62-8A40-B7F2-4E6A27014000}"/>
              </a:ext>
            </a:extLst>
          </p:cNvPr>
          <p:cNvSpPr txBox="1"/>
          <p:nvPr/>
        </p:nvSpPr>
        <p:spPr>
          <a:xfrm>
            <a:off x="2392935" y="4752467"/>
            <a:ext cx="133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213AB0-4B84-8A4E-9D81-C251C112B52F}"/>
              </a:ext>
            </a:extLst>
          </p:cNvPr>
          <p:cNvSpPr txBox="1"/>
          <p:nvPr/>
        </p:nvSpPr>
        <p:spPr>
          <a:xfrm rot="5400000">
            <a:off x="3007473" y="5240243"/>
            <a:ext cx="13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929AA-64F0-D84B-964E-E9E03EB92DEA}"/>
              </a:ext>
            </a:extLst>
          </p:cNvPr>
          <p:cNvSpPr txBox="1"/>
          <p:nvPr/>
        </p:nvSpPr>
        <p:spPr>
          <a:xfrm>
            <a:off x="3857366" y="1745559"/>
            <a:ext cx="40264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2. Lack of graphic visualization ability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Check quality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000" dirty="0"/>
              <a:t>GUI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0E15D2-9AA1-404A-8198-535ADB18CCF4}"/>
              </a:ext>
            </a:extLst>
          </p:cNvPr>
          <p:cNvCxnSpPr>
            <a:cxnSpLocks/>
          </p:cNvCxnSpPr>
          <p:nvPr/>
        </p:nvCxnSpPr>
        <p:spPr>
          <a:xfrm>
            <a:off x="5319532" y="2830839"/>
            <a:ext cx="0" cy="7677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D82AB1A-609F-8D47-AC5D-FFE1E31D7F6F}"/>
              </a:ext>
            </a:extLst>
          </p:cNvPr>
          <p:cNvSpPr txBox="1"/>
          <p:nvPr/>
        </p:nvSpPr>
        <p:spPr>
          <a:xfrm>
            <a:off x="8466666" y="1749286"/>
            <a:ext cx="3189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  Software</a:t>
            </a:r>
          </a:p>
          <a:p>
            <a:pPr lvl="1"/>
            <a:r>
              <a:rPr lang="en-US" sz="2000" dirty="0"/>
              <a:t>Open-source software</a:t>
            </a:r>
          </a:p>
          <a:p>
            <a:pPr lvl="1"/>
            <a:r>
              <a:rPr lang="en-US" sz="2000" dirty="0"/>
              <a:t>Multiple programs for different steps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757744-44F6-9D40-831F-91A8A308A5D5}"/>
              </a:ext>
            </a:extLst>
          </p:cNvPr>
          <p:cNvCxnSpPr/>
          <p:nvPr/>
        </p:nvCxnSpPr>
        <p:spPr>
          <a:xfrm>
            <a:off x="9859617" y="3248541"/>
            <a:ext cx="0" cy="417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98F8F04-F1EF-7D42-B288-0A4B6BA6FE95}"/>
              </a:ext>
            </a:extLst>
          </p:cNvPr>
          <p:cNvSpPr txBox="1"/>
          <p:nvPr/>
        </p:nvSpPr>
        <p:spPr>
          <a:xfrm>
            <a:off x="8264687" y="3739108"/>
            <a:ext cx="3189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Divide steps for using different software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296C3-BA92-BD45-A6C1-B4FFD72BC984}"/>
              </a:ext>
            </a:extLst>
          </p:cNvPr>
          <p:cNvSpPr txBox="1"/>
          <p:nvPr/>
        </p:nvSpPr>
        <p:spPr>
          <a:xfrm>
            <a:off x="4354763" y="3726576"/>
            <a:ext cx="405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GUI support***</a:t>
            </a:r>
          </a:p>
          <a:p>
            <a:r>
              <a:rPr lang="en-US" dirty="0"/>
              <a:t>Alternative way to visualize results locally</a:t>
            </a:r>
          </a:p>
        </p:txBody>
      </p:sp>
    </p:spTree>
    <p:extLst>
      <p:ext uri="{BB962C8B-B14F-4D97-AF65-F5344CB8AC3E}">
        <p14:creationId xmlns:p14="http://schemas.microsoft.com/office/powerpoint/2010/main" val="72713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6254D5-A708-0141-93DE-57FA32EA2AAE}"/>
              </a:ext>
            </a:extLst>
          </p:cNvPr>
          <p:cNvSpPr txBox="1"/>
          <p:nvPr/>
        </p:nvSpPr>
        <p:spPr>
          <a:xfrm>
            <a:off x="535475" y="384948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FDAE1-A4DE-AD48-A9FE-0EB64EAC2D88}"/>
              </a:ext>
            </a:extLst>
          </p:cNvPr>
          <p:cNvSpPr txBox="1"/>
          <p:nvPr/>
        </p:nvSpPr>
        <p:spPr>
          <a:xfrm>
            <a:off x="781878" y="1431235"/>
            <a:ext cx="975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Overview of Cryo-EM method in the study of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</a:rPr>
              <a:t>nano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-machinery of RNA virus genome replication complex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Data processing with HTC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/>
              <a:t>Using HTC in study RNA viral replication machinery </a:t>
            </a:r>
          </a:p>
        </p:txBody>
      </p:sp>
    </p:spTree>
    <p:extLst>
      <p:ext uri="{BB962C8B-B14F-4D97-AF65-F5344CB8AC3E}">
        <p14:creationId xmlns:p14="http://schemas.microsoft.com/office/powerpoint/2010/main" val="5294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an 133">
            <a:extLst>
              <a:ext uri="{FF2B5EF4-FFF2-40B4-BE49-F238E27FC236}">
                <a16:creationId xmlns:a16="http://schemas.microsoft.com/office/drawing/2014/main" id="{647749E4-B532-CD47-A58F-4A166C6839A7}"/>
              </a:ext>
            </a:extLst>
          </p:cNvPr>
          <p:cNvSpPr/>
          <p:nvPr/>
        </p:nvSpPr>
        <p:spPr>
          <a:xfrm>
            <a:off x="612998" y="4202608"/>
            <a:ext cx="2766119" cy="1074735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93496-0BE2-D64F-9A81-930797412C77}"/>
              </a:ext>
            </a:extLst>
          </p:cNvPr>
          <p:cNvSpPr txBox="1"/>
          <p:nvPr/>
        </p:nvSpPr>
        <p:spPr>
          <a:xfrm>
            <a:off x="535475" y="384948"/>
            <a:ext cx="594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Overview of Cryo-EM work-flow on HTC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ACA41C-4730-3B44-A6CC-C0144755BA53}"/>
              </a:ext>
            </a:extLst>
          </p:cNvPr>
          <p:cNvGrpSpPr/>
          <p:nvPr/>
        </p:nvGrpSpPr>
        <p:grpSpPr>
          <a:xfrm>
            <a:off x="1305871" y="1661270"/>
            <a:ext cx="1793851" cy="1352840"/>
            <a:chOff x="2971842" y="4651514"/>
            <a:chExt cx="1793851" cy="13528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FAACC7-3E8B-6246-B8C1-1A42A0AC8CB3}"/>
                </a:ext>
              </a:extLst>
            </p:cNvPr>
            <p:cNvSpPr/>
            <p:nvPr/>
          </p:nvSpPr>
          <p:spPr>
            <a:xfrm>
              <a:off x="3456438" y="4651514"/>
              <a:ext cx="1309255" cy="76862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609E194B-FFDB-314E-8B5B-CED1B5641BF9}"/>
                </a:ext>
              </a:extLst>
            </p:cNvPr>
            <p:cNvSpPr/>
            <p:nvPr/>
          </p:nvSpPr>
          <p:spPr>
            <a:xfrm>
              <a:off x="2971842" y="5478291"/>
              <a:ext cx="1793851" cy="526063"/>
            </a:xfrm>
            <a:prstGeom prst="parallelogram">
              <a:avLst>
                <a:gd name="adj" fmla="val 87978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F7E44FA-050C-B44A-AC67-A95538EDE9A9}"/>
              </a:ext>
            </a:extLst>
          </p:cNvPr>
          <p:cNvSpPr txBox="1"/>
          <p:nvPr/>
        </p:nvSpPr>
        <p:spPr>
          <a:xfrm>
            <a:off x="535475" y="3244334"/>
            <a:ext cx="291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 node/home directory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2DA124F-95C2-D447-892F-E1F06B9CAA44}"/>
              </a:ext>
            </a:extLst>
          </p:cNvPr>
          <p:cNvSpPr/>
          <p:nvPr/>
        </p:nvSpPr>
        <p:spPr>
          <a:xfrm>
            <a:off x="3535681" y="2170176"/>
            <a:ext cx="764524" cy="31787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E35B3C-D1FB-1C41-B286-251AB449B126}"/>
              </a:ext>
            </a:extLst>
          </p:cNvPr>
          <p:cNvGrpSpPr/>
          <p:nvPr/>
        </p:nvGrpSpPr>
        <p:grpSpPr>
          <a:xfrm>
            <a:off x="4535014" y="1657959"/>
            <a:ext cx="282635" cy="446775"/>
            <a:chOff x="9107424" y="607867"/>
            <a:chExt cx="438912" cy="6479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6A7A59-EE27-1244-9276-64756F6628FD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AB61619-28B3-F84E-8D7A-B7BFF3BC9F76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7871A12-4015-4240-9223-573E4B704440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2ECCFB-B7DE-2944-85EC-5AEE6D7462DB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D24D16-E4EF-BE47-B799-443097B0465F}"/>
              </a:ext>
            </a:extLst>
          </p:cNvPr>
          <p:cNvGrpSpPr/>
          <p:nvPr/>
        </p:nvGrpSpPr>
        <p:grpSpPr>
          <a:xfrm>
            <a:off x="5046537" y="1654288"/>
            <a:ext cx="282635" cy="446775"/>
            <a:chOff x="9107424" y="607867"/>
            <a:chExt cx="438912" cy="64790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B7841C-B3AB-F54D-B800-CB4D846080CA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C4F1BC3-C6F1-5249-992B-D967DCBAB003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EB718A8-A73D-2C46-A2CB-26EBF104789B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2190AA0-E6B7-3F49-98E6-D91E0EDB87E1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60A903-FFDE-2A48-A911-38DF996C6F82}"/>
              </a:ext>
            </a:extLst>
          </p:cNvPr>
          <p:cNvGrpSpPr/>
          <p:nvPr/>
        </p:nvGrpSpPr>
        <p:grpSpPr>
          <a:xfrm>
            <a:off x="4535014" y="2285385"/>
            <a:ext cx="282635" cy="446775"/>
            <a:chOff x="9107424" y="607867"/>
            <a:chExt cx="438912" cy="64790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E5D58A-3399-7145-8415-D446272BE40A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36DCCF3-B008-E842-881C-D490CCFB949F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52594A5-779F-9546-A9D0-301AA2505F4B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36C286-63BF-E247-8735-C7EF4F2A93E8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0E683A-90EA-F347-BB89-6BD4405F373D}"/>
              </a:ext>
            </a:extLst>
          </p:cNvPr>
          <p:cNvGrpSpPr/>
          <p:nvPr/>
        </p:nvGrpSpPr>
        <p:grpSpPr>
          <a:xfrm>
            <a:off x="5558060" y="1659413"/>
            <a:ext cx="282635" cy="446775"/>
            <a:chOff x="9107424" y="607867"/>
            <a:chExt cx="438912" cy="64790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C31F22-5873-E044-8532-CF6F653EA7F1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0906DB-AB8F-D845-B99C-D5E1B04002A9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DBFC2BC-A378-9D4C-8109-BD148D8FBE8E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B632F23-4156-694D-92A5-BCA0C78CE050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FC7E82-753F-F445-B273-F70FFAD3258C}"/>
              </a:ext>
            </a:extLst>
          </p:cNvPr>
          <p:cNvGrpSpPr/>
          <p:nvPr/>
        </p:nvGrpSpPr>
        <p:grpSpPr>
          <a:xfrm>
            <a:off x="6069583" y="1654288"/>
            <a:ext cx="282635" cy="446775"/>
            <a:chOff x="9107424" y="607867"/>
            <a:chExt cx="438912" cy="64790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6F0C92-161F-C246-A590-5717F8107488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9BD3D023-F5B4-1346-99A6-9D8DCD78D7DD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F4F933C2-66BA-6E47-9D2F-5C0E925DB9E2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56345C-CED0-CA41-AF83-DC7758B19351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0F5298-54BE-4446-8AA3-02797B660919}"/>
              </a:ext>
            </a:extLst>
          </p:cNvPr>
          <p:cNvGrpSpPr/>
          <p:nvPr/>
        </p:nvGrpSpPr>
        <p:grpSpPr>
          <a:xfrm>
            <a:off x="6581106" y="1654288"/>
            <a:ext cx="282635" cy="446775"/>
            <a:chOff x="9107424" y="607867"/>
            <a:chExt cx="438912" cy="64790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C9DD95-E17E-1247-B44A-AA7C10B2FDA3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9EF3C40-47B0-8644-B775-22662DBE5E79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9B56AB4-5052-2E4A-82DA-FAD4774AF674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03C1358-3731-6848-9164-92B677B2ABC3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497FCF7-1F12-C14B-91C5-F629ADCB767D}"/>
              </a:ext>
            </a:extLst>
          </p:cNvPr>
          <p:cNvGrpSpPr/>
          <p:nvPr/>
        </p:nvGrpSpPr>
        <p:grpSpPr>
          <a:xfrm>
            <a:off x="5052458" y="2279869"/>
            <a:ext cx="282635" cy="446775"/>
            <a:chOff x="9107424" y="607867"/>
            <a:chExt cx="438912" cy="6479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7FA1EA-DE62-784E-B241-36F67BF5E267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D1DFEB22-EDB3-BB4C-8066-835DA7DB2D66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FD3128B2-83FF-C44A-8EB8-591A611373AF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DD8E664-8385-8745-82F2-A68AFF362D35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6BCD65-EF54-9049-8F42-7150862DEF33}"/>
              </a:ext>
            </a:extLst>
          </p:cNvPr>
          <p:cNvGrpSpPr/>
          <p:nvPr/>
        </p:nvGrpSpPr>
        <p:grpSpPr>
          <a:xfrm>
            <a:off x="5566908" y="2291527"/>
            <a:ext cx="282635" cy="446775"/>
            <a:chOff x="9107424" y="607867"/>
            <a:chExt cx="438912" cy="64790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9391A7-E1E2-FC4A-8AA8-58E198C0D4F7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CD8F17F-87AE-A846-B2B5-04466F5856CD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4C42DCFA-B962-2A4A-8A71-0BA1A686D2FE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70B4B23-B73F-034E-9205-0E1B2A6CA00C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F551DF-225E-324F-AE45-1E7FB2FD5B55}"/>
              </a:ext>
            </a:extLst>
          </p:cNvPr>
          <p:cNvGrpSpPr/>
          <p:nvPr/>
        </p:nvGrpSpPr>
        <p:grpSpPr>
          <a:xfrm>
            <a:off x="6081359" y="2305118"/>
            <a:ext cx="282635" cy="446775"/>
            <a:chOff x="9107424" y="607867"/>
            <a:chExt cx="438912" cy="64790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50DF8B1-CC63-D845-8BC7-E1CF484EB01A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0388B902-1D03-874E-A45D-DDD54BB8B4D5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DA8C33F2-81A6-5447-BC9F-3395D79142F3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71F921C-8E9F-334C-9382-E4692B91E00D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28836CD-1790-A449-9259-2202550ACBB4}"/>
              </a:ext>
            </a:extLst>
          </p:cNvPr>
          <p:cNvGrpSpPr/>
          <p:nvPr/>
        </p:nvGrpSpPr>
        <p:grpSpPr>
          <a:xfrm>
            <a:off x="6591464" y="2305118"/>
            <a:ext cx="282635" cy="446775"/>
            <a:chOff x="9107424" y="607867"/>
            <a:chExt cx="438912" cy="64790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75D424C-6C45-7D4E-92D9-FB50A390A8AD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3A35B1B9-C5F2-F14B-A9B3-CDC65239E85F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43476D37-472C-A44B-BD07-6E5D19F321A4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1ECFAC-9092-D54C-BE13-85AAC819840F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6D758AD9-3EF3-8544-AB68-603B83E49765}"/>
              </a:ext>
            </a:extLst>
          </p:cNvPr>
          <p:cNvSpPr txBox="1"/>
          <p:nvPr/>
        </p:nvSpPr>
        <p:spPr>
          <a:xfrm>
            <a:off x="5046537" y="3426282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4543C-8746-EB45-AB4F-8BB25D205A33}"/>
              </a:ext>
            </a:extLst>
          </p:cNvPr>
          <p:cNvSpPr txBox="1"/>
          <p:nvPr/>
        </p:nvSpPr>
        <p:spPr>
          <a:xfrm>
            <a:off x="7038983" y="1746215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9CF30A-8C7A-CC42-ADCC-56865DAAFCC3}"/>
              </a:ext>
            </a:extLst>
          </p:cNvPr>
          <p:cNvSpPr txBox="1"/>
          <p:nvPr/>
        </p:nvSpPr>
        <p:spPr>
          <a:xfrm>
            <a:off x="7048250" y="2446142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C732FA5-9AF0-5740-8CA7-063AA4DB607F}"/>
              </a:ext>
            </a:extLst>
          </p:cNvPr>
          <p:cNvSpPr txBox="1"/>
          <p:nvPr/>
        </p:nvSpPr>
        <p:spPr>
          <a:xfrm>
            <a:off x="5573479" y="3421543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9633BB-51C0-2A47-A4D6-5C05E7F10057}"/>
              </a:ext>
            </a:extLst>
          </p:cNvPr>
          <p:cNvSpPr txBox="1"/>
          <p:nvPr/>
        </p:nvSpPr>
        <p:spPr>
          <a:xfrm>
            <a:off x="4519055" y="3408898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451C448-FED0-FC48-803C-0238D8434BDD}"/>
              </a:ext>
            </a:extLst>
          </p:cNvPr>
          <p:cNvGrpSpPr/>
          <p:nvPr/>
        </p:nvGrpSpPr>
        <p:grpSpPr>
          <a:xfrm>
            <a:off x="4551227" y="2899917"/>
            <a:ext cx="282635" cy="446775"/>
            <a:chOff x="9107424" y="607867"/>
            <a:chExt cx="438912" cy="647909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DC09233-BF3C-B04E-9AD0-9737946979E5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A04AF4F7-A64E-0042-986A-6FDB78C7D74A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87C9A90F-0425-7946-9080-87374DA418A4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C0D8705-69C7-E845-B7D2-FAB44631836A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E6E2786-8188-B145-ADE3-417D97BC0426}"/>
              </a:ext>
            </a:extLst>
          </p:cNvPr>
          <p:cNvGrpSpPr/>
          <p:nvPr/>
        </p:nvGrpSpPr>
        <p:grpSpPr>
          <a:xfrm>
            <a:off x="5062750" y="2896246"/>
            <a:ext cx="282635" cy="446775"/>
            <a:chOff x="9107424" y="607867"/>
            <a:chExt cx="438912" cy="647909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71917C1-1C82-B041-BBEE-5A01F0779262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>
              <a:extLst>
                <a:ext uri="{FF2B5EF4-FFF2-40B4-BE49-F238E27FC236}">
                  <a16:creationId xmlns:a16="http://schemas.microsoft.com/office/drawing/2014/main" id="{56D27D2D-FFC1-DA4F-B41F-351C91BB7538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4CD8488E-81E3-124A-AA8B-2E105F725F0B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ADC8D73A-A6B8-0B46-9C82-0A215B88BD22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82F1DE9-B539-9F42-964B-39AF225BD553}"/>
              </a:ext>
            </a:extLst>
          </p:cNvPr>
          <p:cNvGrpSpPr/>
          <p:nvPr/>
        </p:nvGrpSpPr>
        <p:grpSpPr>
          <a:xfrm>
            <a:off x="5574273" y="2901371"/>
            <a:ext cx="282635" cy="446775"/>
            <a:chOff x="9107424" y="607867"/>
            <a:chExt cx="438912" cy="64790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50F446C-218F-7A44-BA56-C7434ACF858A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2854F21-20E8-E844-94B4-C201810ED400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34FDE579-E3F6-D448-9990-D548B6ED09AF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6BD3E3D-2E87-8043-83E3-3A142522E5F6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2325044-8B80-8E45-A8BE-A5BB40F19E0F}"/>
              </a:ext>
            </a:extLst>
          </p:cNvPr>
          <p:cNvGrpSpPr/>
          <p:nvPr/>
        </p:nvGrpSpPr>
        <p:grpSpPr>
          <a:xfrm>
            <a:off x="6085796" y="2896246"/>
            <a:ext cx="282635" cy="446775"/>
            <a:chOff x="9107424" y="607867"/>
            <a:chExt cx="438912" cy="647909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01F2C4D-4A72-FD4F-A179-358D719306CC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2271FEE0-E033-3B4D-ABAB-425F271D7680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FEC3AFFD-640B-1A45-9E54-E0CF17050DC8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28D9798-893A-234E-ABA0-2EE4EC3710B6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289529B5-4BCE-8941-B309-6B4CCED62739}"/>
              </a:ext>
            </a:extLst>
          </p:cNvPr>
          <p:cNvGrpSpPr/>
          <p:nvPr/>
        </p:nvGrpSpPr>
        <p:grpSpPr>
          <a:xfrm>
            <a:off x="6597319" y="2896246"/>
            <a:ext cx="282635" cy="446775"/>
            <a:chOff x="9107424" y="607867"/>
            <a:chExt cx="438912" cy="64790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ECCFAEF-C03F-4548-B4DC-92A5CA185382}"/>
                </a:ext>
              </a:extLst>
            </p:cNvPr>
            <p:cNvSpPr/>
            <p:nvPr/>
          </p:nvSpPr>
          <p:spPr>
            <a:xfrm>
              <a:off x="9107424" y="607867"/>
              <a:ext cx="438912" cy="6479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0D34E465-8883-9D42-AE45-EDD21AFCBDAF}"/>
                </a:ext>
              </a:extLst>
            </p:cNvPr>
            <p:cNvSpPr/>
            <p:nvPr/>
          </p:nvSpPr>
          <p:spPr>
            <a:xfrm>
              <a:off x="9229344" y="747122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989831FE-E6E4-414E-9521-1501D3939209}"/>
                </a:ext>
              </a:extLst>
            </p:cNvPr>
            <p:cNvSpPr/>
            <p:nvPr/>
          </p:nvSpPr>
          <p:spPr>
            <a:xfrm>
              <a:off x="9229344" y="886377"/>
              <a:ext cx="231648" cy="9144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D706C50-ED25-C645-8F62-ED2C74E0E83B}"/>
                </a:ext>
              </a:extLst>
            </p:cNvPr>
            <p:cNvSpPr/>
            <p:nvPr/>
          </p:nvSpPr>
          <p:spPr>
            <a:xfrm>
              <a:off x="9352059" y="1068028"/>
              <a:ext cx="97536" cy="975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CB56F735-4B0A-7240-B5A0-8FEFB310AED6}"/>
              </a:ext>
            </a:extLst>
          </p:cNvPr>
          <p:cNvSpPr txBox="1"/>
          <p:nvPr/>
        </p:nvSpPr>
        <p:spPr>
          <a:xfrm>
            <a:off x="7043898" y="3119633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6366AAA-5647-5C42-AE9D-5A18CA94DDB6}"/>
              </a:ext>
            </a:extLst>
          </p:cNvPr>
          <p:cNvSpPr txBox="1"/>
          <p:nvPr/>
        </p:nvSpPr>
        <p:spPr>
          <a:xfrm>
            <a:off x="6100346" y="3416412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876CF71-F086-8F45-91BB-B28CDC0E295E}"/>
              </a:ext>
            </a:extLst>
          </p:cNvPr>
          <p:cNvSpPr txBox="1"/>
          <p:nvPr/>
        </p:nvSpPr>
        <p:spPr>
          <a:xfrm>
            <a:off x="6596551" y="3424154"/>
            <a:ext cx="22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30" name="Can 129">
            <a:extLst>
              <a:ext uri="{FF2B5EF4-FFF2-40B4-BE49-F238E27FC236}">
                <a16:creationId xmlns:a16="http://schemas.microsoft.com/office/drawing/2014/main" id="{ACE1115D-0A27-A442-B89B-FF21D97141E9}"/>
              </a:ext>
            </a:extLst>
          </p:cNvPr>
          <p:cNvSpPr/>
          <p:nvPr/>
        </p:nvSpPr>
        <p:spPr>
          <a:xfrm>
            <a:off x="4418891" y="5018687"/>
            <a:ext cx="2766119" cy="1074735"/>
          </a:xfrm>
          <a:prstGeom prst="can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E55A7-9A33-1D4B-B067-2920CF0D8681}"/>
              </a:ext>
            </a:extLst>
          </p:cNvPr>
          <p:cNvSpPr txBox="1"/>
          <p:nvPr/>
        </p:nvSpPr>
        <p:spPr>
          <a:xfrm>
            <a:off x="4856005" y="1155875"/>
            <a:ext cx="168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CHTC CPU pools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B67564-CF0D-AB4C-B7BB-F6ED17038DB8}"/>
              </a:ext>
            </a:extLst>
          </p:cNvPr>
          <p:cNvSpPr/>
          <p:nvPr/>
        </p:nvSpPr>
        <p:spPr>
          <a:xfrm>
            <a:off x="4394507" y="1065149"/>
            <a:ext cx="3018229" cy="2874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5874B8-970A-5E4C-B5B8-4D3D3E97C73E}"/>
              </a:ext>
            </a:extLst>
          </p:cNvPr>
          <p:cNvSpPr txBox="1"/>
          <p:nvPr/>
        </p:nvSpPr>
        <p:spPr>
          <a:xfrm>
            <a:off x="623203" y="3607530"/>
            <a:ext cx="268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Data, programs, other files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7399B5A-F5BD-C34F-BA8B-91E9E9635BA1}"/>
              </a:ext>
            </a:extLst>
          </p:cNvPr>
          <p:cNvSpPr txBox="1"/>
          <p:nvPr/>
        </p:nvSpPr>
        <p:spPr>
          <a:xfrm>
            <a:off x="4922782" y="5366767"/>
            <a:ext cx="1700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File system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Gluster</a:t>
            </a:r>
            <a:r>
              <a:rPr lang="en-US" dirty="0"/>
              <a:t> [&gt;1GB])</a:t>
            </a:r>
          </a:p>
        </p:txBody>
      </p:sp>
      <p:sp>
        <p:nvSpPr>
          <p:cNvPr id="58" name="Striped Right Arrow 57">
            <a:extLst>
              <a:ext uri="{FF2B5EF4-FFF2-40B4-BE49-F238E27FC236}">
                <a16:creationId xmlns:a16="http://schemas.microsoft.com/office/drawing/2014/main" id="{5B4B7AE6-20F0-444A-8730-317514DC663A}"/>
              </a:ext>
            </a:extLst>
          </p:cNvPr>
          <p:cNvSpPr/>
          <p:nvPr/>
        </p:nvSpPr>
        <p:spPr>
          <a:xfrm rot="16200000">
            <a:off x="5476043" y="4245010"/>
            <a:ext cx="511523" cy="426720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E5772B-5AE5-1D45-80A4-B64A0A73F476}"/>
              </a:ext>
            </a:extLst>
          </p:cNvPr>
          <p:cNvSpPr txBox="1"/>
          <p:nvPr/>
        </p:nvSpPr>
        <p:spPr>
          <a:xfrm>
            <a:off x="6041593" y="4314612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“Mount”</a:t>
            </a:r>
          </a:p>
        </p:txBody>
      </p:sp>
      <p:pic>
        <p:nvPicPr>
          <p:cNvPr id="99" name="Picture 98" descr="A close up of a flower&#10;&#10;Description automatically generated">
            <a:extLst>
              <a:ext uri="{FF2B5EF4-FFF2-40B4-BE49-F238E27FC236}">
                <a16:creationId xmlns:a16="http://schemas.microsoft.com/office/drawing/2014/main" id="{F7F534A2-B1A9-D747-819B-1F8C4338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81" y="1327409"/>
            <a:ext cx="2210648" cy="190492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F8B3B7A-59AB-BD4A-9D7C-47A31D287BD0}"/>
              </a:ext>
            </a:extLst>
          </p:cNvPr>
          <p:cNvSpPr txBox="1"/>
          <p:nvPr/>
        </p:nvSpPr>
        <p:spPr>
          <a:xfrm>
            <a:off x="9557826" y="987280"/>
            <a:ext cx="130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results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557C2B-EF7F-9847-A1E8-9E39CEF798B4}"/>
              </a:ext>
            </a:extLst>
          </p:cNvPr>
          <p:cNvCxnSpPr/>
          <p:nvPr/>
        </p:nvCxnSpPr>
        <p:spPr>
          <a:xfrm>
            <a:off x="7961376" y="2291527"/>
            <a:ext cx="89001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6E89891-AF39-2E43-91C1-2C670C8A64E9}"/>
              </a:ext>
            </a:extLst>
          </p:cNvPr>
          <p:cNvSpPr txBox="1"/>
          <p:nvPr/>
        </p:nvSpPr>
        <p:spPr>
          <a:xfrm>
            <a:off x="7961376" y="178184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E7E851F-D201-BE41-AAC0-C1A4ACE81AE8}"/>
              </a:ext>
            </a:extLst>
          </p:cNvPr>
          <p:cNvCxnSpPr/>
          <p:nvPr/>
        </p:nvCxnSpPr>
        <p:spPr>
          <a:xfrm>
            <a:off x="10532700" y="3306929"/>
            <a:ext cx="0" cy="859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1EAA570-AB1F-9F43-B5DE-2A8BBD0AD1FA}"/>
              </a:ext>
            </a:extLst>
          </p:cNvPr>
          <p:cNvCxnSpPr/>
          <p:nvPr/>
        </p:nvCxnSpPr>
        <p:spPr>
          <a:xfrm flipH="1">
            <a:off x="7583424" y="3232329"/>
            <a:ext cx="1974402" cy="15957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F4FAA557-1FC6-6E42-BD8A-3AF9C3E81A50}"/>
              </a:ext>
            </a:extLst>
          </p:cNvPr>
          <p:cNvSpPr txBox="1"/>
          <p:nvPr/>
        </p:nvSpPr>
        <p:spPr>
          <a:xfrm>
            <a:off x="8907712" y="3905312"/>
            <a:ext cx="130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“download”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2E09C3D-EF28-A34E-843D-A70C98443911}"/>
              </a:ext>
            </a:extLst>
          </p:cNvPr>
          <p:cNvGrpSpPr/>
          <p:nvPr/>
        </p:nvGrpSpPr>
        <p:grpSpPr>
          <a:xfrm>
            <a:off x="9395082" y="4415993"/>
            <a:ext cx="1793851" cy="1352840"/>
            <a:chOff x="2971842" y="4651514"/>
            <a:chExt cx="1793851" cy="1352840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18228D6-BD02-EA4F-B72E-0D617A0754D4}"/>
                </a:ext>
              </a:extLst>
            </p:cNvPr>
            <p:cNvSpPr/>
            <p:nvPr/>
          </p:nvSpPr>
          <p:spPr>
            <a:xfrm>
              <a:off x="3456438" y="4651514"/>
              <a:ext cx="1309255" cy="76862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1399A610-FD75-304C-8853-B589515677E9}"/>
                </a:ext>
              </a:extLst>
            </p:cNvPr>
            <p:cNvSpPr/>
            <p:nvPr/>
          </p:nvSpPr>
          <p:spPr>
            <a:xfrm>
              <a:off x="2971842" y="5478291"/>
              <a:ext cx="1793851" cy="526063"/>
            </a:xfrm>
            <a:prstGeom prst="parallelogram">
              <a:avLst>
                <a:gd name="adj" fmla="val 87978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3EE2752D-2AD2-AB4A-8AAE-EB9CFBC617A7}"/>
              </a:ext>
            </a:extLst>
          </p:cNvPr>
          <p:cNvSpPr txBox="1"/>
          <p:nvPr/>
        </p:nvSpPr>
        <p:spPr>
          <a:xfrm>
            <a:off x="9362023" y="5962016"/>
            <a:ext cx="182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workstation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54CF450-77B7-FB45-81BC-F5959797EAD1}"/>
              </a:ext>
            </a:extLst>
          </p:cNvPr>
          <p:cNvSpPr txBox="1"/>
          <p:nvPr/>
        </p:nvSpPr>
        <p:spPr>
          <a:xfrm>
            <a:off x="844710" y="4565804"/>
            <a:ext cx="222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File system (Online)</a:t>
            </a:r>
          </a:p>
          <a:p>
            <a:pPr algn="ctr"/>
            <a:r>
              <a:rPr lang="en-US" dirty="0"/>
              <a:t>(Squid [100MB- 1GB])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EDE396E-2D62-6240-8FB4-275486B09A80}"/>
              </a:ext>
            </a:extLst>
          </p:cNvPr>
          <p:cNvSpPr/>
          <p:nvPr/>
        </p:nvSpPr>
        <p:spPr>
          <a:xfrm>
            <a:off x="9231037" y="1557696"/>
            <a:ext cx="1953806" cy="1578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33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793496-0BE2-D64F-9A81-930797412C77}"/>
              </a:ext>
            </a:extLst>
          </p:cNvPr>
          <p:cNvSpPr txBox="1"/>
          <p:nvPr/>
        </p:nvSpPr>
        <p:spPr>
          <a:xfrm>
            <a:off x="535475" y="384948"/>
            <a:ext cx="594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Queue jobs from a list with parameters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B222A-E46F-0741-8827-33E7B11D3B0B}"/>
              </a:ext>
            </a:extLst>
          </p:cNvPr>
          <p:cNvSpPr txBox="1"/>
          <p:nvPr/>
        </p:nvSpPr>
        <p:spPr>
          <a:xfrm>
            <a:off x="996033" y="1012467"/>
            <a:ext cx="369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of movies to align independently: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02503B4-88C3-334F-9336-210418B5A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02" y="1486098"/>
            <a:ext cx="4949853" cy="52595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35FA66-FE7E-3241-A5D1-2DF2385A9CB8}"/>
              </a:ext>
            </a:extLst>
          </p:cNvPr>
          <p:cNvSpPr txBox="1"/>
          <p:nvPr/>
        </p:nvSpPr>
        <p:spPr>
          <a:xfrm>
            <a:off x="228815" y="3429000"/>
            <a:ext cx="126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 of 3503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52FD92-3335-694E-B710-5B7DD3B0A226}"/>
              </a:ext>
            </a:extLst>
          </p:cNvPr>
          <p:cNvSpPr txBox="1"/>
          <p:nvPr/>
        </p:nvSpPr>
        <p:spPr>
          <a:xfrm>
            <a:off x="7363701" y="992118"/>
            <a:ext cx="413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Executable script:</a:t>
            </a:r>
          </a:p>
          <a:p>
            <a:r>
              <a:rPr lang="en-US" dirty="0"/>
              <a:t>Using $1, $2, $3 … to call different field in a list file as an input </a:t>
            </a:r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83DD73-222B-DF44-85E3-036E743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702" y="2107096"/>
            <a:ext cx="3155232" cy="4458336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F608A1-C138-EA42-B5C3-8461D442B094}"/>
              </a:ext>
            </a:extLst>
          </p:cNvPr>
          <p:cNvCxnSpPr>
            <a:cxnSpLocks/>
          </p:cNvCxnSpPr>
          <p:nvPr/>
        </p:nvCxnSpPr>
        <p:spPr>
          <a:xfrm flipH="1">
            <a:off x="2478158" y="1825757"/>
            <a:ext cx="612953" cy="896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C3EF112-6998-C841-839C-C26AE9F8AAF5}"/>
              </a:ext>
            </a:extLst>
          </p:cNvPr>
          <p:cNvSpPr txBox="1"/>
          <p:nvPr/>
        </p:nvSpPr>
        <p:spPr>
          <a:xfrm>
            <a:off x="3091111" y="164109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$1</a:t>
            </a:r>
          </a:p>
        </p:txBody>
      </p:sp>
    </p:spTree>
    <p:extLst>
      <p:ext uri="{BB962C8B-B14F-4D97-AF65-F5344CB8AC3E}">
        <p14:creationId xmlns:p14="http://schemas.microsoft.com/office/powerpoint/2010/main" val="111948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42E49C6F-B231-0D44-9D90-A09E34D4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56" y="2040834"/>
            <a:ext cx="11909369" cy="30760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D6659-1191-474C-BA69-613F581BD1E7}"/>
              </a:ext>
            </a:extLst>
          </p:cNvPr>
          <p:cNvSpPr/>
          <p:nvPr/>
        </p:nvSpPr>
        <p:spPr>
          <a:xfrm>
            <a:off x="5022574" y="3061252"/>
            <a:ext cx="6573078" cy="7023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86FE8-133A-EE43-B740-00A69EE847C9}"/>
              </a:ext>
            </a:extLst>
          </p:cNvPr>
          <p:cNvSpPr txBox="1"/>
          <p:nvPr/>
        </p:nvSpPr>
        <p:spPr>
          <a:xfrm>
            <a:off x="535475" y="384948"/>
            <a:ext cx="5654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Perform ”alignment” more efficiently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1ACB75-8E74-2F49-8AA5-FDC09EE790CC}"/>
              </a:ext>
            </a:extLst>
          </p:cNvPr>
          <p:cNvSpPr txBox="1"/>
          <p:nvPr/>
        </p:nvSpPr>
        <p:spPr>
          <a:xfrm>
            <a:off x="1302196" y="1161293"/>
            <a:ext cx="744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movie alignment takes ~ 2-5min on one </a:t>
            </a:r>
            <a:r>
              <a:rPr lang="en-US" dirty="0" err="1"/>
              <a:t>cpu</a:t>
            </a:r>
            <a:r>
              <a:rPr lang="en-US" dirty="0"/>
              <a:t> of a standalone workstation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21C63-5D11-0249-B136-9DA7C354579E}"/>
              </a:ext>
            </a:extLst>
          </p:cNvPr>
          <p:cNvSpPr txBox="1"/>
          <p:nvPr/>
        </p:nvSpPr>
        <p:spPr>
          <a:xfrm>
            <a:off x="8627165" y="1161293"/>
            <a:ext cx="135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~5hr to 13hr</a:t>
            </a:r>
          </a:p>
        </p:txBody>
      </p:sp>
    </p:spTree>
    <p:extLst>
      <p:ext uri="{BB962C8B-B14F-4D97-AF65-F5344CB8AC3E}">
        <p14:creationId xmlns:p14="http://schemas.microsoft.com/office/powerpoint/2010/main" val="373492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793496-0BE2-D64F-9A81-930797412C77}"/>
              </a:ext>
            </a:extLst>
          </p:cNvPr>
          <p:cNvSpPr txBox="1"/>
          <p:nvPr/>
        </p:nvSpPr>
        <p:spPr>
          <a:xfrm>
            <a:off x="535475" y="384948"/>
            <a:ext cx="5383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Using multiple CPUs within one job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023F69-3F13-1A45-9CEA-29C3935ADC94}"/>
              </a:ext>
            </a:extLst>
          </p:cNvPr>
          <p:cNvGrpSpPr/>
          <p:nvPr/>
        </p:nvGrpSpPr>
        <p:grpSpPr>
          <a:xfrm>
            <a:off x="120650" y="1132210"/>
            <a:ext cx="11950700" cy="4356100"/>
            <a:chOff x="97536" y="787654"/>
            <a:chExt cx="11950700" cy="4356100"/>
          </a:xfrm>
        </p:grpSpPr>
        <p:pic>
          <p:nvPicPr>
            <p:cNvPr id="4" name="Picture 3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3122B42B-C2AB-4447-A8CA-8160846D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536" y="787654"/>
              <a:ext cx="11950700" cy="43561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2049A5-5D78-0A49-A434-54E9B2027C6F}"/>
                </a:ext>
              </a:extLst>
            </p:cNvPr>
            <p:cNvSpPr/>
            <p:nvPr/>
          </p:nvSpPr>
          <p:spPr>
            <a:xfrm>
              <a:off x="9620758" y="1194816"/>
              <a:ext cx="2267712" cy="379171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001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5CE2BA5-4DBF-1C43-882B-E7D8A7EB239D}"/>
              </a:ext>
            </a:extLst>
          </p:cNvPr>
          <p:cNvGrpSpPr/>
          <p:nvPr/>
        </p:nvGrpSpPr>
        <p:grpSpPr>
          <a:xfrm>
            <a:off x="318057" y="1072896"/>
            <a:ext cx="2638832" cy="5096924"/>
            <a:chOff x="7116422" y="1133856"/>
            <a:chExt cx="2638832" cy="5096924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33903E9C-0479-A244-A4EC-97E67A7F2FC0}"/>
                </a:ext>
              </a:extLst>
            </p:cNvPr>
            <p:cNvSpPr/>
            <p:nvPr/>
          </p:nvSpPr>
          <p:spPr>
            <a:xfrm>
              <a:off x="7116422" y="3054430"/>
              <a:ext cx="2638832" cy="12557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C393A3B4-C074-3747-8FAC-0C393B88FB10}"/>
                </a:ext>
              </a:extLst>
            </p:cNvPr>
            <p:cNvSpPr/>
            <p:nvPr/>
          </p:nvSpPr>
          <p:spPr>
            <a:xfrm>
              <a:off x="7116422" y="4975004"/>
              <a:ext cx="2638832" cy="1255776"/>
            </a:xfrm>
            <a:prstGeom prst="diamon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8A6044C-3642-204E-A33F-0A8D439A02CA}"/>
                </a:ext>
              </a:extLst>
            </p:cNvPr>
            <p:cNvGrpSpPr/>
            <p:nvPr/>
          </p:nvGrpSpPr>
          <p:grpSpPr>
            <a:xfrm>
              <a:off x="7306414" y="1133856"/>
              <a:ext cx="2301720" cy="4640450"/>
              <a:chOff x="7306414" y="1133856"/>
              <a:chExt cx="2301720" cy="4640450"/>
            </a:xfrm>
          </p:grpSpPr>
          <p:sp>
            <p:nvSpPr>
              <p:cNvPr id="19" name="Diamond 18">
                <a:extLst>
                  <a:ext uri="{FF2B5EF4-FFF2-40B4-BE49-F238E27FC236}">
                    <a16:creationId xmlns:a16="http://schemas.microsoft.com/office/drawing/2014/main" id="{428098EE-8EE2-2342-98FD-62A66FD8D440}"/>
                  </a:ext>
                </a:extLst>
              </p:cNvPr>
              <p:cNvSpPr/>
              <p:nvPr/>
            </p:nvSpPr>
            <p:spPr>
              <a:xfrm>
                <a:off x="7400544" y="1133856"/>
                <a:ext cx="2060448" cy="1255776"/>
              </a:xfrm>
              <a:prstGeom prst="diamon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22659F6-8817-2944-94E7-03D0A94A823A}"/>
                  </a:ext>
                </a:extLst>
              </p:cNvPr>
              <p:cNvSpPr txBox="1"/>
              <p:nvPr/>
            </p:nvSpPr>
            <p:spPr>
              <a:xfrm>
                <a:off x="7754108" y="1577078"/>
                <a:ext cx="13533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Align frames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B2F14CC-47EF-0047-9112-02821EDB9EBB}"/>
                  </a:ext>
                </a:extLst>
              </p:cNvPr>
              <p:cNvCxnSpPr/>
              <p:nvPr/>
            </p:nvCxnSpPr>
            <p:spPr>
              <a:xfrm>
                <a:off x="8430767" y="2572512"/>
                <a:ext cx="0" cy="390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FE1382-C32D-5F46-910B-36DE1180050A}"/>
                  </a:ext>
                </a:extLst>
              </p:cNvPr>
              <p:cNvSpPr txBox="1"/>
              <p:nvPr/>
            </p:nvSpPr>
            <p:spPr>
              <a:xfrm>
                <a:off x="7306414" y="3484400"/>
                <a:ext cx="23017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Align tilts (projections)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9D19D64-0AC3-3642-8AAB-A4CE76222233}"/>
                  </a:ext>
                </a:extLst>
              </p:cNvPr>
              <p:cNvCxnSpPr/>
              <p:nvPr/>
            </p:nvCxnSpPr>
            <p:spPr>
              <a:xfrm>
                <a:off x="8426525" y="4434442"/>
                <a:ext cx="0" cy="390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5D72AFA-6750-2B40-9109-56A327A5EF6F}"/>
                  </a:ext>
                </a:extLst>
              </p:cNvPr>
              <p:cNvSpPr txBox="1"/>
              <p:nvPr/>
            </p:nvSpPr>
            <p:spPr>
              <a:xfrm>
                <a:off x="7685014" y="5404974"/>
                <a:ext cx="1544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Picking targets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2A89C39-1C2D-074A-9D55-D50B369282ED}"/>
              </a:ext>
            </a:extLst>
          </p:cNvPr>
          <p:cNvSpPr txBox="1"/>
          <p:nvPr/>
        </p:nvSpPr>
        <p:spPr>
          <a:xfrm>
            <a:off x="535475" y="384948"/>
            <a:ext cx="7905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Cryo-tomography/</a:t>
            </a:r>
            <a:r>
              <a:rPr lang="en-US" sz="2800" dirty="0" err="1"/>
              <a:t>subtomogram</a:t>
            </a:r>
            <a:r>
              <a:rPr lang="en-US" sz="2800" dirty="0"/>
              <a:t> averaging using HTC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76AB8-EDCD-5B46-9DAD-6F4E76A94770}"/>
              </a:ext>
            </a:extLst>
          </p:cNvPr>
          <p:cNvSpPr txBox="1"/>
          <p:nvPr/>
        </p:nvSpPr>
        <p:spPr>
          <a:xfrm>
            <a:off x="3313043" y="1516118"/>
            <a:ext cx="13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2hrs on HTC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331A59-6868-6649-8058-AC93F945A578}"/>
              </a:ext>
            </a:extLst>
          </p:cNvPr>
          <p:cNvSpPr txBox="1"/>
          <p:nvPr/>
        </p:nvSpPr>
        <p:spPr>
          <a:xfrm>
            <a:off x="3313043" y="3436692"/>
            <a:ext cx="317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4hr with GPU for 31 tomograms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47A0714-2BC2-B045-9B39-2B357A99C46F}"/>
              </a:ext>
            </a:extLst>
          </p:cNvPr>
          <p:cNvCxnSpPr/>
          <p:nvPr/>
        </p:nvCxnSpPr>
        <p:spPr>
          <a:xfrm>
            <a:off x="3313043" y="5541932"/>
            <a:ext cx="6570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outdoor, grass, animal, photo&#10;&#10;Description automatically generated">
            <a:extLst>
              <a:ext uri="{FF2B5EF4-FFF2-40B4-BE49-F238E27FC236}">
                <a16:creationId xmlns:a16="http://schemas.microsoft.com/office/drawing/2014/main" id="{ADBB87A5-1AC4-BC45-9C32-4E251ACB8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121" y="4360611"/>
            <a:ext cx="2242152" cy="226672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F167DA5-79FB-5148-B811-1F027ECD43D9}"/>
              </a:ext>
            </a:extLst>
          </p:cNvPr>
          <p:cNvSpPr txBox="1"/>
          <p:nvPr/>
        </p:nvSpPr>
        <p:spPr>
          <a:xfrm>
            <a:off x="6096000" y="616982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20nm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3B2771-6D0D-394B-BAB8-E606B1EDAC6C}"/>
              </a:ext>
            </a:extLst>
          </p:cNvPr>
          <p:cNvSpPr txBox="1"/>
          <p:nvPr/>
        </p:nvSpPr>
        <p:spPr>
          <a:xfrm>
            <a:off x="7189304" y="530930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days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C5E39A-D76C-2442-A835-9B29B4397C85}"/>
              </a:ext>
            </a:extLst>
          </p:cNvPr>
          <p:cNvSpPr txBox="1"/>
          <p:nvPr/>
        </p:nvSpPr>
        <p:spPr>
          <a:xfrm>
            <a:off x="3088214" y="5124641"/>
            <a:ext cx="127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HPC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09959-257C-FE4F-B741-7178CF2DD676}"/>
              </a:ext>
            </a:extLst>
          </p:cNvPr>
          <p:cNvSpPr txBox="1"/>
          <p:nvPr/>
        </p:nvSpPr>
        <p:spPr>
          <a:xfrm>
            <a:off x="3060930" y="5732591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Workstation</a:t>
            </a:r>
          </a:p>
        </p:txBody>
      </p:sp>
      <p:pic>
        <p:nvPicPr>
          <p:cNvPr id="5" name="Online Media 4" descr="video_volume.avi">
            <a:hlinkClick r:id="" action="ppaction://media"/>
            <a:extLst>
              <a:ext uri="{FF2B5EF4-FFF2-40B4-BE49-F238E27FC236}">
                <a16:creationId xmlns:a16="http://schemas.microsoft.com/office/drawing/2014/main" id="{4CFA799F-DCFC-6544-8FF9-15B4EAEB29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7162" t="20582"/>
          <a:stretch/>
        </p:blipFill>
        <p:spPr>
          <a:xfrm>
            <a:off x="7602699" y="1270814"/>
            <a:ext cx="4258890" cy="36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2A89C39-1C2D-074A-9D55-D50B369282ED}"/>
              </a:ext>
            </a:extLst>
          </p:cNvPr>
          <p:cNvSpPr txBox="1"/>
          <p:nvPr/>
        </p:nvSpPr>
        <p:spPr>
          <a:xfrm>
            <a:off x="181907" y="1078422"/>
            <a:ext cx="50486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HTC usage: </a:t>
            </a:r>
            <a:r>
              <a:rPr lang="en-US" sz="2800" b="1" dirty="0"/>
              <a:t>8,812</a:t>
            </a:r>
            <a:r>
              <a:rPr lang="en-US" sz="2800" dirty="0"/>
              <a:t> total HTC hours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36A8A9-8554-D643-943C-BD86794CB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9712" y="3195652"/>
            <a:ext cx="4816813" cy="3150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3005A9-266D-644D-922C-3FE1332EA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328" y="2954070"/>
            <a:ext cx="4277614" cy="3284677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990EB8F-36CA-5648-AFE0-F41419EF39C1}"/>
              </a:ext>
            </a:extLst>
          </p:cNvPr>
          <p:cNvSpPr/>
          <p:nvPr/>
        </p:nvSpPr>
        <p:spPr>
          <a:xfrm>
            <a:off x="5462016" y="4303776"/>
            <a:ext cx="1158240" cy="64617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56AD21-A3E1-264F-9E15-F4B9865EFA88}"/>
              </a:ext>
            </a:extLst>
          </p:cNvPr>
          <p:cNvSpPr txBox="1"/>
          <p:nvPr/>
        </p:nvSpPr>
        <p:spPr>
          <a:xfrm>
            <a:off x="2620212" y="262128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18Å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BB6D9F-1C07-7148-A157-CBE76EAE6027}"/>
              </a:ext>
            </a:extLst>
          </p:cNvPr>
          <p:cNvSpPr txBox="1"/>
          <p:nvPr/>
        </p:nvSpPr>
        <p:spPr>
          <a:xfrm>
            <a:off x="8633360" y="262128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7C6E7-0C74-E24A-84DB-E7A1648E39FF}"/>
              </a:ext>
            </a:extLst>
          </p:cNvPr>
          <p:cNvSpPr txBox="1"/>
          <p:nvPr/>
        </p:nvSpPr>
        <p:spPr>
          <a:xfrm>
            <a:off x="5364481" y="3681984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27593-9642-3E49-A90B-90600B052607}"/>
              </a:ext>
            </a:extLst>
          </p:cNvPr>
          <p:cNvSpPr txBox="1"/>
          <p:nvPr/>
        </p:nvSpPr>
        <p:spPr>
          <a:xfrm>
            <a:off x="4272064" y="571804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20nm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ED3074-C74A-D741-B95E-C8AF7F80335E}"/>
              </a:ext>
            </a:extLst>
          </p:cNvPr>
          <p:cNvSpPr txBox="1"/>
          <p:nvPr/>
        </p:nvSpPr>
        <p:spPr>
          <a:xfrm>
            <a:off x="10905485" y="5832839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6ACCDB-4F9E-A64F-A367-D652F3CF1511}"/>
              </a:ext>
            </a:extLst>
          </p:cNvPr>
          <p:cNvSpPr txBox="1"/>
          <p:nvPr/>
        </p:nvSpPr>
        <p:spPr>
          <a:xfrm>
            <a:off x="2852556" y="2078508"/>
            <a:ext cx="638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resolution crown structure: More data, better pre-processing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52D3FF-A24C-4445-A83D-71AADA729210}"/>
              </a:ext>
            </a:extLst>
          </p:cNvPr>
          <p:cNvSpPr txBox="1"/>
          <p:nvPr/>
        </p:nvSpPr>
        <p:spPr>
          <a:xfrm>
            <a:off x="535475" y="384948"/>
            <a:ext cx="288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Future direction …</a:t>
            </a:r>
          </a:p>
        </p:txBody>
      </p:sp>
    </p:spTree>
    <p:extLst>
      <p:ext uri="{BB962C8B-B14F-4D97-AF65-F5344CB8AC3E}">
        <p14:creationId xmlns:p14="http://schemas.microsoft.com/office/powerpoint/2010/main" val="183949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3B9D8-850D-124B-9B30-5FB5E4386095}"/>
              </a:ext>
            </a:extLst>
          </p:cNvPr>
          <p:cNvSpPr txBox="1"/>
          <p:nvPr/>
        </p:nvSpPr>
        <p:spPr>
          <a:xfrm>
            <a:off x="535475" y="384948"/>
            <a:ext cx="742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Positive-strand RNA virus: threats to public health</a:t>
            </a:r>
          </a:p>
        </p:txBody>
      </p: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7E205EA-4594-F54A-AFF0-04E42A2F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29" y="3684778"/>
            <a:ext cx="3400645" cy="2271920"/>
          </a:xfrm>
          <a:prstGeom prst="rect">
            <a:avLst/>
          </a:prstGeom>
        </p:spPr>
      </p:pic>
      <p:pic>
        <p:nvPicPr>
          <p:cNvPr id="6" name="Picture 5" descr="A picture containing animal, indoor, invertebrate&#10;&#10;Description automatically generated">
            <a:extLst>
              <a:ext uri="{FF2B5EF4-FFF2-40B4-BE49-F238E27FC236}">
                <a16:creationId xmlns:a16="http://schemas.microsoft.com/office/drawing/2014/main" id="{F86D2479-6F49-7F4A-AB55-19D70AD5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907" y="2722118"/>
            <a:ext cx="3124200" cy="212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BC018-750C-6441-87A9-3A805D527913}"/>
              </a:ext>
            </a:extLst>
          </p:cNvPr>
          <p:cNvSpPr txBox="1"/>
          <p:nvPr/>
        </p:nvSpPr>
        <p:spPr>
          <a:xfrm>
            <a:off x="4856766" y="5956698"/>
            <a:ext cx="221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SARS outbreak in Asia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428ED-4FFD-CF4F-A76F-747280B65D47}"/>
              </a:ext>
            </a:extLst>
          </p:cNvPr>
          <p:cNvSpPr txBox="1"/>
          <p:nvPr/>
        </p:nvSpPr>
        <p:spPr>
          <a:xfrm>
            <a:off x="9460991" y="4843018"/>
            <a:ext cx="210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HBV-C &amp; liver cancer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3CF7500-1493-B24B-9C6C-6EA56D5E4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2" y="2512501"/>
            <a:ext cx="2282952" cy="2556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764E74-77DC-0B48-9C86-CB0561293C54}"/>
              </a:ext>
            </a:extLst>
          </p:cNvPr>
          <p:cNvSpPr txBox="1"/>
          <p:nvPr/>
        </p:nvSpPr>
        <p:spPr>
          <a:xfrm>
            <a:off x="644264" y="5175095"/>
            <a:ext cx="18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fever virus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D50A8-C001-934F-8782-49447990DA0F}"/>
              </a:ext>
            </a:extLst>
          </p:cNvPr>
          <p:cNvSpPr txBox="1"/>
          <p:nvPr/>
        </p:nvSpPr>
        <p:spPr>
          <a:xfrm>
            <a:off x="3634208" y="2444731"/>
            <a:ext cx="12843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RNA Virus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15F44-23C8-3547-B4D9-9EED31E26BE1}"/>
              </a:ext>
            </a:extLst>
          </p:cNvPr>
          <p:cNvSpPr txBox="1"/>
          <p:nvPr/>
        </p:nvSpPr>
        <p:spPr>
          <a:xfrm>
            <a:off x="6384829" y="1563547"/>
            <a:ext cx="4339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Host</a:t>
            </a:r>
          </a:p>
          <a:p>
            <a:pPr algn="ctr"/>
            <a:r>
              <a:rPr lang="en-US" sz="2000" dirty="0"/>
              <a:t>(Plants, microbiomes, animals, humans)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0EFE86E-9982-E94A-918E-8C0D90D9AA2A}"/>
              </a:ext>
            </a:extLst>
          </p:cNvPr>
          <p:cNvSpPr/>
          <p:nvPr/>
        </p:nvSpPr>
        <p:spPr>
          <a:xfrm>
            <a:off x="5498592" y="1563547"/>
            <a:ext cx="682752" cy="3539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09CC652-4C15-2E40-BA4B-BC55F9E6A5CB}"/>
              </a:ext>
            </a:extLst>
          </p:cNvPr>
          <p:cNvSpPr/>
          <p:nvPr/>
        </p:nvSpPr>
        <p:spPr>
          <a:xfrm rot="10800000">
            <a:off x="5462016" y="1917490"/>
            <a:ext cx="682752" cy="3539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clothing, indoor&#10;&#10;Description automatically generated">
            <a:extLst>
              <a:ext uri="{FF2B5EF4-FFF2-40B4-BE49-F238E27FC236}">
                <a16:creationId xmlns:a16="http://schemas.microsoft.com/office/drawing/2014/main" id="{68B52FAC-06F5-9C4F-BC06-DA994A666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371" y="1116077"/>
            <a:ext cx="1524000" cy="1320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79A4BD-37CD-3B4D-9965-C023F00FD5EF}"/>
              </a:ext>
            </a:extLst>
          </p:cNvPr>
          <p:cNvSpPr txBox="1"/>
          <p:nvPr/>
        </p:nvSpPr>
        <p:spPr>
          <a:xfrm>
            <a:off x="5282468" y="2436877"/>
            <a:ext cx="120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192899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3E082-4C50-7146-B8CC-40F739AF3767}"/>
              </a:ext>
            </a:extLst>
          </p:cNvPr>
          <p:cNvSpPr txBox="1"/>
          <p:nvPr/>
        </p:nvSpPr>
        <p:spPr>
          <a:xfrm>
            <a:off x="320093" y="246978"/>
            <a:ext cx="3046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D5D56-B4B2-2C49-B448-C1DCB90EAD78}"/>
              </a:ext>
            </a:extLst>
          </p:cNvPr>
          <p:cNvSpPr txBox="1"/>
          <p:nvPr/>
        </p:nvSpPr>
        <p:spPr>
          <a:xfrm>
            <a:off x="377674" y="937553"/>
            <a:ext cx="225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Dr. Paul </a:t>
            </a:r>
            <a:r>
              <a:rPr lang="en-US" b="1" dirty="0" err="1"/>
              <a:t>Ahlquist’s</a:t>
            </a:r>
            <a:r>
              <a:rPr lang="en-US" b="1" dirty="0"/>
              <a:t> lab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009A6E-E7EA-1042-B684-7CE06D20B963}"/>
              </a:ext>
            </a:extLst>
          </p:cNvPr>
          <p:cNvSpPr txBox="1"/>
          <p:nvPr/>
        </p:nvSpPr>
        <p:spPr>
          <a:xfrm>
            <a:off x="3263223" y="937553"/>
            <a:ext cx="495699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Cryo-EM facility at </a:t>
            </a:r>
            <a:r>
              <a:rPr lang="en-US" b="1" dirty="0" err="1"/>
              <a:t>Janelia</a:t>
            </a:r>
            <a:endParaRPr lang="en-US" b="1" dirty="0"/>
          </a:p>
          <a:p>
            <a:r>
              <a:rPr lang="en-US" dirty="0"/>
              <a:t>Rick Huang</a:t>
            </a:r>
          </a:p>
          <a:p>
            <a:r>
              <a:rPr lang="en-US" dirty="0" err="1"/>
              <a:t>Chuan</a:t>
            </a:r>
            <a:r>
              <a:rPr lang="en-US" dirty="0"/>
              <a:t> Hong</a:t>
            </a:r>
          </a:p>
          <a:p>
            <a:endParaRPr lang="en-US" dirty="0"/>
          </a:p>
          <a:p>
            <a:r>
              <a:rPr lang="en-US" b="1" dirty="0"/>
              <a:t>Cryo-EM facility Pacific Northwest Cryo-EM center</a:t>
            </a:r>
          </a:p>
          <a:p>
            <a:r>
              <a:rPr lang="en-US" dirty="0"/>
              <a:t>Claudia Lopez</a:t>
            </a:r>
          </a:p>
          <a:p>
            <a:r>
              <a:rPr lang="en-US" dirty="0"/>
              <a:t>Craig Yoshioka</a:t>
            </a:r>
          </a:p>
          <a:p>
            <a:endParaRPr lang="en-US" dirty="0"/>
          </a:p>
          <a:p>
            <a:r>
              <a:rPr lang="en-US" b="1" dirty="0" err="1"/>
              <a:t>Janelia</a:t>
            </a:r>
            <a:r>
              <a:rPr lang="en-US" b="1" dirty="0"/>
              <a:t> Research Campus</a:t>
            </a:r>
          </a:p>
          <a:p>
            <a:r>
              <a:rPr lang="en-US" b="1" dirty="0"/>
              <a:t>Dr. Nikolaus </a:t>
            </a:r>
            <a:r>
              <a:rPr lang="en-US" b="1" dirty="0" err="1"/>
              <a:t>Gregorieffl’s</a:t>
            </a:r>
            <a:r>
              <a:rPr lang="en-US" b="1" dirty="0"/>
              <a:t> lab</a:t>
            </a:r>
          </a:p>
          <a:p>
            <a:r>
              <a:rPr lang="en-US" dirty="0"/>
              <a:t>Tim Grant</a:t>
            </a:r>
          </a:p>
          <a:p>
            <a:r>
              <a:rPr lang="en-US" dirty="0"/>
              <a:t>Benjamin Himes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65679-7A5F-8E4A-AB06-0C1B0340A1A3}"/>
              </a:ext>
            </a:extLst>
          </p:cNvPr>
          <p:cNvSpPr txBox="1"/>
          <p:nvPr/>
        </p:nvSpPr>
        <p:spPr>
          <a:xfrm>
            <a:off x="3436043" y="5596685"/>
            <a:ext cx="2026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Morgridge Virology</a:t>
            </a:r>
          </a:p>
          <a:p>
            <a:r>
              <a:rPr lang="en-US" dirty="0"/>
              <a:t>Anthony </a:t>
            </a:r>
            <a:r>
              <a:rPr lang="en-US" dirty="0" err="1"/>
              <a:t>Gitter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D0DAF-3FC6-4440-BF11-74B90F7C3928}"/>
              </a:ext>
            </a:extLst>
          </p:cNvPr>
          <p:cNvSpPr txBox="1"/>
          <p:nvPr/>
        </p:nvSpPr>
        <p:spPr>
          <a:xfrm>
            <a:off x="320093" y="4581023"/>
            <a:ext cx="52749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UW-Madison Center for High Throughput Computing</a:t>
            </a:r>
          </a:p>
          <a:p>
            <a:r>
              <a:rPr lang="en-US" dirty="0"/>
              <a:t>Lauren Michael</a:t>
            </a:r>
          </a:p>
          <a:p>
            <a:r>
              <a:rPr lang="en-US" dirty="0"/>
              <a:t>Christian Koch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EFAB9-48C9-8A45-9C22-ED5F59816FB8}"/>
              </a:ext>
            </a:extLst>
          </p:cNvPr>
          <p:cNvSpPr txBox="1"/>
          <p:nvPr/>
        </p:nvSpPr>
        <p:spPr>
          <a:xfrm>
            <a:off x="8426156" y="933507"/>
            <a:ext cx="23851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UW-Madison Data-hub</a:t>
            </a:r>
          </a:p>
          <a:p>
            <a:r>
              <a:rPr lang="en-US" dirty="0"/>
              <a:t>Sarah Stevens</a:t>
            </a:r>
          </a:p>
          <a:p>
            <a:r>
              <a:rPr lang="en-US" dirty="0"/>
              <a:t>Steven Goldstein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C02F1A2-CBBE-0F4A-80D4-8E5A7D408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097" y="5632029"/>
            <a:ext cx="981178" cy="9811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0FD58-773D-7B40-8DFA-F8CC85467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999" y="5632029"/>
            <a:ext cx="1468920" cy="955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0B1B8-3324-1D45-977A-BC7B940A9D2E}"/>
              </a:ext>
            </a:extLst>
          </p:cNvPr>
          <p:cNvSpPr txBox="1"/>
          <p:nvPr/>
        </p:nvSpPr>
        <p:spPr>
          <a:xfrm>
            <a:off x="556603" y="1498662"/>
            <a:ext cx="25006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Ahlquist</a:t>
            </a:r>
          </a:p>
          <a:p>
            <a:r>
              <a:rPr lang="en-US" dirty="0"/>
              <a:t>Megan Bracken</a:t>
            </a:r>
          </a:p>
          <a:p>
            <a:r>
              <a:rPr lang="en-US" dirty="0"/>
              <a:t>James Bruce</a:t>
            </a:r>
          </a:p>
          <a:p>
            <a:r>
              <a:rPr lang="en-US" dirty="0"/>
              <a:t>Zach Coleman</a:t>
            </a:r>
          </a:p>
          <a:p>
            <a:r>
              <a:rPr lang="en-US" dirty="0"/>
              <a:t>Johan den Boon</a:t>
            </a:r>
          </a:p>
          <a:p>
            <a:r>
              <a:rPr lang="en-US" dirty="0"/>
              <a:t>Reza </a:t>
            </a:r>
            <a:r>
              <a:rPr lang="en-US" dirty="0" err="1"/>
              <a:t>Djavadian</a:t>
            </a:r>
            <a:endParaRPr lang="en-US" dirty="0"/>
          </a:p>
          <a:p>
            <a:r>
              <a:rPr lang="en-US" dirty="0"/>
              <a:t>Mark </a:t>
            </a:r>
            <a:r>
              <a:rPr lang="en-US" dirty="0" err="1"/>
              <a:t>Horswill</a:t>
            </a:r>
            <a:endParaRPr lang="en-US" dirty="0"/>
          </a:p>
          <a:p>
            <a:r>
              <a:rPr lang="en-US" dirty="0" err="1"/>
              <a:t>Maskaki</a:t>
            </a:r>
            <a:r>
              <a:rPr lang="en-US" dirty="0"/>
              <a:t> </a:t>
            </a:r>
            <a:r>
              <a:rPr lang="en-US" dirty="0" err="1"/>
              <a:t>Nishikiori</a:t>
            </a:r>
            <a:endParaRPr lang="en-US" dirty="0"/>
          </a:p>
          <a:p>
            <a:r>
              <a:rPr lang="en-US" dirty="0"/>
              <a:t>Janice Pennington</a:t>
            </a:r>
          </a:p>
          <a:p>
            <a:r>
              <a:rPr lang="en-US" dirty="0" err="1"/>
              <a:t>Nuruddin</a:t>
            </a:r>
            <a:r>
              <a:rPr lang="en-US" dirty="0"/>
              <a:t> </a:t>
            </a:r>
            <a:r>
              <a:rPr lang="en-US" dirty="0" err="1"/>
              <a:t>Unchwaniwala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E568FA-56BC-AA46-A201-8DE7C9AE4B40}"/>
              </a:ext>
            </a:extLst>
          </p:cNvPr>
          <p:cNvSpPr txBox="1"/>
          <p:nvPr/>
        </p:nvSpPr>
        <p:spPr>
          <a:xfrm>
            <a:off x="323187" y="5605519"/>
            <a:ext cx="29794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Morgridge Core Computation</a:t>
            </a:r>
          </a:p>
          <a:p>
            <a:r>
              <a:rPr lang="en-US" dirty="0" err="1"/>
              <a:t>Miron</a:t>
            </a:r>
            <a:r>
              <a:rPr lang="en-US" dirty="0"/>
              <a:t> </a:t>
            </a:r>
            <a:r>
              <a:rPr lang="en-US" dirty="0" err="1"/>
              <a:t>Livny</a:t>
            </a:r>
            <a:endParaRPr lang="en-US" dirty="0"/>
          </a:p>
          <a:p>
            <a:r>
              <a:rPr lang="en-US" dirty="0"/>
              <a:t>Brian </a:t>
            </a:r>
            <a:r>
              <a:rPr lang="en-US" dirty="0" err="1"/>
              <a:t>Bockelman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F4059B-B880-0F42-80AF-AD2FC33026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70" b="25124"/>
          <a:stretch/>
        </p:blipFill>
        <p:spPr>
          <a:xfrm>
            <a:off x="8469941" y="5658429"/>
            <a:ext cx="1960248" cy="95477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B5D302D-B161-F14C-B13A-A51587CFB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6044" y="5658429"/>
            <a:ext cx="1490027" cy="9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9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6254D5-A708-0141-93DE-57FA32EA2AAE}"/>
              </a:ext>
            </a:extLst>
          </p:cNvPr>
          <p:cNvSpPr txBox="1"/>
          <p:nvPr/>
        </p:nvSpPr>
        <p:spPr>
          <a:xfrm>
            <a:off x="535475" y="384948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FDAE1-A4DE-AD48-A9FE-0EB64EAC2D88}"/>
              </a:ext>
            </a:extLst>
          </p:cNvPr>
          <p:cNvSpPr txBox="1"/>
          <p:nvPr/>
        </p:nvSpPr>
        <p:spPr>
          <a:xfrm>
            <a:off x="781878" y="1431235"/>
            <a:ext cx="975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Overview of Cryo-EM method in the study of </a:t>
            </a:r>
            <a:r>
              <a:rPr lang="en-US" sz="2000" dirty="0" err="1"/>
              <a:t>nano</a:t>
            </a:r>
            <a:r>
              <a:rPr lang="en-US" sz="2000" dirty="0"/>
              <a:t>-machinery of RNA virus genome replication complex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Data processing with HTC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Using HTC in study RNA viral replication machinery </a:t>
            </a:r>
          </a:p>
        </p:txBody>
      </p:sp>
    </p:spTree>
    <p:extLst>
      <p:ext uri="{BB962C8B-B14F-4D97-AF65-F5344CB8AC3E}">
        <p14:creationId xmlns:p14="http://schemas.microsoft.com/office/powerpoint/2010/main" val="5250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6254D5-A708-0141-93DE-57FA32EA2AAE}"/>
              </a:ext>
            </a:extLst>
          </p:cNvPr>
          <p:cNvSpPr txBox="1"/>
          <p:nvPr/>
        </p:nvSpPr>
        <p:spPr>
          <a:xfrm>
            <a:off x="535475" y="384948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FDAE1-A4DE-AD48-A9FE-0EB64EAC2D88}"/>
              </a:ext>
            </a:extLst>
          </p:cNvPr>
          <p:cNvSpPr txBox="1"/>
          <p:nvPr/>
        </p:nvSpPr>
        <p:spPr>
          <a:xfrm>
            <a:off x="781878" y="1431235"/>
            <a:ext cx="975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Overview of Cryo-EM method in the study of </a:t>
            </a:r>
            <a:r>
              <a:rPr lang="en-US" sz="2000" dirty="0" err="1"/>
              <a:t>nano</a:t>
            </a:r>
            <a:r>
              <a:rPr lang="en-US" sz="2000" dirty="0"/>
              <a:t>-machinery of RNA virus genome replication complex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Data processing with HTC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>
                  <a:lumMod val="6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</a:schemeClr>
                </a:solidFill>
              </a:rPr>
              <a:t>Using HTC in study RNA viral replication machinery </a:t>
            </a:r>
          </a:p>
        </p:txBody>
      </p:sp>
    </p:spTree>
    <p:extLst>
      <p:ext uri="{BB962C8B-B14F-4D97-AF65-F5344CB8AC3E}">
        <p14:creationId xmlns:p14="http://schemas.microsoft.com/office/powerpoint/2010/main" val="1856569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D5CF8-C4A0-194D-9080-2537AFA4ACF3}"/>
              </a:ext>
            </a:extLst>
          </p:cNvPr>
          <p:cNvSpPr txBox="1"/>
          <p:nvPr/>
        </p:nvSpPr>
        <p:spPr>
          <a:xfrm>
            <a:off x="535475" y="384948"/>
            <a:ext cx="6783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Nodavirus: RNA genome replication overview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DBC09-4277-1044-A221-90FBEE7F65A6}"/>
              </a:ext>
            </a:extLst>
          </p:cNvPr>
          <p:cNvSpPr txBox="1"/>
          <p:nvPr/>
        </p:nvSpPr>
        <p:spPr>
          <a:xfrm>
            <a:off x="833206" y="2830540"/>
            <a:ext cx="13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Viral particle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B1FC74-5E8E-DF48-8DF2-B59A77887C92}"/>
              </a:ext>
            </a:extLst>
          </p:cNvPr>
          <p:cNvSpPr txBox="1"/>
          <p:nvPr/>
        </p:nvSpPr>
        <p:spPr>
          <a:xfrm>
            <a:off x="122474" y="1049859"/>
            <a:ext cx="328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Flock Horse Virus (model system)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D8789F-E837-474C-A6E8-A6552C55B6E5}"/>
              </a:ext>
            </a:extLst>
          </p:cNvPr>
          <p:cNvGrpSpPr/>
          <p:nvPr/>
        </p:nvGrpSpPr>
        <p:grpSpPr>
          <a:xfrm>
            <a:off x="1053635" y="1763562"/>
            <a:ext cx="1231392" cy="1061545"/>
            <a:chOff x="1194816" y="1343411"/>
            <a:chExt cx="1231392" cy="1061545"/>
          </a:xfrm>
        </p:grpSpPr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66918047-585D-A04B-9899-697163D9C3A1}"/>
                </a:ext>
              </a:extLst>
            </p:cNvPr>
            <p:cNvSpPr/>
            <p:nvPr/>
          </p:nvSpPr>
          <p:spPr>
            <a:xfrm>
              <a:off x="1194816" y="1343411"/>
              <a:ext cx="1231392" cy="1061545"/>
            </a:xfrm>
            <a:prstGeom prst="hexagon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EBA0840-02A7-4B4C-9EC7-BC4F515717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6733" y="1816608"/>
              <a:ext cx="862211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00CE04-1853-9C4F-8FF4-73EB54221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355" y="2054352"/>
              <a:ext cx="504589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D26D95-43A9-C743-BAEA-24D69A187260}"/>
              </a:ext>
            </a:extLst>
          </p:cNvPr>
          <p:cNvCxnSpPr>
            <a:cxnSpLocks/>
          </p:cNvCxnSpPr>
          <p:nvPr/>
        </p:nvCxnSpPr>
        <p:spPr>
          <a:xfrm>
            <a:off x="416899" y="4505588"/>
            <a:ext cx="3893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AD284E-1028-E543-BBB3-7AB2B52F6E29}"/>
              </a:ext>
            </a:extLst>
          </p:cNvPr>
          <p:cNvSpPr txBox="1"/>
          <p:nvPr/>
        </p:nvSpPr>
        <p:spPr>
          <a:xfrm>
            <a:off x="2827441" y="4094697"/>
            <a:ext cx="293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 through host membrane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4B4E71-BF0E-1F44-9991-3647A67E0744}"/>
              </a:ext>
            </a:extLst>
          </p:cNvPr>
          <p:cNvSpPr/>
          <p:nvPr/>
        </p:nvSpPr>
        <p:spPr>
          <a:xfrm>
            <a:off x="1805651" y="4401956"/>
            <a:ext cx="1322773" cy="13201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5AA3ABD-307E-6C48-ADDA-E1F037848C56}"/>
              </a:ext>
            </a:extLst>
          </p:cNvPr>
          <p:cNvSpPr/>
          <p:nvPr/>
        </p:nvSpPr>
        <p:spPr>
          <a:xfrm>
            <a:off x="1842301" y="4436680"/>
            <a:ext cx="1243541" cy="12410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F2FC44-1EC7-0841-BD4E-62A82F42B41A}"/>
              </a:ext>
            </a:extLst>
          </p:cNvPr>
          <p:cNvSpPr/>
          <p:nvPr/>
        </p:nvSpPr>
        <p:spPr>
          <a:xfrm>
            <a:off x="2106593" y="4340511"/>
            <a:ext cx="740779" cy="32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C69D59-1697-BE41-9C14-90132E165353}"/>
              </a:ext>
            </a:extLst>
          </p:cNvPr>
          <p:cNvGrpSpPr/>
          <p:nvPr/>
        </p:nvGrpSpPr>
        <p:grpSpPr>
          <a:xfrm>
            <a:off x="2106593" y="4668791"/>
            <a:ext cx="657489" cy="566801"/>
            <a:chOff x="1194816" y="1343411"/>
            <a:chExt cx="1231392" cy="1061545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76267F5B-1E93-2342-A282-09A61B60486E}"/>
                </a:ext>
              </a:extLst>
            </p:cNvPr>
            <p:cNvSpPr/>
            <p:nvPr/>
          </p:nvSpPr>
          <p:spPr>
            <a:xfrm>
              <a:off x="1194816" y="1343411"/>
              <a:ext cx="1231392" cy="1061545"/>
            </a:xfrm>
            <a:prstGeom prst="hexagon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84917A-E655-8E4A-8DB1-D96A08606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6733" y="1816608"/>
              <a:ext cx="862211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C9BDCE2-F62B-CD46-B54D-F9EF5C53F4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355" y="2054352"/>
              <a:ext cx="504589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Down Arrow 33">
            <a:extLst>
              <a:ext uri="{FF2B5EF4-FFF2-40B4-BE49-F238E27FC236}">
                <a16:creationId xmlns:a16="http://schemas.microsoft.com/office/drawing/2014/main" id="{2A37CA99-3BEA-2143-AA7F-AD197F94F4D1}"/>
              </a:ext>
            </a:extLst>
          </p:cNvPr>
          <p:cNvSpPr/>
          <p:nvPr/>
        </p:nvSpPr>
        <p:spPr>
          <a:xfrm>
            <a:off x="2119486" y="3484343"/>
            <a:ext cx="399219" cy="57873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20DF6F7-0764-774D-AFEA-B6850D3D9DF3}"/>
              </a:ext>
            </a:extLst>
          </p:cNvPr>
          <p:cNvSpPr txBox="1"/>
          <p:nvPr/>
        </p:nvSpPr>
        <p:spPr>
          <a:xfrm>
            <a:off x="2578683" y="3347612"/>
            <a:ext cx="101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Infection</a:t>
            </a:r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E22346C6-E26F-424C-89DC-8141A0754238}"/>
              </a:ext>
            </a:extLst>
          </p:cNvPr>
          <p:cNvSpPr/>
          <p:nvPr/>
        </p:nvSpPr>
        <p:spPr>
          <a:xfrm>
            <a:off x="3462033" y="5589587"/>
            <a:ext cx="657489" cy="566801"/>
          </a:xfrm>
          <a:prstGeom prst="hexagon">
            <a:avLst/>
          </a:prstGeom>
          <a:noFill/>
          <a:ln w="476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B51679-3F92-9442-BD4B-6DC7F2010EAE}"/>
              </a:ext>
            </a:extLst>
          </p:cNvPr>
          <p:cNvCxnSpPr>
            <a:cxnSpLocks/>
          </p:cNvCxnSpPr>
          <p:nvPr/>
        </p:nvCxnSpPr>
        <p:spPr>
          <a:xfrm flipV="1">
            <a:off x="4374234" y="5136856"/>
            <a:ext cx="460369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B093037-7811-864A-AFD0-A1AF98ECF8DE}"/>
              </a:ext>
            </a:extLst>
          </p:cNvPr>
          <p:cNvCxnSpPr>
            <a:cxnSpLocks/>
          </p:cNvCxnSpPr>
          <p:nvPr/>
        </p:nvCxnSpPr>
        <p:spPr>
          <a:xfrm flipV="1">
            <a:off x="4553354" y="5872552"/>
            <a:ext cx="269420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3A7FC14-E20A-D94E-8A50-FB2AA0967DF1}"/>
              </a:ext>
            </a:extLst>
          </p:cNvPr>
          <p:cNvSpPr txBox="1"/>
          <p:nvPr/>
        </p:nvSpPr>
        <p:spPr>
          <a:xfrm>
            <a:off x="4909751" y="495401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C9A72D-71D7-694E-8A12-F54E2FCB8180}"/>
              </a:ext>
            </a:extLst>
          </p:cNvPr>
          <p:cNvSpPr txBox="1"/>
          <p:nvPr/>
        </p:nvSpPr>
        <p:spPr>
          <a:xfrm>
            <a:off x="4909751" y="5685265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E9E35C5-7406-6047-8BBB-DFADEEF3406B}"/>
              </a:ext>
            </a:extLst>
          </p:cNvPr>
          <p:cNvCxnSpPr>
            <a:cxnSpLocks/>
          </p:cNvCxnSpPr>
          <p:nvPr/>
        </p:nvCxnSpPr>
        <p:spPr>
          <a:xfrm>
            <a:off x="4592368" y="5505630"/>
            <a:ext cx="230185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U-Turn Arrow 45">
            <a:extLst>
              <a:ext uri="{FF2B5EF4-FFF2-40B4-BE49-F238E27FC236}">
                <a16:creationId xmlns:a16="http://schemas.microsoft.com/office/drawing/2014/main" id="{FA749075-E6EF-594F-9DCC-0DE10CDC07FA}"/>
              </a:ext>
            </a:extLst>
          </p:cNvPr>
          <p:cNvSpPr/>
          <p:nvPr/>
        </p:nvSpPr>
        <p:spPr>
          <a:xfrm rot="5400000">
            <a:off x="4655657" y="5202326"/>
            <a:ext cx="278004" cy="230184"/>
          </a:xfrm>
          <a:prstGeom prst="uturnArrow">
            <a:avLst>
              <a:gd name="adj1" fmla="val 2701"/>
              <a:gd name="adj2" fmla="val 6417"/>
              <a:gd name="adj3" fmla="val 25001"/>
              <a:gd name="adj4" fmla="val 43750"/>
              <a:gd name="adj5" fmla="val 74999"/>
            </a:avLst>
          </a:prstGeom>
          <a:solidFill>
            <a:schemeClr val="tx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4ADDC4-CB48-724B-B0DF-B05B6C705EE8}"/>
              </a:ext>
            </a:extLst>
          </p:cNvPr>
          <p:cNvSpPr txBox="1"/>
          <p:nvPr/>
        </p:nvSpPr>
        <p:spPr>
          <a:xfrm>
            <a:off x="4909751" y="5308405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3EF6DB1-16D3-3142-BBB5-00713A4F850C}"/>
              </a:ext>
            </a:extLst>
          </p:cNvPr>
          <p:cNvSpPr/>
          <p:nvPr/>
        </p:nvSpPr>
        <p:spPr>
          <a:xfrm>
            <a:off x="7185208" y="2727772"/>
            <a:ext cx="4436076" cy="1831751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641E103-0932-4141-ABB0-91A341162196}"/>
              </a:ext>
            </a:extLst>
          </p:cNvPr>
          <p:cNvCxnSpPr>
            <a:cxnSpLocks/>
          </p:cNvCxnSpPr>
          <p:nvPr/>
        </p:nvCxnSpPr>
        <p:spPr>
          <a:xfrm flipV="1">
            <a:off x="7428162" y="1226620"/>
            <a:ext cx="460369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094629E-62F2-CB4F-85C6-AFB6AFC68BC9}"/>
              </a:ext>
            </a:extLst>
          </p:cNvPr>
          <p:cNvSpPr txBox="1"/>
          <p:nvPr/>
        </p:nvSpPr>
        <p:spPr>
          <a:xfrm>
            <a:off x="8091228" y="1041390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RNA1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A7BFF91-AD11-D749-98AD-981E6A2FD944}"/>
              </a:ext>
            </a:extLst>
          </p:cNvPr>
          <p:cNvCxnSpPr>
            <a:cxnSpLocks/>
          </p:cNvCxnSpPr>
          <p:nvPr/>
        </p:nvCxnSpPr>
        <p:spPr>
          <a:xfrm flipV="1">
            <a:off x="9889271" y="1221481"/>
            <a:ext cx="269420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8CE3484-3523-9A4E-880C-BF45EE73CC69}"/>
              </a:ext>
            </a:extLst>
          </p:cNvPr>
          <p:cNvSpPr txBox="1"/>
          <p:nvPr/>
        </p:nvSpPr>
        <p:spPr>
          <a:xfrm>
            <a:off x="10245668" y="103419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RNA2</a:t>
            </a:r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81CEDF04-2302-1F42-B718-FF8C59EF088E}"/>
              </a:ext>
            </a:extLst>
          </p:cNvPr>
          <p:cNvSpPr/>
          <p:nvPr/>
        </p:nvSpPr>
        <p:spPr>
          <a:xfrm>
            <a:off x="10059034" y="1841773"/>
            <a:ext cx="657489" cy="566801"/>
          </a:xfrm>
          <a:prstGeom prst="hexagon">
            <a:avLst/>
          </a:prstGeom>
          <a:noFill/>
          <a:ln w="476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FE05146-AC98-6840-9BBF-B2842CD2F5B1}"/>
              </a:ext>
            </a:extLst>
          </p:cNvPr>
          <p:cNvCxnSpPr/>
          <p:nvPr/>
        </p:nvCxnSpPr>
        <p:spPr>
          <a:xfrm>
            <a:off x="10360998" y="1520041"/>
            <a:ext cx="0" cy="236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628AE4E-8994-2F43-A7C7-29E79484BB06}"/>
              </a:ext>
            </a:extLst>
          </p:cNvPr>
          <p:cNvSpPr txBox="1"/>
          <p:nvPr/>
        </p:nvSpPr>
        <p:spPr>
          <a:xfrm>
            <a:off x="10732528" y="1922001"/>
            <a:ext cx="80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Capsid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AE28BA7-C6CB-7840-BC80-ED567266C4F8}"/>
              </a:ext>
            </a:extLst>
          </p:cNvPr>
          <p:cNvCxnSpPr>
            <a:cxnSpLocks/>
          </p:cNvCxnSpPr>
          <p:nvPr/>
        </p:nvCxnSpPr>
        <p:spPr>
          <a:xfrm flipH="1">
            <a:off x="7888531" y="1410722"/>
            <a:ext cx="1" cy="377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A9D74AE4-7BD3-2541-8309-7B3D29C971FA}"/>
              </a:ext>
            </a:extLst>
          </p:cNvPr>
          <p:cNvSpPr txBox="1"/>
          <p:nvPr/>
        </p:nvSpPr>
        <p:spPr>
          <a:xfrm>
            <a:off x="7388939" y="1805439"/>
            <a:ext cx="10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29BCE0-52EF-6B4F-99FA-CF362201F885}"/>
              </a:ext>
            </a:extLst>
          </p:cNvPr>
          <p:cNvSpPr txBox="1"/>
          <p:nvPr/>
        </p:nvSpPr>
        <p:spPr>
          <a:xfrm>
            <a:off x="7690833" y="2097963"/>
            <a:ext cx="14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B1/B2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1B61CAD-7BA0-8A4F-9064-8F89CA96DC38}"/>
              </a:ext>
            </a:extLst>
          </p:cNvPr>
          <p:cNvSpPr/>
          <p:nvPr/>
        </p:nvSpPr>
        <p:spPr>
          <a:xfrm>
            <a:off x="7409157" y="3299694"/>
            <a:ext cx="3988177" cy="1271542"/>
          </a:xfrm>
          <a:prstGeom prst="ellipse">
            <a:avLst/>
          </a:prstGeom>
          <a:solidFill>
            <a:srgbClr val="FFC00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CEF881C-150F-F647-9DB3-2EE5E0D8C08D}"/>
              </a:ext>
            </a:extLst>
          </p:cNvPr>
          <p:cNvSpPr txBox="1"/>
          <p:nvPr/>
        </p:nvSpPr>
        <p:spPr>
          <a:xfrm>
            <a:off x="7642716" y="4687876"/>
            <a:ext cx="394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Mitochondria [“Energy Factory” for Cell]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E22CC728-3039-104F-A188-FAA5566E6990}"/>
              </a:ext>
            </a:extLst>
          </p:cNvPr>
          <p:cNvSpPr/>
          <p:nvPr/>
        </p:nvSpPr>
        <p:spPr>
          <a:xfrm rot="1761870">
            <a:off x="8373496" y="3556521"/>
            <a:ext cx="144311" cy="655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0A696FE-5454-5E4F-9448-D5DC5B6D75A6}"/>
              </a:ext>
            </a:extLst>
          </p:cNvPr>
          <p:cNvSpPr/>
          <p:nvPr/>
        </p:nvSpPr>
        <p:spPr>
          <a:xfrm rot="1761870">
            <a:off x="8752423" y="3556521"/>
            <a:ext cx="144311" cy="655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AA51F55-DF32-3F4D-A286-AA7F75CE75D9}"/>
              </a:ext>
            </a:extLst>
          </p:cNvPr>
          <p:cNvSpPr/>
          <p:nvPr/>
        </p:nvSpPr>
        <p:spPr>
          <a:xfrm rot="1761870">
            <a:off x="9131349" y="3595925"/>
            <a:ext cx="144311" cy="655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A8895A8C-E1A6-1746-A5D6-4483A91D0AAE}"/>
              </a:ext>
            </a:extLst>
          </p:cNvPr>
          <p:cNvSpPr/>
          <p:nvPr/>
        </p:nvSpPr>
        <p:spPr>
          <a:xfrm rot="1761870">
            <a:off x="9504098" y="3602195"/>
            <a:ext cx="144311" cy="655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67E7CD02-EB35-1D4F-9154-3B676AD97860}"/>
              </a:ext>
            </a:extLst>
          </p:cNvPr>
          <p:cNvSpPr/>
          <p:nvPr/>
        </p:nvSpPr>
        <p:spPr>
          <a:xfrm rot="1761870">
            <a:off x="9883025" y="3602195"/>
            <a:ext cx="144311" cy="655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1946D3A-A6EE-EF4E-9B5D-EB101A1F9F9F}"/>
              </a:ext>
            </a:extLst>
          </p:cNvPr>
          <p:cNvSpPr/>
          <p:nvPr/>
        </p:nvSpPr>
        <p:spPr>
          <a:xfrm rot="1761870">
            <a:off x="10261951" y="3641599"/>
            <a:ext cx="144311" cy="65525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9FB778F-DB85-FB4E-8E75-7AA1FA981D24}"/>
              </a:ext>
            </a:extLst>
          </p:cNvPr>
          <p:cNvSpPr/>
          <p:nvPr/>
        </p:nvSpPr>
        <p:spPr>
          <a:xfrm>
            <a:off x="9048120" y="2727772"/>
            <a:ext cx="515061" cy="532518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2114177-7312-5B4F-A1DC-E494C24AE6C6}"/>
              </a:ext>
            </a:extLst>
          </p:cNvPr>
          <p:cNvSpPr/>
          <p:nvPr/>
        </p:nvSpPr>
        <p:spPr>
          <a:xfrm rot="20539727">
            <a:off x="8176621" y="2839023"/>
            <a:ext cx="387592" cy="476340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95419B6-D741-CD4D-AB87-A69AA134D87A}"/>
              </a:ext>
            </a:extLst>
          </p:cNvPr>
          <p:cNvSpPr/>
          <p:nvPr/>
        </p:nvSpPr>
        <p:spPr>
          <a:xfrm rot="21030143">
            <a:off x="8606280" y="2759953"/>
            <a:ext cx="387592" cy="476340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9157CA0-7245-1D41-A662-A76AD46FB48C}"/>
              </a:ext>
            </a:extLst>
          </p:cNvPr>
          <p:cNvSpPr/>
          <p:nvPr/>
        </p:nvSpPr>
        <p:spPr>
          <a:xfrm rot="19626631">
            <a:off x="7480050" y="3129402"/>
            <a:ext cx="258667" cy="280424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734C2E0-489B-1B4C-A784-6D0100D97DDD}"/>
              </a:ext>
            </a:extLst>
          </p:cNvPr>
          <p:cNvSpPr/>
          <p:nvPr/>
        </p:nvSpPr>
        <p:spPr>
          <a:xfrm rot="20441073">
            <a:off x="7821205" y="2980380"/>
            <a:ext cx="301738" cy="407222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BD5229F-D8C6-DD47-BF8C-5A5C0CC786AF}"/>
              </a:ext>
            </a:extLst>
          </p:cNvPr>
          <p:cNvSpPr/>
          <p:nvPr/>
        </p:nvSpPr>
        <p:spPr>
          <a:xfrm>
            <a:off x="9643181" y="2744771"/>
            <a:ext cx="387592" cy="476340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6DFCD52-6CA0-624F-80C7-19A9E8ECD556}"/>
              </a:ext>
            </a:extLst>
          </p:cNvPr>
          <p:cNvSpPr/>
          <p:nvPr/>
        </p:nvSpPr>
        <p:spPr>
          <a:xfrm rot="433147">
            <a:off x="10109727" y="2815881"/>
            <a:ext cx="387592" cy="476340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557D7DC-E222-9546-BD44-20F9437D2502}"/>
              </a:ext>
            </a:extLst>
          </p:cNvPr>
          <p:cNvSpPr/>
          <p:nvPr/>
        </p:nvSpPr>
        <p:spPr>
          <a:xfrm rot="1027315">
            <a:off x="10577318" y="2940768"/>
            <a:ext cx="387592" cy="476340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Bevel 80">
            <a:extLst>
              <a:ext uri="{FF2B5EF4-FFF2-40B4-BE49-F238E27FC236}">
                <a16:creationId xmlns:a16="http://schemas.microsoft.com/office/drawing/2014/main" id="{881C6D2D-DEA2-D944-9179-63DFFF399CE8}"/>
              </a:ext>
            </a:extLst>
          </p:cNvPr>
          <p:cNvSpPr/>
          <p:nvPr/>
        </p:nvSpPr>
        <p:spPr>
          <a:xfrm rot="19749866">
            <a:off x="7470796" y="3055157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Bevel 82">
            <a:extLst>
              <a:ext uri="{FF2B5EF4-FFF2-40B4-BE49-F238E27FC236}">
                <a16:creationId xmlns:a16="http://schemas.microsoft.com/office/drawing/2014/main" id="{ED73080F-5A20-704B-99D6-A2E8B241AE0A}"/>
              </a:ext>
            </a:extLst>
          </p:cNvPr>
          <p:cNvSpPr/>
          <p:nvPr/>
        </p:nvSpPr>
        <p:spPr>
          <a:xfrm rot="20303451">
            <a:off x="7834981" y="2889834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Bevel 83">
            <a:extLst>
              <a:ext uri="{FF2B5EF4-FFF2-40B4-BE49-F238E27FC236}">
                <a16:creationId xmlns:a16="http://schemas.microsoft.com/office/drawing/2014/main" id="{7EF2B9E7-1FAD-3A41-9AB3-A726AAA4A65C}"/>
              </a:ext>
            </a:extLst>
          </p:cNvPr>
          <p:cNvSpPr/>
          <p:nvPr/>
        </p:nvSpPr>
        <p:spPr>
          <a:xfrm rot="20612683">
            <a:off x="8227873" y="2736679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Bevel 84">
            <a:extLst>
              <a:ext uri="{FF2B5EF4-FFF2-40B4-BE49-F238E27FC236}">
                <a16:creationId xmlns:a16="http://schemas.microsoft.com/office/drawing/2014/main" id="{3B0EBC22-3181-5C4B-830B-2495FC919589}"/>
              </a:ext>
            </a:extLst>
          </p:cNvPr>
          <p:cNvSpPr/>
          <p:nvPr/>
        </p:nvSpPr>
        <p:spPr>
          <a:xfrm rot="21235077">
            <a:off x="8708339" y="2653082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Bevel 85">
            <a:extLst>
              <a:ext uri="{FF2B5EF4-FFF2-40B4-BE49-F238E27FC236}">
                <a16:creationId xmlns:a16="http://schemas.microsoft.com/office/drawing/2014/main" id="{70A830E8-0B2D-8348-B444-F52A572177FD}"/>
              </a:ext>
            </a:extLst>
          </p:cNvPr>
          <p:cNvSpPr/>
          <p:nvPr/>
        </p:nvSpPr>
        <p:spPr>
          <a:xfrm rot="21369668">
            <a:off x="9228534" y="2608823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Bevel 86">
            <a:extLst>
              <a:ext uri="{FF2B5EF4-FFF2-40B4-BE49-F238E27FC236}">
                <a16:creationId xmlns:a16="http://schemas.microsoft.com/office/drawing/2014/main" id="{E2B31BF8-34DC-7745-8787-F9A56254FF97}"/>
              </a:ext>
            </a:extLst>
          </p:cNvPr>
          <p:cNvSpPr/>
          <p:nvPr/>
        </p:nvSpPr>
        <p:spPr>
          <a:xfrm rot="266534">
            <a:off x="9802326" y="2623514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Bevel 87">
            <a:extLst>
              <a:ext uri="{FF2B5EF4-FFF2-40B4-BE49-F238E27FC236}">
                <a16:creationId xmlns:a16="http://schemas.microsoft.com/office/drawing/2014/main" id="{4A6D6238-7D60-5047-82A4-98B93F13142B}"/>
              </a:ext>
            </a:extLst>
          </p:cNvPr>
          <p:cNvSpPr/>
          <p:nvPr/>
        </p:nvSpPr>
        <p:spPr>
          <a:xfrm rot="579695">
            <a:off x="10304643" y="2686609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Bevel 88">
            <a:extLst>
              <a:ext uri="{FF2B5EF4-FFF2-40B4-BE49-F238E27FC236}">
                <a16:creationId xmlns:a16="http://schemas.microsoft.com/office/drawing/2014/main" id="{A2F55475-B4D8-114B-9499-D737419DA88F}"/>
              </a:ext>
            </a:extLst>
          </p:cNvPr>
          <p:cNvSpPr/>
          <p:nvPr/>
        </p:nvSpPr>
        <p:spPr>
          <a:xfrm rot="1557570">
            <a:off x="10849444" y="2839277"/>
            <a:ext cx="101215" cy="143918"/>
          </a:xfrm>
          <a:prstGeom prst="beve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B65282B-C359-D54D-AE59-C289EE4DD4E7}"/>
              </a:ext>
            </a:extLst>
          </p:cNvPr>
          <p:cNvCxnSpPr/>
          <p:nvPr/>
        </p:nvCxnSpPr>
        <p:spPr>
          <a:xfrm>
            <a:off x="9614602" y="5136856"/>
            <a:ext cx="0" cy="3687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419DD93-04F5-D14F-BA6B-4B97C1EBDFA3}"/>
              </a:ext>
            </a:extLst>
          </p:cNvPr>
          <p:cNvGrpSpPr/>
          <p:nvPr/>
        </p:nvGrpSpPr>
        <p:grpSpPr>
          <a:xfrm>
            <a:off x="8521525" y="5816610"/>
            <a:ext cx="657489" cy="566801"/>
            <a:chOff x="1194816" y="1343411"/>
            <a:chExt cx="1231392" cy="1061545"/>
          </a:xfrm>
        </p:grpSpPr>
        <p:sp>
          <p:nvSpPr>
            <p:cNvPr id="97" name="Hexagon 96">
              <a:extLst>
                <a:ext uri="{FF2B5EF4-FFF2-40B4-BE49-F238E27FC236}">
                  <a16:creationId xmlns:a16="http://schemas.microsoft.com/office/drawing/2014/main" id="{65523004-1124-2741-9CBA-1D8ED23180BC}"/>
                </a:ext>
              </a:extLst>
            </p:cNvPr>
            <p:cNvSpPr/>
            <p:nvPr/>
          </p:nvSpPr>
          <p:spPr>
            <a:xfrm>
              <a:off x="1194816" y="1343411"/>
              <a:ext cx="1231392" cy="1061545"/>
            </a:xfrm>
            <a:prstGeom prst="hexagon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763EDB8-0090-144C-BC30-67F87E992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6733" y="1816608"/>
              <a:ext cx="862211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F421B19-C5E2-FD48-A548-1F358D1C9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355" y="2054352"/>
              <a:ext cx="504589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D36874E-0FF0-A343-BF86-2C41F9EF1F2D}"/>
              </a:ext>
            </a:extLst>
          </p:cNvPr>
          <p:cNvGrpSpPr/>
          <p:nvPr/>
        </p:nvGrpSpPr>
        <p:grpSpPr>
          <a:xfrm>
            <a:off x="9401545" y="5694431"/>
            <a:ext cx="657489" cy="566801"/>
            <a:chOff x="1194816" y="1343411"/>
            <a:chExt cx="1231392" cy="1061545"/>
          </a:xfrm>
        </p:grpSpPr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DB6886C2-AFA9-4146-9938-D16A6A71E675}"/>
                </a:ext>
              </a:extLst>
            </p:cNvPr>
            <p:cNvSpPr/>
            <p:nvPr/>
          </p:nvSpPr>
          <p:spPr>
            <a:xfrm>
              <a:off x="1194816" y="1343411"/>
              <a:ext cx="1231392" cy="1061545"/>
            </a:xfrm>
            <a:prstGeom prst="hexagon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157ECF9-B7C3-D842-B74C-9286764D83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6733" y="1816608"/>
              <a:ext cx="862211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C3A22A-4338-1C4E-8BAE-F2E9C76C8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355" y="2054352"/>
              <a:ext cx="504589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DB9B92-B542-0141-B44C-681A1BABA468}"/>
              </a:ext>
            </a:extLst>
          </p:cNvPr>
          <p:cNvGrpSpPr/>
          <p:nvPr/>
        </p:nvGrpSpPr>
        <p:grpSpPr>
          <a:xfrm>
            <a:off x="10290285" y="5790630"/>
            <a:ext cx="657489" cy="566801"/>
            <a:chOff x="1194816" y="1343411"/>
            <a:chExt cx="1231392" cy="1061545"/>
          </a:xfrm>
        </p:grpSpPr>
        <p:sp>
          <p:nvSpPr>
            <p:cNvPr id="105" name="Hexagon 104">
              <a:extLst>
                <a:ext uri="{FF2B5EF4-FFF2-40B4-BE49-F238E27FC236}">
                  <a16:creationId xmlns:a16="http://schemas.microsoft.com/office/drawing/2014/main" id="{8AAB0B1E-B82E-A544-84E2-E1674188B600}"/>
                </a:ext>
              </a:extLst>
            </p:cNvPr>
            <p:cNvSpPr/>
            <p:nvPr/>
          </p:nvSpPr>
          <p:spPr>
            <a:xfrm>
              <a:off x="1194816" y="1343411"/>
              <a:ext cx="1231392" cy="1061545"/>
            </a:xfrm>
            <a:prstGeom prst="hexagon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3AA9B4D7-D348-0942-BA32-4A7A01F02D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6733" y="1816608"/>
              <a:ext cx="862211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11F0DF-F5A7-6948-A919-1D5AD3EF33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4355" y="2054352"/>
              <a:ext cx="504589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D462E01-B7FF-D641-8988-FFFA1A6877D6}"/>
              </a:ext>
            </a:extLst>
          </p:cNvPr>
          <p:cNvSpPr txBox="1"/>
          <p:nvPr/>
        </p:nvSpPr>
        <p:spPr>
          <a:xfrm>
            <a:off x="9241215" y="6450033"/>
            <a:ext cx="111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virus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CA39AD1-9209-334A-AF2D-4CE64B9BF843}"/>
              </a:ext>
            </a:extLst>
          </p:cNvPr>
          <p:cNvSpPr/>
          <p:nvPr/>
        </p:nvSpPr>
        <p:spPr>
          <a:xfrm>
            <a:off x="5812971" y="3484343"/>
            <a:ext cx="849086" cy="72071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1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D5CF8-C4A0-194D-9080-2537AFA4ACF3}"/>
              </a:ext>
            </a:extLst>
          </p:cNvPr>
          <p:cNvSpPr txBox="1"/>
          <p:nvPr/>
        </p:nvSpPr>
        <p:spPr>
          <a:xfrm>
            <a:off x="535475" y="384948"/>
            <a:ext cx="76791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Cryo-electron tomography/</a:t>
            </a:r>
            <a:r>
              <a:rPr lang="en-US" sz="2800" dirty="0" err="1"/>
              <a:t>subtomogram</a:t>
            </a:r>
            <a:r>
              <a:rPr lang="en-US" sz="2800" dirty="0"/>
              <a:t> averaging</a:t>
            </a:r>
          </a:p>
          <a:p>
            <a:r>
              <a:rPr lang="en-US" sz="2800" dirty="0"/>
              <a:t>High-resolution study of protein structures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94E4D3-CE6E-DF44-BCC2-FCA9716D5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75" y="4070345"/>
            <a:ext cx="6336768" cy="2557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9D58BA-4BC7-3D48-B529-6C86BEB71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2287" y="1358458"/>
            <a:ext cx="3653285" cy="2451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A03AF5-7093-F94C-B932-678E0921A3C8}"/>
              </a:ext>
            </a:extLst>
          </p:cNvPr>
          <p:cNvSpPr txBox="1"/>
          <p:nvPr/>
        </p:nvSpPr>
        <p:spPr>
          <a:xfrm>
            <a:off x="2133070" y="4165099"/>
            <a:ext cx="1393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Electron 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1956B9-8DFE-7342-861E-D77C4FF78F6D}"/>
              </a:ext>
            </a:extLst>
          </p:cNvPr>
          <p:cNvSpPr txBox="1"/>
          <p:nvPr/>
        </p:nvSpPr>
        <p:spPr>
          <a:xfrm>
            <a:off x="571809" y="6345171"/>
            <a:ext cx="3653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Tilt series from -60º to 60º (3º increment)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14B4F-4493-0B4F-9D4A-8A453BFB87C0}"/>
              </a:ext>
            </a:extLst>
          </p:cNvPr>
          <p:cNvSpPr txBox="1"/>
          <p:nvPr/>
        </p:nvSpPr>
        <p:spPr>
          <a:xfrm>
            <a:off x="4581301" y="6289461"/>
            <a:ext cx="1484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Back-projection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C33BD4-8C3B-D445-85FE-93F187306732}"/>
              </a:ext>
            </a:extLst>
          </p:cNvPr>
          <p:cNvSpPr txBox="1"/>
          <p:nvPr/>
        </p:nvSpPr>
        <p:spPr>
          <a:xfrm>
            <a:off x="3990174" y="4070345"/>
            <a:ext cx="2600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3D tomogram reconstruction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E8E3B-3242-5A43-8C2F-72F2EA59CF30}"/>
              </a:ext>
            </a:extLst>
          </p:cNvPr>
          <p:cNvSpPr txBox="1"/>
          <p:nvPr/>
        </p:nvSpPr>
        <p:spPr>
          <a:xfrm>
            <a:off x="8952247" y="1358458"/>
            <a:ext cx="221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Subtomogram</a:t>
            </a:r>
            <a:r>
              <a:rPr lang="en-US" sz="1600" dirty="0">
                <a:solidFill>
                  <a:schemeClr val="bg1"/>
                </a:solidFill>
              </a:rPr>
              <a:t> averaging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9A2DB4-E3DF-3440-AD40-59616AF7DF79}"/>
              </a:ext>
            </a:extLst>
          </p:cNvPr>
          <p:cNvSpPr txBox="1"/>
          <p:nvPr/>
        </p:nvSpPr>
        <p:spPr>
          <a:xfrm>
            <a:off x="541046" y="4671338"/>
            <a:ext cx="849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Carbon film</a:t>
            </a:r>
          </a:p>
        </p:txBody>
      </p:sp>
      <p:pic>
        <p:nvPicPr>
          <p:cNvPr id="21" name="Picture 20" descr="A close up of electronics&#10;&#10;Description automatically generated">
            <a:extLst>
              <a:ext uri="{FF2B5EF4-FFF2-40B4-BE49-F238E27FC236}">
                <a16:creationId xmlns:a16="http://schemas.microsoft.com/office/drawing/2014/main" id="{75CC2263-4298-6548-A4B5-93B34AA6E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433" y="1447277"/>
            <a:ext cx="2248878" cy="16658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7A0C45-097C-CA49-94E9-C731F885B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09" y="1449197"/>
            <a:ext cx="1638300" cy="16129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35BD39-E837-0D44-8356-2D977244F2E4}"/>
              </a:ext>
            </a:extLst>
          </p:cNvPr>
          <p:cNvCxnSpPr/>
          <p:nvPr/>
        </p:nvCxnSpPr>
        <p:spPr>
          <a:xfrm>
            <a:off x="571809" y="3294160"/>
            <a:ext cx="164077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ADA20B9-6C95-BC48-99B7-8D0C944E55CB}"/>
              </a:ext>
            </a:extLst>
          </p:cNvPr>
          <p:cNvSpPr txBox="1"/>
          <p:nvPr/>
        </p:nvSpPr>
        <p:spPr>
          <a:xfrm>
            <a:off x="992885" y="331292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⌀: 3mm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CA60F6-D183-7B46-AB76-5CB6A64E1BB7}"/>
              </a:ext>
            </a:extLst>
          </p:cNvPr>
          <p:cNvSpPr/>
          <p:nvPr/>
        </p:nvSpPr>
        <p:spPr>
          <a:xfrm>
            <a:off x="1579966" y="1967875"/>
            <a:ext cx="98055" cy="11331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337B48A-9252-0240-8903-50ED031E934C}"/>
              </a:ext>
            </a:extLst>
          </p:cNvPr>
          <p:cNvCxnSpPr>
            <a:cxnSpLocks/>
          </p:cNvCxnSpPr>
          <p:nvPr/>
        </p:nvCxnSpPr>
        <p:spPr>
          <a:xfrm>
            <a:off x="1678021" y="2081192"/>
            <a:ext cx="1077035" cy="10319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2AFBE56-F81B-274A-A3C9-C5FC3C10490C}"/>
              </a:ext>
            </a:extLst>
          </p:cNvPr>
          <p:cNvCxnSpPr>
            <a:cxnSpLocks/>
          </p:cNvCxnSpPr>
          <p:nvPr/>
        </p:nvCxnSpPr>
        <p:spPr>
          <a:xfrm flipV="1">
            <a:off x="1678021" y="1440897"/>
            <a:ext cx="1064412" cy="52078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DF4CA15-3DF1-D64D-85C6-C37F6104DEB3}"/>
              </a:ext>
            </a:extLst>
          </p:cNvPr>
          <p:cNvSpPr txBox="1"/>
          <p:nvPr/>
        </p:nvSpPr>
        <p:spPr>
          <a:xfrm>
            <a:off x="2686178" y="3082218"/>
            <a:ext cx="265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size: 2µm</a:t>
            </a:r>
          </a:p>
          <a:p>
            <a:r>
              <a:rPr lang="en-US" dirty="0"/>
              <a:t>Hole center distance: 4µm</a:t>
            </a:r>
          </a:p>
        </p:txBody>
      </p:sp>
      <p:pic>
        <p:nvPicPr>
          <p:cNvPr id="40" name="Picture 3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2699385-D469-B846-BD21-1F95E216CE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5411" y="1628207"/>
            <a:ext cx="895700" cy="17040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AC22A2B-2F56-F145-9FBA-DA09F4385D6B}"/>
              </a:ext>
            </a:extLst>
          </p:cNvPr>
          <p:cNvSpPr txBox="1"/>
          <p:nvPr/>
        </p:nvSpPr>
        <p:spPr>
          <a:xfrm>
            <a:off x="5395474" y="3364852"/>
            <a:ext cx="14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Plunge freeze</a:t>
            </a:r>
          </a:p>
          <a:p>
            <a:pPr algn="ctr"/>
            <a:r>
              <a:rPr lang="en-US" dirty="0"/>
              <a:t>vitrification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DFE7FEF-85B9-F245-9FBA-91E60014F169}"/>
              </a:ext>
            </a:extLst>
          </p:cNvPr>
          <p:cNvSpPr/>
          <p:nvPr/>
        </p:nvSpPr>
        <p:spPr>
          <a:xfrm>
            <a:off x="6302609" y="2347302"/>
            <a:ext cx="228502" cy="456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895EBA-AF88-1D43-A1F7-231A68290370}"/>
              </a:ext>
            </a:extLst>
          </p:cNvPr>
          <p:cNvSpPr/>
          <p:nvPr/>
        </p:nvSpPr>
        <p:spPr>
          <a:xfrm>
            <a:off x="6246354" y="2019402"/>
            <a:ext cx="228502" cy="456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D29F13-0879-F240-91A2-BA438D89A449}"/>
              </a:ext>
            </a:extLst>
          </p:cNvPr>
          <p:cNvSpPr/>
          <p:nvPr/>
        </p:nvSpPr>
        <p:spPr>
          <a:xfrm>
            <a:off x="6216486" y="1659726"/>
            <a:ext cx="228502" cy="456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9D7133-D3DF-BB40-9C17-F9FFCEC7BAB8}"/>
              </a:ext>
            </a:extLst>
          </p:cNvPr>
          <p:cNvSpPr/>
          <p:nvPr/>
        </p:nvSpPr>
        <p:spPr>
          <a:xfrm>
            <a:off x="5642076" y="2280195"/>
            <a:ext cx="297434" cy="548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1F7111D-4608-3D40-9872-C250C21492F7}"/>
              </a:ext>
            </a:extLst>
          </p:cNvPr>
          <p:cNvSpPr/>
          <p:nvPr/>
        </p:nvSpPr>
        <p:spPr>
          <a:xfrm>
            <a:off x="5740675" y="2453270"/>
            <a:ext cx="297434" cy="3054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DD776B-4AAD-1344-A2A9-045D62FD265F}"/>
              </a:ext>
            </a:extLst>
          </p:cNvPr>
          <p:cNvSpPr txBox="1"/>
          <p:nvPr/>
        </p:nvSpPr>
        <p:spPr>
          <a:xfrm>
            <a:off x="1447496" y="3784095"/>
            <a:ext cx="2427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Electron Microscopy Sciences</a:t>
            </a: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278E0BAB-BF3C-D741-9F24-A553DB83C969}"/>
              </a:ext>
            </a:extLst>
          </p:cNvPr>
          <p:cNvSpPr/>
          <p:nvPr/>
        </p:nvSpPr>
        <p:spPr>
          <a:xfrm>
            <a:off x="3526272" y="4819413"/>
            <a:ext cx="348555" cy="385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CBB12E59-7779-4346-8F53-710ED97604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137" y="3916768"/>
            <a:ext cx="1335573" cy="1380285"/>
          </a:xfrm>
          <a:prstGeom prst="rect">
            <a:avLst/>
          </a:prstGeom>
        </p:spPr>
      </p:pic>
      <p:pic>
        <p:nvPicPr>
          <p:cNvPr id="55" name="Picture 5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34BEA0-8394-0546-AF13-0622745F3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29509" y="3821764"/>
            <a:ext cx="1380285" cy="1570294"/>
          </a:xfrm>
          <a:prstGeom prst="rect">
            <a:avLst/>
          </a:prstGeom>
        </p:spPr>
      </p:pic>
      <p:sp>
        <p:nvSpPr>
          <p:cNvPr id="56" name="Triangle 55">
            <a:extLst>
              <a:ext uri="{FF2B5EF4-FFF2-40B4-BE49-F238E27FC236}">
                <a16:creationId xmlns:a16="http://schemas.microsoft.com/office/drawing/2014/main" id="{F605E345-62E2-E547-877C-7CB6CCC740F7}"/>
              </a:ext>
            </a:extLst>
          </p:cNvPr>
          <p:cNvSpPr/>
          <p:nvPr/>
        </p:nvSpPr>
        <p:spPr>
          <a:xfrm rot="1945644">
            <a:off x="8758154" y="4377416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78CDB371-97E8-8F4E-87B3-7F25CD4F2314}"/>
              </a:ext>
            </a:extLst>
          </p:cNvPr>
          <p:cNvSpPr/>
          <p:nvPr/>
        </p:nvSpPr>
        <p:spPr>
          <a:xfrm rot="1945644">
            <a:off x="9093835" y="4233848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34803D52-598F-5643-BE23-297B0974496E}"/>
              </a:ext>
            </a:extLst>
          </p:cNvPr>
          <p:cNvSpPr/>
          <p:nvPr/>
        </p:nvSpPr>
        <p:spPr>
          <a:xfrm rot="1945644">
            <a:off x="9196170" y="4525491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1F4D4A93-31B3-334E-8657-94C24A524DF6}"/>
              </a:ext>
            </a:extLst>
          </p:cNvPr>
          <p:cNvSpPr/>
          <p:nvPr/>
        </p:nvSpPr>
        <p:spPr>
          <a:xfrm rot="1945644">
            <a:off x="9477107" y="4473920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ACA36EC6-B5B8-644A-8B0B-A70A52475511}"/>
              </a:ext>
            </a:extLst>
          </p:cNvPr>
          <p:cNvSpPr/>
          <p:nvPr/>
        </p:nvSpPr>
        <p:spPr>
          <a:xfrm rot="1945644">
            <a:off x="9274494" y="4268426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B7EFC93E-9318-774A-91C2-C02E570D0F4E}"/>
              </a:ext>
            </a:extLst>
          </p:cNvPr>
          <p:cNvSpPr/>
          <p:nvPr/>
        </p:nvSpPr>
        <p:spPr>
          <a:xfrm rot="1945644">
            <a:off x="8571678" y="5223016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EF0B1BF2-807F-7A48-A533-8A999B404AEB}"/>
              </a:ext>
            </a:extLst>
          </p:cNvPr>
          <p:cNvSpPr/>
          <p:nvPr/>
        </p:nvSpPr>
        <p:spPr>
          <a:xfrm rot="1945644">
            <a:off x="8805069" y="5089456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B6653C8A-67AB-7C4D-AB16-4D773577576F}"/>
              </a:ext>
            </a:extLst>
          </p:cNvPr>
          <p:cNvSpPr/>
          <p:nvPr/>
        </p:nvSpPr>
        <p:spPr>
          <a:xfrm rot="1945644">
            <a:off x="8948831" y="4911224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B4B6569C-5BB3-A64C-9BA5-A92A86529B1B}"/>
              </a:ext>
            </a:extLst>
          </p:cNvPr>
          <p:cNvSpPr/>
          <p:nvPr/>
        </p:nvSpPr>
        <p:spPr>
          <a:xfrm rot="1945644">
            <a:off x="10701247" y="4542523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8840EC39-23D1-5C4B-84ED-D78F5C7C647A}"/>
              </a:ext>
            </a:extLst>
          </p:cNvPr>
          <p:cNvSpPr/>
          <p:nvPr/>
        </p:nvSpPr>
        <p:spPr>
          <a:xfrm rot="1945644">
            <a:off x="11076507" y="4334123"/>
            <a:ext cx="126853" cy="14807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7B9C651-C549-8540-AB01-B44CB418B11A}"/>
              </a:ext>
            </a:extLst>
          </p:cNvPr>
          <p:cNvSpPr txBox="1"/>
          <p:nvPr/>
        </p:nvSpPr>
        <p:spPr>
          <a:xfrm>
            <a:off x="8728342" y="3848009"/>
            <a:ext cx="1024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Top-view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A6FE0F4-D866-2F44-A8E2-11321981BAD9}"/>
              </a:ext>
            </a:extLst>
          </p:cNvPr>
          <p:cNvSpPr txBox="1"/>
          <p:nvPr/>
        </p:nvSpPr>
        <p:spPr>
          <a:xfrm>
            <a:off x="10507170" y="3864130"/>
            <a:ext cx="1024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Side-view</a:t>
            </a:r>
          </a:p>
        </p:txBody>
      </p:sp>
      <p:pic>
        <p:nvPicPr>
          <p:cNvPr id="68" name="Picture 67" descr="A close up of a flower&#10;&#10;Description automatically generated">
            <a:extLst>
              <a:ext uri="{FF2B5EF4-FFF2-40B4-BE49-F238E27FC236}">
                <a16:creationId xmlns:a16="http://schemas.microsoft.com/office/drawing/2014/main" id="{5284CBCD-1065-634A-8162-F47549C40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5399" y="5783277"/>
            <a:ext cx="947058" cy="816082"/>
          </a:xfrm>
          <a:prstGeom prst="rect">
            <a:avLst/>
          </a:prstGeom>
        </p:spPr>
      </p:pic>
      <p:sp>
        <p:nvSpPr>
          <p:cNvPr id="69" name="Down Arrow 68">
            <a:extLst>
              <a:ext uri="{FF2B5EF4-FFF2-40B4-BE49-F238E27FC236}">
                <a16:creationId xmlns:a16="http://schemas.microsoft.com/office/drawing/2014/main" id="{3BBC862D-53A3-3E4D-BC9D-891B0DA6634E}"/>
              </a:ext>
            </a:extLst>
          </p:cNvPr>
          <p:cNvSpPr/>
          <p:nvPr/>
        </p:nvSpPr>
        <p:spPr>
          <a:xfrm>
            <a:off x="9914710" y="5424462"/>
            <a:ext cx="319794" cy="3635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23DBF96-A419-A440-B665-BC27D5378F99}"/>
              </a:ext>
            </a:extLst>
          </p:cNvPr>
          <p:cNvSpPr txBox="1"/>
          <p:nvPr/>
        </p:nvSpPr>
        <p:spPr>
          <a:xfrm>
            <a:off x="9038004" y="6514448"/>
            <a:ext cx="200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Averaged 3D crown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F72A7B1-694A-0247-B634-D9D6CAEA38C9}"/>
              </a:ext>
            </a:extLst>
          </p:cNvPr>
          <p:cNvSpPr txBox="1"/>
          <p:nvPr/>
        </p:nvSpPr>
        <p:spPr>
          <a:xfrm>
            <a:off x="11360449" y="340562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34D2E6-C97E-954B-AF98-6152CDC361FB}"/>
              </a:ext>
            </a:extLst>
          </p:cNvPr>
          <p:cNvSpPr txBox="1"/>
          <p:nvPr/>
        </p:nvSpPr>
        <p:spPr>
          <a:xfrm>
            <a:off x="1334088" y="4544380"/>
            <a:ext cx="5469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“Hole”</a:t>
            </a:r>
          </a:p>
        </p:txBody>
      </p:sp>
    </p:spTree>
    <p:extLst>
      <p:ext uri="{BB962C8B-B14F-4D97-AF65-F5344CB8AC3E}">
        <p14:creationId xmlns:p14="http://schemas.microsoft.com/office/powerpoint/2010/main" val="118326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nstruction_noB2.mp4">
            <a:hlinkClick r:id="" action="ppaction://media"/>
            <a:extLst>
              <a:ext uri="{FF2B5EF4-FFF2-40B4-BE49-F238E27FC236}">
                <a16:creationId xmlns:a16="http://schemas.microsoft.com/office/drawing/2014/main" id="{4A34187D-E627-D44F-B49B-97D7107A58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900" r="18000"/>
          <a:stretch/>
        </p:blipFill>
        <p:spPr>
          <a:xfrm>
            <a:off x="3121152" y="883902"/>
            <a:ext cx="6217920" cy="5291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37E6AA-6CDD-D542-9C93-198353ED88E6}"/>
              </a:ext>
            </a:extLst>
          </p:cNvPr>
          <p:cNvSpPr txBox="1"/>
          <p:nvPr/>
        </p:nvSpPr>
        <p:spPr>
          <a:xfrm>
            <a:off x="535475" y="360682"/>
            <a:ext cx="916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Example: Cryo-Tomography of isolated infected mitochondria</a:t>
            </a:r>
          </a:p>
        </p:txBody>
      </p:sp>
    </p:spTree>
    <p:extLst>
      <p:ext uri="{BB962C8B-B14F-4D97-AF65-F5344CB8AC3E}">
        <p14:creationId xmlns:p14="http://schemas.microsoft.com/office/powerpoint/2010/main" val="264080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CD73C5-D945-2D41-95E0-7D125EA06665}"/>
              </a:ext>
            </a:extLst>
          </p:cNvPr>
          <p:cNvSpPr txBox="1"/>
          <p:nvPr/>
        </p:nvSpPr>
        <p:spPr>
          <a:xfrm>
            <a:off x="535475" y="384948"/>
            <a:ext cx="5245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Major challenges in Cryo-EM study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EAA5F-6DF0-A842-A7B3-67C55FE58E1B}"/>
              </a:ext>
            </a:extLst>
          </p:cNvPr>
          <p:cNvSpPr txBox="1"/>
          <p:nvPr/>
        </p:nvSpPr>
        <p:spPr>
          <a:xfrm>
            <a:off x="1072352" y="1120676"/>
            <a:ext cx="32483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Instrument imperfection</a:t>
            </a:r>
          </a:p>
          <a:p>
            <a:endParaRPr lang="en-US" sz="2400" dirty="0"/>
          </a:p>
          <a:p>
            <a:r>
              <a:rPr lang="en-US" sz="2400" dirty="0"/>
              <a:t>Irradiation damage</a:t>
            </a:r>
          </a:p>
          <a:p>
            <a:endParaRPr lang="en-US" sz="2400" dirty="0"/>
          </a:p>
          <a:p>
            <a:r>
              <a:rPr lang="en-US" sz="2400" dirty="0"/>
              <a:t>Sample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417964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8CD73C5-D945-2D41-95E0-7D125EA06665}"/>
              </a:ext>
            </a:extLst>
          </p:cNvPr>
          <p:cNvSpPr txBox="1"/>
          <p:nvPr/>
        </p:nvSpPr>
        <p:spPr>
          <a:xfrm>
            <a:off x="535475" y="384948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E7E53-F327-1B42-B452-AB75B412EE00}"/>
              </a:ext>
            </a:extLst>
          </p:cNvPr>
          <p:cNvSpPr txBox="1"/>
          <p:nvPr/>
        </p:nvSpPr>
        <p:spPr>
          <a:xfrm>
            <a:off x="1149982" y="928219"/>
            <a:ext cx="10829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Instrument imperfection: Perfect alignment/calibration; computational correction for retrieve  degraded information</a:t>
            </a:r>
          </a:p>
          <a:p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2400" dirty="0"/>
              <a:t>Sample damage: Dose-symmetric acquisition (from “best” to “worst”) </a:t>
            </a:r>
          </a:p>
          <a:p>
            <a:endParaRPr lang="en-US" sz="2400" dirty="0"/>
          </a:p>
          <a:p>
            <a:r>
              <a:rPr lang="en-US" sz="2400" dirty="0"/>
              <a:t>Thermo-drift due to irradiation: Dose-fractionation or take several frames instead of a single image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Sample characteristics: alternative approach to overcome (single particle)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29AFA6-B5D1-174F-B675-7B16287AE72E}"/>
              </a:ext>
            </a:extLst>
          </p:cNvPr>
          <p:cNvGrpSpPr/>
          <p:nvPr/>
        </p:nvGrpSpPr>
        <p:grpSpPr>
          <a:xfrm>
            <a:off x="1789443" y="4545323"/>
            <a:ext cx="8321573" cy="1889614"/>
            <a:chOff x="1776190" y="5207932"/>
            <a:chExt cx="8321573" cy="1889614"/>
          </a:xfrm>
        </p:grpSpPr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CE528AE1-817D-E043-B4B7-1B4696101AD7}"/>
                </a:ext>
              </a:extLst>
            </p:cNvPr>
            <p:cNvSpPr/>
            <p:nvPr/>
          </p:nvSpPr>
          <p:spPr>
            <a:xfrm>
              <a:off x="5486399" y="5207932"/>
              <a:ext cx="901147" cy="477078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4EFA5F-0AA1-9744-8E49-EE2CDA9A4E0B}"/>
                </a:ext>
              </a:extLst>
            </p:cNvPr>
            <p:cNvSpPr txBox="1"/>
            <p:nvPr/>
          </p:nvSpPr>
          <p:spPr>
            <a:xfrm>
              <a:off x="1776190" y="5897217"/>
              <a:ext cx="832157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Increase computational costs exponentially</a:t>
              </a:r>
            </a:p>
            <a:p>
              <a:pPr algn="ctr"/>
              <a:endParaRPr lang="en-US" sz="2400" dirty="0"/>
            </a:p>
            <a:p>
              <a:pPr algn="ctr"/>
              <a:r>
                <a:rPr lang="en-US" sz="2400" dirty="0"/>
                <a:t>How to process large cryo-EM data in a reasonable time period?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4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13987</TotalTime>
  <Words>721</Words>
  <Application>Microsoft Macintosh PowerPoint</Application>
  <PresentationFormat>Widescreen</PresentationFormat>
  <Paragraphs>236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ZHAN</dc:creator>
  <cp:lastModifiedBy>HONG ZHAN</cp:lastModifiedBy>
  <cp:revision>528</cp:revision>
  <cp:lastPrinted>2019-05-16T16:10:18Z</cp:lastPrinted>
  <dcterms:created xsi:type="dcterms:W3CDTF">2017-12-17T04:24:37Z</dcterms:created>
  <dcterms:modified xsi:type="dcterms:W3CDTF">2019-05-16T16:10:24Z</dcterms:modified>
</cp:coreProperties>
</file>