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380" r:id="rId3"/>
    <p:sldId id="389" r:id="rId4"/>
    <p:sldId id="355" r:id="rId5"/>
    <p:sldId id="397" r:id="rId6"/>
    <p:sldId id="418" r:id="rId7"/>
    <p:sldId id="414" r:id="rId8"/>
    <p:sldId id="415" r:id="rId9"/>
    <p:sldId id="407" r:id="rId10"/>
    <p:sldId id="419" r:id="rId11"/>
    <p:sldId id="416" r:id="rId12"/>
    <p:sldId id="425" r:id="rId13"/>
    <p:sldId id="459" r:id="rId14"/>
    <p:sldId id="461" r:id="rId15"/>
    <p:sldId id="462" r:id="rId16"/>
    <p:sldId id="469" r:id="rId17"/>
    <p:sldId id="460" r:id="rId18"/>
    <p:sldId id="422" r:id="rId19"/>
    <p:sldId id="410" r:id="rId20"/>
    <p:sldId id="412" r:id="rId21"/>
    <p:sldId id="413" r:id="rId22"/>
    <p:sldId id="420" r:id="rId23"/>
    <p:sldId id="421" r:id="rId24"/>
    <p:sldId id="423" r:id="rId25"/>
    <p:sldId id="431" r:id="rId26"/>
    <p:sldId id="457" r:id="rId27"/>
    <p:sldId id="452" r:id="rId28"/>
    <p:sldId id="458" r:id="rId29"/>
    <p:sldId id="450" r:id="rId30"/>
    <p:sldId id="463" r:id="rId31"/>
    <p:sldId id="401" r:id="rId32"/>
    <p:sldId id="427" r:id="rId33"/>
    <p:sldId id="429" r:id="rId34"/>
    <p:sldId id="439" r:id="rId35"/>
    <p:sldId id="436" r:id="rId36"/>
    <p:sldId id="437" r:id="rId37"/>
    <p:sldId id="464" r:id="rId38"/>
    <p:sldId id="441" r:id="rId39"/>
    <p:sldId id="402" r:id="rId40"/>
    <p:sldId id="438" r:id="rId41"/>
    <p:sldId id="442" r:id="rId42"/>
    <p:sldId id="443" r:id="rId43"/>
    <p:sldId id="444" r:id="rId44"/>
    <p:sldId id="445" r:id="rId45"/>
    <p:sldId id="446" r:id="rId46"/>
    <p:sldId id="447" r:id="rId47"/>
    <p:sldId id="449" r:id="rId48"/>
    <p:sldId id="448" r:id="rId49"/>
    <p:sldId id="403" r:id="rId50"/>
    <p:sldId id="453" r:id="rId51"/>
    <p:sldId id="455" r:id="rId52"/>
    <p:sldId id="454" r:id="rId53"/>
    <p:sldId id="456" r:id="rId54"/>
    <p:sldId id="404" r:id="rId55"/>
    <p:sldId id="465" r:id="rId56"/>
    <p:sldId id="466" r:id="rId57"/>
    <p:sldId id="467" r:id="rId58"/>
    <p:sldId id="468" r:id="rId59"/>
    <p:sldId id="39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ED"/>
    <a:srgbClr val="CB3A46"/>
    <a:srgbClr val="D3063E"/>
    <a:srgbClr val="F00044"/>
    <a:srgbClr val="C2E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97" autoAdjust="0"/>
    <p:restoredTop sz="94404" autoAdjust="0"/>
  </p:normalViewPr>
  <p:slideViewPr>
    <p:cSldViewPr snapToGrid="0" snapToObjects="1">
      <p:cViewPr varScale="1">
        <p:scale>
          <a:sx n="87" d="100"/>
          <a:sy n="87" d="100"/>
        </p:scale>
        <p:origin x="208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6A7B2-23D6-7F48-A4B1-EF9DD961BC52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73D81-9079-B947-AE9F-DFA85D79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5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74480" y="358948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TCondor_red_blk_nota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41" y="180414"/>
            <a:ext cx="2707697" cy="6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74480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37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06713"/>
            <a:ext cx="7772400" cy="221844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5125156"/>
            <a:ext cx="7772400" cy="64381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HTCondor_red_blk_nota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41" y="180414"/>
            <a:ext cx="2707697" cy="6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74480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9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5904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3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74480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1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C7AB44-1285-4E4A-B662-0FA1C6CB1D0C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5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27024" y="6538146"/>
            <a:ext cx="2280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</a:rPr>
              <a:t>HTCondor</a:t>
            </a:r>
            <a:r>
              <a:rPr lang="en-US" sz="1400" baseline="0" dirty="0">
                <a:latin typeface="Arial"/>
              </a:rPr>
              <a:t> Week 2019</a:t>
            </a:r>
            <a:endParaRPr lang="en-US" sz="1400" dirty="0">
              <a:latin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701088" y="6523858"/>
            <a:ext cx="435436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fld id="{8ADA8086-78F0-444F-BD01-4BA5D4E226EE}" type="slidenum">
              <a:rPr lang="en-US" sz="1600" smtClean="0">
                <a:latin typeface="Arial"/>
                <a:cs typeface="Arial"/>
              </a:rPr>
              <a:pPr/>
              <a:t>‹#›</a:t>
            </a:fld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68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htcondor.readthedocs.io/en/stable/users-manual/dagman-applications.html#the-dag-input-file-basic-command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cs.wisc.edu/htcondor/manual/current/DAGManApplications.html#x22-770002.10.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htcondor.readthedocs.io/en/stable/users-manual/dagman-applications.html#the-dag-input-file-basic-command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cs.wisc.edu/htcondor/manual/current/DAGManApplications.html#x22-770002.10.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tcondor.readthedocs.io/en/stable/users-manual/dagman-applications.html#file-paths-in-dag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htcondor.readthedocs.io/en/stable/users-manual/dagman-applications.html#the-dag-input-file-basic-command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cs.wisc.edu/htcondor/manual/current/DAGManApplications.html#x22-770002.10.2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submissio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the-rescue-dag" TargetMode="External"/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the-rescue-dag" TargetMode="External"/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the-rescue-da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the-rescue-dag" TargetMode="External"/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monitoring-and-dag-removal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tcondor.readthedocs.io/en/stable/users-manual/dagman-applications.html#file-paths-in-dag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htcondor.readthedocs.io/en/stable/users-manual/dagman-applications.html#the-dag-input-file-basic-command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cs.wisc.edu/htcondor/manual/current/DAGManApplications.html#x22-770002.10.2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scrip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script" TargetMode="External"/><Relationship Id="rId2" Type="http://schemas.openxmlformats.org/officeDocument/2006/relationships/hyperlink" Target="https://htcondor.readthedocs.io/en/stable/users-manual/dagman-applications.html#retrying-failed-node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script" TargetMode="External"/><Relationship Id="rId2" Type="http://schemas.openxmlformats.org/officeDocument/2006/relationships/hyperlink" Target="https://htcondor.readthedocs.io/en/stable/users-manual/dagman-applications.html#retrying-failed-node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script" TargetMode="External"/><Relationship Id="rId2" Type="http://schemas.openxmlformats.org/officeDocument/2006/relationships/hyperlink" Target="https://htcondor.readthedocs.io/en/stable/users-manual/dagman-applications.html#retrying-failed-node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current/DAGManApplications.html#x22-770002.10.2" TargetMode="External"/><Relationship Id="rId2" Type="http://schemas.openxmlformats.org/officeDocument/2006/relationships/hyperlink" Target="https://htcondor.readthedocs.io/en/stable/users-manual/dagman-applications.html#the-dag-input-file-basic-commands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variable-values-associated-with-node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splicin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splicin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splicing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dag-splicing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91200000000000000" TargetMode="External"/><Relationship Id="rId2" Type="http://schemas.openxmlformats.org/officeDocument/2006/relationships/hyperlink" Target="https://htcondor.readthedocs.io/en/stable/users-manual/dagman-applications.html#a-dag-within-a-dag-is-a-subda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search.cs.wisc.edu/htcondor/manual/current/2_10DAGMan_Applications.html#SECTION0031091300000000000000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91200000000000000" TargetMode="External"/><Relationship Id="rId2" Type="http://schemas.openxmlformats.org/officeDocument/2006/relationships/hyperlink" Target="https://htcondor.readthedocs.io/en/stable/users-manual/dagman-applications.html#a-dag-within-a-dag-is-a-subda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search.cs.wisc.edu/htcondor/manual/current/2_10DAGMan_Applications.html#SECTION0031091300000000000000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91200000000000000" TargetMode="External"/><Relationship Id="rId2" Type="http://schemas.openxmlformats.org/officeDocument/2006/relationships/hyperlink" Target="https://htcondor.readthedocs.io/en/stable/users-manual/dagman-applications.html#a-dag-within-a-dag-is-a-subda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search.cs.wisc.edu/htcondor/manual/current/2_10DAGMan_Applications.html#SECTION0031091300000000000000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en.wikipedia.org/wiki/Directed_acyclic_graph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suspending-a-running-dag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the-rescue-dag" TargetMode="External"/><Relationship Id="rId2" Type="http://schemas.openxmlformats.org/officeDocument/2006/relationships/hyperlink" Target="https://htcondor.readthedocs.io/en/stable/users-manual/dagman-applications.html#suspending-a-running-dag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configuration-specific-to-a-dag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#configuration-specific-to-a-dag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pre-skip" TargetMode="External"/><Relationship Id="rId2" Type="http://schemas.openxmlformats.org/officeDocument/2006/relationships/hyperlink" Target="https://htcondor.readthedocs.io/en/stable/users-manual/dagman-applications.html#setting-priorities-for-nodes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include" TargetMode="External"/><Relationship Id="rId2" Type="http://schemas.openxmlformats.org/officeDocument/2006/relationships/hyperlink" Target="https://htcondor.readthedocs.io/en/stable/users-manual/dagman-applications.html#job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tcondor.readthedocs.io/en/stable/users-manual/dagman-applications.html#throttling-nodes-by-category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htcondor.readthedocs.io/en/stable/users-manual/dagman-applications.html#stopping-the-entire-dag" TargetMode="External"/><Relationship Id="rId2" Type="http://schemas.openxmlformats.org/officeDocument/2006/relationships/hyperlink" Target="https://htcondor.readthedocs.io/en/stable/users-manual/dagman-applications.html#the-all-nodes-op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tcondor.readthedocs.io/en/stable/users-manual/dagman-applications.html#final-node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htcondor.readthedocs.io/en/stable/users-manual/dagman-applications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htcondor.readthedocs.io/en/stable/users-manual/index.html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htcondor.readthedocs.io/en/stable/users-manual/dagman-applications.html#the-dag-input-file-basic-command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cs.wisc.edu/htcondor/manual/current/DAGManApplications.html#x22-770002.10.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35380"/>
            <a:ext cx="7772400" cy="1944034"/>
          </a:xfrm>
        </p:spPr>
        <p:txBody>
          <a:bodyPr/>
          <a:lstStyle/>
          <a:p>
            <a:r>
              <a:rPr lang="en-US" dirty="0"/>
              <a:t>An Introduction to Workflows with </a:t>
            </a:r>
            <a:r>
              <a:rPr lang="en-US" dirty="0" err="1">
                <a:solidFill>
                  <a:srgbClr val="D3063E"/>
                </a:solidFill>
              </a:rPr>
              <a:t>DAGMan</a:t>
            </a:r>
            <a:endParaRPr lang="en-US" dirty="0">
              <a:solidFill>
                <a:srgbClr val="D3063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2313" y="5184588"/>
            <a:ext cx="7694010" cy="630965"/>
          </a:xfrm>
        </p:spPr>
        <p:txBody>
          <a:bodyPr/>
          <a:lstStyle/>
          <a:p>
            <a:r>
              <a:rPr lang="en-US" dirty="0"/>
              <a:t>Presented by Lauren Michael</a:t>
            </a:r>
          </a:p>
        </p:txBody>
      </p:sp>
      <p:pic>
        <p:nvPicPr>
          <p:cNvPr id="7" name="Picture 6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41" y="180414"/>
            <a:ext cx="2707697" cy="6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46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/>
          <p:cNvCxnSpPr/>
          <p:nvPr/>
        </p:nvCxnSpPr>
        <p:spPr>
          <a:xfrm>
            <a:off x="7168831" y="2547363"/>
            <a:ext cx="1292417" cy="7268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Simple Example for this Tutorial</a:t>
            </a:r>
          </a:p>
        </p:txBody>
      </p:sp>
      <p:sp>
        <p:nvSpPr>
          <p:cNvPr id="3" name="Right Arrow 2"/>
          <p:cNvSpPr/>
          <p:nvPr/>
        </p:nvSpPr>
        <p:spPr>
          <a:xfrm rot="4159301">
            <a:off x="2329578" y="5021746"/>
            <a:ext cx="1800660" cy="1257950"/>
          </a:xfrm>
          <a:prstGeom prst="rightArrow">
            <a:avLst/>
          </a:prstGeom>
          <a:solidFill>
            <a:srgbClr val="0035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200" y="1612392"/>
            <a:ext cx="4987851" cy="4995809"/>
          </a:xfrm>
        </p:spPr>
        <p:txBody>
          <a:bodyPr>
            <a:normAutofit/>
          </a:bodyPr>
          <a:lstStyle/>
          <a:p>
            <a:r>
              <a:rPr lang="en-US" b="1" dirty="0"/>
              <a:t>The DAG input file </a:t>
            </a:r>
            <a:r>
              <a:rPr lang="en-US" dirty="0"/>
              <a:t>communicates the “nodes” and directional “edges” of the DAG</a:t>
            </a:r>
          </a:p>
        </p:txBody>
      </p:sp>
      <p:sp>
        <p:nvSpPr>
          <p:cNvPr id="5" name="TextBox 4"/>
          <p:cNvSpPr txBox="1"/>
          <p:nvPr/>
        </p:nvSpPr>
        <p:spPr>
          <a:xfrm rot="20386743">
            <a:off x="681535" y="4538953"/>
            <a:ext cx="3623171" cy="430887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35ED"/>
                </a:solidFill>
                <a:cs typeface="Courier"/>
              </a:rPr>
              <a:t>Look for links on future slides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06592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...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6137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33340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05028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185854" y="3375956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596128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41551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168831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596128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341551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159995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436313" y="4194048"/>
            <a:ext cx="939591" cy="859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789692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789692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5FB73F-8595-AE4B-A12E-ADB0FBCF2DAB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5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HTCondor </a:t>
            </a:r>
            <a:r>
              <a:rPr lang="en-US" sz="2000" dirty="0">
                <a:solidFill>
                  <a:srgbClr val="0035E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</a:t>
            </a:r>
            <a:r>
              <a:rPr lang="en-US" sz="2000" dirty="0">
                <a:solidFill>
                  <a:srgbClr val="0035E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DAGMan Applications &gt; DAG Input File</a:t>
            </a:r>
            <a:endParaRPr lang="en-US" sz="2000" dirty="0">
              <a:solidFill>
                <a:srgbClr val="0035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1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7168831" y="2547363"/>
            <a:ext cx="1292417" cy="7268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Basic DAG input file: </a:t>
            </a:r>
            <a:br>
              <a:rPr lang="en-US" dirty="0"/>
            </a:br>
            <a:r>
              <a:rPr lang="en-US" b="1" dirty="0"/>
              <a:t>JOB</a:t>
            </a:r>
            <a:r>
              <a:rPr lang="en-US" dirty="0"/>
              <a:t> nodes, </a:t>
            </a:r>
            <a:r>
              <a:rPr lang="en-US" b="1" dirty="0"/>
              <a:t>PARENT-CHILD </a:t>
            </a:r>
            <a:r>
              <a:rPr lang="en-US" dirty="0"/>
              <a:t>edges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36" y="2379699"/>
            <a:ext cx="4386820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A.sub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B1</a:t>
            </a:r>
            <a:r>
              <a:rPr lang="en-US" sz="2400" dirty="0">
                <a:latin typeface="Courier"/>
                <a:cs typeface="Courier"/>
              </a:rPr>
              <a:t> B1.sub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B2</a:t>
            </a:r>
            <a:r>
              <a:rPr lang="en-US" sz="2400" dirty="0">
                <a:latin typeface="Courier"/>
                <a:cs typeface="Courier"/>
              </a:rPr>
              <a:t> B2.sub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B3</a:t>
            </a:r>
            <a:r>
              <a:rPr lang="en-US" sz="2400" dirty="0">
                <a:latin typeface="Courier"/>
                <a:cs typeface="Courier"/>
              </a:rPr>
              <a:t> B3.sub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C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C.sub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CHILD </a:t>
            </a:r>
            <a:r>
              <a:rPr lang="en-US" sz="2400" b="1" dirty="0">
                <a:latin typeface="Courier"/>
                <a:cs typeface="Courier"/>
              </a:rPr>
              <a:t>B1 B2 B3</a:t>
            </a: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B1 B2 B3 </a:t>
            </a:r>
            <a:r>
              <a:rPr lang="en-US" sz="2400" dirty="0">
                <a:latin typeface="Courier"/>
                <a:cs typeface="Courier"/>
              </a:rPr>
              <a:t>CHILD </a:t>
            </a:r>
            <a:r>
              <a:rPr lang="en-US" sz="2400" b="1" dirty="0">
                <a:latin typeface="Courier"/>
                <a:cs typeface="Courier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53" y="1876536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06592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...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6137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33340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05028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85854" y="3375956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596128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341551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168831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596128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341551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159995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436313" y="4194048"/>
            <a:ext cx="939591" cy="859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789692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89692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343836" y="5259557"/>
            <a:ext cx="5997715" cy="108409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Node names are used by various DAG features to modify their execution by DAG Manager.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82312B3-108D-5E4E-8C68-E12431F65902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5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HTCondor </a:t>
            </a:r>
            <a:r>
              <a:rPr lang="en-US" sz="2000" dirty="0">
                <a:solidFill>
                  <a:srgbClr val="0035E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</a:t>
            </a:r>
            <a:r>
              <a:rPr lang="en-US" sz="2000" dirty="0">
                <a:solidFill>
                  <a:srgbClr val="0035E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DAGMan Applications &gt; DAG Input File</a:t>
            </a:r>
            <a:endParaRPr lang="en-US" sz="2000" dirty="0">
              <a:solidFill>
                <a:srgbClr val="0035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6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Basic DAG input file: </a:t>
            </a:r>
            <a:br>
              <a:rPr lang="en-US" dirty="0"/>
            </a:br>
            <a:r>
              <a:rPr lang="en-US" b="1" dirty="0"/>
              <a:t>JOB</a:t>
            </a:r>
            <a:r>
              <a:rPr lang="en-US" dirty="0"/>
              <a:t> nodes, </a:t>
            </a:r>
            <a:r>
              <a:rPr lang="en-US" b="1" dirty="0"/>
              <a:t>PARENT-CHILD </a:t>
            </a:r>
            <a:r>
              <a:rPr lang="en-US" dirty="0"/>
              <a:t>edges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36" y="2379699"/>
            <a:ext cx="4471052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A.sub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B1</a:t>
            </a:r>
            <a:r>
              <a:rPr lang="en-US" sz="2400" dirty="0">
                <a:latin typeface="Courier"/>
                <a:cs typeface="Courier"/>
              </a:rPr>
              <a:t> B1.sub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B2</a:t>
            </a:r>
            <a:r>
              <a:rPr lang="en-US" sz="2400" dirty="0">
                <a:latin typeface="Courier"/>
                <a:cs typeface="Courier"/>
              </a:rPr>
              <a:t> B2.sub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B3</a:t>
            </a:r>
            <a:r>
              <a:rPr lang="en-US" sz="2400" dirty="0">
                <a:latin typeface="Courier"/>
                <a:cs typeface="Courier"/>
              </a:rPr>
              <a:t> B3.sub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C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C.sub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CHILD </a:t>
            </a:r>
            <a:r>
              <a:rPr lang="en-US" sz="2400" b="1" dirty="0">
                <a:latin typeface="Courier"/>
                <a:cs typeface="Courier"/>
              </a:rPr>
              <a:t>B1 B2 B3</a:t>
            </a: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B1 B2 B3 </a:t>
            </a:r>
            <a:r>
              <a:rPr lang="en-US" sz="2400" dirty="0">
                <a:latin typeface="Courier"/>
                <a:cs typeface="Courier"/>
              </a:rPr>
              <a:t>CHILD </a:t>
            </a:r>
            <a:r>
              <a:rPr lang="en-US" sz="2400" b="1" dirty="0">
                <a:latin typeface="Courier"/>
                <a:cs typeface="Courier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53" y="1876536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43836" y="5159541"/>
            <a:ext cx="8471553" cy="1084096"/>
          </a:xfrm>
        </p:spPr>
        <p:txBody>
          <a:bodyPr>
            <a:normAutofit fontScale="85000" lnSpcReduction="10000"/>
          </a:bodyPr>
          <a:lstStyle/>
          <a:p>
            <a:r>
              <a:rPr lang="en-US" sz="2800"/>
              <a:t>Node </a:t>
            </a:r>
            <a:r>
              <a:rPr lang="en-US" sz="2800" dirty="0"/>
              <a:t>names and filenames can be anything.</a:t>
            </a:r>
          </a:p>
          <a:p>
            <a:r>
              <a:rPr lang="en-US" sz="2800" dirty="0"/>
              <a:t>Node name and submit filename do not have to match.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44990" y="1877755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(</a:t>
            </a:r>
            <a:r>
              <a:rPr lang="en-US" sz="2800" dirty="0" err="1">
                <a:latin typeface="Courier"/>
                <a:cs typeface="Courier"/>
              </a:rPr>
              <a:t>dag_dir</a:t>
            </a:r>
            <a:r>
              <a:rPr lang="en-US" sz="28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4964" y="2399756"/>
            <a:ext cx="3400425" cy="2229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	B1.sub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B2.sub		B3.sub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my.dag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(other job files)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B18318-974F-0D40-9DBE-C059AAF64EEB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5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HTCondor </a:t>
            </a:r>
            <a:r>
              <a:rPr lang="en-US" sz="2000" dirty="0">
                <a:solidFill>
                  <a:srgbClr val="0035E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</a:t>
            </a:r>
            <a:r>
              <a:rPr lang="en-US" sz="2000" dirty="0">
                <a:solidFill>
                  <a:srgbClr val="0035E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DAGMan Applications &gt; File Paths in DAGs</a:t>
            </a:r>
            <a:endParaRPr lang="en-US" sz="2000" dirty="0">
              <a:solidFill>
                <a:srgbClr val="0035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4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196" y="1497766"/>
            <a:ext cx="3937027" cy="3400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Endless Workflow Possibilities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4" y="1623659"/>
            <a:ext cx="2171699" cy="23268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79" y="3624814"/>
            <a:ext cx="3042606" cy="307777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Courier"/>
              </a:rPr>
              <a:t>Wikimedia Commons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405" y="4165353"/>
            <a:ext cx="3386137" cy="21838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28867" y="6488668"/>
            <a:ext cx="6157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confluence.pegasus.isi.edu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/display/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pegasus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WorkflowGenerator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5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Endless Workflow Possibilities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019301"/>
            <a:ext cx="8788400" cy="361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0263" y="648866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confluence.pegasus.isi.edu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3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Repeating DAG Components!!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449299"/>
            <a:ext cx="6900863" cy="50153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0263" y="648866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confluence.pegasus.isi.edu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/display/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pegasus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/LIGO+IHOPE</a:t>
            </a:r>
          </a:p>
        </p:txBody>
      </p:sp>
    </p:spTree>
    <p:extLst>
      <p:ext uri="{BB962C8B-B14F-4D97-AF65-F5344CB8AC3E}">
        <p14:creationId xmlns:p14="http://schemas.microsoft.com/office/powerpoint/2010/main" val="2000041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DAGs are also useful for </a:t>
            </a:r>
            <a:br>
              <a:rPr lang="en-US" dirty="0"/>
            </a:br>
            <a:r>
              <a:rPr lang="en-US" dirty="0"/>
              <a:t>non-sequential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4113" y="2895579"/>
            <a:ext cx="4137000" cy="24193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614" y="3080996"/>
            <a:ext cx="1828799" cy="19594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598" y="2900363"/>
            <a:ext cx="4314825" cy="1228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2963151" y="3266767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9375" y="3133068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2763" y="3133068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75875" y="3133068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28125" y="3133068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103" y="3080995"/>
            <a:ext cx="1828799" cy="19594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0183" y="2176836"/>
            <a:ext cx="2991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cs typeface="Courier"/>
              </a:rPr>
              <a:t>‘bag’ of HTC jobs</a:t>
            </a:r>
            <a:endParaRPr lang="en-US" sz="3200" dirty="0">
              <a:cs typeface="Courier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93171" y="2176836"/>
            <a:ext cx="3643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cs typeface="Courier"/>
              </a:rPr>
              <a:t>disjointed workflows</a:t>
            </a:r>
          </a:p>
        </p:txBody>
      </p:sp>
    </p:spTree>
    <p:extLst>
      <p:ext uri="{BB962C8B-B14F-4D97-AF65-F5344CB8AC3E}">
        <p14:creationId xmlns:p14="http://schemas.microsoft.com/office/powerpoint/2010/main" val="839077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/>
          <p:cNvCxnSpPr/>
          <p:nvPr/>
        </p:nvCxnSpPr>
        <p:spPr>
          <a:xfrm>
            <a:off x="7168831" y="2547363"/>
            <a:ext cx="1292417" cy="7268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Basic DAG input file: </a:t>
            </a:r>
            <a:br>
              <a:rPr lang="en-US" dirty="0"/>
            </a:br>
            <a:r>
              <a:rPr lang="en-US" b="1" dirty="0"/>
              <a:t>JOB</a:t>
            </a:r>
            <a:r>
              <a:rPr lang="en-US" dirty="0"/>
              <a:t> nodes, </a:t>
            </a:r>
            <a:r>
              <a:rPr lang="en-US" b="1" dirty="0"/>
              <a:t>PARENT-CHILD </a:t>
            </a:r>
            <a:r>
              <a:rPr lang="en-US" dirty="0"/>
              <a:t>edges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36" y="2379699"/>
            <a:ext cx="4386820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A.sub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B1</a:t>
            </a:r>
            <a:r>
              <a:rPr lang="en-US" sz="2400" dirty="0">
                <a:latin typeface="Courier"/>
                <a:cs typeface="Courier"/>
              </a:rPr>
              <a:t> B1.sub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B2</a:t>
            </a:r>
            <a:r>
              <a:rPr lang="en-US" sz="2400" dirty="0">
                <a:latin typeface="Courier"/>
                <a:cs typeface="Courier"/>
              </a:rPr>
              <a:t> B2.sub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B3</a:t>
            </a:r>
            <a:r>
              <a:rPr lang="en-US" sz="2400" dirty="0">
                <a:latin typeface="Courier"/>
                <a:cs typeface="Courier"/>
              </a:rPr>
              <a:t> B3.sub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C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C.sub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CHILD </a:t>
            </a:r>
            <a:r>
              <a:rPr lang="en-US" sz="2400" b="1" dirty="0">
                <a:latin typeface="Courier"/>
                <a:cs typeface="Courier"/>
              </a:rPr>
              <a:t>B1 B2 B3</a:t>
            </a: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B1 B2 B3 </a:t>
            </a:r>
            <a:r>
              <a:rPr lang="en-US" sz="2400" dirty="0">
                <a:latin typeface="Courier"/>
                <a:cs typeface="Courier"/>
              </a:rPr>
              <a:t>CHILD </a:t>
            </a:r>
            <a:r>
              <a:rPr lang="en-US" sz="2400" b="1" dirty="0">
                <a:latin typeface="Courier"/>
                <a:cs typeface="Courier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53" y="1876536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06592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...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6137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33340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05028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85854" y="3375956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596128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341551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168831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596128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341551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159995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436313" y="4194048"/>
            <a:ext cx="939591" cy="859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789692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89692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831222-6F57-0A40-B977-5623DFE6F925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5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HTCondor </a:t>
            </a:r>
            <a:r>
              <a:rPr lang="en-US" sz="2000" dirty="0">
                <a:solidFill>
                  <a:srgbClr val="0035E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</a:t>
            </a:r>
            <a:r>
              <a:rPr lang="en-US" sz="2000" dirty="0">
                <a:solidFill>
                  <a:srgbClr val="0035E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DAGMan Applications &gt; DAG Input File</a:t>
            </a:r>
            <a:endParaRPr lang="en-US" sz="2000" dirty="0">
              <a:solidFill>
                <a:srgbClr val="0035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59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Submitting and Monitoring a </a:t>
            </a:r>
            <a:r>
              <a:rPr lang="en-US" dirty="0" err="1"/>
              <a:t>DAGMan</a:t>
            </a:r>
            <a:r>
              <a:rPr lang="en-US" dirty="0"/>
              <a:t> Workflow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9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Submitting a DAG to the queue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8965"/>
          </a:xfrm>
        </p:spPr>
        <p:txBody>
          <a:bodyPr>
            <a:normAutofit/>
          </a:bodyPr>
          <a:lstStyle/>
          <a:p>
            <a:r>
              <a:rPr lang="en-US" dirty="0"/>
              <a:t>Submission command:</a:t>
            </a:r>
          </a:p>
          <a:p>
            <a:pPr marL="457200" lvl="1" indent="0">
              <a:buNone/>
            </a:pPr>
            <a:r>
              <a:rPr lang="en-US" sz="3200" b="1" dirty="0" err="1">
                <a:solidFill>
                  <a:srgbClr val="CB3A46"/>
                </a:solidFill>
                <a:latin typeface="Courier"/>
                <a:cs typeface="Courier"/>
              </a:rPr>
              <a:t>condor_submit_dag</a:t>
            </a:r>
            <a:r>
              <a:rPr lang="en-US" sz="32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3200" b="1" i="1" dirty="0" err="1">
                <a:solidFill>
                  <a:srgbClr val="CB3A46"/>
                </a:solidFill>
                <a:latin typeface="Courier"/>
                <a:cs typeface="Courier"/>
              </a:rPr>
              <a:t>dag_file</a:t>
            </a:r>
            <a:endParaRPr lang="en-US" b="1" i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97" y="3144451"/>
            <a:ext cx="8456699" cy="317009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4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condor_submit_dag</a:t>
            </a:r>
            <a:r>
              <a:rPr lang="en-US" sz="24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my.dag</a:t>
            </a:r>
            <a:endParaRPr lang="en-US" sz="24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------------------------------------------------------------------</a:t>
            </a: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File for submitting this DAG to HTCondor     : </a:t>
            </a:r>
            <a:r>
              <a:rPr lang="en-US" sz="16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my.dag.condor.sub</a:t>
            </a:r>
            <a:endParaRPr lang="en-U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Log of </a:t>
            </a:r>
            <a:r>
              <a:rPr lang="en-US" sz="16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DAGMan</a:t>
            </a:r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debugging messages             : </a:t>
            </a:r>
            <a:r>
              <a:rPr lang="en-US" sz="16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my.dag.dagman.out</a:t>
            </a:r>
            <a:endParaRPr lang="en-U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Log of HTCondor library output               : </a:t>
            </a:r>
            <a:r>
              <a:rPr lang="en-US" sz="16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my.dag.lib.out</a:t>
            </a:r>
            <a:endParaRPr lang="en-U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Log of HTCondor library error messages       : </a:t>
            </a:r>
            <a:r>
              <a:rPr lang="en-US" sz="16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my.dag.lib.err</a:t>
            </a:r>
            <a:endParaRPr lang="en-U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Log of the life of </a:t>
            </a:r>
            <a:r>
              <a:rPr lang="en-US" sz="16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condor_dagman</a:t>
            </a:r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itself      : </a:t>
            </a:r>
            <a:r>
              <a:rPr lang="en-US" sz="16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my.dag.dagman.log</a:t>
            </a:r>
            <a:endParaRPr lang="en-U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Submitting job(s).</a:t>
            </a:r>
          </a:p>
          <a:p>
            <a:r>
              <a:rPr lang="en-U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 job(s) submitted to cluster 87274940.</a:t>
            </a: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------------------------------------------------------------------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349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Manual: DAGMan &gt; DAG Submission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3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Covered In This Tutorial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3887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n-lt"/>
              </a:rPr>
              <a:t>Why Create a Workflow?</a:t>
            </a:r>
          </a:p>
          <a:p>
            <a:r>
              <a:rPr lang="en-US" dirty="0">
                <a:latin typeface="+mn-lt"/>
              </a:rPr>
              <a:t>Describing workflows as </a:t>
            </a:r>
            <a:r>
              <a:rPr lang="en-US" i="1" dirty="0">
                <a:latin typeface="+mn-lt"/>
              </a:rPr>
              <a:t>directed acyclic graphs</a:t>
            </a:r>
            <a:r>
              <a:rPr lang="en-US" dirty="0">
                <a:latin typeface="+mn-lt"/>
              </a:rPr>
              <a:t> (DAGs)</a:t>
            </a:r>
          </a:p>
          <a:p>
            <a:r>
              <a:rPr lang="en-US" dirty="0">
                <a:latin typeface="+mn-lt"/>
              </a:rPr>
              <a:t>Workflow execution via </a:t>
            </a:r>
            <a:r>
              <a:rPr lang="en-US" dirty="0" err="1">
                <a:latin typeface="+mn-lt"/>
              </a:rPr>
              <a:t>DAGMan</a:t>
            </a:r>
            <a:r>
              <a:rPr lang="en-US" dirty="0">
                <a:latin typeface="+mn-lt"/>
              </a:rPr>
              <a:t> 		</a:t>
            </a:r>
            <a:r>
              <a:rPr lang="en-US">
                <a:latin typeface="+mn-lt"/>
              </a:rPr>
              <a:t>				(</a:t>
            </a:r>
            <a:r>
              <a:rPr lang="en-US" dirty="0">
                <a:latin typeface="+mn-lt"/>
              </a:rPr>
              <a:t>DAG Manager)</a:t>
            </a:r>
          </a:p>
          <a:p>
            <a:r>
              <a:rPr lang="en-US" dirty="0">
                <a:latin typeface="+mn-lt"/>
              </a:rPr>
              <a:t>Node-level options in a DAG</a:t>
            </a:r>
          </a:p>
          <a:p>
            <a:r>
              <a:rPr lang="en-US" dirty="0">
                <a:latin typeface="+mn-lt"/>
              </a:rPr>
              <a:t>Modular organization of DAG components</a:t>
            </a:r>
          </a:p>
          <a:p>
            <a:r>
              <a:rPr lang="en-US" dirty="0">
                <a:latin typeface="+mn-lt"/>
              </a:rPr>
              <a:t>DAG-level control</a:t>
            </a:r>
          </a:p>
          <a:p>
            <a:r>
              <a:rPr lang="en-US" dirty="0">
                <a:latin typeface="+mn-lt"/>
              </a:rPr>
              <a:t>Additional </a:t>
            </a:r>
            <a:r>
              <a:rPr lang="en-US" dirty="0" err="1">
                <a:latin typeface="+mn-lt"/>
              </a:rPr>
              <a:t>DAGMan</a:t>
            </a:r>
            <a:r>
              <a:rPr lang="en-US" dirty="0">
                <a:latin typeface="+mn-lt"/>
              </a:rPr>
              <a:t> Features</a:t>
            </a:r>
          </a:p>
        </p:txBody>
      </p:sp>
    </p:spTree>
    <p:extLst>
      <p:ext uri="{BB962C8B-B14F-4D97-AF65-F5344CB8AC3E}">
        <p14:creationId xmlns:p14="http://schemas.microsoft.com/office/powerpoint/2010/main" val="957109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32" y="274638"/>
            <a:ext cx="85977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 submitted DAG creates and </a:t>
            </a:r>
            <a:r>
              <a:rPr lang="en-US" dirty="0" err="1"/>
              <a:t>DAGMan</a:t>
            </a:r>
            <a:r>
              <a:rPr lang="en-US" dirty="0"/>
              <a:t> job process in the queue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8965"/>
          </a:xfrm>
        </p:spPr>
        <p:txBody>
          <a:bodyPr>
            <a:normAutofit/>
          </a:bodyPr>
          <a:lstStyle/>
          <a:p>
            <a:r>
              <a:rPr lang="en-US" dirty="0" err="1"/>
              <a:t>DAGMan</a:t>
            </a:r>
            <a:r>
              <a:rPr lang="en-US" dirty="0"/>
              <a:t> runs on the submit server, as a job in the queue</a:t>
            </a:r>
          </a:p>
          <a:p>
            <a:r>
              <a:rPr lang="en-US" b="1" dirty="0">
                <a:solidFill>
                  <a:schemeClr val="accent1"/>
                </a:solidFill>
              </a:rPr>
              <a:t>At first:</a:t>
            </a:r>
            <a:endParaRPr lang="en-US" b="1" dirty="0">
              <a:solidFill>
                <a:schemeClr val="accent1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50" y="3201615"/>
            <a:ext cx="8972550" cy="2923877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endParaRPr lang="en-US" sz="20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OWNER    BATCH_NAME     SUBMITTED   DONE   RUN   IDLE  TOTAL  JOB_IDS</a:t>
            </a: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lice   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my.dag+128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   4/30 18:08      _     _      _      _  0.0 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 jobs; 0 completed, 0 removed, 0 idle,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 running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0 held, 0 suspended</a:t>
            </a:r>
          </a:p>
          <a:p>
            <a:endParaRPr lang="is-I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0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-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nobatch</a:t>
            </a:r>
            <a:endParaRPr lang="en-US" sz="20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ID     OWNER    SUBMITTED     RUN_TIME ST PRI SIZE CMD</a:t>
            </a:r>
          </a:p>
          <a:p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128.0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  alice   4/30 18:08   0+00:00:06 R  0    0.3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condor_dagman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 jobs; 0 completed, 0 removed, 0 idle,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 running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0 held, 0 suspended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AE7F1-3213-7141-86C9-2E2678121B4E}"/>
              </a:ext>
            </a:extLst>
          </p:cNvPr>
          <p:cNvSpPr/>
          <p:nvPr/>
        </p:nvSpPr>
        <p:spPr>
          <a:xfrm>
            <a:off x="2768742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23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Jobs are automatically submitted by the </a:t>
            </a:r>
            <a:r>
              <a:rPr lang="en-US" dirty="0" err="1"/>
              <a:t>DAGMan</a:t>
            </a:r>
            <a:r>
              <a:rPr lang="en-US" dirty="0"/>
              <a:t>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8965"/>
          </a:xfrm>
        </p:spPr>
        <p:txBody>
          <a:bodyPr>
            <a:normAutofit/>
          </a:bodyPr>
          <a:lstStyle/>
          <a:p>
            <a:r>
              <a:rPr lang="en-US" dirty="0"/>
              <a:t>Seconds later, node </a:t>
            </a:r>
            <a:r>
              <a:rPr lang="en-US" b="1" dirty="0">
                <a:solidFill>
                  <a:schemeClr val="accent4"/>
                </a:solidFill>
              </a:rPr>
              <a:t>A</a:t>
            </a:r>
            <a:r>
              <a:rPr lang="en-US" dirty="0"/>
              <a:t> is submitted: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50" y="2344365"/>
            <a:ext cx="8972550" cy="317009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endParaRPr lang="en-US" sz="20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OWNER   BATCH_NAME   SUBMITTED  DONE  RUN 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IDLE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TOTAL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JOB_IDS</a:t>
            </a: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lice   my.dag+128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4/30 18:08     _    _    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     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5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129.0 </a:t>
            </a:r>
          </a:p>
          <a:p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2 jobs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; 0 completed, 0 removed,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 idle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1 running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0 held, 0 suspended</a:t>
            </a:r>
          </a:p>
          <a:p>
            <a:endParaRPr lang="is-I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0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-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nobatch</a:t>
            </a:r>
            <a:endParaRPr lang="en-US" sz="20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ID     OWNER    SUBMITTED     RUN_TIME ST PRI SIZE CMD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128.0   alice   4/30 18:08   0+00:00:36 R  0    0.3 condor_dagman</a:t>
            </a:r>
          </a:p>
          <a:p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129.0   alice   4/30 18:08   0+00:00:00 I  0    0.3 A_split.sh</a:t>
            </a:r>
          </a:p>
          <a:p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2 jobs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; 0 completed, 0 removed,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 idle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1 running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0 held, 0 suspended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F8405F-6848-0448-A6DD-0D484DC03CF8}"/>
              </a:ext>
            </a:extLst>
          </p:cNvPr>
          <p:cNvSpPr/>
          <p:nvPr/>
        </p:nvSpPr>
        <p:spPr>
          <a:xfrm>
            <a:off x="2768742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84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Jobs are automatically submitted by the </a:t>
            </a:r>
            <a:r>
              <a:rPr lang="en-US" dirty="0" err="1"/>
              <a:t>DAGMan</a:t>
            </a:r>
            <a:r>
              <a:rPr lang="en-US" dirty="0"/>
              <a:t>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8965"/>
          </a:xfrm>
        </p:spPr>
        <p:txBody>
          <a:bodyPr>
            <a:normAutofit/>
          </a:bodyPr>
          <a:lstStyle/>
          <a:p>
            <a:r>
              <a:rPr lang="en-US" dirty="0"/>
              <a:t>After </a:t>
            </a:r>
            <a:r>
              <a:rPr lang="en-US" b="1" dirty="0">
                <a:solidFill>
                  <a:schemeClr val="accent4"/>
                </a:solidFill>
              </a:rPr>
              <a:t>A</a:t>
            </a:r>
            <a:r>
              <a:rPr lang="en-US" dirty="0"/>
              <a:t> completes, </a:t>
            </a:r>
            <a:r>
              <a:rPr lang="en-US" b="1" dirty="0">
                <a:solidFill>
                  <a:schemeClr val="accent1"/>
                </a:solidFill>
              </a:rPr>
              <a:t>B1-3</a:t>
            </a:r>
            <a:r>
              <a:rPr lang="en-US" dirty="0"/>
              <a:t> are submitted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50" y="2344365"/>
            <a:ext cx="8972550" cy="366254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endParaRPr lang="en-US" sz="20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OWNER   BATCH_NAME   SUBMITTED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DONE 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RUN 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IDLE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 TOTAL 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JOB_IDS</a:t>
            </a: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lice 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my.dag+128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4/30 18:08    </a:t>
            </a:r>
            <a:r>
              <a:rPr lang="is-I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   _    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3</a:t>
            </a:r>
            <a:r>
              <a:rPr lang="is-I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    5 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130.0 ... 132.0 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4 jobs; 0 completed, 0 removed,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3 idle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 running, 0 held, 0 suspended</a:t>
            </a:r>
          </a:p>
          <a:p>
            <a:endParaRPr lang="is-I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0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-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nobatch</a:t>
            </a:r>
            <a:endParaRPr lang="en-US" sz="20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ID     OWNER    SUBMITTED     RUN_TIME ST PRI SIZE CMD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128.0   alice   4/30 18:08   0+00:20:36 R  0    0.3 condor_dagman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130.0   alice   4/30 18:28   0+00:00:00 I  0    0.3 B_run.sh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131.0   alice   4/30 18:28   0+00:00:00 I  0    0.3 B_run.sh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132.0   alice   4/30 18:28   0+00:00:00 I  0    0.3 B_run.sh</a:t>
            </a:r>
          </a:p>
          <a:p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4 jobs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; 0 completed, 0 removed,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3 idle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 running, 0 held, 0 suspended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BFAB3F-F800-AE44-9F46-7979968A25AE}"/>
              </a:ext>
            </a:extLst>
          </p:cNvPr>
          <p:cNvSpPr/>
          <p:nvPr/>
        </p:nvSpPr>
        <p:spPr>
          <a:xfrm>
            <a:off x="2768742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61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Jobs are automatically submitted by the </a:t>
            </a:r>
            <a:r>
              <a:rPr lang="en-US" dirty="0" err="1"/>
              <a:t>DAGMan</a:t>
            </a:r>
            <a:r>
              <a:rPr lang="en-US" dirty="0"/>
              <a:t>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8965"/>
          </a:xfrm>
        </p:spPr>
        <p:txBody>
          <a:bodyPr>
            <a:normAutofit/>
          </a:bodyPr>
          <a:lstStyle/>
          <a:p>
            <a:r>
              <a:rPr lang="en-US" dirty="0"/>
              <a:t>After </a:t>
            </a:r>
            <a:r>
              <a:rPr lang="en-US" b="1" dirty="0">
                <a:solidFill>
                  <a:schemeClr val="accent1"/>
                </a:solidFill>
              </a:rPr>
              <a:t>B1-3</a:t>
            </a:r>
            <a:r>
              <a:rPr lang="en-US" dirty="0"/>
              <a:t> complete, node </a:t>
            </a:r>
            <a:r>
              <a:rPr lang="en-US" b="1" dirty="0">
                <a:solidFill>
                  <a:schemeClr val="accent6"/>
                </a:solidFill>
              </a:rPr>
              <a:t>C</a:t>
            </a:r>
            <a:r>
              <a:rPr lang="en-US" dirty="0"/>
              <a:t> is submitted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" y="2344365"/>
            <a:ext cx="8972550" cy="317009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endParaRPr lang="en-US" sz="20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OWNER   BATCH_NAME   SUBMITTED  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DONE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 RUN  </a:t>
            </a:r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IDLE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 TOTAL 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JOB_IDS</a:t>
            </a: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lice 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my.dag+128  4/30 18:08    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4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   _     </a:t>
            </a:r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   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5  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133.0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2 jobs; 0 completed, 0 removed, </a:t>
            </a:r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 idle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1 running, 0 held, 0 suspended</a:t>
            </a:r>
          </a:p>
          <a:p>
            <a:endParaRPr lang="is-IS" sz="16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0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-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nobatch</a:t>
            </a:r>
            <a:endParaRPr lang="en-US" sz="20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ID     OWNER    SUBMITTED     RUN_TIME ST PRI SIZE CMD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128.0   alice   4/30 18:08   0+00:46:36 R  0    0.3 condor_dagman</a:t>
            </a:r>
          </a:p>
          <a:p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133.0   alice   4/30 18:54   0+00:00:00 I  0    0.3 C_combine.sh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2 jobs; 0 completed, 0 removed, </a:t>
            </a:r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 idle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1 running, 0 held, 0 suspended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56D25-4D6C-5A44-A6EC-08D11E1F6FBE}"/>
              </a:ext>
            </a:extLst>
          </p:cNvPr>
          <p:cNvSpPr/>
          <p:nvPr/>
        </p:nvSpPr>
        <p:spPr>
          <a:xfrm>
            <a:off x="2768742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05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files are Created at the time of DAG submission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" y="2116644"/>
            <a:ext cx="8501063" cy="16584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A.sub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					B1.sub				B2.sub</a:t>
            </a: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B3.sub				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C.sub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sz="2000" i="1" dirty="0">
                <a:latin typeface="Courier" charset="0"/>
                <a:ea typeface="Courier" charset="0"/>
                <a:cs typeface="Courier" charset="0"/>
              </a:rPr>
              <a:t>(other job files)</a:t>
            </a:r>
          </a:p>
          <a:p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my.dag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				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my.dag.condor.sub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my.dag.dagman.log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my.dag.dagman.out</a:t>
            </a:r>
            <a:r>
              <a:rPr lang="en-US" sz="2000" b="1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000" b="1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my.dag.lib.err</a:t>
            </a:r>
            <a:r>
              <a:rPr lang="en-US" sz="2000" b="1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	</a:t>
            </a:r>
            <a:r>
              <a:rPr lang="en-US" sz="2000" b="1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my.dag.lib.out</a:t>
            </a:r>
            <a:endParaRPr lang="en-US" sz="2000" b="1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my.dag.nodes.log</a:t>
            </a:r>
            <a:endParaRPr lang="en-US" sz="2000" b="1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210" y="166608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(</a:t>
            </a:r>
            <a:r>
              <a:rPr lang="en-US" sz="2000" dirty="0" err="1">
                <a:latin typeface="Courier"/>
                <a:cs typeface="Courier"/>
              </a:rPr>
              <a:t>dag_dir</a:t>
            </a:r>
            <a:r>
              <a:rPr lang="en-US" sz="20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1" y="4003680"/>
            <a:ext cx="8229600" cy="24685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condor.sub</a:t>
            </a:r>
            <a:r>
              <a:rPr lang="en-US" sz="2400" dirty="0">
                <a:latin typeface="+mn-lt"/>
              </a:rPr>
              <a:t> and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dagman.log</a:t>
            </a:r>
            <a:r>
              <a:rPr lang="en-US" sz="2400" dirty="0">
                <a:latin typeface="+mn-lt"/>
              </a:rPr>
              <a:t> describe the queued </a:t>
            </a:r>
            <a:r>
              <a:rPr lang="en-US" sz="2400" dirty="0" err="1">
                <a:latin typeface="+mn-lt"/>
              </a:rPr>
              <a:t>DAGMan</a:t>
            </a:r>
            <a:r>
              <a:rPr lang="en-US" sz="2400" dirty="0">
                <a:latin typeface="+mn-lt"/>
              </a:rPr>
              <a:t> job process, as for all queued jobs</a:t>
            </a: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dagman.out</a:t>
            </a:r>
            <a:r>
              <a:rPr lang="en-US" sz="2400" dirty="0">
                <a:latin typeface="+mn-lt"/>
              </a:rPr>
              <a:t> has detailed logging (look to first for errors)</a:t>
            </a: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lib.err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/out</a:t>
            </a:r>
            <a:r>
              <a:rPr lang="en-US" sz="2400" b="1" dirty="0">
                <a:latin typeface="+mn-lt"/>
                <a:ea typeface="Courier" charset="0"/>
                <a:cs typeface="Courier" charset="0"/>
              </a:rPr>
              <a:t> 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contain </a:t>
            </a:r>
            <a:r>
              <a:rPr lang="en-US" sz="2400" dirty="0" err="1">
                <a:latin typeface="+mn-lt"/>
                <a:ea typeface="Courier" charset="0"/>
                <a:cs typeface="Courier" charset="0"/>
              </a:rPr>
              <a:t>std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 err/out for the </a:t>
            </a:r>
            <a:r>
              <a:rPr lang="en-US" sz="2400" dirty="0" err="1">
                <a:latin typeface="+mn-lt"/>
                <a:ea typeface="Courier" charset="0"/>
                <a:cs typeface="Courier" charset="0"/>
              </a:rPr>
              <a:t>DAGMan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 job process</a:t>
            </a: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nodes.log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is a combined log of all jobs within the DAG</a:t>
            </a:r>
            <a:endParaRPr lang="en-US" sz="2400" b="1" dirty="0">
              <a:latin typeface="+mn-lt"/>
              <a:ea typeface="Courier" charset="0"/>
              <a:cs typeface="Courier" charset="0"/>
            </a:endParaRPr>
          </a:p>
          <a:p>
            <a:endParaRPr lang="en-US" sz="24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C2CEAD-6CF9-0A4C-9B40-000A160378AA}"/>
              </a:ext>
            </a:extLst>
          </p:cNvPr>
          <p:cNvSpPr/>
          <p:nvPr/>
        </p:nvSpPr>
        <p:spPr>
          <a:xfrm>
            <a:off x="2768742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46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Removing a DAG from the queue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71688"/>
          </a:xfrm>
        </p:spPr>
        <p:txBody>
          <a:bodyPr>
            <a:noAutofit/>
          </a:bodyPr>
          <a:lstStyle/>
          <a:p>
            <a:r>
              <a:rPr lang="en-US" sz="2400" dirty="0"/>
              <a:t>Remove the </a:t>
            </a:r>
            <a:r>
              <a:rPr lang="en-US" sz="2400" dirty="0" err="1"/>
              <a:t>DAGMan</a:t>
            </a:r>
            <a:r>
              <a:rPr lang="en-US" sz="2400" dirty="0"/>
              <a:t> job in order to stop and remove the entire DAG: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rgbClr val="CB3A46"/>
                </a:solidFill>
                <a:latin typeface="Courier"/>
                <a:cs typeface="Courier"/>
              </a:rPr>
              <a:t>condor_rm</a:t>
            </a:r>
            <a:r>
              <a:rPr lang="en-US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b="1" i="1" dirty="0" err="1">
                <a:solidFill>
                  <a:srgbClr val="CB3A46"/>
                </a:solidFill>
                <a:latin typeface="Courier"/>
                <a:cs typeface="Courier"/>
              </a:rPr>
              <a:t>dagman_jobID</a:t>
            </a:r>
            <a:endParaRPr lang="en-US" sz="2000" b="1" i="1" dirty="0">
              <a:solidFill>
                <a:srgbClr val="CB3A46"/>
              </a:solidFill>
              <a:latin typeface="Courier"/>
              <a:cs typeface="Courier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Creates a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rescue file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so that only incomplete or unsuccessful NODES are repeated upon resubmission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857" y="3080534"/>
            <a:ext cx="8801103" cy="209288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4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endParaRPr lang="en-US" sz="24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OWNER   BATCH_NAME   SUBMITTED  DONE  RUN  IDLE  TOTAL  JOB_IDS</a:t>
            </a:r>
          </a:p>
          <a:p>
            <a:r>
              <a:rPr lang="en-U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lice   my.dag+128  4/30 18:08      4    _     1      6  133.0 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2 jobs; 0 completed, 0 removed, 1 idle, 1 running, 0 held, 0 suspended</a:t>
            </a:r>
          </a:p>
          <a:p>
            <a:r>
              <a:rPr lang="en-US" sz="2400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sz="2400" b="1" dirty="0" err="1">
                <a:solidFill>
                  <a:schemeClr val="bg1"/>
                </a:solidFill>
                <a:latin typeface="Courier"/>
                <a:cs typeface="Courier"/>
              </a:rPr>
              <a:t>condor_rm</a:t>
            </a:r>
            <a:r>
              <a:rPr lang="en-US" sz="2400" b="1" dirty="0">
                <a:solidFill>
                  <a:schemeClr val="bg1"/>
                </a:solidFill>
                <a:latin typeface="Courier"/>
                <a:cs typeface="Courier"/>
              </a:rPr>
              <a:t> 128</a:t>
            </a:r>
          </a:p>
          <a:p>
            <a:r>
              <a:rPr lang="en-US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All jobs in cluster 128 have been marked for removal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8742" y="6157914"/>
            <a:ext cx="5172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92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Removal of a DAG results in a </a:t>
            </a:r>
            <a:r>
              <a:rPr lang="en-US" b="1" dirty="0"/>
              <a:t>rescue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1955"/>
            <a:ext cx="8229600" cy="2043100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500" dirty="0"/>
              <a:t>Named </a:t>
            </a:r>
            <a:r>
              <a:rPr lang="en-US" sz="3500" b="1" i="1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dag_file.rescue001</a:t>
            </a:r>
          </a:p>
          <a:p>
            <a:pPr marL="742950" lvl="2" indent="-342900"/>
            <a:r>
              <a:rPr lang="en-US" sz="3200" dirty="0"/>
              <a:t>increments if more rescue DAG files are created</a:t>
            </a:r>
            <a:endParaRPr lang="en-US" sz="3100" b="1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3500" dirty="0"/>
              <a:t>Records which NODES have completed successfully</a:t>
            </a:r>
          </a:p>
          <a:p>
            <a:pPr marL="742950" lvl="2" indent="-342900"/>
            <a:r>
              <a:rPr lang="en-US" sz="3100" dirty="0"/>
              <a:t>does not contain the actual DAG structure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" y="2116644"/>
            <a:ext cx="8501063" cy="16584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A.sub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	 B1.sub  B2.sub  B3.sub 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C.sub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i="1" dirty="0">
                <a:latin typeface="Courier" charset="0"/>
                <a:ea typeface="Courier" charset="0"/>
                <a:cs typeface="Courier" charset="0"/>
              </a:rPr>
              <a:t>(other job files)</a:t>
            </a:r>
          </a:p>
          <a:p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</a:t>
            </a:r>
            <a:r>
              <a:rPr lang="en-US" sz="20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			</a:t>
            </a:r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my.dag.condor.sub</a:t>
            </a:r>
            <a:r>
              <a:rPr lang="en-US" sz="20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my.dag.dagman.log</a:t>
            </a:r>
            <a:endParaRPr lang="en-US" sz="2000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my.dag.dagman.out</a:t>
            </a:r>
            <a:r>
              <a:rPr lang="en-US" sz="20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my.dag.lib.err</a:t>
            </a:r>
            <a:r>
              <a:rPr lang="en-US" sz="20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	</a:t>
            </a:r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my.dag.lib.out</a:t>
            </a:r>
            <a:endParaRPr lang="en-US" sz="2000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my.dag.metrics</a:t>
            </a:r>
            <a:r>
              <a:rPr lang="en-US" sz="20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	</a:t>
            </a:r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my.dag.nodes.log</a:t>
            </a:r>
            <a:r>
              <a:rPr lang="en-US" sz="20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my.dag.rescue001</a:t>
            </a:r>
          </a:p>
        </p:txBody>
      </p:sp>
      <p:sp>
        <p:nvSpPr>
          <p:cNvPr id="8" name="Rectangle 7"/>
          <p:cNvSpPr/>
          <p:nvPr/>
        </p:nvSpPr>
        <p:spPr>
          <a:xfrm>
            <a:off x="241210" y="166608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(</a:t>
            </a:r>
            <a:r>
              <a:rPr lang="en-US" sz="2000" dirty="0" err="1">
                <a:latin typeface="Courier"/>
                <a:cs typeface="Courier"/>
              </a:rPr>
              <a:t>dag_dir</a:t>
            </a:r>
            <a:r>
              <a:rPr lang="en-US" sz="20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9B99A-8D5B-8949-99D3-FE4417C8D04F}"/>
              </a:ext>
            </a:extLst>
          </p:cNvPr>
          <p:cNvSpPr/>
          <p:nvPr/>
        </p:nvSpPr>
        <p:spPr>
          <a:xfrm>
            <a:off x="2768742" y="6157914"/>
            <a:ext cx="5172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38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Rescue Files For Resuming a Failed DAG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4875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A </a:t>
            </a:r>
            <a:r>
              <a:rPr lang="en-US" sz="3000" b="1" dirty="0"/>
              <a:t>rescue file</a:t>
            </a:r>
            <a:r>
              <a:rPr lang="en-US" sz="3000" dirty="0"/>
              <a:t> is created any time a DAG is removed from the queue by the user (</a:t>
            </a:r>
            <a:r>
              <a:rPr lang="en-US" sz="3000" dirty="0" err="1"/>
              <a:t>condor_rm</a:t>
            </a:r>
            <a:r>
              <a:rPr lang="en-US" sz="3000" dirty="0"/>
              <a:t>) or automatically: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 node fails</a:t>
            </a:r>
            <a:r>
              <a:rPr lang="en-US" dirty="0"/>
              <a:t>, and after </a:t>
            </a:r>
            <a:r>
              <a:rPr lang="en-US" dirty="0" err="1"/>
              <a:t>DAGMan</a:t>
            </a:r>
            <a:r>
              <a:rPr lang="en-US" dirty="0"/>
              <a:t> advances through any other possible nodes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 DAG is </a:t>
            </a:r>
            <a:r>
              <a:rPr lang="en-US" b="1" dirty="0">
                <a:solidFill>
                  <a:srgbClr val="C00000"/>
                </a:solidFill>
              </a:rPr>
              <a:t>aborted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(covered later)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 DAG is </a:t>
            </a:r>
            <a:r>
              <a:rPr lang="en-US" b="1" dirty="0">
                <a:solidFill>
                  <a:srgbClr val="C00000"/>
                </a:solidFill>
              </a:rPr>
              <a:t>halted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and not unhalted 				(covered later)</a:t>
            </a:r>
          </a:p>
          <a:p>
            <a:r>
              <a:rPr lang="en-US" sz="3000" dirty="0"/>
              <a:t>The </a:t>
            </a:r>
            <a:r>
              <a:rPr lang="en-US" sz="3000" b="1" dirty="0"/>
              <a:t>rescue file </a:t>
            </a:r>
            <a:r>
              <a:rPr lang="en-US" sz="3000" dirty="0"/>
              <a:t>will be used (</a:t>
            </a:r>
            <a:r>
              <a:rPr lang="en-US" sz="3000" dirty="0">
                <a:solidFill>
                  <a:srgbClr val="C00000"/>
                </a:solidFill>
              </a:rPr>
              <a:t>if it exists</a:t>
            </a:r>
            <a:r>
              <a:rPr lang="en-US" sz="3000" dirty="0"/>
              <a:t>) when the original DAG file is resubmitted</a:t>
            </a:r>
          </a:p>
          <a:p>
            <a:pPr lvl="1"/>
            <a:r>
              <a:rPr lang="en-US" dirty="0"/>
              <a:t>override: </a:t>
            </a:r>
            <a:r>
              <a:rPr lang="en-US" sz="2400" b="1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condor_submit_dag</a:t>
            </a:r>
            <a:r>
              <a:rPr lang="en-US" sz="2400" b="1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dag_file</a:t>
            </a:r>
            <a:r>
              <a:rPr lang="en-US" sz="2400" b="1" i="1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-f</a:t>
            </a:r>
          </a:p>
        </p:txBody>
      </p:sp>
      <p:sp>
        <p:nvSpPr>
          <p:cNvPr id="7" name="Rectangle 6"/>
          <p:cNvSpPr/>
          <p:nvPr/>
        </p:nvSpPr>
        <p:spPr>
          <a:xfrm>
            <a:off x="2768742" y="6400807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Node Failures Result in DAG Failure and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58622" cy="471487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If a node JOB fails </a:t>
            </a:r>
            <a:r>
              <a:rPr lang="en-US" dirty="0"/>
              <a:t>(non-zero exit code)</a:t>
            </a:r>
          </a:p>
          <a:p>
            <a:pPr lvl="1"/>
            <a:r>
              <a:rPr lang="en-US" dirty="0" err="1"/>
              <a:t>DAGMan</a:t>
            </a:r>
            <a:r>
              <a:rPr lang="en-US" dirty="0"/>
              <a:t> continues to run other JOB nodes until it can no longer make progress</a:t>
            </a:r>
          </a:p>
          <a:p>
            <a:r>
              <a:rPr lang="en-US" dirty="0"/>
              <a:t>Example at right: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B2</a:t>
            </a:r>
            <a:r>
              <a:rPr lang="en-US" dirty="0"/>
              <a:t> fails</a:t>
            </a:r>
          </a:p>
          <a:p>
            <a:pPr lvl="1"/>
            <a:r>
              <a:rPr lang="en-US" dirty="0"/>
              <a:t>Other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B*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jobs continue</a:t>
            </a:r>
          </a:p>
          <a:p>
            <a:pPr lvl="1"/>
            <a:r>
              <a:rPr lang="en-US" dirty="0"/>
              <a:t>DAG fails and exits after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B* </a:t>
            </a:r>
            <a:r>
              <a:rPr lang="en-US" dirty="0"/>
              <a:t>and before node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7492288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7072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903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9" name="Rectangle 8"/>
          <p:cNvSpPr/>
          <p:nvPr/>
        </p:nvSpPr>
        <p:spPr>
          <a:xfrm>
            <a:off x="6690724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71550" y="3375956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81824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227247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054527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54527" y="2547363"/>
            <a:ext cx="1292417" cy="7268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81824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27247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45691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322009" y="4194048"/>
            <a:ext cx="939591" cy="859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75388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5388" y="5159541"/>
            <a:ext cx="740604" cy="7405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5890526" y="3428476"/>
            <a:ext cx="640197" cy="611323"/>
            <a:chOff x="4479" y="1872"/>
            <a:chExt cx="760" cy="518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4479" y="1935"/>
              <a:ext cx="760" cy="441"/>
            </a:xfrm>
            <a:prstGeom prst="line">
              <a:avLst/>
            </a:prstGeom>
            <a:noFill/>
            <a:ln w="7620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4498" y="1872"/>
              <a:ext cx="738" cy="518"/>
            </a:xfrm>
            <a:prstGeom prst="line">
              <a:avLst/>
            </a:prstGeom>
            <a:noFill/>
            <a:ln w="7620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7A52E3D-78C7-6342-AEB1-7E0B1168B3F0}"/>
              </a:ext>
            </a:extLst>
          </p:cNvPr>
          <p:cNvSpPr/>
          <p:nvPr/>
        </p:nvSpPr>
        <p:spPr>
          <a:xfrm>
            <a:off x="2768742" y="6157914"/>
            <a:ext cx="5172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78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Resolving held node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4233261"/>
            <a:ext cx="8229600" cy="213896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Look at the hold reason (in the job log, or with ‘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-hold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sz="2800" dirty="0"/>
              <a:t>)</a:t>
            </a:r>
          </a:p>
          <a:p>
            <a:r>
              <a:rPr lang="en-US" sz="2800" dirty="0"/>
              <a:t>Fix the issue and release the jobs (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condor_release</a:t>
            </a:r>
            <a:r>
              <a:rPr lang="en-US" sz="2800" dirty="0"/>
              <a:t>) -OR- remove the entire DAG, resolve, then resubmit the DAG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450" y="1739762"/>
            <a:ext cx="8972550" cy="212365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0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-</a:t>
            </a:r>
            <a:r>
              <a:rPr lang="en-US" sz="2000" b="1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nobatch</a:t>
            </a:r>
            <a:endParaRPr lang="en-US" sz="2000" b="1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-- Schedd: submit-3.chtc.wisc.edu : &lt;128.104.100.44:9618?... 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 ID     OWNER    SUBMITTED     RUN_TIME ST PRI SIZE CMD</a:t>
            </a:r>
          </a:p>
          <a:p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128.0   alice   4/30 18:08   0+00:20:36 R  0    0.3 condor_dagman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130.0   alice   4/30 18:18   0+00:00:00 H  0    0.3 B_run.sh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131.0   alice   4/30 18:18   0+00:00:00 H  0    0.3 B_run.sh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132.0   alice   4/30 18:18   0+00:00:00 H  0    0.3 B_run.sh</a:t>
            </a:r>
          </a:p>
          <a:p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4 jobs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; 0 completed, 0 removed, 0 idle</a:t>
            </a:r>
            <a:r>
              <a:rPr lang="is-IS" sz="1600" b="1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 running,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3 held</a:t>
            </a:r>
            <a:r>
              <a:rPr lang="is-IS" sz="16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 0 suspended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4BD8C8-18D2-8F4A-B751-AFD3C84494FF}"/>
              </a:ext>
            </a:extLst>
          </p:cNvPr>
          <p:cNvSpPr/>
          <p:nvPr/>
        </p:nvSpPr>
        <p:spPr>
          <a:xfrm>
            <a:off x="2768742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54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Workflows?</a:t>
            </a:r>
            <a:br>
              <a:rPr lang="en-US" dirty="0"/>
            </a:br>
            <a:r>
              <a:rPr lang="en-US" dirty="0"/>
              <a:t>Why “DAGs”?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5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DAG Completion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" y="2116644"/>
            <a:ext cx="8501063" cy="16584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A.sub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					B1.sub				B2.sub</a:t>
            </a: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B3.sub				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C.sub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sz="2000" i="1" dirty="0">
                <a:latin typeface="Courier" charset="0"/>
                <a:ea typeface="Courier" charset="0"/>
                <a:cs typeface="Courier" charset="0"/>
              </a:rPr>
              <a:t>(other job files)</a:t>
            </a:r>
          </a:p>
          <a:p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my.dag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				</a:t>
            </a:r>
            <a:r>
              <a:rPr lang="en-US" sz="2000" b="1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my.dag.condor.sub</a:t>
            </a:r>
            <a:r>
              <a:rPr lang="en-US" sz="2000" b="1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000" b="1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my.dag.dagman.log</a:t>
            </a:r>
            <a:endParaRPr lang="en-US" sz="2000" b="1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my.dag.dagman.out</a:t>
            </a:r>
            <a:r>
              <a:rPr lang="en-US" sz="2000" b="1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my.dag.lib.err</a:t>
            </a:r>
            <a:r>
              <a:rPr lang="en-US" sz="20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	</a:t>
            </a:r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my.dag.lib.out</a:t>
            </a:r>
            <a:endParaRPr lang="en-US" sz="2000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my.dag.nodes.log</a:t>
            </a:r>
            <a:r>
              <a:rPr lang="en-US" sz="2000" b="1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my.dag.dagman.metrics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210" y="166608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(</a:t>
            </a:r>
            <a:r>
              <a:rPr lang="en-US" sz="2000" dirty="0" err="1">
                <a:latin typeface="Courier"/>
                <a:cs typeface="Courier"/>
              </a:rPr>
              <a:t>dag_dir</a:t>
            </a:r>
            <a:r>
              <a:rPr lang="en-US" sz="20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1" y="4003680"/>
            <a:ext cx="8386762" cy="24685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dagman.metrics</a:t>
            </a:r>
            <a:r>
              <a:rPr lang="en-US" sz="2400" dirty="0">
                <a:ea typeface="Courier" charset="0"/>
                <a:cs typeface="Courier" charset="0"/>
              </a:rPr>
              <a:t> 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is a summary of events and outcomes</a:t>
            </a:r>
            <a:endParaRPr lang="en-US" sz="2400" b="1" dirty="0">
              <a:latin typeface="+mn-lt"/>
              <a:ea typeface="Courier" charset="0"/>
              <a:cs typeface="Courier" charset="0"/>
            </a:endParaRP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dagman.log</a:t>
            </a:r>
            <a:r>
              <a:rPr lang="en-US" sz="2400" dirty="0">
                <a:latin typeface="+mn-lt"/>
              </a:rPr>
              <a:t> will note the completion of the </a:t>
            </a:r>
            <a:r>
              <a:rPr lang="en-US" sz="2400" dirty="0" err="1">
                <a:latin typeface="+mn-lt"/>
              </a:rPr>
              <a:t>DAGMan</a:t>
            </a:r>
            <a:r>
              <a:rPr lang="en-US" sz="2400" dirty="0">
                <a:latin typeface="+mn-lt"/>
              </a:rPr>
              <a:t> job</a:t>
            </a: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dagman.out</a:t>
            </a:r>
            <a:r>
              <a:rPr lang="en-US" sz="2400" dirty="0">
                <a:latin typeface="+mn-lt"/>
              </a:rPr>
              <a:t> has detailed logging for all jobs (look to first for errors)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102F3D-B65E-8342-BA11-2B0D3B520512}"/>
              </a:ext>
            </a:extLst>
          </p:cNvPr>
          <p:cNvSpPr/>
          <p:nvPr/>
        </p:nvSpPr>
        <p:spPr>
          <a:xfrm>
            <a:off x="2768742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43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Beyond the Basic DAG:</a:t>
            </a:r>
            <a:br>
              <a:rPr lang="en-US" dirty="0"/>
            </a:br>
            <a:r>
              <a:rPr lang="en-US" dirty="0"/>
              <a:t>Node-level Modifiers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80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/>
          </a:bodyPr>
          <a:lstStyle/>
          <a:p>
            <a:r>
              <a:rPr lang="en-US" dirty="0"/>
              <a:t>Default File Organization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36" y="2379699"/>
            <a:ext cx="4386820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JOB A </a:t>
            </a:r>
            <a:r>
              <a:rPr lang="en-US" sz="2400" dirty="0" err="1">
                <a:latin typeface="Courier"/>
                <a:cs typeface="Courier"/>
              </a:rPr>
              <a:t>A.sub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JOB B1 B1.sub</a:t>
            </a:r>
          </a:p>
          <a:p>
            <a:r>
              <a:rPr lang="en-US" sz="2400" dirty="0">
                <a:latin typeface="Courier"/>
                <a:cs typeface="Courier"/>
              </a:rPr>
              <a:t>JOB B2 B2.sub</a:t>
            </a:r>
          </a:p>
          <a:p>
            <a:r>
              <a:rPr lang="en-US" sz="2400" dirty="0">
                <a:latin typeface="Courier"/>
                <a:cs typeface="Courier"/>
              </a:rPr>
              <a:t>JOB B3 B3.sub</a:t>
            </a:r>
          </a:p>
          <a:p>
            <a:r>
              <a:rPr lang="en-US" sz="2400" dirty="0">
                <a:latin typeface="Courier"/>
                <a:cs typeface="Courier"/>
              </a:rPr>
              <a:t>JOB C </a:t>
            </a:r>
            <a:r>
              <a:rPr lang="en-US" sz="2400" dirty="0" err="1">
                <a:latin typeface="Courier"/>
                <a:cs typeface="Courier"/>
              </a:rPr>
              <a:t>C.sub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PARENT A CHILD B1 B2 B3</a:t>
            </a:r>
          </a:p>
          <a:p>
            <a:r>
              <a:rPr lang="en-US" sz="2400" dirty="0">
                <a:latin typeface="Courier"/>
                <a:cs typeface="Courier"/>
              </a:rPr>
              <a:t>PARENT B1 B2 B3 CHILD 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53" y="1876536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14964" y="2399756"/>
            <a:ext cx="3400425" cy="2229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A.sub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		B1.sub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B2.sub		B3.sub</a:t>
            </a:r>
          </a:p>
          <a:p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my.dag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(other job files)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44990" y="1877755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(</a:t>
            </a:r>
            <a:r>
              <a:rPr lang="en-US" sz="2800" dirty="0" err="1">
                <a:latin typeface="Courier"/>
                <a:cs typeface="Courier"/>
              </a:rPr>
              <a:t>dag_dir</a:t>
            </a:r>
            <a:r>
              <a:rPr lang="en-US" sz="28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96631" y="5151150"/>
            <a:ext cx="6216744" cy="1283119"/>
          </a:xfrm>
        </p:spPr>
        <p:txBody>
          <a:bodyPr/>
          <a:lstStyle/>
          <a:p>
            <a:r>
              <a:rPr lang="en-US" dirty="0"/>
              <a:t>What if you want to organize files in other directories?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2E2ABE-1C98-694D-B2AF-D88816C3CCC7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5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HTCondor </a:t>
            </a:r>
            <a:r>
              <a:rPr lang="en-US" sz="2000" dirty="0">
                <a:solidFill>
                  <a:srgbClr val="0035E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</a:t>
            </a:r>
            <a:r>
              <a:rPr lang="en-US" sz="2000" dirty="0">
                <a:solidFill>
                  <a:srgbClr val="0035E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DAGMan Applications &gt; File Paths in DAGs</a:t>
            </a:r>
            <a:endParaRPr lang="en-US" sz="2000" dirty="0">
              <a:solidFill>
                <a:srgbClr val="0035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0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Node-specific File Organization with </a:t>
            </a:r>
            <a:r>
              <a:rPr lang="en-US" b="1" dirty="0"/>
              <a:t>DIR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36" y="3036929"/>
            <a:ext cx="4386820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JOB A </a:t>
            </a:r>
            <a:r>
              <a:rPr lang="en-US" sz="2400" dirty="0" err="1">
                <a:latin typeface="Courier"/>
                <a:cs typeface="Courier"/>
              </a:rPr>
              <a:t>A.sub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b="1" dirty="0">
                <a:latin typeface="Courier"/>
                <a:cs typeface="Courier"/>
              </a:rPr>
              <a:t>DIR A</a:t>
            </a:r>
          </a:p>
          <a:p>
            <a:r>
              <a:rPr lang="en-US" sz="2400" dirty="0">
                <a:latin typeface="Courier"/>
                <a:cs typeface="Courier"/>
              </a:rPr>
              <a:t>JOB B1 B1.sub </a:t>
            </a:r>
            <a:r>
              <a:rPr lang="en-US" sz="2400" b="1" dirty="0">
                <a:latin typeface="Courier"/>
                <a:cs typeface="Courier"/>
              </a:rPr>
              <a:t>DIR B</a:t>
            </a:r>
          </a:p>
          <a:p>
            <a:r>
              <a:rPr lang="en-US" sz="2400" dirty="0">
                <a:latin typeface="Courier"/>
                <a:cs typeface="Courier"/>
              </a:rPr>
              <a:t>JOB B2 B2.sub </a:t>
            </a:r>
            <a:r>
              <a:rPr lang="en-US" sz="2400" b="1" dirty="0">
                <a:latin typeface="Courier"/>
                <a:cs typeface="Courier"/>
              </a:rPr>
              <a:t>DIR B</a:t>
            </a:r>
          </a:p>
          <a:p>
            <a:r>
              <a:rPr lang="en-US" sz="2400" dirty="0">
                <a:latin typeface="Courier"/>
                <a:cs typeface="Courier"/>
              </a:rPr>
              <a:t>JOB B3 B3.sub </a:t>
            </a:r>
            <a:r>
              <a:rPr lang="en-US" sz="2400" b="1" dirty="0">
                <a:latin typeface="Courier"/>
                <a:cs typeface="Courier"/>
              </a:rPr>
              <a:t>DIR B</a:t>
            </a:r>
          </a:p>
          <a:p>
            <a:r>
              <a:rPr lang="en-US" sz="2400" dirty="0">
                <a:latin typeface="Courier"/>
                <a:cs typeface="Courier"/>
              </a:rPr>
              <a:t>JOB C </a:t>
            </a:r>
            <a:r>
              <a:rPr lang="en-US" sz="2400" dirty="0" err="1">
                <a:latin typeface="Courier"/>
                <a:cs typeface="Courier"/>
              </a:rPr>
              <a:t>C.sub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b="1" dirty="0">
                <a:latin typeface="Courier"/>
                <a:cs typeface="Courier"/>
              </a:rPr>
              <a:t>DIR C</a:t>
            </a:r>
          </a:p>
          <a:p>
            <a:r>
              <a:rPr lang="en-US" sz="2400" dirty="0">
                <a:latin typeface="Courier"/>
                <a:cs typeface="Courier"/>
              </a:rPr>
              <a:t>PARENT A CHILD B1 B2 B3</a:t>
            </a:r>
          </a:p>
          <a:p>
            <a:r>
              <a:rPr lang="en-US" sz="2400" dirty="0">
                <a:latin typeface="Courier"/>
                <a:cs typeface="Courier"/>
              </a:rPr>
              <a:t>PARENT B1 B2 B3 CHILD 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53" y="2533766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4990" y="3056986"/>
            <a:ext cx="3881468" cy="1776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my.dag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A/ 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(A job files)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B/	B1.sub  B2.sub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B3.sub	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(B job files)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C/ 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(C job files)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59234" y="2534985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(</a:t>
            </a:r>
            <a:r>
              <a:rPr lang="en-US" sz="2800" dirty="0" err="1">
                <a:latin typeface="Courier"/>
                <a:cs typeface="Courier"/>
              </a:rPr>
              <a:t>dag_dir</a:t>
            </a:r>
            <a:r>
              <a:rPr lang="en-US" sz="28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602703"/>
            <a:ext cx="8558991" cy="108409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D3063E"/>
                </a:solidFill>
              </a:rPr>
              <a:t>DIR</a:t>
            </a:r>
            <a:r>
              <a:rPr lang="en-US" sz="2800" dirty="0"/>
              <a:t> sets the submission directory of the node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07C93A-112E-CC4E-874F-5DCAACA2A4FB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5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HTCondor </a:t>
            </a:r>
            <a:r>
              <a:rPr lang="en-US" sz="2000" dirty="0">
                <a:solidFill>
                  <a:srgbClr val="0035E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</a:t>
            </a:r>
            <a:r>
              <a:rPr lang="en-US" sz="2000" dirty="0">
                <a:solidFill>
                  <a:srgbClr val="0035E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DAGMan Applications &gt; DAG Input File</a:t>
            </a:r>
            <a:endParaRPr lang="en-US" sz="2000" dirty="0">
              <a:solidFill>
                <a:srgbClr val="0035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5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5945856" y="5220962"/>
            <a:ext cx="2428276" cy="12694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947628" y="1519366"/>
            <a:ext cx="2428276" cy="12694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PRE</a:t>
            </a:r>
            <a:r>
              <a:rPr lang="en-US" dirty="0"/>
              <a:t> and </a:t>
            </a:r>
            <a:r>
              <a:rPr lang="en-US" b="1" dirty="0"/>
              <a:t>POST</a:t>
            </a:r>
            <a:r>
              <a:rPr lang="en-US" dirty="0"/>
              <a:t> scripts run on the submit server, as part of the node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35" y="1908212"/>
            <a:ext cx="4490599" cy="34163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JOB A </a:t>
            </a:r>
            <a:r>
              <a:rPr lang="en-US" sz="2400" dirty="0" err="1">
                <a:latin typeface="Courier"/>
                <a:cs typeface="Courier"/>
              </a:rPr>
              <a:t>A.sub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b="1" dirty="0">
                <a:latin typeface="Courier"/>
                <a:cs typeface="Courier"/>
              </a:rPr>
              <a:t>SCRIPT POST </a:t>
            </a:r>
            <a:r>
              <a:rPr lang="en-US" sz="2400" dirty="0">
                <a:latin typeface="Courier"/>
                <a:cs typeface="Courier"/>
              </a:rPr>
              <a:t>A </a:t>
            </a:r>
            <a:r>
              <a:rPr lang="en-US" sz="2400" dirty="0" err="1">
                <a:latin typeface="Courier"/>
                <a:cs typeface="Courier"/>
              </a:rPr>
              <a:t>sort.sh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JOB B1 B1.sub</a:t>
            </a:r>
          </a:p>
          <a:p>
            <a:r>
              <a:rPr lang="en-US" sz="2400" dirty="0">
                <a:latin typeface="Courier"/>
                <a:cs typeface="Courier"/>
              </a:rPr>
              <a:t>JOB B2 B2.sub</a:t>
            </a:r>
          </a:p>
          <a:p>
            <a:r>
              <a:rPr lang="en-US" sz="2400" dirty="0">
                <a:latin typeface="Courier"/>
                <a:cs typeface="Courier"/>
              </a:rPr>
              <a:t>JOB B3 B3.sub</a:t>
            </a:r>
          </a:p>
          <a:p>
            <a:r>
              <a:rPr lang="en-US" sz="2400" dirty="0">
                <a:latin typeface="Courier"/>
                <a:cs typeface="Courier"/>
              </a:rPr>
              <a:t>JOB C </a:t>
            </a:r>
            <a:r>
              <a:rPr lang="en-US" sz="2400" dirty="0" err="1">
                <a:latin typeface="Courier"/>
                <a:cs typeface="Courier"/>
              </a:rPr>
              <a:t>C.sub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b="1" dirty="0">
                <a:latin typeface="Courier"/>
                <a:cs typeface="Courier"/>
              </a:rPr>
              <a:t>SCRIPT PRE </a:t>
            </a:r>
            <a:r>
              <a:rPr lang="en-US" sz="2400" dirty="0">
                <a:latin typeface="Courier"/>
                <a:cs typeface="Courier"/>
              </a:rPr>
              <a:t>C </a:t>
            </a:r>
            <a:r>
              <a:rPr lang="en-US" sz="2400" dirty="0" err="1">
                <a:latin typeface="Courier"/>
                <a:cs typeface="Courier"/>
              </a:rPr>
              <a:t>tar_it.sh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PARENT A CHILD B1 B2 B3</a:t>
            </a:r>
          </a:p>
          <a:p>
            <a:r>
              <a:rPr lang="en-US" sz="2400" dirty="0">
                <a:latin typeface="Courier"/>
                <a:cs typeface="Courier"/>
              </a:rPr>
              <a:t>PARENT B1 B2 B3 CHILD 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53" y="1405049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06592" y="3695399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9952" y="3561700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47628" y="3561700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05028" y="3561700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185854" y="3561700"/>
            <a:ext cx="740604" cy="7405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596128" y="2733107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341551" y="2733107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168831" y="2733107"/>
            <a:ext cx="1292417" cy="72686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596128" y="4379792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41551" y="4379792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159995" y="4379792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436313" y="4379792"/>
            <a:ext cx="939591" cy="85938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89692" y="1600588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89692" y="5659621"/>
            <a:ext cx="740604" cy="740561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5253" y="5239570"/>
            <a:ext cx="1659942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cs typeface="Courier"/>
              </a:rPr>
              <a:t>PRE script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cs typeface="Courie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68938" y="2265642"/>
            <a:ext cx="1869935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cs typeface="Courier"/>
              </a:rPr>
              <a:t>POST script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186668" y="5449970"/>
            <a:ext cx="5810033" cy="936917"/>
          </a:xfrm>
        </p:spPr>
        <p:txBody>
          <a:bodyPr>
            <a:normAutofit/>
          </a:bodyPr>
          <a:lstStyle/>
          <a:p>
            <a:r>
              <a:rPr lang="en-US" sz="2400" b="1" dirty="0"/>
              <a:t>Use sparingly for lightweight work; otherwise include work in node jobs</a:t>
            </a:r>
          </a:p>
          <a:p>
            <a:endParaRPr lang="en-US" sz="2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168831" y="2733107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C6FA9C9-86B0-4D48-86F2-C0FE52F05A8F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DAG Input File &gt; SCRIPT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48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RETRY</a:t>
            </a:r>
            <a:r>
              <a:rPr lang="en-US" dirty="0"/>
              <a:t> failed nodes to overcome transient errors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143619"/>
            <a:ext cx="6657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Retrying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 err="1">
                <a:solidFill>
                  <a:schemeClr val="accent1"/>
                </a:solidFill>
                <a:hlinkClick r:id="rId3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 Applications &gt; DAG Input File &gt; SCRIPT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312253" y="1523034"/>
            <a:ext cx="8317397" cy="4620591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Retry a node up to </a:t>
            </a:r>
            <a:r>
              <a:rPr lang="en-US" sz="3000" i="1" dirty="0"/>
              <a:t>N </a:t>
            </a:r>
            <a:r>
              <a:rPr lang="en-US" sz="3000" dirty="0"/>
              <a:t>times if it fails (the job exit code is non-zero):</a:t>
            </a:r>
          </a:p>
          <a:p>
            <a:pPr marL="0" indent="0" algn="ctr">
              <a:buNone/>
            </a:pPr>
            <a:r>
              <a:rPr lang="en-US" sz="35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RETRY </a:t>
            </a:r>
            <a:r>
              <a:rPr lang="en-US" sz="35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35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5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</a:p>
          <a:p>
            <a:endParaRPr lang="en-US" b="1" i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i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i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3000" dirty="0">
                <a:latin typeface="+mn-lt"/>
                <a:ea typeface="Courier" charset="0"/>
                <a:cs typeface="Courier" charset="0"/>
              </a:rPr>
              <a:t>See also: retry except for a particular exit code (</a:t>
            </a:r>
            <a:r>
              <a:rPr lang="en-US" sz="3000" dirty="0">
                <a:latin typeface="Courier" charset="0"/>
                <a:ea typeface="Courier" charset="0"/>
                <a:cs typeface="Courier" charset="0"/>
              </a:rPr>
              <a:t>UNLESS-EXIT</a:t>
            </a:r>
            <a:r>
              <a:rPr lang="en-US" sz="3000" dirty="0">
                <a:latin typeface="+mn-lt"/>
                <a:ea typeface="Courier" charset="0"/>
                <a:cs typeface="Courier" charset="0"/>
              </a:rPr>
              <a:t>)</a:t>
            </a:r>
          </a:p>
          <a:p>
            <a:r>
              <a:rPr lang="en-US" sz="3000" b="1" dirty="0">
                <a:latin typeface="+mn-lt"/>
                <a:ea typeface="Courier" charset="0"/>
                <a:cs typeface="Courier" charset="0"/>
              </a:rPr>
              <a:t>Note: </a:t>
            </a:r>
            <a:r>
              <a:rPr lang="en-US" sz="2600" dirty="0" err="1">
                <a:latin typeface="Courier" charset="0"/>
                <a:ea typeface="Courier" charset="0"/>
                <a:cs typeface="Courier" charset="0"/>
              </a:rPr>
              <a:t>max_retries</a:t>
            </a:r>
            <a:r>
              <a:rPr lang="en-US" sz="3000" dirty="0">
                <a:latin typeface="+mn-lt"/>
                <a:ea typeface="Courier" charset="0"/>
                <a:cs typeface="Courier" charset="0"/>
              </a:rPr>
              <a:t> in the submit file are preferable for simple cases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2583" y="2902923"/>
            <a:ext cx="4386820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latin typeface="Courier"/>
                <a:cs typeface="Courier"/>
              </a:rPr>
              <a:t>RETRY A 5 </a:t>
            </a:r>
          </a:p>
          <a:p>
            <a:r>
              <a:rPr lang="en-US" sz="2000" dirty="0">
                <a:latin typeface="Courier"/>
                <a:cs typeface="Courier"/>
              </a:rPr>
              <a:t>JOB B </a:t>
            </a:r>
            <a:r>
              <a:rPr lang="en-US" sz="2000" dirty="0" err="1">
                <a:latin typeface="Courier"/>
                <a:cs typeface="Courier"/>
              </a:rPr>
              <a:t>B.sub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CHILD 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9399" y="2902923"/>
            <a:ext cx="1509709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cs typeface="Courier"/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064107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RETRY</a:t>
            </a:r>
            <a:r>
              <a:rPr lang="en-US" dirty="0"/>
              <a:t> applies to whole node, including </a:t>
            </a:r>
            <a:r>
              <a:rPr lang="en-US" b="1" dirty="0"/>
              <a:t>PRE</a:t>
            </a:r>
            <a:r>
              <a:rPr lang="en-US" dirty="0"/>
              <a:t>/</a:t>
            </a:r>
            <a:r>
              <a:rPr lang="en-US" b="1" dirty="0"/>
              <a:t>POST</a:t>
            </a:r>
            <a:r>
              <a:rPr lang="en-US" dirty="0"/>
              <a:t> scripts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312253" y="1523034"/>
            <a:ext cx="8317397" cy="4620591"/>
          </a:xfrm>
        </p:spPr>
        <p:txBody>
          <a:bodyPr>
            <a:normAutofit/>
          </a:bodyPr>
          <a:lstStyle/>
          <a:p>
            <a:r>
              <a:rPr lang="en-US" sz="2800" dirty="0"/>
              <a:t>PRE and POST scripts are included in retries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RETRY of a node with a POST script uses the exit code from the POST script (not from the job)</a:t>
            </a:r>
          </a:p>
          <a:p>
            <a:pPr lvl="1"/>
            <a:r>
              <a:rPr lang="en-US" sz="2400" dirty="0"/>
              <a:t>POST script can do more to determine node success, perhaps by examining JOB output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2627481" y="4388824"/>
            <a:ext cx="4386820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SCRIPT PRE A </a:t>
            </a:r>
            <a:r>
              <a:rPr lang="en-US" sz="2000" dirty="0" err="1">
                <a:latin typeface="Courier"/>
                <a:cs typeface="Courier"/>
              </a:rPr>
              <a:t>download.sh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SCRIPT POST A </a:t>
            </a:r>
            <a:r>
              <a:rPr lang="en-US" sz="2000" dirty="0" err="1">
                <a:latin typeface="Courier"/>
                <a:cs typeface="Courier"/>
              </a:rPr>
              <a:t>checkA.sh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latin typeface="Courier"/>
                <a:cs typeface="Courier"/>
              </a:rPr>
              <a:t>RETRY A 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60887" y="4217379"/>
            <a:ext cx="1509709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cs typeface="Courier"/>
              </a:rPr>
              <a:t>Example: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825A30-58B9-4448-9CEC-AC2CFADEF9B2}"/>
              </a:ext>
            </a:extLst>
          </p:cNvPr>
          <p:cNvSpPr/>
          <p:nvPr/>
        </p:nvSpPr>
        <p:spPr>
          <a:xfrm>
            <a:off x="1971675" y="6143619"/>
            <a:ext cx="6657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Retrying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 err="1">
                <a:solidFill>
                  <a:schemeClr val="accent1"/>
                </a:solidFill>
                <a:hlinkClick r:id="rId3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 Applications &gt; DAG Input File &gt; SCRIPT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76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SCRIPT</a:t>
            </a:r>
            <a:r>
              <a:rPr lang="en-US" dirty="0"/>
              <a:t> Arguments and Argument Variables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312253" y="3060743"/>
            <a:ext cx="8317397" cy="3082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$JOB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: node name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$JOBID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: </a:t>
            </a:r>
            <a:r>
              <a:rPr lang="en-US" sz="2800" i="1" dirty="0" err="1">
                <a:latin typeface="+mn-lt"/>
                <a:ea typeface="Courier" charset="0"/>
                <a:cs typeface="Courier" charset="0"/>
              </a:rPr>
              <a:t>cluster.proc</a:t>
            </a:r>
            <a:endParaRPr lang="en-US" sz="2800" i="1" dirty="0">
              <a:latin typeface="+mn-lt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$RETURN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: exit code of the node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$PRE_SCRIPT_RETURN</a:t>
            </a:r>
            <a:r>
              <a:rPr lang="en-US" sz="2800" b="1" dirty="0">
                <a:solidFill>
                  <a:srgbClr val="D3063E"/>
                </a:solidFill>
                <a:latin typeface="+mn-lt"/>
                <a:ea typeface="Courier" charset="0"/>
                <a:cs typeface="Courier" charset="0"/>
              </a:rPr>
              <a:t>: 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exit code of PRE script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$RETRY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: current retry count</a:t>
            </a:r>
          </a:p>
          <a:p>
            <a:pPr marL="0" indent="0">
              <a:buNone/>
            </a:pPr>
            <a:r>
              <a:rPr lang="en-US" sz="2400" i="1" dirty="0">
                <a:latin typeface="+mn-lt"/>
                <a:ea typeface="Courier" charset="0"/>
                <a:cs typeface="Courier" charset="0"/>
              </a:rPr>
              <a:t>(more variables described in the manual)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84485" y="1745647"/>
            <a:ext cx="6101324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SCRIPT POST A </a:t>
            </a:r>
            <a:r>
              <a:rPr lang="en-US" sz="2000" dirty="0" err="1">
                <a:latin typeface="Courier"/>
                <a:cs typeface="Courier"/>
              </a:rPr>
              <a:t>checkA.sh</a:t>
            </a: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b="1" dirty="0" err="1">
                <a:latin typeface="Courier"/>
                <a:cs typeface="Courier"/>
              </a:rPr>
              <a:t>my.out</a:t>
            </a:r>
            <a:r>
              <a:rPr lang="en-US" sz="2000" b="1" dirty="0">
                <a:latin typeface="Courier"/>
                <a:cs typeface="Courier"/>
              </a:rPr>
              <a:t> $RETURN </a:t>
            </a:r>
          </a:p>
          <a:p>
            <a:r>
              <a:rPr lang="en-US" sz="2000" dirty="0">
                <a:latin typeface="Courier"/>
                <a:cs typeface="Courier"/>
              </a:rPr>
              <a:t>RETRY A 5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542B18-AD06-9544-B409-0D259A218D1F}"/>
              </a:ext>
            </a:extLst>
          </p:cNvPr>
          <p:cNvSpPr/>
          <p:nvPr/>
        </p:nvSpPr>
        <p:spPr>
          <a:xfrm>
            <a:off x="1971675" y="6143619"/>
            <a:ext cx="6657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Retrying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 err="1">
                <a:solidFill>
                  <a:schemeClr val="accent1"/>
                </a:solidFill>
                <a:hlinkClick r:id="rId3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 Applications &gt; DAG Input File &gt; SCRIPT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83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Best Control Achieved with One Process per </a:t>
            </a:r>
            <a:r>
              <a:rPr lang="en-US" b="1" dirty="0"/>
              <a:t>JOB</a:t>
            </a:r>
            <a:r>
              <a:rPr lang="en-US" dirty="0"/>
              <a:t> Node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85744" y="1612392"/>
            <a:ext cx="4775631" cy="4995809"/>
          </a:xfrm>
        </p:spPr>
        <p:txBody>
          <a:bodyPr>
            <a:normAutofit/>
          </a:bodyPr>
          <a:lstStyle/>
          <a:p>
            <a:r>
              <a:rPr lang="en-US" sz="2400" dirty="0"/>
              <a:t>While submit files can ‘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queue</a:t>
            </a:r>
            <a:r>
              <a:rPr lang="en-US" sz="2400" dirty="0"/>
              <a:t>’ many processes, a </a:t>
            </a:r>
            <a:r>
              <a:rPr lang="en-US" sz="2400" i="1" dirty="0">
                <a:solidFill>
                  <a:srgbClr val="C00000"/>
                </a:solidFill>
              </a:rPr>
              <a:t>single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i="1" dirty="0">
                <a:solidFill>
                  <a:srgbClr val="C00000"/>
                </a:solidFill>
              </a:rPr>
              <a:t>process per submit</a:t>
            </a:r>
            <a:r>
              <a:rPr lang="en-US" sz="2400" b="1" i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file is usually best for DAG JOBs</a:t>
            </a:r>
          </a:p>
          <a:p>
            <a:pPr lvl="1"/>
            <a:r>
              <a:rPr lang="en-US" sz="2400" dirty="0"/>
              <a:t>Failure of any process in a JOB node results in failure of the entire node and immediate removal of other processes in the node.</a:t>
            </a:r>
          </a:p>
          <a:p>
            <a:pPr lvl="1"/>
            <a:r>
              <a:rPr lang="en-US" sz="2400" dirty="0"/>
              <a:t>RETRY of a JOB node retries the entire submit file.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06592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...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6137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33340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05028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185854" y="3375956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596128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341551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168831" y="2547363"/>
            <a:ext cx="1292417" cy="7268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596128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41551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159995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436313" y="4194048"/>
            <a:ext cx="939591" cy="859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89692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89692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168831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6C82472-EEA0-DC49-B13A-806FF4F5BF71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5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HTCondor </a:t>
            </a:r>
            <a:r>
              <a:rPr lang="en-US" sz="2000" dirty="0">
                <a:solidFill>
                  <a:srgbClr val="0035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</a:t>
            </a:r>
            <a:r>
              <a:rPr lang="en-US" sz="2000" dirty="0">
                <a:solidFill>
                  <a:srgbClr val="0035E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DAGMan Applications &gt; DAG Input File</a:t>
            </a:r>
            <a:endParaRPr lang="en-US" sz="2000" dirty="0">
              <a:solidFill>
                <a:srgbClr val="0035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7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Modular Organization and Control of DAG Components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74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2392"/>
            <a:ext cx="4987851" cy="4995809"/>
          </a:xfrm>
        </p:spPr>
        <p:txBody>
          <a:bodyPr>
            <a:normAutofit/>
          </a:bodyPr>
          <a:lstStyle/>
          <a:p>
            <a:r>
              <a:rPr lang="en-US" dirty="0"/>
              <a:t>Objective: Submit jobs in a particular order, </a:t>
            </a:r>
            <a:r>
              <a:rPr lang="en-US" i="1" dirty="0"/>
              <a:t>automatically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Especially if: Need to reproduce the same workflow multiple times.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35150" y="3383543"/>
            <a:ext cx="542726" cy="542694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412042" y="3383543"/>
            <a:ext cx="542726" cy="542694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7088658" y="3383543"/>
            <a:ext cx="542726" cy="542694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4412" y="3383543"/>
            <a:ext cx="542726" cy="542694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120384" y="2547363"/>
            <a:ext cx="1243520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742144" y="2547363"/>
            <a:ext cx="62175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63903" y="2547363"/>
            <a:ext cx="0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363903" y="2547363"/>
            <a:ext cx="1085153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20384" y="4035552"/>
            <a:ext cx="968274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705600" y="4035552"/>
            <a:ext cx="560832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355067" y="4035552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631384" y="4033484"/>
            <a:ext cx="817673" cy="86145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746384" y="3407927"/>
            <a:ext cx="427087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05600" y="1841319"/>
            <a:ext cx="1310029" cy="542694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split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36623" y="5004253"/>
            <a:ext cx="1636887" cy="542694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combine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1499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Submit File Templates via </a:t>
            </a:r>
            <a:r>
              <a:rPr lang="en-US" b="1" dirty="0"/>
              <a:t>VARS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3837" y="4222800"/>
            <a:ext cx="3899552" cy="203132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JOB B1 </a:t>
            </a:r>
            <a:r>
              <a:rPr lang="en-US" b="1" dirty="0" err="1">
                <a:latin typeface="Courier"/>
                <a:cs typeface="Courier"/>
              </a:rPr>
              <a:t>B.sub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VARS</a:t>
            </a:r>
            <a:r>
              <a:rPr lang="en-US" dirty="0">
                <a:latin typeface="Courier"/>
                <a:cs typeface="Courier"/>
              </a:rPr>
              <a:t> B1 data=”B1” opt=“10” </a:t>
            </a:r>
          </a:p>
          <a:p>
            <a:r>
              <a:rPr lang="en-US" dirty="0">
                <a:latin typeface="Courier"/>
                <a:cs typeface="Courier"/>
              </a:rPr>
              <a:t>JOB B2 </a:t>
            </a:r>
            <a:r>
              <a:rPr lang="en-US" b="1" dirty="0" err="1">
                <a:latin typeface="Courier"/>
                <a:cs typeface="Courier"/>
              </a:rPr>
              <a:t>B.sub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VARS</a:t>
            </a:r>
            <a:r>
              <a:rPr lang="en-US" dirty="0">
                <a:latin typeface="Courier"/>
                <a:cs typeface="Courier"/>
              </a:rPr>
              <a:t> B2 data=“B2” opt=“12”</a:t>
            </a:r>
          </a:p>
          <a:p>
            <a:r>
              <a:rPr lang="en-US" dirty="0">
                <a:latin typeface="Courier"/>
                <a:cs typeface="Courier"/>
              </a:rPr>
              <a:t>JOB B3 </a:t>
            </a:r>
            <a:r>
              <a:rPr lang="en-US" b="1" dirty="0" err="1">
                <a:latin typeface="Courier"/>
                <a:cs typeface="Courier"/>
              </a:rPr>
              <a:t>B.sub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VARS</a:t>
            </a:r>
            <a:r>
              <a:rPr lang="en-US" dirty="0">
                <a:latin typeface="Courier"/>
                <a:cs typeface="Courier"/>
              </a:rPr>
              <a:t> B3 data=“B3” opt=“14”</a:t>
            </a: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253" y="3719637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Variable Values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86275" y="4242857"/>
            <a:ext cx="4300538" cy="14435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InitialDir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$(data)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arguments =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$(data)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.csv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$(opt)</a:t>
            </a:r>
          </a:p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queue				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16338" y="3720856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Courier"/>
                <a:cs typeface="Courier"/>
              </a:rPr>
              <a:t>B.sub</a:t>
            </a:r>
            <a:endParaRPr lang="en-US" sz="2800" dirty="0">
              <a:latin typeface="Courier"/>
              <a:cs typeface="Courier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602702"/>
            <a:ext cx="8558991" cy="2240635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VARS</a:t>
            </a:r>
            <a:r>
              <a:rPr lang="en-US" sz="2800" dirty="0"/>
              <a:t> line defines node-specific values that are passed into submit file variables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VARS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var1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=“</a:t>
            </a:r>
            <a:r>
              <a:rPr lang="en-US" sz="24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value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” [</a:t>
            </a:r>
            <a:r>
              <a:rPr lang="en-US" sz="24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var2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=“</a:t>
            </a:r>
            <a:r>
              <a:rPr lang="en-US" sz="24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value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”]</a:t>
            </a:r>
          </a:p>
          <a:p>
            <a:r>
              <a:rPr lang="en-US" sz="2800" dirty="0">
                <a:latin typeface="+mn-lt"/>
                <a:ea typeface="Courier" charset="0"/>
                <a:cs typeface="Courier" charset="0"/>
              </a:rPr>
              <a:t>Allows a single submit file shared by all B jobs, rather than one submit file for each JOB.</a:t>
            </a:r>
            <a:endParaRPr lang="en-US" dirty="0">
              <a:latin typeface="+mn-lt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98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829175" y="3288516"/>
            <a:ext cx="3986214" cy="919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SPLICE</a:t>
            </a:r>
            <a:r>
              <a:rPr lang="en-US" dirty="0"/>
              <a:t> groups of nodes to simplify lengthy DAG files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DAG Splicing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06565" y="3509655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789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6177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9289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71539" y="3375956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96101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141524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968804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68804" y="2547363"/>
            <a:ext cx="1292417" cy="7268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96101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141524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59968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236286" y="4194048"/>
            <a:ext cx="939591" cy="859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9665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9665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6736" y="2122525"/>
            <a:ext cx="3471728" cy="16312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latin typeface="Courier"/>
                <a:cs typeface="Courier"/>
              </a:rPr>
              <a:t>SPLICE B </a:t>
            </a:r>
            <a:r>
              <a:rPr lang="en-US" sz="2000" b="1" dirty="0" err="1">
                <a:latin typeface="Courier"/>
                <a:cs typeface="Courier"/>
              </a:rPr>
              <a:t>B.spl</a:t>
            </a:r>
            <a:endParaRPr lang="en-US" sz="2000" b="1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C </a:t>
            </a:r>
            <a:r>
              <a:rPr lang="en-US" sz="2000" dirty="0" err="1">
                <a:latin typeface="Courier"/>
                <a:cs typeface="Courier"/>
              </a:rPr>
              <a:t>C.sub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</a:t>
            </a:r>
            <a:r>
              <a:rPr lang="en-US" sz="2000" b="1" dirty="0">
                <a:latin typeface="Courier"/>
                <a:cs typeface="Courier"/>
              </a:rPr>
              <a:t>CHILD B</a:t>
            </a:r>
          </a:p>
          <a:p>
            <a:r>
              <a:rPr lang="en-US" sz="2000" b="1" dirty="0">
                <a:latin typeface="Courier"/>
                <a:cs typeface="Courier"/>
              </a:rPr>
              <a:t>PARENT B </a:t>
            </a:r>
            <a:r>
              <a:rPr lang="en-US" sz="2000" dirty="0">
                <a:latin typeface="Courier"/>
                <a:cs typeface="Courier"/>
              </a:rPr>
              <a:t>CHILD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5153" y="1619362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647" y="4450376"/>
            <a:ext cx="3471728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B1 B1.sub</a:t>
            </a:r>
          </a:p>
          <a:p>
            <a:r>
              <a:rPr lang="en-US" sz="2000" dirty="0">
                <a:latin typeface="Courier"/>
                <a:cs typeface="Courier"/>
              </a:rPr>
              <a:t>JOB B2 B2.sub</a:t>
            </a:r>
          </a:p>
          <a:p>
            <a:r>
              <a:rPr lang="mr-IN" sz="2000" dirty="0">
                <a:latin typeface="Courier"/>
                <a:cs typeface="Courier"/>
              </a:rPr>
              <a:t>…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B</a:t>
            </a:r>
            <a:r>
              <a:rPr lang="en-US" sz="2000" i="1" dirty="0">
                <a:latin typeface="Courier"/>
                <a:cs typeface="Courier"/>
              </a:rPr>
              <a:t>N</a:t>
            </a: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dirty="0" err="1">
                <a:latin typeface="Courier"/>
                <a:cs typeface="Courier"/>
              </a:rPr>
              <a:t>B</a:t>
            </a:r>
            <a:r>
              <a:rPr lang="en-US" sz="2000" i="1" dirty="0" err="1">
                <a:latin typeface="Courier"/>
                <a:cs typeface="Courier"/>
              </a:rPr>
              <a:t>N</a:t>
            </a:r>
            <a:r>
              <a:rPr lang="en-US" sz="2000" dirty="0" err="1">
                <a:latin typeface="Courier"/>
                <a:cs typeface="Courier"/>
              </a:rPr>
              <a:t>.sub</a:t>
            </a:r>
            <a:endParaRPr lang="en-US" sz="2000" dirty="0">
              <a:latin typeface="Courier"/>
              <a:cs typeface="Courie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0064" y="3947213"/>
            <a:ext cx="1258678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Courier"/>
                <a:cs typeface="Courier"/>
              </a:rPr>
              <a:t>B.spl</a:t>
            </a:r>
            <a:endParaRPr lang="en-US" sz="2800" b="1" dirty="0">
              <a:solidFill>
                <a:schemeClr val="accent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286026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749951" y="3038443"/>
            <a:ext cx="3176504" cy="207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8085835" y="3174133"/>
            <a:ext cx="740604" cy="18200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Use nested </a:t>
            </a:r>
            <a:r>
              <a:rPr lang="en-US" b="1" dirty="0"/>
              <a:t>SPLICE</a:t>
            </a:r>
            <a:r>
              <a:rPr lang="en-US" dirty="0"/>
              <a:t>s with </a:t>
            </a:r>
            <a:r>
              <a:rPr lang="en-US" b="1" dirty="0"/>
              <a:t>DIR</a:t>
            </a:r>
            <a:r>
              <a:rPr lang="en-US" dirty="0"/>
              <a:t> for repeating workflow components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77997" y="3952583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189335" y="2404483"/>
            <a:ext cx="1150950" cy="691263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18175" y="2404483"/>
            <a:ext cx="222112" cy="70990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40284" y="2404483"/>
            <a:ext cx="1130141" cy="716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47622" y="5059911"/>
            <a:ext cx="793237" cy="57932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118175" y="5059911"/>
            <a:ext cx="141560" cy="57932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35150" y="5059911"/>
            <a:ext cx="796976" cy="57932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961145" y="1628001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61145" y="5673899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2253" y="1462199"/>
            <a:ext cx="1107996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0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7164" y="3361429"/>
            <a:ext cx="954107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  <a:latin typeface="Courier"/>
                <a:cs typeface="Courier"/>
              </a:rPr>
              <a:t>B.spl</a:t>
            </a:r>
            <a:endParaRPr lang="en-US" sz="2000" b="1" dirty="0">
              <a:solidFill>
                <a:schemeClr val="accent1"/>
              </a:solidFill>
              <a:latin typeface="Courier"/>
              <a:cs typeface="Courier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232110" y="4448070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8456137" y="4151668"/>
            <a:ext cx="1482" cy="27500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6665406" y="3182159"/>
            <a:ext cx="740604" cy="18218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65" name="Rectangle 64"/>
          <p:cNvSpPr/>
          <p:nvPr/>
        </p:nvSpPr>
        <p:spPr>
          <a:xfrm>
            <a:off x="6811681" y="4457922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H="1">
            <a:off x="7035708" y="4161520"/>
            <a:ext cx="1482" cy="27500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5839021" y="3175685"/>
            <a:ext cx="740604" cy="1828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b="1" dirty="0"/>
          </a:p>
        </p:txBody>
      </p:sp>
      <p:sp>
        <p:nvSpPr>
          <p:cNvPr id="71" name="Rectangle 70"/>
          <p:cNvSpPr/>
          <p:nvPr/>
        </p:nvSpPr>
        <p:spPr>
          <a:xfrm>
            <a:off x="5985296" y="4457922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6209323" y="4161520"/>
            <a:ext cx="1482" cy="27500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43836" y="1822482"/>
            <a:ext cx="4386820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JOB A </a:t>
            </a:r>
            <a:r>
              <a:rPr lang="en-US" dirty="0" err="1">
                <a:latin typeface="Courier"/>
                <a:cs typeface="Courier"/>
              </a:rPr>
              <a:t>A.sub</a:t>
            </a:r>
            <a:r>
              <a:rPr lang="en-US" dirty="0">
                <a:latin typeface="Courier"/>
                <a:cs typeface="Courier"/>
              </a:rPr>
              <a:t> DIR A</a:t>
            </a:r>
          </a:p>
          <a:p>
            <a:r>
              <a:rPr lang="en-US" b="1" dirty="0">
                <a:latin typeface="Courier"/>
                <a:cs typeface="Courier"/>
              </a:rPr>
              <a:t>SPLICE B </a:t>
            </a:r>
            <a:r>
              <a:rPr lang="en-US" b="1" dirty="0" err="1">
                <a:latin typeface="Courier"/>
                <a:cs typeface="Courier"/>
              </a:rPr>
              <a:t>B.spl</a:t>
            </a:r>
            <a:r>
              <a:rPr lang="en-US" b="1" dirty="0">
                <a:latin typeface="Courier"/>
                <a:cs typeface="Courier"/>
              </a:rPr>
              <a:t> DIR B</a:t>
            </a:r>
          </a:p>
          <a:p>
            <a:r>
              <a:rPr lang="en-US" dirty="0">
                <a:latin typeface="Courier"/>
                <a:cs typeface="Courier"/>
              </a:rPr>
              <a:t>JOB C </a:t>
            </a:r>
            <a:r>
              <a:rPr lang="en-US" dirty="0" err="1">
                <a:latin typeface="Courier"/>
                <a:cs typeface="Courier"/>
              </a:rPr>
              <a:t>C.sub</a:t>
            </a:r>
            <a:r>
              <a:rPr lang="en-US" dirty="0">
                <a:latin typeface="Courier"/>
                <a:cs typeface="Courier"/>
              </a:rPr>
              <a:t> DIR C</a:t>
            </a:r>
          </a:p>
          <a:p>
            <a:r>
              <a:rPr lang="en-US" dirty="0">
                <a:latin typeface="Courier"/>
                <a:cs typeface="Courier"/>
              </a:rPr>
              <a:t>PARENT A CHILD B</a:t>
            </a:r>
            <a:endParaRPr lang="en-US" i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PARENT B CHILD C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747" y="3693136"/>
            <a:ext cx="438682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SPLICE B1 </a:t>
            </a:r>
            <a:r>
              <a:rPr lang="en-US" dirty="0">
                <a:latin typeface="Courier"/>
                <a:cs typeface="Courier"/>
              </a:rPr>
              <a:t>../</a:t>
            </a:r>
            <a:r>
              <a:rPr lang="en-US" dirty="0" err="1">
                <a:latin typeface="Courier"/>
                <a:cs typeface="Courier"/>
              </a:rPr>
              <a:t>inner.spl</a:t>
            </a:r>
            <a:r>
              <a:rPr lang="en-US" dirty="0">
                <a:latin typeface="Courier"/>
                <a:cs typeface="Courier"/>
              </a:rPr>
              <a:t> DIR B1</a:t>
            </a:r>
          </a:p>
          <a:p>
            <a:r>
              <a:rPr lang="en-US" b="1" dirty="0">
                <a:latin typeface="Courier"/>
                <a:cs typeface="Courier"/>
              </a:rPr>
              <a:t>SPLICE B2 </a:t>
            </a:r>
            <a:r>
              <a:rPr lang="en-US" dirty="0">
                <a:latin typeface="Courier"/>
                <a:cs typeface="Courier"/>
              </a:rPr>
              <a:t>../</a:t>
            </a:r>
            <a:r>
              <a:rPr lang="en-US" dirty="0" err="1">
                <a:latin typeface="Courier"/>
                <a:cs typeface="Courier"/>
              </a:rPr>
              <a:t>inner.spl</a:t>
            </a:r>
            <a:r>
              <a:rPr lang="en-US" dirty="0">
                <a:latin typeface="Courier"/>
                <a:cs typeface="Courier"/>
              </a:rPr>
              <a:t> DIR B2</a:t>
            </a:r>
          </a:p>
          <a:p>
            <a:r>
              <a:rPr lang="mr-IN" b="1" dirty="0">
                <a:latin typeface="Courier"/>
                <a:cs typeface="Courier"/>
              </a:rPr>
              <a:t>…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SPLICE B</a:t>
            </a:r>
            <a:r>
              <a:rPr lang="en-US" b="1" i="1" dirty="0">
                <a:latin typeface="Courier"/>
                <a:cs typeface="Courier"/>
              </a:rPr>
              <a:t>N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../</a:t>
            </a:r>
            <a:r>
              <a:rPr lang="en-US" dirty="0" err="1">
                <a:latin typeface="Courier"/>
                <a:cs typeface="Courier"/>
              </a:rPr>
              <a:t>inner.spl</a:t>
            </a:r>
            <a:r>
              <a:rPr lang="en-US" dirty="0">
                <a:latin typeface="Courier"/>
                <a:cs typeface="Courier"/>
              </a:rPr>
              <a:t> DIR B</a:t>
            </a:r>
            <a:r>
              <a:rPr lang="en-US" i="1" dirty="0">
                <a:latin typeface="Courier"/>
                <a:cs typeface="Courier"/>
              </a:rPr>
              <a:t>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7164" y="4956812"/>
            <a:ext cx="1569660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Courier"/>
                <a:cs typeface="Courier"/>
              </a:rPr>
              <a:t>inner.spl</a:t>
            </a:r>
            <a:endParaRPr lang="en-US" sz="2000" b="1" dirty="0">
              <a:solidFill>
                <a:schemeClr val="tx2"/>
              </a:solidFill>
              <a:latin typeface="Courier"/>
              <a:cs typeface="Courie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8747" y="5288519"/>
            <a:ext cx="438682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JOB 1 </a:t>
            </a:r>
            <a:r>
              <a:rPr lang="en-US" dirty="0">
                <a:latin typeface="Courier"/>
                <a:cs typeface="Courier"/>
              </a:rPr>
              <a:t>../1.sub</a:t>
            </a:r>
          </a:p>
          <a:p>
            <a:r>
              <a:rPr lang="en-US" b="1" dirty="0">
                <a:latin typeface="Courier"/>
                <a:cs typeface="Courier"/>
              </a:rPr>
              <a:t>JOB 2 </a:t>
            </a:r>
            <a:r>
              <a:rPr lang="en-US" dirty="0">
                <a:latin typeface="Courier"/>
                <a:cs typeface="Courier"/>
              </a:rPr>
              <a:t>../2.sub</a:t>
            </a:r>
          </a:p>
          <a:p>
            <a:r>
              <a:rPr lang="en-US" dirty="0">
                <a:latin typeface="Courier"/>
                <a:cs typeface="Courier"/>
              </a:rPr>
              <a:t>PARENT 1 CHILD 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91190" y="3042220"/>
            <a:ext cx="90601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cs typeface="Courier"/>
              </a:rPr>
              <a:t>B.spl</a:t>
            </a:r>
            <a:endParaRPr lang="en-US" sz="2800" dirty="0">
              <a:cs typeface="Courier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46047" y="3175685"/>
            <a:ext cx="56938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cs typeface="Courier"/>
              </a:rPr>
              <a:t>B1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985296" y="3660818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58560" y="3189651"/>
            <a:ext cx="56938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cs typeface="Courier"/>
              </a:rPr>
              <a:t>B2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95992" y="3175043"/>
            <a:ext cx="62388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cs typeface="Courier"/>
              </a:rPr>
              <a:t>BN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32110" y="3650966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811681" y="3660818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EA9617-41DA-0F4F-B0F9-9F066E2F1C61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DAG Splicing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84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Use nested </a:t>
            </a:r>
            <a:r>
              <a:rPr lang="en-US" b="1" dirty="0"/>
              <a:t>SPLICE</a:t>
            </a:r>
            <a:r>
              <a:rPr lang="en-US" dirty="0"/>
              <a:t>s with </a:t>
            </a:r>
            <a:r>
              <a:rPr lang="en-US" b="1" dirty="0"/>
              <a:t>DIR</a:t>
            </a:r>
            <a:r>
              <a:rPr lang="en-US" dirty="0"/>
              <a:t> for repeating workflow components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044990" y="2056846"/>
            <a:ext cx="3770398" cy="27993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my.dag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	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A/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(A job files)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B/	</a:t>
            </a:r>
            <a:r>
              <a:rPr lang="en-US" b="1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B.spl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inner.spl</a:t>
            </a:r>
            <a:endParaRPr lang="en-US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1.sub   2.sub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B1/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(1-2 job files)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B2/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(1-2 job files)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B</a:t>
            </a:r>
            <a:r>
              <a:rPr lang="en-US" b="1" i="1" dirty="0"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(1-2 job files)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C/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(C job files)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59234" y="1534846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(</a:t>
            </a:r>
            <a:r>
              <a:rPr lang="en-US" sz="2800" dirty="0" err="1">
                <a:latin typeface="Courier"/>
                <a:cs typeface="Courier"/>
              </a:rPr>
              <a:t>dag_dir</a:t>
            </a:r>
            <a:r>
              <a:rPr lang="en-US" sz="28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3836" y="1822482"/>
            <a:ext cx="4386820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JOB A </a:t>
            </a:r>
            <a:r>
              <a:rPr lang="en-US" dirty="0" err="1">
                <a:latin typeface="Courier"/>
                <a:cs typeface="Courier"/>
              </a:rPr>
              <a:t>A.sub</a:t>
            </a:r>
            <a:r>
              <a:rPr lang="en-US" dirty="0">
                <a:latin typeface="Courier"/>
                <a:cs typeface="Courier"/>
              </a:rPr>
              <a:t> DIR A</a:t>
            </a:r>
          </a:p>
          <a:p>
            <a:r>
              <a:rPr lang="en-US" b="1" dirty="0">
                <a:latin typeface="Courier"/>
                <a:cs typeface="Courier"/>
              </a:rPr>
              <a:t>SPLICE B </a:t>
            </a:r>
            <a:r>
              <a:rPr lang="en-US" b="1" dirty="0" err="1">
                <a:latin typeface="Courier"/>
                <a:cs typeface="Courier"/>
              </a:rPr>
              <a:t>B.spl</a:t>
            </a:r>
            <a:r>
              <a:rPr lang="en-US" b="1" dirty="0">
                <a:latin typeface="Courier"/>
                <a:cs typeface="Courier"/>
              </a:rPr>
              <a:t> DIR B</a:t>
            </a:r>
          </a:p>
          <a:p>
            <a:r>
              <a:rPr lang="en-US" dirty="0">
                <a:latin typeface="Courier"/>
                <a:cs typeface="Courier"/>
              </a:rPr>
              <a:t>JOB C </a:t>
            </a:r>
            <a:r>
              <a:rPr lang="en-US" dirty="0" err="1">
                <a:latin typeface="Courier"/>
                <a:cs typeface="Courier"/>
              </a:rPr>
              <a:t>C.sub</a:t>
            </a:r>
            <a:r>
              <a:rPr lang="en-US" dirty="0">
                <a:latin typeface="Courier"/>
                <a:cs typeface="Courier"/>
              </a:rPr>
              <a:t> DIR C</a:t>
            </a:r>
          </a:p>
          <a:p>
            <a:r>
              <a:rPr lang="en-US" dirty="0">
                <a:latin typeface="Courier"/>
                <a:cs typeface="Courier"/>
              </a:rPr>
              <a:t>PARENT A CHILD B</a:t>
            </a:r>
            <a:endParaRPr lang="en-US" i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PARENT B CHILD 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8747" y="3693136"/>
            <a:ext cx="438682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SPLICE B1 </a:t>
            </a:r>
            <a:r>
              <a:rPr lang="en-US" b="1" dirty="0">
                <a:latin typeface="Courier"/>
                <a:cs typeface="Courier"/>
              </a:rPr>
              <a:t>../</a:t>
            </a:r>
            <a:r>
              <a:rPr lang="en-US" b="1" dirty="0" err="1">
                <a:latin typeface="Courier"/>
                <a:cs typeface="Courier"/>
              </a:rPr>
              <a:t>inner.spl</a:t>
            </a:r>
            <a:r>
              <a:rPr lang="en-US" b="1" dirty="0">
                <a:latin typeface="Courier"/>
                <a:cs typeface="Courier"/>
              </a:rPr>
              <a:t> DIR B1</a:t>
            </a:r>
          </a:p>
          <a:p>
            <a:r>
              <a:rPr lang="en-US" dirty="0">
                <a:latin typeface="Courier"/>
                <a:cs typeface="Courier"/>
              </a:rPr>
              <a:t>SPLICE B2 </a:t>
            </a:r>
            <a:r>
              <a:rPr lang="en-US" b="1" dirty="0">
                <a:latin typeface="Courier"/>
                <a:cs typeface="Courier"/>
              </a:rPr>
              <a:t>../</a:t>
            </a:r>
            <a:r>
              <a:rPr lang="en-US" b="1" dirty="0" err="1">
                <a:latin typeface="Courier"/>
                <a:cs typeface="Courier"/>
              </a:rPr>
              <a:t>inner.spl</a:t>
            </a:r>
            <a:r>
              <a:rPr lang="en-US" b="1" dirty="0">
                <a:latin typeface="Courier"/>
                <a:cs typeface="Courier"/>
              </a:rPr>
              <a:t> DIR B2</a:t>
            </a:r>
          </a:p>
          <a:p>
            <a:r>
              <a:rPr lang="mr-IN" b="1" dirty="0">
                <a:latin typeface="Courier"/>
                <a:cs typeface="Courier"/>
              </a:rPr>
              <a:t>…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SPLICE B</a:t>
            </a:r>
            <a:r>
              <a:rPr lang="en-US" i="1" dirty="0">
                <a:latin typeface="Courier"/>
                <a:cs typeface="Courier"/>
              </a:rPr>
              <a:t>N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>
                <a:latin typeface="Courier"/>
                <a:cs typeface="Courier"/>
              </a:rPr>
              <a:t>../</a:t>
            </a:r>
            <a:r>
              <a:rPr lang="en-US" b="1" dirty="0" err="1">
                <a:latin typeface="Courier"/>
                <a:cs typeface="Courier"/>
              </a:rPr>
              <a:t>inner.spl</a:t>
            </a:r>
            <a:r>
              <a:rPr lang="en-US" b="1" dirty="0">
                <a:latin typeface="Courier"/>
                <a:cs typeface="Courier"/>
              </a:rPr>
              <a:t> DIR B</a:t>
            </a:r>
            <a:r>
              <a:rPr lang="en-US" b="1" i="1" dirty="0">
                <a:latin typeface="Courier"/>
                <a:cs typeface="Courier"/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164" y="4956812"/>
            <a:ext cx="1569660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Courier"/>
                <a:cs typeface="Courier"/>
              </a:rPr>
              <a:t>inner.spl</a:t>
            </a:r>
            <a:endParaRPr lang="en-US" sz="2000" b="1" dirty="0">
              <a:solidFill>
                <a:schemeClr val="tx2"/>
              </a:solidFill>
              <a:latin typeface="Courier"/>
              <a:cs typeface="Couri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747" y="5288519"/>
            <a:ext cx="438682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JOB 1 </a:t>
            </a:r>
            <a:r>
              <a:rPr lang="en-US" b="1" dirty="0">
                <a:latin typeface="Courier"/>
                <a:cs typeface="Courier"/>
              </a:rPr>
              <a:t>../1.sub</a:t>
            </a:r>
          </a:p>
          <a:p>
            <a:r>
              <a:rPr lang="en-US" dirty="0">
                <a:latin typeface="Courier"/>
                <a:cs typeface="Courier"/>
              </a:rPr>
              <a:t>JOB 2 </a:t>
            </a:r>
            <a:r>
              <a:rPr lang="en-US" b="1" dirty="0">
                <a:latin typeface="Courier"/>
                <a:cs typeface="Courier"/>
              </a:rPr>
              <a:t>../2.sub</a:t>
            </a:r>
          </a:p>
          <a:p>
            <a:r>
              <a:rPr lang="en-US" dirty="0">
                <a:latin typeface="Courier"/>
                <a:cs typeface="Courier"/>
              </a:rPr>
              <a:t>PARENT 1 CHILD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2253" y="1462199"/>
            <a:ext cx="1107996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0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164" y="3361429"/>
            <a:ext cx="954107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  <a:latin typeface="Courier"/>
                <a:cs typeface="Courier"/>
              </a:rPr>
              <a:t>B.spl</a:t>
            </a:r>
            <a:endParaRPr lang="en-US" sz="2000" b="1" dirty="0">
              <a:solidFill>
                <a:schemeClr val="accent1"/>
              </a:solidFill>
              <a:latin typeface="Courier"/>
              <a:cs typeface="Courie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7B956D-21D6-A148-BBC4-F27A83C29831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DAG Splicing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6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/>
          </a:bodyPr>
          <a:lstStyle/>
          <a:p>
            <a:r>
              <a:rPr lang="en-US" dirty="0"/>
              <a:t>More on </a:t>
            </a:r>
            <a:r>
              <a:rPr lang="en-US" b="1" dirty="0"/>
              <a:t>SPLICE</a:t>
            </a:r>
            <a:r>
              <a:rPr lang="en-US" dirty="0"/>
              <a:t> Behavior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602702"/>
            <a:ext cx="8558991" cy="4569498"/>
          </a:xfrm>
        </p:spPr>
        <p:txBody>
          <a:bodyPr>
            <a:normAutofit/>
          </a:bodyPr>
          <a:lstStyle/>
          <a:p>
            <a:r>
              <a:rPr lang="en-US" sz="2800" b="1" dirty="0"/>
              <a:t>HTCondor takes in a DAG and its SPLICEs as a single, large DAG file.</a:t>
            </a:r>
          </a:p>
          <a:p>
            <a:pPr lvl="1"/>
            <a:r>
              <a:rPr lang="en-US" sz="2400" dirty="0">
                <a:latin typeface="+mn-lt"/>
              </a:rPr>
              <a:t>SPLICEs simply allow the user to simplify and modularize the DAG expression using separate files</a:t>
            </a:r>
          </a:p>
          <a:p>
            <a:pPr lvl="1"/>
            <a:r>
              <a:rPr lang="en-US" sz="2400" dirty="0">
                <a:latin typeface="+mn-lt"/>
              </a:rPr>
              <a:t>A single </a:t>
            </a:r>
            <a:r>
              <a:rPr lang="en-US" sz="2400" dirty="0" err="1">
                <a:latin typeface="+mn-lt"/>
              </a:rPr>
              <a:t>DAGMan</a:t>
            </a:r>
            <a:r>
              <a:rPr lang="en-US" sz="2400" dirty="0">
                <a:latin typeface="+mn-lt"/>
              </a:rPr>
              <a:t> job is queued with single set of status files. </a:t>
            </a:r>
          </a:p>
          <a:p>
            <a:r>
              <a:rPr lang="en-US" sz="2800" dirty="0">
                <a:latin typeface="+mn-lt"/>
                <a:ea typeface="Courier" charset="0"/>
                <a:cs typeface="Courier" charset="0"/>
              </a:rPr>
              <a:t>Great for gradually testing and building up a large DAG (since a SPLICE file can be submitted by itself, without its outer DAG).</a:t>
            </a:r>
          </a:p>
          <a:p>
            <a:r>
              <a:rPr lang="en-US" sz="2800" dirty="0">
                <a:latin typeface="+mn-lt"/>
                <a:ea typeface="Courier" charset="0"/>
                <a:cs typeface="Courier" charset="0"/>
              </a:rPr>
              <a:t>SPLICE lines are not treated like nodes.</a:t>
            </a:r>
          </a:p>
          <a:p>
            <a:pPr lvl="1"/>
            <a:r>
              <a:rPr lang="en-US" sz="2400" dirty="0">
                <a:latin typeface="+mn-lt"/>
                <a:ea typeface="Courier" charset="0"/>
                <a:cs typeface="Courier" charset="0"/>
              </a:rPr>
              <a:t>no PRE/POST scripts or RETRIES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1422B9-C552-2B40-9055-53E35EBBC06E}"/>
              </a:ext>
            </a:extLst>
          </p:cNvPr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DAG Splicing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29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42887" y="3433103"/>
            <a:ext cx="3986214" cy="919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if some DAG components can’t be known at submit time?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0277" y="3654242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501" y="3520543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89889" y="3520543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33001" y="3520543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85251" y="3520543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82516" y="2691950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473680" y="4338635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103377" y="1845191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03377" y="5304128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4" name="Curved Right Arrow 3"/>
          <p:cNvSpPr/>
          <p:nvPr/>
        </p:nvSpPr>
        <p:spPr>
          <a:xfrm flipH="1">
            <a:off x="4431609" y="2014539"/>
            <a:ext cx="1311966" cy="2126740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5859577" y="2586952"/>
            <a:ext cx="3066881" cy="228508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e.g. If the value of</a:t>
            </a:r>
            <a:r>
              <a:rPr lang="en-US" i="1" dirty="0"/>
              <a:t> </a:t>
            </a:r>
            <a:r>
              <a:rPr lang="en-US" b="1" i="1" dirty="0"/>
              <a:t>N</a:t>
            </a:r>
            <a:r>
              <a:rPr lang="en-US" dirty="0"/>
              <a:t> can only be determined as part of the work of the prior node (</a:t>
            </a:r>
            <a:r>
              <a:rPr lang="en-US" b="1" dirty="0">
                <a:solidFill>
                  <a:schemeClr val="accent4"/>
                </a:solidFill>
              </a:rPr>
              <a:t>A</a:t>
            </a:r>
            <a:r>
              <a:rPr lang="en-US" dirty="0"/>
              <a:t>) </a:t>
            </a:r>
            <a:r>
              <a:rPr lang="mr-IN" dirty="0"/>
              <a:t>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4158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829175" y="3288516"/>
            <a:ext cx="3986214" cy="919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SUBDAG</a:t>
            </a:r>
            <a:r>
              <a:rPr lang="en-US" dirty="0"/>
              <a:t> within a DAG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57395" y="6472242"/>
            <a:ext cx="7072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Advanced </a:t>
            </a:r>
            <a:r>
              <a:rPr lang="en-US" sz="2000" dirty="0">
                <a:solidFill>
                  <a:schemeClr val="accent1"/>
                </a:solidFill>
                <a:hlinkClick r:id="rId4"/>
              </a:rPr>
              <a:t>Features &gt; DAG Within a DAG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06565" y="3509655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789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6177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9289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71539" y="3375956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968804" y="2490211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59968" y="4251200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9665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9665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6735" y="1919333"/>
            <a:ext cx="3803523" cy="16312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latin typeface="Courier"/>
                <a:cs typeface="Courier"/>
              </a:rPr>
              <a:t>SUBDAG EXTERNAL B </a:t>
            </a:r>
            <a:r>
              <a:rPr lang="en-US" sz="2000" b="1" dirty="0" err="1">
                <a:latin typeface="Courier"/>
                <a:cs typeface="Courier"/>
              </a:rPr>
              <a:t>B.dag</a:t>
            </a:r>
            <a:endParaRPr lang="en-US" sz="2000" b="1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C </a:t>
            </a:r>
            <a:r>
              <a:rPr lang="en-US" sz="2000" dirty="0" err="1">
                <a:latin typeface="Courier"/>
                <a:cs typeface="Courier"/>
              </a:rPr>
              <a:t>C.sub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</a:t>
            </a:r>
            <a:r>
              <a:rPr lang="en-US" sz="2000" b="1" dirty="0">
                <a:latin typeface="Courier"/>
                <a:cs typeface="Courier"/>
              </a:rPr>
              <a:t>CHILD B</a:t>
            </a:r>
          </a:p>
          <a:p>
            <a:r>
              <a:rPr lang="en-US" sz="2000" b="1" dirty="0">
                <a:latin typeface="Courier"/>
                <a:cs typeface="Courier"/>
              </a:rPr>
              <a:t>PARENT B </a:t>
            </a:r>
            <a:r>
              <a:rPr lang="en-US" sz="2000" dirty="0">
                <a:latin typeface="Courier"/>
                <a:cs typeface="Courier"/>
              </a:rPr>
              <a:t>CHILD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5153" y="1471586"/>
            <a:ext cx="1290738" cy="461665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4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647" y="4136352"/>
            <a:ext cx="3471728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B1 B1.sub</a:t>
            </a:r>
          </a:p>
          <a:p>
            <a:r>
              <a:rPr lang="en-US" sz="2000" dirty="0">
                <a:latin typeface="Courier"/>
                <a:cs typeface="Courier"/>
              </a:rPr>
              <a:t>JOB B2 B2.sub</a:t>
            </a:r>
          </a:p>
          <a:p>
            <a:r>
              <a:rPr lang="mr-IN" sz="2000" dirty="0">
                <a:latin typeface="Courier"/>
                <a:cs typeface="Courier"/>
              </a:rPr>
              <a:t>…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B</a:t>
            </a:r>
            <a:r>
              <a:rPr lang="en-US" sz="2000" i="1" dirty="0">
                <a:latin typeface="Courier"/>
                <a:cs typeface="Courier"/>
              </a:rPr>
              <a:t>N</a:t>
            </a: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dirty="0" err="1">
                <a:latin typeface="Courier"/>
                <a:cs typeface="Courier"/>
              </a:rPr>
              <a:t>B</a:t>
            </a:r>
            <a:r>
              <a:rPr lang="en-US" sz="2000" i="1" dirty="0" err="1">
                <a:latin typeface="Courier"/>
                <a:cs typeface="Courier"/>
              </a:rPr>
              <a:t>N</a:t>
            </a:r>
            <a:r>
              <a:rPr lang="en-US" sz="2000" dirty="0" err="1">
                <a:latin typeface="Courier"/>
                <a:cs typeface="Courier"/>
              </a:rPr>
              <a:t>.sub</a:t>
            </a:r>
            <a:endParaRPr lang="en-US" sz="2000" dirty="0">
              <a:latin typeface="Courier"/>
              <a:cs typeface="Courie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0064" y="3697841"/>
            <a:ext cx="3011787" cy="461665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2"/>
                </a:solidFill>
                <a:latin typeface="Courier"/>
                <a:cs typeface="Courier"/>
              </a:rPr>
              <a:t>B.dag</a:t>
            </a:r>
            <a:r>
              <a:rPr lang="en-US" sz="2400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Courier"/>
              </a:rPr>
              <a:t>(written by </a:t>
            </a:r>
            <a:r>
              <a:rPr lang="en-US" sz="2400" b="1" dirty="0">
                <a:solidFill>
                  <a:schemeClr val="accent4"/>
                </a:solidFill>
                <a:cs typeface="Courier"/>
              </a:rPr>
              <a:t>A</a:t>
            </a:r>
            <a:r>
              <a:rPr lang="en-US" sz="2400" dirty="0">
                <a:solidFill>
                  <a:srgbClr val="000000"/>
                </a:solidFill>
                <a:cs typeface="Courier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108" y="5544359"/>
            <a:ext cx="6317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A SUBDAG is not submitted (so contents do not have to exist) until prior nodes in the outer DAG have completed.</a:t>
            </a:r>
            <a:endParaRPr lang="en-US" sz="20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34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315075" y="3144572"/>
            <a:ext cx="1314450" cy="11845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Use a </a:t>
            </a:r>
            <a:r>
              <a:rPr lang="en-US" b="1" dirty="0"/>
              <a:t>SUBDAG</a:t>
            </a:r>
            <a:r>
              <a:rPr lang="en-US" dirty="0"/>
              <a:t> to achieve Cyclic Components within a DAG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9289" y="3361668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</a:rPr>
              <a:t>B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968804" y="2361619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959968" y="4929188"/>
            <a:ext cx="8836" cy="65290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9665" y="1600588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9665" y="5588180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1065" y="3851320"/>
            <a:ext cx="4399615" cy="224676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Courier"/>
                <a:cs typeface="Courier"/>
              </a:rPr>
              <a:t>SUBDAG EXTERNAL B </a:t>
            </a:r>
            <a:r>
              <a:rPr lang="en-US" sz="2000" b="1" dirty="0" err="1">
                <a:solidFill>
                  <a:schemeClr val="tx2"/>
                </a:solidFill>
                <a:latin typeface="Courier"/>
                <a:cs typeface="Courier"/>
              </a:rPr>
              <a:t>B.dag</a:t>
            </a:r>
            <a:endParaRPr lang="en-US" sz="2000" b="1" dirty="0">
              <a:solidFill>
                <a:schemeClr val="tx2"/>
              </a:solidFill>
              <a:latin typeface="Courier"/>
              <a:cs typeface="Courier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Courier"/>
                <a:cs typeface="Courier"/>
              </a:rPr>
              <a:t>SCRIPT POST B </a:t>
            </a:r>
            <a:r>
              <a:rPr lang="en-US" sz="2000" b="1" dirty="0" err="1">
                <a:solidFill>
                  <a:schemeClr val="tx2"/>
                </a:solidFill>
                <a:latin typeface="Courier"/>
                <a:cs typeface="Courier"/>
              </a:rPr>
              <a:t>iterateB.sh</a:t>
            </a:r>
            <a:endParaRPr lang="en-US" sz="2000" b="1" dirty="0">
              <a:solidFill>
                <a:schemeClr val="tx2"/>
              </a:solidFill>
              <a:latin typeface="Courier"/>
              <a:cs typeface="Courier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Courier"/>
                <a:cs typeface="Courier"/>
              </a:rPr>
              <a:t>RETRY B 100</a:t>
            </a:r>
          </a:p>
          <a:p>
            <a:r>
              <a:rPr lang="en-US" sz="2000" dirty="0">
                <a:latin typeface="Courier"/>
                <a:cs typeface="Courier"/>
              </a:rPr>
              <a:t>JOB C </a:t>
            </a:r>
            <a:r>
              <a:rPr lang="en-US" sz="2000" dirty="0" err="1">
                <a:latin typeface="Courier"/>
                <a:cs typeface="Courier"/>
              </a:rPr>
              <a:t>C.sub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CHILD B</a:t>
            </a:r>
          </a:p>
          <a:p>
            <a:r>
              <a:rPr lang="en-US" sz="2000" dirty="0">
                <a:latin typeface="Courier"/>
                <a:cs typeface="Courier"/>
              </a:rPr>
              <a:t>PARENT B CHILD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9483" y="3348157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61640" y="4302882"/>
            <a:ext cx="1628523" cy="73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400" b="1" dirty="0">
                <a:solidFill>
                  <a:schemeClr val="tx2"/>
                </a:solidFill>
                <a:cs typeface="Courier"/>
              </a:rPr>
              <a:t>POST script</a:t>
            </a:r>
          </a:p>
          <a:p>
            <a:pPr algn="ctr">
              <a:lnSpc>
                <a:spcPts val="2480"/>
              </a:lnSpc>
            </a:pPr>
            <a:r>
              <a:rPr lang="en-US" sz="2400" b="1" dirty="0">
                <a:solidFill>
                  <a:schemeClr val="tx2"/>
                </a:solidFill>
                <a:cs typeface="Courier"/>
              </a:rPr>
              <a:t>RETRY</a:t>
            </a:r>
          </a:p>
        </p:txBody>
      </p:sp>
      <p:sp>
        <p:nvSpPr>
          <p:cNvPr id="5" name="Circular Arrow 4"/>
          <p:cNvSpPr/>
          <p:nvPr/>
        </p:nvSpPr>
        <p:spPr>
          <a:xfrm rot="14894238" flipV="1">
            <a:off x="6483947" y="2470811"/>
            <a:ext cx="2618509" cy="2718682"/>
          </a:xfrm>
          <a:prstGeom prst="circularArrow">
            <a:avLst>
              <a:gd name="adj1" fmla="val 8885"/>
              <a:gd name="adj2" fmla="val 1142319"/>
              <a:gd name="adj3" fmla="val 21305827"/>
              <a:gd name="adj4" fmla="val 8417664"/>
              <a:gd name="adj5" fmla="val 10688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85739" y="1767488"/>
            <a:ext cx="5934682" cy="184724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POST script determines whether another iteration is necessary; if so, exits non-zero</a:t>
            </a:r>
          </a:p>
          <a:p>
            <a:r>
              <a:rPr lang="en-US" sz="2000" dirty="0">
                <a:latin typeface="+mn-lt"/>
              </a:rPr>
              <a:t>RETRY applies to entire SUBDAG, which may include multiple, sequential nodes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B160A-2CE8-FA44-A260-87F1753ED668}"/>
              </a:ext>
            </a:extLst>
          </p:cNvPr>
          <p:cNvSpPr/>
          <p:nvPr/>
        </p:nvSpPr>
        <p:spPr>
          <a:xfrm>
            <a:off x="1957395" y="6472242"/>
            <a:ext cx="7072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Advanced </a:t>
            </a:r>
            <a:r>
              <a:rPr lang="en-US" sz="2000" dirty="0">
                <a:solidFill>
                  <a:schemeClr val="accent1"/>
                </a:solidFill>
                <a:hlinkClick r:id="rId4"/>
              </a:rPr>
              <a:t>Features &gt; DAG Within a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39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/>
          </a:bodyPr>
          <a:lstStyle/>
          <a:p>
            <a:r>
              <a:rPr lang="en-US" dirty="0"/>
              <a:t>More on </a:t>
            </a:r>
            <a:r>
              <a:rPr lang="en-US" b="1" dirty="0"/>
              <a:t>SUBDAG</a:t>
            </a:r>
            <a:r>
              <a:rPr lang="en-US" dirty="0"/>
              <a:t> Behavior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602702"/>
            <a:ext cx="8558991" cy="4569498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Arial" charset="0"/>
                <a:cs typeface="Arial" charset="0"/>
              </a:rPr>
              <a:t>Each SUBDAG EXTERNAL is a </a:t>
            </a:r>
            <a:r>
              <a:rPr lang="en-US" b="1" dirty="0" err="1">
                <a:latin typeface="+mn-lt"/>
                <a:ea typeface="Arial" charset="0"/>
                <a:cs typeface="Arial" charset="0"/>
              </a:rPr>
              <a:t>DAGMan</a:t>
            </a:r>
            <a:r>
              <a:rPr lang="en-US" b="1" dirty="0">
                <a:latin typeface="+mn-lt"/>
                <a:ea typeface="Arial" charset="0"/>
                <a:cs typeface="Arial" charset="0"/>
              </a:rPr>
              <a:t> job </a:t>
            </a:r>
            <a:r>
              <a:rPr lang="en-US" dirty="0">
                <a:latin typeface="+mn-lt"/>
                <a:ea typeface="Arial" charset="0"/>
                <a:cs typeface="Arial" charset="0"/>
              </a:rPr>
              <a:t>running in the queue, and too many can overwhelm the queue.</a:t>
            </a:r>
          </a:p>
          <a:p>
            <a:pPr lvl="1"/>
            <a:r>
              <a:rPr lang="en-US" sz="2400" b="1" dirty="0">
                <a:ea typeface="Arial" charset="0"/>
                <a:cs typeface="Arial" charset="0"/>
              </a:rPr>
              <a:t>WARNING: </a:t>
            </a:r>
            <a:r>
              <a:rPr lang="en-US" sz="2400" dirty="0">
                <a:ea typeface="Arial" charset="0"/>
                <a:cs typeface="Arial" charset="0"/>
              </a:rPr>
              <a:t>SUBDAGs should only be used (rather than SPLICES) when absolutely necessary!</a:t>
            </a:r>
            <a:endParaRPr lang="en-US" dirty="0">
              <a:latin typeface="+mn-lt"/>
              <a:ea typeface="Arial" charset="0"/>
              <a:cs typeface="Arial" charset="0"/>
            </a:endParaRPr>
          </a:p>
          <a:p>
            <a:r>
              <a:rPr lang="en-US" b="1" dirty="0">
                <a:latin typeface="+mn-lt"/>
                <a:ea typeface="Arial" charset="0"/>
                <a:cs typeface="Arial" charset="0"/>
              </a:rPr>
              <a:t>SUBDAGs </a:t>
            </a:r>
            <a:r>
              <a:rPr lang="en-US" b="1" i="1" u="sng" dirty="0">
                <a:latin typeface="+mn-lt"/>
                <a:ea typeface="Arial" charset="0"/>
                <a:cs typeface="Arial" charset="0"/>
              </a:rPr>
              <a:t>are nodes</a:t>
            </a:r>
            <a:r>
              <a:rPr lang="en-US" i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US" dirty="0">
                <a:latin typeface="+mn-lt"/>
                <a:ea typeface="Arial" charset="0"/>
                <a:cs typeface="Arial" charset="0"/>
              </a:rPr>
              <a:t>(can have PRE/POST scripts, retries, etc.)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87F304-61D5-664C-B5FD-7EB545A8F048}"/>
              </a:ext>
            </a:extLst>
          </p:cNvPr>
          <p:cNvSpPr/>
          <p:nvPr/>
        </p:nvSpPr>
        <p:spPr>
          <a:xfrm>
            <a:off x="1957395" y="6472242"/>
            <a:ext cx="7072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Advanced </a:t>
            </a:r>
            <a:r>
              <a:rPr lang="en-US" sz="2000" dirty="0">
                <a:solidFill>
                  <a:schemeClr val="accent1"/>
                </a:solidFill>
                <a:hlinkClick r:id="rId4"/>
              </a:rPr>
              <a:t>Features &gt; DAG Within a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14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DAG-level Control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DAG = ”directed acyclic graph”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43463" cy="46434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topological ordering of vertices (“</a:t>
            </a:r>
            <a:r>
              <a:rPr lang="en-US" b="1" dirty="0">
                <a:solidFill>
                  <a:schemeClr val="accent1"/>
                </a:solidFill>
              </a:rPr>
              <a:t>nodes</a:t>
            </a:r>
            <a:r>
              <a:rPr lang="en-US" dirty="0"/>
              <a:t>”) is established by directional connections (“</a:t>
            </a:r>
            <a:r>
              <a:rPr lang="en-US" b="1" dirty="0">
                <a:solidFill>
                  <a:schemeClr val="accent1"/>
                </a:solidFill>
              </a:rPr>
              <a:t>edges</a:t>
            </a:r>
            <a:r>
              <a:rPr lang="en-US" dirty="0"/>
              <a:t>”)</a:t>
            </a:r>
          </a:p>
          <a:p>
            <a:r>
              <a:rPr lang="en-US" dirty="0"/>
              <a:t>“acyclic” aspect requires a start and end, with no looped repetition</a:t>
            </a:r>
          </a:p>
          <a:p>
            <a:pPr lvl="1"/>
            <a:r>
              <a:rPr lang="en-US" dirty="0"/>
              <a:t>can contain cyclic subcomponents, covered in later slides for workflows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4607" y="6058974"/>
            <a:ext cx="51720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solidFill>
                  <a:schemeClr val="accent1"/>
                </a:solidFill>
                <a:hlinkClick r:id="rId2"/>
              </a:rPr>
              <a:t>wikipedia.org</a:t>
            </a:r>
            <a:r>
              <a:rPr lang="en-US" sz="1600" dirty="0">
                <a:solidFill>
                  <a:schemeClr val="accent1"/>
                </a:solidFill>
                <a:hlinkClick r:id="rId2"/>
              </a:rPr>
              <a:t>/wiki/</a:t>
            </a:r>
            <a:r>
              <a:rPr lang="en-US" sz="1600" dirty="0" err="1">
                <a:solidFill>
                  <a:schemeClr val="accent1"/>
                </a:solidFill>
                <a:hlinkClick r:id="rId2"/>
              </a:rPr>
              <a:t>Directed_acyclic_graph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26" y="1860557"/>
            <a:ext cx="3582984" cy="3582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0254" y="5443541"/>
            <a:ext cx="3042606" cy="307777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Courier"/>
              </a:rPr>
              <a:t>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80303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Pause (then resume) a DAG by holding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00"/>
          </a:xfrm>
        </p:spPr>
        <p:txBody>
          <a:bodyPr>
            <a:normAutofit/>
          </a:bodyPr>
          <a:lstStyle/>
          <a:p>
            <a:r>
              <a:rPr lang="en-US" dirty="0"/>
              <a:t>Hold the </a:t>
            </a:r>
            <a:r>
              <a:rPr lang="en-US" dirty="0" err="1"/>
              <a:t>DAGMan</a:t>
            </a:r>
            <a:r>
              <a:rPr lang="en-US" dirty="0"/>
              <a:t> job process:</a:t>
            </a:r>
          </a:p>
          <a:p>
            <a:pPr marL="457200" lvl="1" indent="0">
              <a:buNone/>
            </a:pPr>
            <a:r>
              <a:rPr lang="en-US" sz="3200" b="1" dirty="0" err="1">
                <a:solidFill>
                  <a:srgbClr val="CB3A46"/>
                </a:solidFill>
                <a:latin typeface="Courier"/>
                <a:cs typeface="Courier"/>
              </a:rPr>
              <a:t>condor_hold</a:t>
            </a:r>
            <a:r>
              <a:rPr lang="en-US" sz="32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3200" b="1" i="1" dirty="0" err="1">
                <a:solidFill>
                  <a:srgbClr val="CB3A46"/>
                </a:solidFill>
                <a:latin typeface="Courier"/>
                <a:cs typeface="Courier"/>
              </a:rPr>
              <a:t>dagman_jobID</a:t>
            </a:r>
            <a:endParaRPr lang="en-US" b="1" i="1" dirty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Pauses the DAG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No new node jobs submitted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Queued node jobs continue to run (including SUBDAGs), but no PRE/POST scripts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DAG resumes when released (</a:t>
            </a:r>
            <a:r>
              <a:rPr lang="en-US" b="1" dirty="0" err="1">
                <a:solidFill>
                  <a:srgbClr val="CB3A46"/>
                </a:solidFill>
                <a:latin typeface="Courier" charset="0"/>
                <a:ea typeface="Courier" charset="0"/>
                <a:cs typeface="Courier" charset="0"/>
              </a:rPr>
              <a:t>condor_release</a:t>
            </a:r>
            <a:r>
              <a:rPr lang="en-US" b="1" dirty="0">
                <a:solidFill>
                  <a:srgbClr val="CB3A46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i="1" dirty="0" err="1">
                <a:solidFill>
                  <a:srgbClr val="CB3A46"/>
                </a:solidFill>
                <a:latin typeface="Courier" charset="0"/>
                <a:ea typeface="Courier" charset="0"/>
                <a:cs typeface="Courier" charset="0"/>
              </a:rPr>
              <a:t>dagman_jobID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8742" y="6429380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Suspending a Running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002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Cleanly quit a DAG with a</a:t>
            </a:r>
            <a:br>
              <a:rPr lang="en-US" dirty="0"/>
            </a:br>
            <a:r>
              <a:rPr lang="en-US" b="1" dirty="0"/>
              <a:t>halt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43375"/>
          </a:xfrm>
        </p:spPr>
        <p:txBody>
          <a:bodyPr>
            <a:normAutofit fontScale="92500"/>
          </a:bodyPr>
          <a:lstStyle/>
          <a:p>
            <a:r>
              <a:rPr lang="en-US" sz="3000" dirty="0"/>
              <a:t>Create a file named </a:t>
            </a:r>
            <a:r>
              <a:rPr lang="en-US" sz="3000" b="1" i="1" dirty="0" err="1">
                <a:solidFill>
                  <a:srgbClr val="CB3A46"/>
                </a:solidFill>
                <a:latin typeface="Courier"/>
                <a:cs typeface="Courier"/>
              </a:rPr>
              <a:t>DAG_file</a:t>
            </a:r>
            <a:r>
              <a:rPr lang="en-US" sz="3000" b="1" dirty="0" err="1">
                <a:solidFill>
                  <a:srgbClr val="CB3A46"/>
                </a:solidFill>
                <a:latin typeface="Courier"/>
                <a:cs typeface="Courier"/>
              </a:rPr>
              <a:t>.halt</a:t>
            </a:r>
            <a:r>
              <a:rPr lang="en-US" sz="3000" dirty="0">
                <a:latin typeface="Arial" charset="0"/>
                <a:ea typeface="Arial" charset="0"/>
                <a:cs typeface="Arial" charset="0"/>
              </a:rPr>
              <a:t> in the same directory as the submitted DAG file</a:t>
            </a:r>
          </a:p>
          <a:p>
            <a:r>
              <a:rPr lang="en-US" sz="3000" dirty="0">
                <a:latin typeface="Arial" charset="0"/>
                <a:ea typeface="Arial" charset="0"/>
                <a:cs typeface="Arial" charset="0"/>
              </a:rPr>
              <a:t>Allows the DAG to complete nodes in-progress</a:t>
            </a: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No new node jobs submitted</a:t>
            </a: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Queued node jobs, SUBDAGs, </a:t>
            </a:r>
            <a:r>
              <a:rPr lang="en-US" sz="26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and POST scripts 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continue to run, but not PRE scripts</a:t>
            </a:r>
          </a:p>
          <a:p>
            <a:r>
              <a:rPr lang="en-US" sz="3000" dirty="0" err="1">
                <a:latin typeface="Arial" charset="0"/>
                <a:ea typeface="Arial" charset="0"/>
                <a:cs typeface="Arial" charset="0"/>
              </a:rPr>
              <a:t>DAGMan</a:t>
            </a:r>
            <a:r>
              <a:rPr lang="en-US" sz="3000" dirty="0">
                <a:latin typeface="Arial" charset="0"/>
                <a:ea typeface="Arial" charset="0"/>
                <a:cs typeface="Arial" charset="0"/>
              </a:rPr>
              <a:t> resumes after the file is deleted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If not deleted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the DAG creates a rescue DAG file and exits after all queued jobs have completed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8742" y="6157914"/>
            <a:ext cx="5172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Suspending a Running DAG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96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Throttle job nodes of large DAGs via DAG-level configuration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486275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If a DAG has </a:t>
            </a:r>
            <a:r>
              <a:rPr lang="en-US" sz="3600" b="1" i="1" dirty="0">
                <a:latin typeface="Arial" charset="0"/>
                <a:ea typeface="Arial" charset="0"/>
                <a:cs typeface="Arial" charset="0"/>
              </a:rPr>
              <a:t>many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 (thousands or more) jobs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, submit server and queue performance can be assured by limiting: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Number of jobs in the queue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Number of jobs idle (waiting to run)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Number of PRE or POST scripts running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Limits can be specified in a DAG-specific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CONFIG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file (recommended) or as arguments to </a:t>
            </a:r>
            <a:r>
              <a:rPr lang="en-US" sz="3000" dirty="0" err="1">
                <a:latin typeface="Courier" charset="0"/>
                <a:ea typeface="Courier" charset="0"/>
                <a:cs typeface="Courier" charset="0"/>
              </a:rPr>
              <a:t>condor_submit_dag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7392" y="6429380"/>
            <a:ext cx="684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Advanced Features &gt; Configuration Specific to a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7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829175" y="3174212"/>
            <a:ext cx="3986214" cy="919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DAG-specific throttling via a </a:t>
            </a:r>
            <a:r>
              <a:rPr lang="en-US" b="1" dirty="0"/>
              <a:t>CONFIG</a:t>
            </a:r>
            <a:r>
              <a:rPr lang="en-US" dirty="0"/>
              <a:t> file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06565" y="3395351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789" y="3261652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6177" y="3261652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9289" y="3261652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71539" y="3261652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96101" y="2433059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141524" y="2433059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968804" y="2433059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68804" y="2433059"/>
            <a:ext cx="1292417" cy="7268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96101" y="4079744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141524" y="4079744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59968" y="4079744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236286" y="4079744"/>
            <a:ext cx="939591" cy="859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9665" y="1586300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9665" y="5045237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6735" y="1936783"/>
            <a:ext cx="3803523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SPLICE B </a:t>
            </a:r>
            <a:r>
              <a:rPr lang="en-US" sz="2000" dirty="0" err="1">
                <a:latin typeface="Courier"/>
                <a:cs typeface="Courier"/>
              </a:rPr>
              <a:t>B.dag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C </a:t>
            </a:r>
            <a:r>
              <a:rPr lang="en-US" sz="2000" dirty="0" err="1">
                <a:latin typeface="Courier"/>
                <a:cs typeface="Courier"/>
              </a:rPr>
              <a:t>C.sub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CHILD B</a:t>
            </a:r>
          </a:p>
          <a:p>
            <a:r>
              <a:rPr lang="en-US" sz="2000" dirty="0">
                <a:latin typeface="Courier"/>
                <a:cs typeface="Courier"/>
              </a:rPr>
              <a:t>PARENT B CHILD C</a:t>
            </a:r>
          </a:p>
          <a:p>
            <a:r>
              <a:rPr lang="en-US" sz="2000" b="1" dirty="0">
                <a:latin typeface="Courier"/>
                <a:cs typeface="Courier"/>
              </a:rPr>
              <a:t>CONFIG </a:t>
            </a:r>
            <a:r>
              <a:rPr lang="en-US" sz="2000" b="1" dirty="0" err="1">
                <a:latin typeface="Courier"/>
                <a:cs typeface="Courier"/>
              </a:rPr>
              <a:t>my.dag.config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152" y="1433620"/>
            <a:ext cx="1614301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646" y="4664691"/>
            <a:ext cx="5193561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"/>
                <a:cs typeface="Courier"/>
              </a:rPr>
              <a:t>DAGMAN_MAX_JOBS_SUBMITTED = 1000</a:t>
            </a:r>
          </a:p>
          <a:p>
            <a:r>
              <a:rPr lang="en-US" sz="2000" b="1" dirty="0">
                <a:latin typeface="Courier"/>
                <a:cs typeface="Courier"/>
              </a:rPr>
              <a:t>DAGMAN_MAX_JOBS_IDLE = 100</a:t>
            </a:r>
          </a:p>
          <a:p>
            <a:r>
              <a:rPr lang="en-US" sz="2000" b="1" dirty="0">
                <a:latin typeface="Courier"/>
                <a:cs typeface="Courier"/>
              </a:rPr>
              <a:t>DAGMAN_MAX_PRE_SCRIPTS = 4</a:t>
            </a:r>
          </a:p>
          <a:p>
            <a:r>
              <a:rPr lang="en-US" sz="2000" b="1" dirty="0">
                <a:latin typeface="Courier"/>
                <a:cs typeface="Courier"/>
              </a:rPr>
              <a:t>DAGMAN_MAX_POST_SCRIPTS = 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0064" y="4161528"/>
            <a:ext cx="3200945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ourier"/>
                <a:cs typeface="Courier"/>
              </a:rPr>
              <a:t>my.dag.config</a:t>
            </a:r>
            <a:endParaRPr lang="en-US" sz="2800" b="1" dirty="0">
              <a:latin typeface="Courier"/>
              <a:cs typeface="Courier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411C40-D7D5-214F-BA66-416627EAEFE6}"/>
              </a:ext>
            </a:extLst>
          </p:cNvPr>
          <p:cNvSpPr/>
          <p:nvPr/>
        </p:nvSpPr>
        <p:spPr>
          <a:xfrm>
            <a:off x="1957392" y="6429380"/>
            <a:ext cx="684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Advanced Features &gt; Configuration Specific to a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224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DAGMan</a:t>
            </a:r>
            <a:r>
              <a:rPr lang="en-US" dirty="0"/>
              <a:t> Features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4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</a:t>
            </a:r>
            <a:r>
              <a:rPr lang="en-US" dirty="0" err="1"/>
              <a:t>DAGMan</a:t>
            </a:r>
            <a:r>
              <a:rPr lang="en-US" dirty="0"/>
              <a:t> Features:</a:t>
            </a:r>
            <a:br>
              <a:rPr lang="en-US" dirty="0"/>
            </a:br>
            <a:r>
              <a:rPr lang="en-US" dirty="0"/>
              <a:t>Node-Level Controls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129330"/>
            <a:ext cx="6657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Setting Priorities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Applications &gt; The DAG Input File &gt; PRE_SKIP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928813"/>
            <a:ext cx="8558991" cy="4114800"/>
          </a:xfrm>
        </p:spPr>
        <p:txBody>
          <a:bodyPr>
            <a:normAutofit/>
          </a:bodyPr>
          <a:lstStyle/>
          <a:p>
            <a:r>
              <a:rPr lang="en-US" sz="2800" dirty="0"/>
              <a:t>Set the </a:t>
            </a:r>
            <a:r>
              <a:rPr lang="en-US" sz="2800" b="1" dirty="0"/>
              <a:t>PRIORITY</a:t>
            </a:r>
            <a:r>
              <a:rPr lang="en-US" sz="2800" dirty="0"/>
              <a:t> of JOB nodes with: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PRIORITY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priority_value</a:t>
            </a:r>
            <a:endParaRPr lang="en-US" sz="2400" b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3"/>
            <a:endParaRPr lang="en-US" sz="1600" dirty="0">
              <a:latin typeface="+mn-lt"/>
              <a:ea typeface="Courier" charset="0"/>
              <a:cs typeface="Courier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Use a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PRE_SKIP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to skip a node and mark it as successful, if the PRE script exits with a specific exit code: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PRE_SKIP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exit_code</a:t>
            </a:r>
            <a:endParaRPr lang="en-US" sz="2400" b="1" i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84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</a:t>
            </a:r>
            <a:r>
              <a:rPr lang="en-US" dirty="0" err="1"/>
              <a:t>DAGMan</a:t>
            </a:r>
            <a:r>
              <a:rPr lang="en-US" dirty="0"/>
              <a:t> Features:</a:t>
            </a:r>
            <a:br>
              <a:rPr lang="en-US" dirty="0"/>
            </a:br>
            <a:r>
              <a:rPr lang="en-US" dirty="0"/>
              <a:t>Modular Control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5800727"/>
            <a:ext cx="6657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The DAG Input File &gt; JOB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Applications &gt; Advanced Features &gt; INCLUDE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4"/>
              </a:rPr>
              <a:t>DAGMan Applications &gt; Advanced &gt; Throttling by Category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81739" y="1785938"/>
            <a:ext cx="8558991" cy="4257675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Append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NOOP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to a JOB definition so that its JOB process isn’t run by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DAGMan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Test DAG structure without running jobs (node-level)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Simplify combinatorial PARENT-CHILD statements (modular)</a:t>
            </a:r>
          </a:p>
          <a:p>
            <a:pPr lvl="2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Communicate DAG features separately with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INCLUDE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e.g. separate file for JOB nodes and for VARS definitions, as part of the same DAG</a:t>
            </a:r>
          </a:p>
          <a:p>
            <a:pPr lvl="2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Define a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CATEGORY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to throttle only a specific subset of jobs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273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</a:t>
            </a:r>
            <a:r>
              <a:rPr lang="en-US" dirty="0" err="1"/>
              <a:t>DAGMan</a:t>
            </a:r>
            <a:r>
              <a:rPr lang="en-US" dirty="0"/>
              <a:t> Features:</a:t>
            </a:r>
            <a:br>
              <a:rPr lang="en-US" dirty="0"/>
            </a:br>
            <a:r>
              <a:rPr lang="en-US" dirty="0"/>
              <a:t>DAG-Level Controls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728781"/>
            <a:ext cx="8558991" cy="41148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Replace the </a:t>
            </a:r>
            <a:r>
              <a:rPr lang="en-US" sz="2800" b="1" i="1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with </a:t>
            </a:r>
            <a:r>
              <a:rPr lang="en-US" sz="2800" b="1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ALL_NODES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to apply a DAG feature to all nodes of the DAG</a:t>
            </a:r>
          </a:p>
          <a:p>
            <a:pPr lvl="2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Abort the entire DAG if a specific node exits with a specific exit code: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ABORT-DAG-ON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exit_code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lvl="2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Define a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FINAL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node that will always run, even in the event of DAG failure (to clean up, perhaps).</a:t>
            </a:r>
            <a:endParaRPr lang="en-US" sz="2800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FINAL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submit_file</a:t>
            </a:r>
            <a:endParaRPr lang="en-US" sz="2400" b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sz="2800" dirty="0">
              <a:latin typeface="+mn-lt"/>
              <a:ea typeface="Courier" charset="0"/>
              <a:cs typeface="Courie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1675" y="5857879"/>
            <a:ext cx="6657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&gt; ALL_NODES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Applications &gt; Advanced &gt; Stopping the Entire DAG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4"/>
              </a:rPr>
              <a:t>DAGMan Applications &gt; Advanced &gt; FINAL Node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015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Much More in the HTCondor Manual!!!</a:t>
            </a:r>
          </a:p>
        </p:txBody>
      </p:sp>
      <p:sp>
        <p:nvSpPr>
          <p:cNvPr id="2" name="Rectangle 1"/>
          <p:cNvSpPr/>
          <p:nvPr/>
        </p:nvSpPr>
        <p:spPr>
          <a:xfrm>
            <a:off x="271463" y="4200533"/>
            <a:ext cx="860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https://htcondor.readthedocs.io/en/stable/users-manual/dagman-applications.html</a:t>
            </a:r>
            <a:endParaRPr lang="en-US" b="1" dirty="0">
              <a:solidFill>
                <a:srgbClr val="0035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146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11180"/>
            <a:ext cx="7772400" cy="1362075"/>
          </a:xfrm>
        </p:spPr>
        <p:txBody>
          <a:bodyPr/>
          <a:lstStyle/>
          <a:p>
            <a:pPr algn="ctr"/>
            <a:r>
              <a:rPr lang="en-US" dirty="0"/>
              <a:t>Final Questions?</a:t>
            </a:r>
          </a:p>
        </p:txBody>
      </p:sp>
      <p:pic>
        <p:nvPicPr>
          <p:cNvPr id="6" name="Picture 5" descr="California_Condor_credit_GaryKra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713754"/>
            <a:ext cx="3594100" cy="23960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9198" y="5092217"/>
            <a:ext cx="4358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htcondor-users@cs.wisc.edu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614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Describing Workflows with</a:t>
            </a:r>
            <a:br>
              <a:rPr lang="en-US"/>
            </a:br>
            <a:r>
              <a:rPr lang="en-US" dirty="0" err="1"/>
              <a:t>DAGMan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29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DAGMan</a:t>
            </a:r>
            <a:r>
              <a:rPr lang="en-US" dirty="0"/>
              <a:t> in the HTCondor Manual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1701" y="6511713"/>
            <a:ext cx="6229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https://htcondor.readthedocs.io/en/stable/users-manual/index.html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8F239A-3D2C-434E-A801-F06F037C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66" y="1531444"/>
            <a:ext cx="7595419" cy="47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2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HTC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2392"/>
            <a:ext cx="4987851" cy="4995809"/>
          </a:xfrm>
        </p:spPr>
        <p:txBody>
          <a:bodyPr>
            <a:normAutofit/>
          </a:bodyPr>
          <a:lstStyle/>
          <a:p>
            <a:r>
              <a:rPr lang="en-US" dirty="0"/>
              <a:t>User must communicate the “</a:t>
            </a:r>
            <a:r>
              <a:rPr lang="en-US" b="1" dirty="0"/>
              <a:t>nodes</a:t>
            </a:r>
            <a:r>
              <a:rPr lang="en-US" dirty="0"/>
              <a:t>” and directional “</a:t>
            </a:r>
            <a:r>
              <a:rPr lang="en-US" b="1" dirty="0"/>
              <a:t>edges</a:t>
            </a:r>
            <a:r>
              <a:rPr lang="en-US" dirty="0"/>
              <a:t>” of the DAG</a:t>
            </a:r>
          </a:p>
        </p:txBody>
      </p:sp>
      <p:sp>
        <p:nvSpPr>
          <p:cNvPr id="5" name="Rectangle 4"/>
          <p:cNvSpPr/>
          <p:nvPr/>
        </p:nvSpPr>
        <p:spPr>
          <a:xfrm>
            <a:off x="5735150" y="3383543"/>
            <a:ext cx="542726" cy="542694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412042" y="3383543"/>
            <a:ext cx="542726" cy="542694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7088658" y="3383543"/>
            <a:ext cx="542726" cy="542694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4412" y="3383543"/>
            <a:ext cx="542726" cy="542694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120384" y="2547363"/>
            <a:ext cx="1243520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742144" y="2547363"/>
            <a:ext cx="62175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63903" y="2547363"/>
            <a:ext cx="0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363903" y="2547363"/>
            <a:ext cx="1085153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20384" y="4035552"/>
            <a:ext cx="968274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705600" y="4035552"/>
            <a:ext cx="560832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355067" y="4035552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631384" y="4033484"/>
            <a:ext cx="817673" cy="86145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746384" y="3407927"/>
            <a:ext cx="427087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05600" y="1841319"/>
            <a:ext cx="1310029" cy="542694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split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36623" y="5004253"/>
            <a:ext cx="1636887" cy="542694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combine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5537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7" name="Straight Arrow Connector 1166"/>
          <p:cNvCxnSpPr/>
          <p:nvPr/>
        </p:nvCxnSpPr>
        <p:spPr>
          <a:xfrm>
            <a:off x="7168831" y="2547363"/>
            <a:ext cx="1292417" cy="7268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72" name="Rectangle 1171"/>
          <p:cNvSpPr/>
          <p:nvPr/>
        </p:nvSpPr>
        <p:spPr>
          <a:xfrm>
            <a:off x="7606592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...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Simple Example for this Tutorial</a:t>
            </a:r>
          </a:p>
        </p:txBody>
      </p:sp>
      <p:sp>
        <p:nvSpPr>
          <p:cNvPr id="1160" name="Rectangle 1159"/>
          <p:cNvSpPr/>
          <p:nvPr/>
        </p:nvSpPr>
        <p:spPr>
          <a:xfrm>
            <a:off x="506137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161" name="Rectangle 1160"/>
          <p:cNvSpPr/>
          <p:nvPr/>
        </p:nvSpPr>
        <p:spPr>
          <a:xfrm>
            <a:off x="5933340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162" name="Rectangle 1161"/>
          <p:cNvSpPr/>
          <p:nvPr/>
        </p:nvSpPr>
        <p:spPr>
          <a:xfrm>
            <a:off x="6805028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163" name="Rectangle 1162"/>
          <p:cNvSpPr/>
          <p:nvPr/>
        </p:nvSpPr>
        <p:spPr>
          <a:xfrm>
            <a:off x="8185854" y="3375956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164" name="Straight Arrow Connector 1163"/>
          <p:cNvCxnSpPr/>
          <p:nvPr/>
        </p:nvCxnSpPr>
        <p:spPr>
          <a:xfrm flipH="1">
            <a:off x="5596128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5" name="Straight Arrow Connector 1164"/>
          <p:cNvCxnSpPr/>
          <p:nvPr/>
        </p:nvCxnSpPr>
        <p:spPr>
          <a:xfrm flipH="1">
            <a:off x="6341551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6" name="Straight Arrow Connector 1165"/>
          <p:cNvCxnSpPr/>
          <p:nvPr/>
        </p:nvCxnSpPr>
        <p:spPr>
          <a:xfrm>
            <a:off x="7168831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8" name="Straight Arrow Connector 1167"/>
          <p:cNvCxnSpPr/>
          <p:nvPr/>
        </p:nvCxnSpPr>
        <p:spPr>
          <a:xfrm>
            <a:off x="5596128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9" name="Straight Arrow Connector 1168"/>
          <p:cNvCxnSpPr/>
          <p:nvPr/>
        </p:nvCxnSpPr>
        <p:spPr>
          <a:xfrm>
            <a:off x="6341551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0" name="Straight Arrow Connector 1169"/>
          <p:cNvCxnSpPr/>
          <p:nvPr/>
        </p:nvCxnSpPr>
        <p:spPr>
          <a:xfrm>
            <a:off x="7159995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1" name="Straight Arrow Connector 1170"/>
          <p:cNvCxnSpPr/>
          <p:nvPr/>
        </p:nvCxnSpPr>
        <p:spPr>
          <a:xfrm flipH="1">
            <a:off x="7436313" y="4194048"/>
            <a:ext cx="939591" cy="859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81" name="Rectangle 1180"/>
          <p:cNvSpPr/>
          <p:nvPr/>
        </p:nvSpPr>
        <p:spPr>
          <a:xfrm>
            <a:off x="6789692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1182" name="Rectangle 1181"/>
          <p:cNvSpPr/>
          <p:nvPr/>
        </p:nvSpPr>
        <p:spPr>
          <a:xfrm>
            <a:off x="6789692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5E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HTCondor </a:t>
            </a:r>
            <a:r>
              <a:rPr lang="en-US" sz="2000" dirty="0">
                <a:solidFill>
                  <a:srgbClr val="0035E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</a:t>
            </a:r>
            <a:r>
              <a:rPr lang="en-US" sz="2000" dirty="0">
                <a:solidFill>
                  <a:srgbClr val="0035E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DAGMan Applications &gt; DAG Input File</a:t>
            </a:r>
            <a:endParaRPr lang="en-US" sz="2000" dirty="0">
              <a:solidFill>
                <a:srgbClr val="0035ED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00" y="1612392"/>
            <a:ext cx="4987851" cy="4995809"/>
          </a:xfrm>
        </p:spPr>
        <p:txBody>
          <a:bodyPr>
            <a:normAutofit/>
          </a:bodyPr>
          <a:lstStyle/>
          <a:p>
            <a:r>
              <a:rPr lang="en-US" b="1" dirty="0"/>
              <a:t>The DAG input file </a:t>
            </a:r>
            <a:r>
              <a:rPr lang="en-US" dirty="0"/>
              <a:t>communicates the “nodes” and directional “edges” of the DAG</a:t>
            </a:r>
          </a:p>
        </p:txBody>
      </p:sp>
    </p:spTree>
    <p:extLst>
      <p:ext uri="{BB962C8B-B14F-4D97-AF65-F5344CB8AC3E}">
        <p14:creationId xmlns:p14="http://schemas.microsoft.com/office/powerpoint/2010/main" val="1784044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1"/>
        </a:solidFill>
        <a:ln w="76200" cmpd="sng">
          <a:solidFill>
            <a:srgbClr val="000000"/>
          </a:solidFill>
        </a:ln>
      </a:spPr>
      <a:bodyPr wrap="square" rtlCol="0">
        <a:spAutoFit/>
      </a:bodyPr>
      <a:lstStyle>
        <a:defPPr>
          <a:defRPr dirty="0" smtClean="0">
            <a:solidFill>
              <a:srgbClr val="FFFFFF"/>
            </a:solidFill>
            <a:latin typeface="Courier"/>
            <a:cs typeface="Courier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22706</TotalTime>
  <Words>3327</Words>
  <Application>Microsoft Macintosh PowerPoint</Application>
  <PresentationFormat>On-screen Show (4:3)</PresentationFormat>
  <Paragraphs>640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Courier</vt:lpstr>
      <vt:lpstr>Mangal</vt:lpstr>
      <vt:lpstr>Office Theme</vt:lpstr>
      <vt:lpstr>An Introduction to Workflows with DAGMan</vt:lpstr>
      <vt:lpstr>Covered In This Tutorial</vt:lpstr>
      <vt:lpstr>Why Workflows? Why “DAGs”?</vt:lpstr>
      <vt:lpstr>Automation!</vt:lpstr>
      <vt:lpstr>DAG = ”directed acyclic graph”</vt:lpstr>
      <vt:lpstr>Describing Workflows with DAGMan</vt:lpstr>
      <vt:lpstr>DAGMan in the HTCondor Manual</vt:lpstr>
      <vt:lpstr>An Example HTC Workflow</vt:lpstr>
      <vt:lpstr>Simple Example for this Tutorial</vt:lpstr>
      <vt:lpstr>Simple Example for this Tutorial</vt:lpstr>
      <vt:lpstr>Basic DAG input file:  JOB nodes, PARENT-CHILD edges </vt:lpstr>
      <vt:lpstr>Basic DAG input file:  JOB nodes, PARENT-CHILD edges </vt:lpstr>
      <vt:lpstr>Endless Workflow Possibilities</vt:lpstr>
      <vt:lpstr>Endless Workflow Possibilities</vt:lpstr>
      <vt:lpstr>Repeating DAG Components!!</vt:lpstr>
      <vt:lpstr>DAGs are also useful for  non-sequential work</vt:lpstr>
      <vt:lpstr>Basic DAG input file:  JOB nodes, PARENT-CHILD edges </vt:lpstr>
      <vt:lpstr>Submitting and Monitoring a DAGMan Workflow</vt:lpstr>
      <vt:lpstr>Submitting a DAG to the queue </vt:lpstr>
      <vt:lpstr>A submitted DAG creates and DAGMan job process in the queue</vt:lpstr>
      <vt:lpstr>Jobs are automatically submitted by the DAGMan job</vt:lpstr>
      <vt:lpstr>Jobs are automatically submitted by the DAGMan job</vt:lpstr>
      <vt:lpstr>Jobs are automatically submitted by the DAGMan job</vt:lpstr>
      <vt:lpstr>Status files are Created at the time of DAG submission</vt:lpstr>
      <vt:lpstr>Removing a DAG from the queue</vt:lpstr>
      <vt:lpstr>Removal of a DAG results in a rescue file</vt:lpstr>
      <vt:lpstr>Rescue Files For Resuming a Failed DAG </vt:lpstr>
      <vt:lpstr>Node Failures Result in DAG Failure and Removal</vt:lpstr>
      <vt:lpstr>Resolving held node jobs</vt:lpstr>
      <vt:lpstr>DAG Completion</vt:lpstr>
      <vt:lpstr>Beyond the Basic DAG: Node-level Modifiers</vt:lpstr>
      <vt:lpstr>Default File Organization</vt:lpstr>
      <vt:lpstr>Node-specific File Organization with DIR</vt:lpstr>
      <vt:lpstr>PRE and POST scripts run on the submit server, as part of the node</vt:lpstr>
      <vt:lpstr>RETRY failed nodes to overcome transient errors</vt:lpstr>
      <vt:lpstr>RETRY applies to whole node, including PRE/POST scripts</vt:lpstr>
      <vt:lpstr>SCRIPT Arguments and Argument Variables</vt:lpstr>
      <vt:lpstr>Best Control Achieved with One Process per JOB Node</vt:lpstr>
      <vt:lpstr>Modular Organization and Control of DAG Components</vt:lpstr>
      <vt:lpstr>Submit File Templates via VARS</vt:lpstr>
      <vt:lpstr>SPLICE groups of nodes to simplify lengthy DAG files</vt:lpstr>
      <vt:lpstr>Use nested SPLICEs with DIR for repeating workflow components</vt:lpstr>
      <vt:lpstr>Use nested SPLICEs with DIR for repeating workflow components</vt:lpstr>
      <vt:lpstr>More on SPLICE Behavior</vt:lpstr>
      <vt:lpstr>What if some DAG components can’t be known at submit time?</vt:lpstr>
      <vt:lpstr>A SUBDAG within a DAG</vt:lpstr>
      <vt:lpstr>Use a SUBDAG to achieve Cyclic Components within a DAG</vt:lpstr>
      <vt:lpstr>More on SUBDAG Behavior</vt:lpstr>
      <vt:lpstr>DAG-level Control</vt:lpstr>
      <vt:lpstr>Pause (then resume) a DAG by holding it</vt:lpstr>
      <vt:lpstr> Cleanly quit a DAG with a halt file</vt:lpstr>
      <vt:lpstr>Throttle job nodes of large DAGs via DAG-level configuration</vt:lpstr>
      <vt:lpstr>DAG-specific throttling via a CONFIG file</vt:lpstr>
      <vt:lpstr>Other DAGMan Features</vt:lpstr>
      <vt:lpstr>Other DAGMan Features: Node-Level Controls</vt:lpstr>
      <vt:lpstr>Other DAGMan Features: Modular Control</vt:lpstr>
      <vt:lpstr>Other DAGMan Features: DAG-Level Controls</vt:lpstr>
      <vt:lpstr>Much More in the HTCondor Manual!!!</vt:lpstr>
      <vt:lpstr>Final Questions?</vt:lpstr>
    </vt:vector>
  </TitlesOfParts>
  <Company>CHTC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HTCondor User Tutorial</dc:title>
  <dc:creator>Christina Koch</dc:creator>
  <cp:lastModifiedBy>Lauren Michael</cp:lastModifiedBy>
  <cp:revision>1062</cp:revision>
  <cp:lastPrinted>2018-05-21T13:44:41Z</cp:lastPrinted>
  <dcterms:created xsi:type="dcterms:W3CDTF">2016-05-05T14:18:54Z</dcterms:created>
  <dcterms:modified xsi:type="dcterms:W3CDTF">2019-05-17T22:30:45Z</dcterms:modified>
</cp:coreProperties>
</file>