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857" r:id="rId2"/>
    <p:sldId id="913" r:id="rId3"/>
    <p:sldId id="878" r:id="rId4"/>
    <p:sldId id="918" r:id="rId5"/>
    <p:sldId id="915" r:id="rId6"/>
    <p:sldId id="916" r:id="rId7"/>
    <p:sldId id="874" r:id="rId8"/>
    <p:sldId id="91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57" autoAdjust="0"/>
  </p:normalViewPr>
  <p:slideViewPr>
    <p:cSldViewPr snapToGrid="0">
      <p:cViewPr>
        <p:scale>
          <a:sx n="100" d="100"/>
          <a:sy n="100" d="100"/>
        </p:scale>
        <p:origin x="753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F5604B-2A30-405A-A925-687A6F93ED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B0F77C-6BA0-4104-A7B4-217B339CE1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1AD8B1-F2EF-4A73-9425-DBC4EF1E5E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DD66D9-1BAD-4AFD-B4A0-583D9F374A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7928B02-0DB6-4D03-8970-E41772C6F5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142F6A3-FD76-466E-A733-072544057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30F8B-93D5-4DB5-970F-DA992280BC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big change from last year is that you don’t need a friendly sysadmin (or to make changes to your own pool) to create your own private pool.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 use WinSCP to transfer job files from my laptop to the condor-in-the-cloud; other users may find other solutions easier.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56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 may have already used some of these terms without defining them.  I won’t go over them right now, but if I do descend into jargon, hopefully you can look most of it up here.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54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 ahead and get started right away…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don’t have time today for me to create the single-node pool image from scratch, but if you’re curious, the link on this slide goes to the notes I took about how to do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two big ideas are to set TCP_FORWARDING_HOST on start-up to the instance’s public IP – right now, even if you don’t want external accessibility, </a:t>
            </a:r>
            <a:r>
              <a:rPr lang="en-US" dirty="0" err="1"/>
              <a:t>condor_annex</a:t>
            </a:r>
            <a:r>
              <a:rPr lang="en-US" dirty="0"/>
              <a:t> insists that you have it – and use </a:t>
            </a:r>
            <a:r>
              <a:rPr lang="en-US" dirty="0" err="1"/>
              <a:t>HTCondor’s</a:t>
            </a:r>
            <a:r>
              <a:rPr lang="en-US" dirty="0"/>
              <a:t> user-specific config mechanism to make the password file accessible to </a:t>
            </a:r>
            <a:r>
              <a:rPr lang="en-US" dirty="0" err="1"/>
              <a:t>condor_annex</a:t>
            </a:r>
            <a:r>
              <a:rPr lang="en-US" dirty="0"/>
              <a:t> as a normal user.  The second part is optional, but generally convenient, especially for the demo.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917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condor_off</a:t>
            </a:r>
            <a:r>
              <a:rPr lang="en-US" dirty="0"/>
              <a:t> –annex will actually shut the machine down if you’re using the stock annex AMIs; if you provide custom images, you’ll need to do a little work to make that happen.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99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>
            <a:extLst>
              <a:ext uri="{FF2B5EF4-FFF2-40B4-BE49-F238E27FC236}">
                <a16:creationId xmlns:a16="http://schemas.microsoft.com/office/drawing/2014/main" id="{FBC38BD8-116F-4D9B-9B7D-34013BE03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>
            <a:extLst>
              <a:ext uri="{FF2B5EF4-FFF2-40B4-BE49-F238E27FC236}">
                <a16:creationId xmlns:a16="http://schemas.microsoft.com/office/drawing/2014/main" id="{D01B111D-A061-4A88-B3E2-B2C49E1DB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858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017617E-BB2D-4A63-AC87-9E8A8AE8A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FED66-B0D4-41E3-8EE7-4ED56CD35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06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9BC4DAE-75EA-47E5-98D6-03E1B89A6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F394C6-A1E4-4DE0-BCC0-E13237954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95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CDEB224-3D94-420B-912D-C83181E5BE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DAE562-64DA-4A52-BC86-8AAF29C5B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44068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2DFAAFE-9D77-4D69-8B0A-F264DD8E74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FAC4C1-BB36-4182-8855-3BF012FCB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74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F3AE56-589E-4B2F-8F04-9DE1E1762B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075E2F89-616C-481B-A6EE-378B3FC38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8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DE8155CD-DFA0-4D84-B0A8-AE1FCBFF57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4EFD8-3F3C-4C2A-8058-5D50C7FED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0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AB44B52B-5DE7-4826-80A1-34D5D5EB7D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8FF595-3D34-4520-8AF0-532F45DB5F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B85C00-3F73-491F-A941-2C2241A661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5C3336-67BD-40D2-8630-543484E1E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89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DEA4D60-D3B1-4B78-8E0B-AAA9E4EC0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CE6677-2660-43DE-B0D6-A852A0CFA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6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C9DB4C2-54B3-440E-B7D9-8AF96B215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E62A0-6954-4A26-8521-D5EA78391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88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33C56FEC-F4D8-4DFD-897A-CA4D48826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86B18B52-7724-4707-8EDD-3255A8A50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8" name="Picture 1" descr="CHTC_logo_color_horiz.jpg">
            <a:extLst>
              <a:ext uri="{FF2B5EF4-FFF2-40B4-BE49-F238E27FC236}">
                <a16:creationId xmlns:a16="http://schemas.microsoft.com/office/drawing/2014/main" id="{0F670C1D-25BC-4954-8496-28BE790F5CA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424EA28-CCA0-4CFE-837B-63CCBF5F15B8}"/>
              </a:ext>
            </a:extLst>
          </p:cNvPr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50CEB6-684A-4CEE-93DA-2A2917B5E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E1477076-A11F-4477-B352-7141705AD0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C:\Users\vmuser\Desktop\HTCondor_red_blk_notag.png">
            <a:extLst>
              <a:ext uri="{FF2B5EF4-FFF2-40B4-BE49-F238E27FC236}">
                <a16:creationId xmlns:a16="http://schemas.microsoft.com/office/drawing/2014/main" id="{ECAA624A-8A8A-42ED-BBC9-E85DBF99A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ole.aws.amazon.com/ec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-wiki.cs.wisc.edu/index.cgi/wiki?p=CondorInTheCloudSeedConstru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tcondor.readthedocs.io/en/latest/cloud-comput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1D68-988C-4BA2-BD22-A301CB28C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548" y="3109913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sz="3600" dirty="0" err="1">
                <a:ea typeface="+mj-ea"/>
                <a:cs typeface="+mj-cs"/>
              </a:rPr>
              <a:t>HTCondor</a:t>
            </a:r>
            <a:r>
              <a:rPr lang="en-US" sz="3600" dirty="0">
                <a:ea typeface="+mj-ea"/>
                <a:cs typeface="+mj-cs"/>
              </a:rPr>
              <a:t> in the Cloud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671100-FD1D-4959-A77E-1941D9CF8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a single-node </a:t>
            </a:r>
            <a:r>
              <a:rPr lang="en-US" dirty="0" err="1"/>
              <a:t>HTCondor</a:t>
            </a:r>
            <a:r>
              <a:rPr lang="en-US" dirty="0"/>
              <a:t> pool in AWS</a:t>
            </a:r>
          </a:p>
          <a:p>
            <a:r>
              <a:rPr lang="en-US" dirty="0"/>
              <a:t>Expand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condor_annex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show off FROM INSTANCE feature</a:t>
            </a:r>
          </a:p>
          <a:p>
            <a:pPr lvl="1"/>
            <a:r>
              <a:rPr lang="en-US" dirty="0"/>
              <a:t>support for EU regions</a:t>
            </a:r>
          </a:p>
          <a:p>
            <a:pPr lvl="1"/>
            <a:r>
              <a:rPr lang="en-US" dirty="0"/>
              <a:t>see last year’s talk for on-premises use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391BBF-FB45-453D-A379-8B22C5B0C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760A7-9D65-4354-89F2-5833521EF4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94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5D19A5-A8D7-4C42-B0A7-698FCC32F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AWS account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https://console.aws.amazon.com/ec2/</a:t>
            </a:r>
            <a:endParaRPr lang="en-US" dirty="0"/>
          </a:p>
          <a:p>
            <a:r>
              <a:rPr lang="en-US" dirty="0"/>
              <a:t>A web browser (e.g., Firefox)</a:t>
            </a:r>
          </a:p>
          <a:p>
            <a:r>
              <a:rPr lang="en-US" dirty="0"/>
              <a:t>An SSH client (e.g., PuTTY)</a:t>
            </a:r>
          </a:p>
          <a:p>
            <a:r>
              <a:rPr lang="en-US" dirty="0"/>
              <a:t>An SCP client (e.g., WinSCP)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90FEF-0EF4-4E82-B334-020BF708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A220A-A63F-4032-B344-8D107EE2FF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96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A59B9F-87DC-43FF-ACE7-B7648178A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AWS – Amazon Web Services</a:t>
            </a:r>
          </a:p>
          <a:p>
            <a:r>
              <a:rPr lang="en-US" sz="2800" dirty="0"/>
              <a:t>AMI </a:t>
            </a:r>
            <a:r>
              <a:rPr lang="en-US" sz="2800" i="1" dirty="0"/>
              <a:t>(Amazon Machine Image)</a:t>
            </a:r>
            <a:r>
              <a:rPr lang="en-US" sz="2800" dirty="0"/>
              <a:t> – boot disk for an AWS virtual machine</a:t>
            </a:r>
          </a:p>
          <a:p>
            <a:r>
              <a:rPr lang="en-US" sz="2800" dirty="0"/>
              <a:t>IAM </a:t>
            </a:r>
            <a:r>
              <a:rPr lang="en-US" sz="2800" i="1" dirty="0"/>
              <a:t>(Identity and Access Management)</a:t>
            </a:r>
            <a:r>
              <a:rPr lang="en-US" sz="2800" dirty="0"/>
              <a:t> –authentication and authorization system for AWS</a:t>
            </a:r>
          </a:p>
          <a:p>
            <a:r>
              <a:rPr lang="en-US" sz="2800" dirty="0"/>
              <a:t>Key Pair – a public key and its corresponding private key (for SSH)</a:t>
            </a:r>
          </a:p>
          <a:p>
            <a:r>
              <a:rPr lang="en-US" sz="2800" dirty="0"/>
              <a:t>Role – a named set of authorizations</a:t>
            </a:r>
          </a:p>
          <a:p>
            <a:pPr marL="0" indent="0">
              <a:buNone/>
            </a:pPr>
            <a:r>
              <a:rPr lang="en-US" sz="2800" dirty="0"/>
              <a:t>	(also called “privileges”)</a:t>
            </a:r>
          </a:p>
          <a:p>
            <a:r>
              <a:rPr lang="en-US" sz="2800" dirty="0"/>
              <a:t>Security Group – a named set of firewall rules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891B71-6513-4A2D-9285-881631272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EA99D-0F02-4287-A612-38B74AF3F8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31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A6701B-22EC-43F3-A1D9-A0894E5F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ami-00eeb25291cfad66f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Notes on seed AMI construction</a:t>
            </a:r>
            <a:endParaRPr lang="en-US" dirty="0"/>
          </a:p>
          <a:p>
            <a:pPr lvl="1"/>
            <a:r>
              <a:rPr lang="en-US" dirty="0"/>
              <a:t>Set TCP_FORWARDING_HOST on startup</a:t>
            </a:r>
          </a:p>
          <a:p>
            <a:pPr lvl="1"/>
            <a:r>
              <a:rPr lang="en-US" dirty="0"/>
              <a:t>(Optional) Set SEC_PASSWORD_FILE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~/.condor/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user_config</a:t>
            </a:r>
            <a:r>
              <a:rPr lang="en-US" dirty="0"/>
              <a:t> to a copy so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condor_annex</a:t>
            </a:r>
            <a:r>
              <a:rPr lang="en-US" dirty="0"/>
              <a:t> can use it.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606B5D-AA34-41B1-A203-7DC78C39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Single-Node Pool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B14CF-D051-4B78-AC6F-F5B5B8DC3C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12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CB0D3B-F859-4334-9C9F-5D3C8424A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350962"/>
            <a:ext cx="8399462" cy="4227513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sz="2400" dirty="0">
                <a:hlinkClick r:id="rId2"/>
              </a:rPr>
              <a:t>https://htcondor.readthedocs.io/en/latest/cloud-computing/</a:t>
            </a:r>
            <a:endParaRPr lang="en-US" sz="2400" dirty="0"/>
          </a:p>
          <a:p>
            <a:pPr lvl="1"/>
            <a:r>
              <a:rPr lang="en-US" dirty="0"/>
              <a:t>-annex-name</a:t>
            </a:r>
          </a:p>
          <a:p>
            <a:pPr lvl="1"/>
            <a:r>
              <a:rPr lang="en-US" dirty="0"/>
              <a:t>-duration</a:t>
            </a:r>
          </a:p>
          <a:p>
            <a:pPr lvl="1"/>
            <a:r>
              <a:rPr lang="en-US" dirty="0"/>
              <a:t>-idle</a:t>
            </a:r>
          </a:p>
          <a:p>
            <a:pPr lvl="1"/>
            <a:r>
              <a:rPr lang="en-US" dirty="0"/>
              <a:t>-count</a:t>
            </a:r>
          </a:p>
          <a:p>
            <a:pPr lvl="1"/>
            <a:r>
              <a:rPr lang="en-US" dirty="0"/>
              <a:t>FROM INSTANCE</a:t>
            </a:r>
          </a:p>
          <a:p>
            <a:pPr marL="914400" lvl="2" indent="0">
              <a:buNone/>
            </a:pPr>
            <a:r>
              <a:rPr lang="en-US" dirty="0"/>
              <a:t>(tells </a:t>
            </a:r>
            <a:r>
              <a:rPr lang="en-US" dirty="0" err="1"/>
              <a:t>condor_annex</a:t>
            </a:r>
            <a:r>
              <a:rPr lang="en-US" dirty="0"/>
              <a:t> to use instance’s privileges)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DA185B-0336-425A-9F6C-FD6B7EEE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condor_annex</a:t>
            </a:r>
            <a:r>
              <a:rPr lang="en-US" dirty="0"/>
              <a:t> (creation)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B38E9-F339-4BCF-80A7-774110E951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3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66CE54-5A1A-491F-A576-97DD4B61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not be time after.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8B9C0F-428E-4B18-B17D-78B02D30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while we wait?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CB02E-D8A9-4378-8695-C04EC9898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52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1ED591-EE4B-4488-A1AE-36181225B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condor_annex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status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–annex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B60123-0888-460E-98C2-B933E22D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condor_annex</a:t>
            </a:r>
            <a:r>
              <a:rPr lang="en-US" dirty="0"/>
              <a:t> (management)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41530-435D-4EC6-8A5A-6F8278E8D9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386172"/>
      </p:ext>
    </p:extLst>
  </p:cSld>
  <p:clrMapOvr>
    <a:masterClrMapping/>
  </p:clrMapOvr>
</p:sld>
</file>

<file path=ppt/theme/theme1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</Template>
  <TotalTime>42073</TotalTime>
  <Words>510</Words>
  <Application>Microsoft Office PowerPoint</Application>
  <PresentationFormat>On-screen Show (4:3)</PresentationFormat>
  <Paragraphs>58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Courier New</vt:lpstr>
      <vt:lpstr>Marlett</vt:lpstr>
      <vt:lpstr>Times New Roman</vt:lpstr>
      <vt:lpstr>CHTC-Presentation-Template-4</vt:lpstr>
      <vt:lpstr>HTCondor in the Cloud</vt:lpstr>
      <vt:lpstr>Live Demo</vt:lpstr>
      <vt:lpstr>Getting Started</vt:lpstr>
      <vt:lpstr>Glossary</vt:lpstr>
      <vt:lpstr>Single-Node Pool</vt:lpstr>
      <vt:lpstr>condor_annex (creation)</vt:lpstr>
      <vt:lpstr>Any questions while we wait?</vt:lpstr>
      <vt:lpstr>condor_annex (management)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condor_annex Tutorial</dc:title>
  <dc:creator>_Quinn</dc:creator>
  <cp:lastModifiedBy>Todd L Miller</cp:lastModifiedBy>
  <cp:revision>76</cp:revision>
  <dcterms:created xsi:type="dcterms:W3CDTF">2018-05-02T18:10:09Z</dcterms:created>
  <dcterms:modified xsi:type="dcterms:W3CDTF">2019-05-17T21:45:04Z</dcterms:modified>
</cp:coreProperties>
</file>