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33"/>
  </p:notesMasterIdLst>
  <p:sldIdLst>
    <p:sldId id="857" r:id="rId2"/>
    <p:sldId id="889" r:id="rId3"/>
    <p:sldId id="892" r:id="rId4"/>
    <p:sldId id="890" r:id="rId5"/>
    <p:sldId id="893" r:id="rId6"/>
    <p:sldId id="894" r:id="rId7"/>
    <p:sldId id="904" r:id="rId8"/>
    <p:sldId id="895" r:id="rId9"/>
    <p:sldId id="896" r:id="rId10"/>
    <p:sldId id="900" r:id="rId11"/>
    <p:sldId id="903" r:id="rId12"/>
    <p:sldId id="910" r:id="rId13"/>
    <p:sldId id="891" r:id="rId14"/>
    <p:sldId id="901" r:id="rId15"/>
    <p:sldId id="908" r:id="rId16"/>
    <p:sldId id="918" r:id="rId17"/>
    <p:sldId id="917" r:id="rId18"/>
    <p:sldId id="916" r:id="rId19"/>
    <p:sldId id="909" r:id="rId20"/>
    <p:sldId id="902" r:id="rId21"/>
    <p:sldId id="913" r:id="rId22"/>
    <p:sldId id="906" r:id="rId23"/>
    <p:sldId id="912" r:id="rId24"/>
    <p:sldId id="905" r:id="rId25"/>
    <p:sldId id="907" r:id="rId26"/>
    <p:sldId id="911" r:id="rId27"/>
    <p:sldId id="897" r:id="rId28"/>
    <p:sldId id="914" r:id="rId29"/>
    <p:sldId id="898" r:id="rId30"/>
    <p:sldId id="915" r:id="rId31"/>
    <p:sldId id="875" r:id="rId32"/>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8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8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8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8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60036"/>
    <a:srgbClr val="FF9933"/>
    <a:srgbClr val="FF00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77" autoAdjust="0"/>
  </p:normalViewPr>
  <p:slideViewPr>
    <p:cSldViewPr snapToGrid="0">
      <p:cViewPr varScale="1">
        <p:scale>
          <a:sx n="63" d="100"/>
          <a:sy n="63" d="100"/>
        </p:scale>
        <p:origin x="-1362" y="-108"/>
      </p:cViewPr>
      <p:guideLst>
        <p:guide orient="horz" pos="2160"/>
        <p:guide pos="2880"/>
      </p:guideLst>
    </p:cSldViewPr>
  </p:slideViewPr>
  <p:outlineViewPr>
    <p:cViewPr>
      <p:scale>
        <a:sx n="33" d="100"/>
        <a:sy n="33" d="100"/>
      </p:scale>
      <p:origin x="0" y="10614"/>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49" d="100"/>
          <a:sy n="49" d="100"/>
        </p:scale>
        <p:origin x="-152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Times New Roman" charset="0"/>
                <a:ea typeface="ＭＳ Ｐゴシック" charset="0"/>
                <a:cs typeface="+mn-cs"/>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pPr>
              <a:defRPr/>
            </a:pPr>
            <a:fld id="{F0DDE668-1C34-46D8-8C87-45DBD7915FB8}" type="slidenum">
              <a:rPr lang="en-US"/>
              <a:pPr>
                <a:defRPr/>
              </a:pPr>
              <a:t>‹#›</a:t>
            </a:fld>
            <a:endParaRPr lang="en-US"/>
          </a:p>
        </p:txBody>
      </p:sp>
    </p:spTree>
    <p:extLst>
      <p:ext uri="{BB962C8B-B14F-4D97-AF65-F5344CB8AC3E}">
        <p14:creationId xmlns:p14="http://schemas.microsoft.com/office/powerpoint/2010/main" val="34989476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will assume that </a:t>
            </a:r>
            <a:r>
              <a:rPr lang="en-US" baseline="0" dirty="0" err="1" smtClean="0"/>
              <a:t>ffmpeg</a:t>
            </a:r>
            <a:r>
              <a:rPr lang="en-US" baseline="0" dirty="0" smtClean="0"/>
              <a:t> is installed on the execute nodes and is in the path</a:t>
            </a:r>
            <a:endParaRPr lang="en-US" dirty="0" smtClean="0"/>
          </a:p>
          <a:p>
            <a:r>
              <a:rPr lang="en-US" dirty="0" smtClean="0"/>
              <a:t>Future</a:t>
            </a:r>
            <a:r>
              <a:rPr lang="en-US" baseline="0" dirty="0" smtClean="0"/>
              <a:t> examples will leave out Executable and </a:t>
            </a:r>
            <a:r>
              <a:rPr lang="en-US" baseline="0" dirty="0" err="1" smtClean="0"/>
              <a:t>Should_transfer_files</a:t>
            </a:r>
            <a:r>
              <a:rPr lang="en-US" baseline="0" dirty="0" smtClean="0"/>
              <a:t> keywords, you should assume that they are present</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4</a:t>
            </a:fld>
            <a:endParaRPr lang="en-US"/>
          </a:p>
        </p:txBody>
      </p:sp>
    </p:spTree>
    <p:extLst>
      <p:ext uri="{BB962C8B-B14F-4D97-AF65-F5344CB8AC3E}">
        <p14:creationId xmlns:p14="http://schemas.microsoft.com/office/powerpoint/2010/main" val="3896758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use a script to pull </a:t>
            </a:r>
            <a:r>
              <a:rPr lang="en-US" baseline="0" dirty="0" smtClean="0"/>
              <a:t>values out of job attributes.  The example here is </a:t>
            </a:r>
            <a:r>
              <a:rPr lang="en-US" baseline="0" dirty="0" err="1" smtClean="0"/>
              <a:t>perl</a:t>
            </a:r>
            <a:r>
              <a:rPr lang="en-US" baseline="0" dirty="0" smtClean="0"/>
              <a:t>, but these days python might be better because of the python bindings. </a:t>
            </a:r>
            <a:r>
              <a:rPr lang="en-US" baseline="0" dirty="0" smtClean="0"/>
              <a:t> you can use </a:t>
            </a:r>
            <a:r>
              <a:rPr lang="en-US" baseline="0" dirty="0" err="1" smtClean="0"/>
              <a:t>HTCondor</a:t>
            </a:r>
            <a:r>
              <a:rPr lang="en-US" baseline="0" dirty="0" smtClean="0"/>
              <a:t> tools in your script to query the job ad, and the local </a:t>
            </a:r>
            <a:r>
              <a:rPr lang="en-US" baseline="0" dirty="0" err="1" smtClean="0"/>
              <a:t>HTCondor</a:t>
            </a:r>
            <a:r>
              <a:rPr lang="en-US" baseline="0" dirty="0" smtClean="0"/>
              <a:t> configuration</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14</a:t>
            </a:fld>
            <a:endParaRPr lang="en-US"/>
          </a:p>
        </p:txBody>
      </p:sp>
    </p:spTree>
    <p:extLst>
      <p:ext uri="{BB962C8B-B14F-4D97-AF65-F5344CB8AC3E}">
        <p14:creationId xmlns:p14="http://schemas.microsoft.com/office/powerpoint/2010/main" val="935792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some ways python is a better choice for a job wrapper script since the bindings make it easy to query the job ad </a:t>
            </a:r>
            <a:r>
              <a:rPr lang="en-US" baseline="0" dirty="0" smtClean="0"/>
              <a:t>and configuration and </a:t>
            </a:r>
            <a:r>
              <a:rPr lang="en-US" baseline="0" dirty="0" smtClean="0"/>
              <a:t>to do chirp operations.</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15</a:t>
            </a:fld>
            <a:endParaRPr lang="en-US"/>
          </a:p>
        </p:txBody>
      </p:sp>
    </p:spTree>
    <p:extLst>
      <p:ext uri="{BB962C8B-B14F-4D97-AF65-F5344CB8AC3E}">
        <p14:creationId xmlns:p14="http://schemas.microsoft.com/office/powerpoint/2010/main" val="2394497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plan to use</a:t>
            </a:r>
            <a:r>
              <a:rPr lang="en-US" baseline="0" dirty="0" smtClean="0"/>
              <a:t> a script to generate your submit files, skip making the submit file entirely and submit using the </a:t>
            </a:r>
            <a:r>
              <a:rPr lang="en-US" baseline="0" dirty="0" err="1" smtClean="0"/>
              <a:t>HTCondor</a:t>
            </a:r>
            <a:r>
              <a:rPr lang="en-US" baseline="0" dirty="0" smtClean="0"/>
              <a:t> python bindings.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17</a:t>
            </a:fld>
            <a:endParaRPr lang="en-US"/>
          </a:p>
        </p:txBody>
      </p:sp>
    </p:spTree>
    <p:extLst>
      <p:ext uri="{BB962C8B-B14F-4D97-AF65-F5344CB8AC3E}">
        <p14:creationId xmlns:p14="http://schemas.microsoft.com/office/powerpoint/2010/main" val="1218085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older submit methods that</a:t>
            </a:r>
            <a:r>
              <a:rPr lang="en-US" baseline="0" dirty="0" smtClean="0"/>
              <a:t> you probably should not use anymore.  submit and </a:t>
            </a:r>
            <a:r>
              <a:rPr lang="en-US" baseline="0" dirty="0" err="1" smtClean="0"/>
              <a:t>submitMany</a:t>
            </a:r>
            <a:r>
              <a:rPr lang="en-US" baseline="0" dirty="0" smtClean="0"/>
              <a:t> were the original methods, this is close to the raw command interface of submit to the </a:t>
            </a:r>
            <a:r>
              <a:rPr lang="en-US" baseline="0" dirty="0" err="1" smtClean="0"/>
              <a:t>schedd</a:t>
            </a:r>
            <a:r>
              <a:rPr lang="en-US" baseline="0" dirty="0" smtClean="0"/>
              <a:t>, but it is very hard to created correct job </a:t>
            </a:r>
            <a:r>
              <a:rPr lang="en-US" baseline="0" dirty="0" err="1" smtClean="0"/>
              <a:t>classads</a:t>
            </a:r>
            <a:r>
              <a:rPr lang="en-US" baseline="0" dirty="0" smtClean="0"/>
              <a:t>, especially since </a:t>
            </a:r>
            <a:r>
              <a:rPr lang="en-US" baseline="0" dirty="0" err="1" smtClean="0"/>
              <a:t>condor_submit</a:t>
            </a:r>
            <a:r>
              <a:rPr lang="en-US" baseline="0" dirty="0" smtClean="0"/>
              <a:t> doesn't make job ads until after it allocates a </a:t>
            </a:r>
            <a:r>
              <a:rPr lang="en-US" baseline="0" dirty="0" err="1" smtClean="0"/>
              <a:t>clusterId</a:t>
            </a:r>
            <a:r>
              <a:rPr lang="en-US" baseline="0" dirty="0" smtClean="0"/>
              <a:t> - something which is not possible using these interfaces.</a:t>
            </a:r>
          </a:p>
          <a:p>
            <a:endParaRPr lang="en-US" baseline="0" dirty="0" smtClean="0"/>
          </a:p>
          <a:p>
            <a:r>
              <a:rPr lang="en-US" baseline="0" dirty="0" err="1" smtClean="0"/>
              <a:t>Submit.queue</a:t>
            </a:r>
            <a:r>
              <a:rPr lang="en-US" baseline="0" dirty="0" smtClean="0"/>
              <a:t>()  is Ok to use, it operates in the same way as </a:t>
            </a:r>
            <a:r>
              <a:rPr lang="en-US" baseline="0" dirty="0" err="1" smtClean="0"/>
              <a:t>queue_with_itemdata</a:t>
            </a:r>
            <a:r>
              <a:rPr lang="en-US" baseline="0" dirty="0" smtClean="0"/>
              <a:t>(), but it has no way to supply </a:t>
            </a:r>
            <a:r>
              <a:rPr lang="en-US" baseline="0" dirty="0" err="1" smtClean="0"/>
              <a:t>itemdata</a:t>
            </a:r>
            <a:r>
              <a:rPr lang="en-US" baseline="0" dirty="0" smtClean="0"/>
              <a:t>, and for historical reasons it returns just the </a:t>
            </a:r>
            <a:r>
              <a:rPr lang="en-US" baseline="0" dirty="0" err="1" smtClean="0"/>
              <a:t>clusterId</a:t>
            </a:r>
            <a:r>
              <a:rPr lang="en-US" baseline="0" dirty="0" smtClean="0"/>
              <a:t> and not a </a:t>
            </a:r>
            <a:r>
              <a:rPr lang="en-US" baseline="0" dirty="0" err="1" smtClean="0"/>
              <a:t>SubmitResult</a:t>
            </a:r>
            <a:r>
              <a:rPr lang="en-US" baseline="0" dirty="0" smtClean="0"/>
              <a:t>.   Also, in some older versions of </a:t>
            </a:r>
            <a:r>
              <a:rPr lang="en-US" baseline="0" dirty="0" err="1" smtClean="0"/>
              <a:t>HTCondor</a:t>
            </a:r>
            <a:r>
              <a:rPr lang="en-US" baseline="0" dirty="0" smtClean="0"/>
              <a:t>, passing anything other than none to the last argument of queue() can result in a memory leak.</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18</a:t>
            </a:fld>
            <a:endParaRPr lang="en-US"/>
          </a:p>
        </p:txBody>
      </p:sp>
    </p:spTree>
    <p:extLst>
      <p:ext uri="{BB962C8B-B14F-4D97-AF65-F5344CB8AC3E}">
        <p14:creationId xmlns:p14="http://schemas.microsoft.com/office/powerpoint/2010/main" val="1218085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Python</a:t>
            </a:r>
            <a:r>
              <a:rPr lang="en-US" baseline="0" dirty="0" smtClean="0"/>
              <a:t> is also a good way to do job submission, particularly when you already have the list of files you want to operate on in a python data structure.   Note that here we need to setup a translation of the temporary variable FILE that we used in the rest of the submit file, because </a:t>
            </a:r>
            <a:r>
              <a:rPr lang="en-US" baseline="0" dirty="0" err="1" smtClean="0"/>
              <a:t>queue_with_itemdata</a:t>
            </a:r>
            <a:r>
              <a:rPr lang="en-US" baseline="0" dirty="0" smtClean="0"/>
              <a:t> will use Item as the variable  name when it is passed an iterator that iterates strings.   You could also have passed a dictionary as the first item in the files </a:t>
            </a:r>
            <a:r>
              <a:rPr lang="en-US" baseline="0" dirty="0" err="1" smtClean="0"/>
              <a:t>arrary</a:t>
            </a:r>
            <a:r>
              <a:rPr lang="en-US" baseline="0" dirty="0" smtClean="0"/>
              <a:t> in which case the key names from that dictionary would be used rather than 'Item'.</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19</a:t>
            </a:fld>
            <a:endParaRPr lang="en-US"/>
          </a:p>
        </p:txBody>
      </p:sp>
    </p:spTree>
    <p:extLst>
      <p:ext uri="{BB962C8B-B14F-4D97-AF65-F5344CB8AC3E}">
        <p14:creationId xmlns:p14="http://schemas.microsoft.com/office/powerpoint/2010/main" val="483980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now for a brief digression  Since we have stored the source filename into the job ad, we can easily make a custom report showing source filename and job status.  Unfortunately, the job status is stored in the job as and integer, so it's hard to translate.  We can do an even better job by </a:t>
            </a:r>
            <a:r>
              <a:rPr lang="en-US" baseline="0" dirty="0" err="1" smtClean="0"/>
              <a:t>justing</a:t>
            </a:r>
            <a:r>
              <a:rPr lang="en-US" baseline="0" dirty="0" smtClean="0"/>
              <a:t> a custom print format.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20</a:t>
            </a:fld>
            <a:endParaRPr lang="en-US"/>
          </a:p>
        </p:txBody>
      </p:sp>
    </p:spTree>
    <p:extLst>
      <p:ext uri="{BB962C8B-B14F-4D97-AF65-F5344CB8AC3E}">
        <p14:creationId xmlns:p14="http://schemas.microsoft.com/office/powerpoint/2010/main" val="225241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Internally to </a:t>
            </a:r>
            <a:r>
              <a:rPr lang="en-US" dirty="0" err="1" smtClean="0"/>
              <a:t>HTCondor</a:t>
            </a:r>
            <a:r>
              <a:rPr lang="en-US" dirty="0" smtClean="0"/>
              <a:t> is a piece of code called the </a:t>
            </a:r>
            <a:r>
              <a:rPr lang="en-US" dirty="0" err="1" smtClean="0"/>
              <a:t>classad</a:t>
            </a:r>
            <a:r>
              <a:rPr lang="en-US" dirty="0" smtClean="0"/>
              <a:t> pretty-printer.</a:t>
            </a:r>
            <a:r>
              <a:rPr lang="en-US" baseline="0" dirty="0" smtClean="0"/>
              <a:t>   Most of the </a:t>
            </a:r>
            <a:r>
              <a:rPr lang="en-US" baseline="0" dirty="0" err="1" smtClean="0"/>
              <a:t>HTCondor</a:t>
            </a:r>
            <a:r>
              <a:rPr lang="en-US" baseline="0" dirty="0" smtClean="0"/>
              <a:t> tools like </a:t>
            </a:r>
            <a:r>
              <a:rPr lang="en-US" baseline="0" dirty="0" err="1" smtClean="0"/>
              <a:t>condor_status</a:t>
            </a:r>
            <a:r>
              <a:rPr lang="en-US" baseline="0" dirty="0" smtClean="0"/>
              <a:t> and </a:t>
            </a:r>
            <a:r>
              <a:rPr lang="en-US" baseline="0" dirty="0" err="1" smtClean="0"/>
              <a:t>condor_q</a:t>
            </a:r>
            <a:r>
              <a:rPr lang="en-US" baseline="0" dirty="0" smtClean="0"/>
              <a:t> use this to print their various reports.  You can directly control the setup of this pretty printer using a custom format file.   The syntax of this file is documented on the </a:t>
            </a:r>
            <a:r>
              <a:rPr lang="en-US" baseline="0" dirty="0" err="1" smtClean="0"/>
              <a:t>HTCondor</a:t>
            </a:r>
            <a:r>
              <a:rPr lang="en-US" baseline="0" dirty="0" smtClean="0"/>
              <a:t> wiki.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21</a:t>
            </a:fld>
            <a:endParaRPr lang="en-US"/>
          </a:p>
        </p:txBody>
      </p:sp>
    </p:spTree>
    <p:extLst>
      <p:ext uri="{BB962C8B-B14F-4D97-AF65-F5344CB8AC3E}">
        <p14:creationId xmlns:p14="http://schemas.microsoft.com/office/powerpoint/2010/main" val="862855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a:t>
            </a:r>
            <a:r>
              <a:rPr lang="en-US" baseline="0" dirty="0" smtClean="0"/>
              <a:t> custom print format file, and the output that it produces.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24</a:t>
            </a:fld>
            <a:endParaRPr lang="en-US"/>
          </a:p>
        </p:txBody>
      </p:sp>
    </p:spTree>
    <p:extLst>
      <p:ext uri="{BB962C8B-B14F-4D97-AF65-F5344CB8AC3E}">
        <p14:creationId xmlns:p14="http://schemas.microsoft.com/office/powerpoint/2010/main" val="2017608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make this your personal default output for </a:t>
            </a:r>
            <a:r>
              <a:rPr lang="en-US" dirty="0" err="1" smtClean="0"/>
              <a:t>condor_q</a:t>
            </a:r>
            <a:r>
              <a:rPr lang="en-US" dirty="0" smtClean="0"/>
              <a:t> by adding</a:t>
            </a:r>
            <a:r>
              <a:rPr lang="en-US" baseline="0" dirty="0" smtClean="0"/>
              <a:t> a line to your user </a:t>
            </a:r>
            <a:r>
              <a:rPr lang="en-US" baseline="0" dirty="0" err="1" smtClean="0"/>
              <a:t>config</a:t>
            </a:r>
            <a:r>
              <a:rPr lang="en-US" baseline="0" dirty="0" smtClean="0"/>
              <a:t> which is in ~/.condor on *nix and %USERPROFILE%\.condor on Windows.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25</a:t>
            </a:fld>
            <a:endParaRPr lang="en-US"/>
          </a:p>
        </p:txBody>
      </p:sp>
    </p:spTree>
    <p:extLst>
      <p:ext uri="{BB962C8B-B14F-4D97-AF65-F5344CB8AC3E}">
        <p14:creationId xmlns:p14="http://schemas.microsoft.com/office/powerpoint/2010/main" val="2115797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a submit file does not have a queue statement, you can provide the queue line as a command line option to </a:t>
            </a:r>
            <a:r>
              <a:rPr lang="en-US" baseline="0" dirty="0" err="1" smtClean="0"/>
              <a:t>condor_submit</a:t>
            </a:r>
            <a:r>
              <a:rPr lang="en-US" baseline="0" dirty="0" smtClean="0"/>
              <a:t>.   The first example above is correct for Windows.   use -q 'FILE matching *.</a:t>
            </a:r>
            <a:r>
              <a:rPr lang="en-US" baseline="0" dirty="0" err="1" smtClean="0"/>
              <a:t>wmv</a:t>
            </a:r>
            <a:r>
              <a:rPr lang="en-US" baseline="0" dirty="0" smtClean="0"/>
              <a:t>' on Linux to avoid having *.</a:t>
            </a:r>
            <a:r>
              <a:rPr lang="en-US" baseline="0" dirty="0" err="1" smtClean="0"/>
              <a:t>wmv</a:t>
            </a:r>
            <a:r>
              <a:rPr lang="en-US" baseline="0" dirty="0" smtClean="0"/>
              <a:t> be </a:t>
            </a:r>
            <a:r>
              <a:rPr lang="en-US" baseline="0" dirty="0" err="1" smtClean="0"/>
              <a:t>globbed</a:t>
            </a:r>
            <a:r>
              <a:rPr lang="en-US" baseline="0" dirty="0" smtClean="0"/>
              <a:t> by the shell.</a:t>
            </a:r>
          </a:p>
          <a:p>
            <a:endParaRPr lang="en-US" baseline="0" dirty="0" smtClean="0"/>
          </a:p>
          <a:p>
            <a:r>
              <a:rPr lang="en-US" baseline="0" dirty="0" smtClean="0"/>
              <a:t>The second example uses the output of a script (pick.sh) as the list of files, passing - as the "filename" to read from, which </a:t>
            </a:r>
            <a:r>
              <a:rPr lang="en-US" baseline="0" dirty="0" err="1" smtClean="0"/>
              <a:t>indiates</a:t>
            </a:r>
            <a:r>
              <a:rPr lang="en-US" baseline="0" dirty="0" smtClean="0"/>
              <a:t> that </a:t>
            </a:r>
            <a:r>
              <a:rPr lang="en-US" baseline="0" dirty="0" err="1" smtClean="0"/>
              <a:t>condor_submit</a:t>
            </a:r>
            <a:r>
              <a:rPr lang="en-US" baseline="0" dirty="0" smtClean="0"/>
              <a:t> should read the list of files from </a:t>
            </a:r>
            <a:r>
              <a:rPr lang="en-US" baseline="0" dirty="0" err="1" smtClean="0"/>
              <a:t>stdin</a:t>
            </a:r>
            <a:r>
              <a:rPr lang="en-US" baseline="0" dirty="0" smtClean="0"/>
              <a:t> - which is the output of the script.  This example works the same on Windows as it does on Linux (assuming that Windows </a:t>
            </a:r>
            <a:r>
              <a:rPr lang="en-US" baseline="0" dirty="0" err="1" smtClean="0"/>
              <a:t>recognises</a:t>
            </a:r>
            <a:r>
              <a:rPr lang="en-US" baseline="0" dirty="0" smtClean="0"/>
              <a:t> pick.py as a valid executable)</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27</a:t>
            </a:fld>
            <a:endParaRPr lang="en-US"/>
          </a:p>
        </p:txBody>
      </p:sp>
    </p:spTree>
    <p:extLst>
      <p:ext uri="{BB962C8B-B14F-4D97-AF65-F5344CB8AC3E}">
        <p14:creationId xmlns:p14="http://schemas.microsoft.com/office/powerpoint/2010/main" val="1435988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first refinement is to submit multiple jobs from a single submit.  One way to do this is to imbed the list of filenames in the submit file after the queue statement.  This list of filenames could also be a separate file or the output of a script.  We will use the inline list for now because it makes things easier to follow, in the long run we will want to use an list file or a directory enumeration.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5</a:t>
            </a:fld>
            <a:endParaRPr lang="en-US"/>
          </a:p>
        </p:txBody>
      </p:sp>
    </p:spTree>
    <p:extLst>
      <p:ext uri="{BB962C8B-B14F-4D97-AF65-F5344CB8AC3E}">
        <p14:creationId xmlns:p14="http://schemas.microsoft.com/office/powerpoint/2010/main" val="2936761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your jobs list is inline in the submit file,  you can comment out lines as a way to ignore them when submitting.   This does not work when the file list is coming from an external file.   </a:t>
            </a:r>
          </a:p>
          <a:p>
            <a:endParaRPr lang="en-US" baseline="0" dirty="0" smtClean="0"/>
          </a:p>
          <a:p>
            <a:r>
              <a:rPr lang="en-US" baseline="0" dirty="0" smtClean="0"/>
              <a:t>A better way to do this is to use the optional python-style slice syntax to define a </a:t>
            </a:r>
            <a:r>
              <a:rPr lang="en-US" baseline="0" dirty="0" err="1" smtClean="0"/>
              <a:t>subse</a:t>
            </a:r>
            <a:r>
              <a:rPr lang="en-US" baseline="0" dirty="0" smtClean="0"/>
              <a:t>.  for example the above will process only the first file that matches the pattern *.</a:t>
            </a:r>
            <a:r>
              <a:rPr lang="en-US" baseline="0" dirty="0" err="1" smtClean="0"/>
              <a:t>wmv</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28</a:t>
            </a:fld>
            <a:endParaRPr lang="en-US"/>
          </a:p>
        </p:txBody>
      </p:sp>
    </p:spTree>
    <p:extLst>
      <p:ext uri="{BB962C8B-B14F-4D97-AF65-F5344CB8AC3E}">
        <p14:creationId xmlns:p14="http://schemas.microsoft.com/office/powerpoint/2010/main" val="12207487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make a habit</a:t>
            </a:r>
            <a:r>
              <a:rPr lang="en-US" baseline="0" dirty="0" smtClean="0"/>
              <a:t> of putting $(slice) in your submit files,  then you can set the value of slice on the command line when you invoke </a:t>
            </a:r>
            <a:r>
              <a:rPr lang="en-US" baseline="0" dirty="0" err="1" smtClean="0"/>
              <a:t>condor_submit</a:t>
            </a:r>
            <a:r>
              <a:rPr lang="en-US" baseline="0" dirty="0" smtClean="0"/>
              <a:t>.   If you do not give slice a value when you submit it will default to nothing, which causes it to be replaced by nothing when we $() expand, and thus all files that match *.</a:t>
            </a:r>
            <a:r>
              <a:rPr lang="en-US" baseline="0" dirty="0" err="1" smtClean="0"/>
              <a:t>wmv</a:t>
            </a:r>
            <a:r>
              <a:rPr lang="en-US" baseline="0" dirty="0" smtClean="0"/>
              <a:t> will be processed.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29</a:t>
            </a:fld>
            <a:endParaRPr lang="en-US"/>
          </a:p>
        </p:txBody>
      </p:sp>
    </p:spTree>
    <p:extLst>
      <p:ext uri="{BB962C8B-B14F-4D97-AF65-F5344CB8AC3E}">
        <p14:creationId xmlns:p14="http://schemas.microsoft.com/office/powerpoint/2010/main" val="35770920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$INT() macro will lookup its first argument, then evaluate it and print it as an integer using the format specified in the second argument.  So If </a:t>
            </a:r>
            <a:r>
              <a:rPr lang="en-US" baseline="0" dirty="0" err="1" smtClean="0"/>
              <a:t>ProcId</a:t>
            </a:r>
            <a:r>
              <a:rPr lang="en-US" baseline="0" dirty="0" smtClean="0"/>
              <a:t> = 0,  the $INT() expansion would be file001</a:t>
            </a:r>
          </a:p>
          <a:p>
            <a:endParaRPr lang="en-US" baseline="0" dirty="0" smtClean="0"/>
          </a:p>
          <a:p>
            <a:r>
              <a:rPr lang="en-US" baseline="0" dirty="0" smtClean="0"/>
              <a:t>When </a:t>
            </a:r>
            <a:r>
              <a:rPr lang="en-US" baseline="0" dirty="0" err="1" smtClean="0"/>
              <a:t>condor_submit</a:t>
            </a:r>
            <a:r>
              <a:rPr lang="en-US" baseline="0" dirty="0" smtClean="0"/>
              <a:t> reads from a submit file, it stores the name into a magic variable SUBMIT_FILE, that you can use for $() expansion, and you can use $</a:t>
            </a:r>
            <a:r>
              <a:rPr lang="en-US" baseline="0" dirty="0" err="1" smtClean="0"/>
              <a:t>Ff</a:t>
            </a:r>
            <a:r>
              <a:rPr lang="en-US" baseline="0" dirty="0" smtClean="0"/>
              <a:t>() to force it to be turned into a full path, so $</a:t>
            </a:r>
            <a:r>
              <a:rPr lang="en-US" baseline="0" dirty="0" err="1" smtClean="0"/>
              <a:t>Ffdb</a:t>
            </a:r>
            <a:r>
              <a:rPr lang="en-US" baseline="0" dirty="0" smtClean="0"/>
              <a:t>() expands to the parent directory of the submit file.</a:t>
            </a:r>
          </a:p>
          <a:p>
            <a:endParaRPr lang="en-US" baseline="0" dirty="0" smtClean="0"/>
          </a:p>
          <a:p>
            <a:r>
              <a:rPr lang="en-US" baseline="0" dirty="0" smtClean="0"/>
              <a:t>When a submit file contains an include command statement.  $() expansion must happened on that line before the command is run, so you can use that fact to cause $RANDOM_INTEGER() to be run only once for a single submit (otherwise it would expand to a different random value for each job in that submission.)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30</a:t>
            </a:fld>
            <a:endParaRPr lang="en-US"/>
          </a:p>
        </p:txBody>
      </p:sp>
    </p:spTree>
    <p:extLst>
      <p:ext uri="{BB962C8B-B14F-4D97-AF65-F5344CB8AC3E}">
        <p14:creationId xmlns:p14="http://schemas.microsoft.com/office/powerpoint/2010/main" val="2280747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submit file as written</a:t>
            </a:r>
            <a:r>
              <a:rPr lang="en-US" baseline="0" dirty="0" smtClean="0"/>
              <a:t> produces output files that just have the .mp4 file extension tacked on to the original filename.  this is not really what we want.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6</a:t>
            </a:fld>
            <a:endParaRPr lang="en-US"/>
          </a:p>
        </p:txBody>
      </p:sp>
    </p:spTree>
    <p:extLst>
      <p:ext uri="{BB962C8B-B14F-4D97-AF65-F5344CB8AC3E}">
        <p14:creationId xmlns:p14="http://schemas.microsoft.com/office/powerpoint/2010/main" val="3771343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solution is to use the $F()</a:t>
            </a:r>
            <a:r>
              <a:rPr lang="en-US" baseline="0" dirty="0" smtClean="0"/>
              <a:t> </a:t>
            </a:r>
            <a:r>
              <a:rPr lang="en-US" dirty="0" smtClean="0"/>
              <a:t>macro to extract</a:t>
            </a:r>
            <a:r>
              <a:rPr lang="en-US" baseline="0" dirty="0" smtClean="0"/>
              <a:t> the file </a:t>
            </a:r>
            <a:r>
              <a:rPr lang="en-US" baseline="0" dirty="0" err="1" smtClean="0"/>
              <a:t>basename</a:t>
            </a:r>
            <a:r>
              <a:rPr lang="en-US" baseline="0" dirty="0" smtClean="0"/>
              <a:t>, and then use that to specify the output filename explicitly</a:t>
            </a:r>
          </a:p>
          <a:p>
            <a:r>
              <a:rPr lang="en-US" baseline="0" dirty="0" smtClean="0"/>
              <a:t>$F() takes a variety of options, in any order that control how it expands the various filename parts.  the above is not a comprehensive list</a:t>
            </a:r>
          </a:p>
          <a:p>
            <a:r>
              <a:rPr lang="en-US" baseline="0" dirty="0" smtClean="0"/>
              <a:t>of combinations.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7</a:t>
            </a:fld>
            <a:endParaRPr lang="en-US"/>
          </a:p>
        </p:txBody>
      </p:sp>
    </p:spTree>
    <p:extLst>
      <p:ext uri="{BB962C8B-B14F-4D97-AF65-F5344CB8AC3E}">
        <p14:creationId xmlns:p14="http://schemas.microsoft.com/office/powerpoint/2010/main" val="1448955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solve the</a:t>
            </a:r>
            <a:r>
              <a:rPr lang="en-US" baseline="0" dirty="0" smtClean="0"/>
              <a:t> problem mentioned in slide.  we will use $</a:t>
            </a:r>
            <a:r>
              <a:rPr lang="en-US" baseline="0" dirty="0" err="1" smtClean="0"/>
              <a:t>Fn</a:t>
            </a:r>
            <a:r>
              <a:rPr lang="en-US" baseline="0" dirty="0" smtClean="0"/>
              <a:t>() to extract the </a:t>
            </a:r>
            <a:r>
              <a:rPr lang="en-US" baseline="0" dirty="0" err="1" smtClean="0"/>
              <a:t>basename</a:t>
            </a:r>
            <a:r>
              <a:rPr lang="en-US" baseline="0" dirty="0" smtClean="0"/>
              <a:t> of the file. and then tack on the .mp4 extension.  We also use $</a:t>
            </a:r>
            <a:r>
              <a:rPr lang="en-US" baseline="0" dirty="0" err="1" smtClean="0"/>
              <a:t>Fnx</a:t>
            </a:r>
            <a:r>
              <a:rPr lang="en-US" baseline="0" dirty="0" smtClean="0"/>
              <a:t>() to remove the path from the input filename since once the file has been transferred it will be in the current directory when </a:t>
            </a:r>
            <a:r>
              <a:rPr lang="en-US" baseline="0" dirty="0" err="1" smtClean="0"/>
              <a:t>ffmpeg</a:t>
            </a:r>
            <a:r>
              <a:rPr lang="en-US" baseline="0" dirty="0" smtClean="0"/>
              <a:t> is </a:t>
            </a:r>
            <a:r>
              <a:rPr lang="en-US" baseline="0" dirty="0" err="1" smtClean="0"/>
              <a:t>inovoked</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8</a:t>
            </a:fld>
            <a:endParaRPr lang="en-US"/>
          </a:p>
        </p:txBody>
      </p:sp>
    </p:spTree>
    <p:extLst>
      <p:ext uri="{BB962C8B-B14F-4D97-AF65-F5344CB8AC3E}">
        <p14:creationId xmlns:p14="http://schemas.microsoft.com/office/powerpoint/2010/main" val="2067280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that we used '$F()' in the previous slide.  This is because you cannot use " in a submit file arguments statement without getting a parse error.  What </a:t>
            </a:r>
            <a:r>
              <a:rPr lang="en-US" baseline="0" dirty="0" err="1" smtClean="0"/>
              <a:t>condor_submit</a:t>
            </a:r>
            <a:r>
              <a:rPr lang="en-US" baseline="0" dirty="0" smtClean="0"/>
              <a:t> expects you to do is use '' and it will convert those to ' or " depending on the platform that the job executes on.  Starting with 8.6 you can use $</a:t>
            </a:r>
            <a:r>
              <a:rPr lang="en-US" baseline="0" dirty="0" err="1" smtClean="0"/>
              <a:t>Fqa</a:t>
            </a:r>
            <a:r>
              <a:rPr lang="en-US" baseline="0" dirty="0" smtClean="0"/>
              <a:t>() when you use $F() on an arguments line.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9</a:t>
            </a:fld>
            <a:endParaRPr lang="en-US"/>
          </a:p>
        </p:txBody>
      </p:sp>
    </p:spTree>
    <p:extLst>
      <p:ext uri="{BB962C8B-B14F-4D97-AF65-F5344CB8AC3E}">
        <p14:creationId xmlns:p14="http://schemas.microsoft.com/office/powerpoint/2010/main" val="1834728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an </a:t>
            </a:r>
            <a:r>
              <a:rPr lang="en-US" baseline="0" dirty="0" err="1" smtClean="0"/>
              <a:t>args</a:t>
            </a:r>
            <a:r>
              <a:rPr lang="en-US" baseline="0" dirty="0" smtClean="0"/>
              <a:t> or arguments line starts with ", it is parsed as *new* arguments.  Where "new" means better the *really* broken way that arguments were parsed in the </a:t>
            </a:r>
            <a:r>
              <a:rPr lang="en-US" baseline="0" dirty="0" err="1" smtClean="0"/>
              <a:t>HTCondor</a:t>
            </a:r>
            <a:r>
              <a:rPr lang="en-US" baseline="0" dirty="0" smtClean="0"/>
              <a:t> dark ages.  This is the only way to get </a:t>
            </a:r>
            <a:r>
              <a:rPr lang="en-US" baseline="0" dirty="0" err="1" smtClean="0"/>
              <a:t>HTCondor</a:t>
            </a:r>
            <a:r>
              <a:rPr lang="en-US" baseline="0" dirty="0" smtClean="0"/>
              <a:t> to preserve spaces on your arguments line.  Unfortunately, this is ALL that is does.    Notice that the actual value of arguments in the job ad. each space to be preserved is wrapped in ' '.  Then when the arguments are built up on the execute node the spaces are preserved by inserting appropriate '' or "".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10</a:t>
            </a:fld>
            <a:endParaRPr lang="en-US"/>
          </a:p>
        </p:txBody>
      </p:sp>
    </p:spTree>
    <p:extLst>
      <p:ext uri="{BB962C8B-B14F-4D97-AF65-F5344CB8AC3E}">
        <p14:creationId xmlns:p14="http://schemas.microsoft.com/office/powerpoint/2010/main" val="2070624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the</a:t>
            </a:r>
            <a:r>
              <a:rPr lang="en-US" baseline="0" dirty="0" smtClean="0"/>
              <a:t> job argument attribute doesn't do general purpose escaping of special characters, and because it *does* attempt to re-write arguments for the target execute node, there are some things you just can't do within an </a:t>
            </a:r>
            <a:r>
              <a:rPr lang="en-US" baseline="0" smtClean="0"/>
              <a:t>arguments statement. </a:t>
            </a:r>
            <a:endParaRPr lang="en-US"/>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11</a:t>
            </a:fld>
            <a:endParaRPr lang="en-US"/>
          </a:p>
        </p:txBody>
      </p:sp>
    </p:spTree>
    <p:extLst>
      <p:ext uri="{BB962C8B-B14F-4D97-AF65-F5344CB8AC3E}">
        <p14:creationId xmlns:p14="http://schemas.microsoft.com/office/powerpoint/2010/main" val="2257517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when you want to pass arguments to your job, you may need to use other mechanisms.  You can store values in custom job attributes, </a:t>
            </a:r>
          </a:p>
          <a:p>
            <a:r>
              <a:rPr lang="en-US" baseline="0" dirty="0" smtClean="0"/>
              <a:t>and you can also refer to these custom attributes in $() expansions with a My prefix.</a:t>
            </a:r>
          </a:p>
          <a:p>
            <a:r>
              <a:rPr lang="en-US" baseline="0" dirty="0" smtClean="0"/>
              <a:t>Note that we use </a:t>
            </a:r>
            <a:r>
              <a:rPr lang="en-US" dirty="0" err="1" smtClean="0"/>
              <a:t>Use</a:t>
            </a:r>
            <a:r>
              <a:rPr lang="en-US" dirty="0" smtClean="0"/>
              <a:t> $F() here because it strips</a:t>
            </a:r>
            <a:r>
              <a:rPr lang="en-US" baseline="0" dirty="0" smtClean="0"/>
              <a:t> the quotes that we had to use when we set the custom attributes.</a:t>
            </a:r>
          </a:p>
          <a:p>
            <a:r>
              <a:rPr lang="en-US" baseline="0" dirty="0" smtClean="0"/>
              <a:t>You can also pass information to the job using the environment. </a:t>
            </a:r>
            <a:endParaRPr lang="en-US" dirty="0"/>
          </a:p>
        </p:txBody>
      </p:sp>
      <p:sp>
        <p:nvSpPr>
          <p:cNvPr id="4" name="Slide Number Placeholder 3"/>
          <p:cNvSpPr>
            <a:spLocks noGrp="1"/>
          </p:cNvSpPr>
          <p:nvPr>
            <p:ph type="sldNum" sz="quarter" idx="10"/>
          </p:nvPr>
        </p:nvSpPr>
        <p:spPr/>
        <p:txBody>
          <a:bodyPr/>
          <a:lstStyle/>
          <a:p>
            <a:pPr>
              <a:defRPr/>
            </a:pPr>
            <a:fld id="{F0DDE668-1C34-46D8-8C87-45DBD7915FB8}" type="slidenum">
              <a:rPr lang="en-US" smtClean="0"/>
              <a:pPr>
                <a:defRPr/>
              </a:pPr>
              <a:t>12</a:t>
            </a:fld>
            <a:endParaRPr lang="en-US"/>
          </a:p>
        </p:txBody>
      </p:sp>
    </p:spTree>
    <p:extLst>
      <p:ext uri="{BB962C8B-B14F-4D97-AF65-F5344CB8AC3E}">
        <p14:creationId xmlns:p14="http://schemas.microsoft.com/office/powerpoint/2010/main" val="12180851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7" descr="CHTC_logo_color_ver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65513" y="582613"/>
            <a:ext cx="2211387" cy="125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C:\Users\vmuser\Desktop\HTCondor_red_blk_nota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4225" y="1992313"/>
            <a:ext cx="27082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6402" name="Rectangle 2"/>
          <p:cNvSpPr>
            <a:spLocks noGrp="1" noChangeArrowheads="1"/>
          </p:cNvSpPr>
          <p:nvPr>
            <p:ph type="ctrTitle"/>
          </p:nvPr>
        </p:nvSpPr>
        <p:spPr>
          <a:xfrm>
            <a:off x="685800" y="3110107"/>
            <a:ext cx="7772400" cy="2438400"/>
          </a:xfrm>
        </p:spPr>
        <p:txBody>
          <a:bodyPr/>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237830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10"/>
          </p:nvPr>
        </p:nvSpPr>
        <p:spPr/>
        <p:txBody>
          <a:bodyPr/>
          <a:lstStyle>
            <a:lvl1pPr>
              <a:defRPr/>
            </a:lvl1pPr>
          </a:lstStyle>
          <a:p>
            <a:pPr>
              <a:defRPr/>
            </a:pPr>
            <a:fld id="{3087B0B7-E75A-45E6-8334-DC3A57A259EE}" type="slidenum">
              <a:rPr lang="en-US"/>
              <a:pPr>
                <a:defRPr/>
              </a:pPr>
              <a:t>‹#›</a:t>
            </a:fld>
            <a:endParaRPr lang="en-US"/>
          </a:p>
        </p:txBody>
      </p:sp>
    </p:spTree>
    <p:extLst>
      <p:ext uri="{BB962C8B-B14F-4D97-AF65-F5344CB8AC3E}">
        <p14:creationId xmlns:p14="http://schemas.microsoft.com/office/powerpoint/2010/main" val="3711160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10"/>
          </p:nvPr>
        </p:nvSpPr>
        <p:spPr/>
        <p:txBody>
          <a:bodyPr/>
          <a:lstStyle>
            <a:lvl1pPr>
              <a:defRPr/>
            </a:lvl1pPr>
          </a:lstStyle>
          <a:p>
            <a:pPr>
              <a:defRPr/>
            </a:pPr>
            <a:fld id="{95EE83DE-4924-4CEB-B587-40D68EDCBAF7}" type="slidenum">
              <a:rPr lang="en-US"/>
              <a:pPr>
                <a:defRPr/>
              </a:pPr>
              <a:t>‹#›</a:t>
            </a:fld>
            <a:endParaRPr lang="en-US"/>
          </a:p>
        </p:txBody>
      </p:sp>
    </p:spTree>
    <p:extLst>
      <p:ext uri="{BB962C8B-B14F-4D97-AF65-F5344CB8AC3E}">
        <p14:creationId xmlns:p14="http://schemas.microsoft.com/office/powerpoint/2010/main" val="19909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
        <p:nvSpPr>
          <p:cNvPr id="4" name="Slide Number Placeholder 1"/>
          <p:cNvSpPr>
            <a:spLocks noGrp="1"/>
          </p:cNvSpPr>
          <p:nvPr>
            <p:ph type="sldNum" sz="quarter" idx="10"/>
          </p:nvPr>
        </p:nvSpPr>
        <p:spPr/>
        <p:txBody>
          <a:bodyPr/>
          <a:lstStyle>
            <a:lvl1pPr>
              <a:defRPr/>
            </a:lvl1pPr>
          </a:lstStyle>
          <a:p>
            <a:pPr>
              <a:defRPr/>
            </a:pPr>
            <a:fld id="{51DCD3C1-F3D7-49B2-81A6-ACBCE522995D}" type="slidenum">
              <a:rPr lang="en-US"/>
              <a:pPr>
                <a:defRPr/>
              </a:pPr>
              <a:t>‹#›</a:t>
            </a:fld>
            <a:endParaRPr lang="en-US"/>
          </a:p>
        </p:txBody>
      </p:sp>
    </p:spTree>
    <p:extLst>
      <p:ext uri="{BB962C8B-B14F-4D97-AF65-F5344CB8AC3E}">
        <p14:creationId xmlns:p14="http://schemas.microsoft.com/office/powerpoint/2010/main" val="184160934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1"/>
          <p:cNvSpPr>
            <a:spLocks noGrp="1"/>
          </p:cNvSpPr>
          <p:nvPr>
            <p:ph type="sldNum" sz="quarter" idx="10"/>
          </p:nvPr>
        </p:nvSpPr>
        <p:spPr/>
        <p:txBody>
          <a:bodyPr/>
          <a:lstStyle>
            <a:lvl1pPr>
              <a:defRPr/>
            </a:lvl1pPr>
          </a:lstStyle>
          <a:p>
            <a:pPr>
              <a:defRPr/>
            </a:pPr>
            <a:fld id="{374BF044-77D7-4194-95AC-E462B665E722}" type="slidenum">
              <a:rPr lang="en-US"/>
              <a:pPr>
                <a:defRPr/>
              </a:pPr>
              <a:t>‹#›</a:t>
            </a:fld>
            <a:endParaRPr lang="en-US"/>
          </a:p>
        </p:txBody>
      </p:sp>
    </p:spTree>
    <p:extLst>
      <p:ext uri="{BB962C8B-B14F-4D97-AF65-F5344CB8AC3E}">
        <p14:creationId xmlns:p14="http://schemas.microsoft.com/office/powerpoint/2010/main" val="1018979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0238"/>
            <a:ext cx="3810000" cy="3738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0238"/>
            <a:ext cx="3810000" cy="3738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xfrm>
            <a:off x="7467600" y="6248400"/>
            <a:ext cx="990600" cy="457200"/>
          </a:xfrm>
        </p:spPr>
        <p:txBody>
          <a:bodyPr/>
          <a:lstStyle>
            <a:lvl1pPr>
              <a:defRPr/>
            </a:lvl1pPr>
          </a:lstStyle>
          <a:p>
            <a:pPr>
              <a:defRPr/>
            </a:pPr>
            <a:fld id="{DCDDFF8D-01C6-456E-8402-4011AB2E71C0}" type="slidenum">
              <a:rPr lang="en-US"/>
              <a:pPr>
                <a:defRPr/>
              </a:pPr>
              <a:t>‹#›</a:t>
            </a:fld>
            <a:endParaRPr lang="en-US"/>
          </a:p>
        </p:txBody>
      </p:sp>
    </p:spTree>
    <p:extLst>
      <p:ext uri="{BB962C8B-B14F-4D97-AF65-F5344CB8AC3E}">
        <p14:creationId xmlns:p14="http://schemas.microsoft.com/office/powerpoint/2010/main" val="68136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7" name="Slide Number Placeholder 1"/>
          <p:cNvSpPr>
            <a:spLocks noGrp="1"/>
          </p:cNvSpPr>
          <p:nvPr>
            <p:ph type="sldNum" sz="quarter" idx="10"/>
          </p:nvPr>
        </p:nvSpPr>
        <p:spPr/>
        <p:txBody>
          <a:bodyPr/>
          <a:lstStyle>
            <a:lvl1pPr>
              <a:defRPr/>
            </a:lvl1pPr>
          </a:lstStyle>
          <a:p>
            <a:pPr>
              <a:defRPr/>
            </a:pPr>
            <a:fld id="{2D38208D-0250-4ED8-9CAC-6A438104E516}" type="slidenum">
              <a:rPr lang="en-US"/>
              <a:pPr>
                <a:defRPr/>
              </a:pPr>
              <a:t>‹#›</a:t>
            </a:fld>
            <a:endParaRPr lang="en-US"/>
          </a:p>
        </p:txBody>
      </p:sp>
    </p:spTree>
    <p:extLst>
      <p:ext uri="{BB962C8B-B14F-4D97-AF65-F5344CB8AC3E}">
        <p14:creationId xmlns:p14="http://schemas.microsoft.com/office/powerpoint/2010/main" val="1456648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
          <p:cNvSpPr>
            <a:spLocks noGrp="1"/>
          </p:cNvSpPr>
          <p:nvPr>
            <p:ph type="sldNum" sz="quarter" idx="10"/>
          </p:nvPr>
        </p:nvSpPr>
        <p:spPr/>
        <p:txBody>
          <a:bodyPr/>
          <a:lstStyle>
            <a:lvl1pPr>
              <a:defRPr/>
            </a:lvl1pPr>
          </a:lstStyle>
          <a:p>
            <a:pPr>
              <a:defRPr/>
            </a:pPr>
            <a:fld id="{F8B16ACA-F66D-42EC-9687-31F200158F73}" type="slidenum">
              <a:rPr lang="en-US"/>
              <a:pPr>
                <a:defRPr/>
              </a:pPr>
              <a:t>‹#›</a:t>
            </a:fld>
            <a:endParaRPr lang="en-US"/>
          </a:p>
        </p:txBody>
      </p:sp>
    </p:spTree>
    <p:extLst>
      <p:ext uri="{BB962C8B-B14F-4D97-AF65-F5344CB8AC3E}">
        <p14:creationId xmlns:p14="http://schemas.microsoft.com/office/powerpoint/2010/main" val="277033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C702BB8D-2BA2-4A87-8345-E04FA754A012}" type="slidenum">
              <a:rPr lang="en-US"/>
              <a:pPr>
                <a:defRPr/>
              </a:pPr>
              <a:t>‹#›</a:t>
            </a:fld>
            <a:endParaRPr lang="en-US"/>
          </a:p>
        </p:txBody>
      </p:sp>
    </p:spTree>
    <p:extLst>
      <p:ext uri="{BB962C8B-B14F-4D97-AF65-F5344CB8AC3E}">
        <p14:creationId xmlns:p14="http://schemas.microsoft.com/office/powerpoint/2010/main" val="371347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1"/>
          <p:cNvSpPr>
            <a:spLocks noGrp="1"/>
          </p:cNvSpPr>
          <p:nvPr>
            <p:ph type="sldNum" sz="quarter" idx="10"/>
          </p:nvPr>
        </p:nvSpPr>
        <p:spPr/>
        <p:txBody>
          <a:bodyPr/>
          <a:lstStyle>
            <a:lvl1pPr>
              <a:defRPr/>
            </a:lvl1pPr>
          </a:lstStyle>
          <a:p>
            <a:pPr>
              <a:defRPr/>
            </a:pPr>
            <a:fld id="{4CBD8796-CD78-4233-9DC4-1E30FC031E24}" type="slidenum">
              <a:rPr lang="en-US"/>
              <a:pPr>
                <a:defRPr/>
              </a:pPr>
              <a:t>‹#›</a:t>
            </a:fld>
            <a:endParaRPr lang="en-US"/>
          </a:p>
        </p:txBody>
      </p:sp>
    </p:spTree>
    <p:extLst>
      <p:ext uri="{BB962C8B-B14F-4D97-AF65-F5344CB8AC3E}">
        <p14:creationId xmlns:p14="http://schemas.microsoft.com/office/powerpoint/2010/main" val="48218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1"/>
          <p:cNvSpPr>
            <a:spLocks noGrp="1"/>
          </p:cNvSpPr>
          <p:nvPr>
            <p:ph type="sldNum" sz="quarter" idx="10"/>
          </p:nvPr>
        </p:nvSpPr>
        <p:spPr/>
        <p:txBody>
          <a:bodyPr/>
          <a:lstStyle>
            <a:lvl1pPr>
              <a:defRPr/>
            </a:lvl1pPr>
          </a:lstStyle>
          <a:p>
            <a:pPr>
              <a:defRPr/>
            </a:pPr>
            <a:fld id="{1F54A80B-6551-4727-811A-FBD5B1D7484B}" type="slidenum">
              <a:rPr lang="en-US"/>
              <a:pPr>
                <a:defRPr/>
              </a:pPr>
              <a:t>‹#›</a:t>
            </a:fld>
            <a:endParaRPr lang="en-US"/>
          </a:p>
        </p:txBody>
      </p:sp>
    </p:spTree>
    <p:extLst>
      <p:ext uri="{BB962C8B-B14F-4D97-AF65-F5344CB8AC3E}">
        <p14:creationId xmlns:p14="http://schemas.microsoft.com/office/powerpoint/2010/main" val="2433910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485379" name="Rectangle 3"/>
          <p:cNvSpPr>
            <a:spLocks noGrp="1" noChangeArrowheads="1"/>
          </p:cNvSpPr>
          <p:nvPr>
            <p:ph type="body" idx="1"/>
          </p:nvPr>
        </p:nvSpPr>
        <p:spPr bwMode="auto">
          <a:xfrm>
            <a:off x="322263" y="1355725"/>
            <a:ext cx="8399462" cy="422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 descr="CHTC_logo_color_horiz.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6275388"/>
            <a:ext cx="27622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p:nvCxnSpPr>
        <p:spPr bwMode="auto">
          <a:xfrm>
            <a:off x="0" y="6254750"/>
            <a:ext cx="914400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 name="Slide Number Placeholder 1"/>
          <p:cNvSpPr>
            <a:spLocks noGrp="1"/>
          </p:cNvSpPr>
          <p:nvPr>
            <p:ph type="sldNum" sz="quarter" idx="4"/>
          </p:nvPr>
        </p:nvSpPr>
        <p:spPr>
          <a:xfrm>
            <a:off x="3505200" y="6492875"/>
            <a:ext cx="2133600" cy="365125"/>
          </a:xfrm>
          <a:prstGeom prst="rect">
            <a:avLst/>
          </a:prstGeom>
        </p:spPr>
        <p:txBody>
          <a:bodyPr vert="horz" lIns="91440" tIns="45720" rIns="91440" bIns="45720" rtlCol="0" anchor="ctr"/>
          <a:lstStyle>
            <a:lvl1pPr algn="ctr">
              <a:defRPr sz="1200" smtClean="0">
                <a:solidFill>
                  <a:schemeClr val="tx1">
                    <a:tint val="75000"/>
                  </a:schemeClr>
                </a:solidFill>
                <a:latin typeface="+mn-lt"/>
              </a:defRPr>
            </a:lvl1pPr>
          </a:lstStyle>
          <a:p>
            <a:pPr>
              <a:defRPr/>
            </a:pPr>
            <a:fld id="{DF867BA1-219C-45C4-9A3B-62EE2570809A}" type="slidenum">
              <a:rPr lang="en-US"/>
              <a:pPr>
                <a:defRPr/>
              </a:pPr>
              <a:t>‹#›</a:t>
            </a:fld>
            <a:endParaRPr lang="en-US"/>
          </a:p>
        </p:txBody>
      </p:sp>
      <p:pic>
        <p:nvPicPr>
          <p:cNvPr id="1031" name="Picture 8" descr="C:\Users\vmuser\Desktop\HTCondor_red_blk_notag.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35725" y="6181725"/>
            <a:ext cx="270827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8" r:id="rId1"/>
    <p:sldLayoutId id="2147483729" r:id="rId2"/>
    <p:sldLayoutId id="2147483730" r:id="rId3"/>
    <p:sldLayoutId id="2147483739"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ctr" rtl="0" eaLnBrk="1" fontAlgn="base" hangingPunct="1">
        <a:spcBef>
          <a:spcPct val="0"/>
        </a:spcBef>
        <a:spcAft>
          <a:spcPct val="0"/>
        </a:spcAft>
        <a:defRPr sz="4400" b="1">
          <a:solidFill>
            <a:srgbClr val="C60036"/>
          </a:solidFill>
          <a:latin typeface="+mj-lt"/>
          <a:ea typeface="MS PGothic" pitchFamily="34" charset="-128"/>
          <a:cs typeface="ＭＳ Ｐゴシック" charset="0"/>
        </a:defRPr>
      </a:lvl1pPr>
      <a:lvl2pPr algn="ctr" rtl="0" eaLnBrk="1" fontAlgn="base" hangingPunct="1">
        <a:spcBef>
          <a:spcPct val="0"/>
        </a:spcBef>
        <a:spcAft>
          <a:spcPct val="0"/>
        </a:spcAft>
        <a:defRPr sz="4400" b="1">
          <a:solidFill>
            <a:srgbClr val="C60036"/>
          </a:solidFill>
          <a:latin typeface="Arial" charset="0"/>
          <a:ea typeface="MS PGothic" pitchFamily="34" charset="-128"/>
          <a:cs typeface="ＭＳ Ｐゴシック" charset="0"/>
        </a:defRPr>
      </a:lvl2pPr>
      <a:lvl3pPr algn="ctr" rtl="0" eaLnBrk="1" fontAlgn="base" hangingPunct="1">
        <a:spcBef>
          <a:spcPct val="0"/>
        </a:spcBef>
        <a:spcAft>
          <a:spcPct val="0"/>
        </a:spcAft>
        <a:defRPr sz="4400" b="1">
          <a:solidFill>
            <a:srgbClr val="C60036"/>
          </a:solidFill>
          <a:latin typeface="Arial" charset="0"/>
          <a:ea typeface="MS PGothic" pitchFamily="34" charset="-128"/>
          <a:cs typeface="ＭＳ Ｐゴシック" charset="0"/>
        </a:defRPr>
      </a:lvl3pPr>
      <a:lvl4pPr algn="ctr" rtl="0" eaLnBrk="1" fontAlgn="base" hangingPunct="1">
        <a:spcBef>
          <a:spcPct val="0"/>
        </a:spcBef>
        <a:spcAft>
          <a:spcPct val="0"/>
        </a:spcAft>
        <a:defRPr sz="4400" b="1">
          <a:solidFill>
            <a:srgbClr val="C60036"/>
          </a:solidFill>
          <a:latin typeface="Arial" charset="0"/>
          <a:ea typeface="MS PGothic" pitchFamily="34" charset="-128"/>
          <a:cs typeface="ＭＳ Ｐゴシック" charset="0"/>
        </a:defRPr>
      </a:lvl4pPr>
      <a:lvl5pPr algn="ctr" rtl="0" eaLnBrk="1" fontAlgn="base" hangingPunct="1">
        <a:spcBef>
          <a:spcPct val="0"/>
        </a:spcBef>
        <a:spcAft>
          <a:spcPct val="0"/>
        </a:spcAft>
        <a:defRPr sz="4400" b="1">
          <a:solidFill>
            <a:srgbClr val="C60036"/>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b="1">
          <a:solidFill>
            <a:srgbClr val="3333CC"/>
          </a:solidFill>
          <a:latin typeface="Comic Sans MS" charset="0"/>
          <a:ea typeface="ＭＳ Ｐゴシック" charset="0"/>
          <a:cs typeface="Arial" charset="0"/>
        </a:defRPr>
      </a:lvl6pPr>
      <a:lvl7pPr marL="914400" algn="ctr" rtl="0" eaLnBrk="1" fontAlgn="base" hangingPunct="1">
        <a:spcBef>
          <a:spcPct val="0"/>
        </a:spcBef>
        <a:spcAft>
          <a:spcPct val="0"/>
        </a:spcAft>
        <a:defRPr sz="4400" b="1">
          <a:solidFill>
            <a:srgbClr val="3333CC"/>
          </a:solidFill>
          <a:latin typeface="Comic Sans MS" charset="0"/>
          <a:ea typeface="ＭＳ Ｐゴシック" charset="0"/>
          <a:cs typeface="Arial" charset="0"/>
        </a:defRPr>
      </a:lvl7pPr>
      <a:lvl8pPr marL="1371600" algn="ctr" rtl="0" eaLnBrk="1" fontAlgn="base" hangingPunct="1">
        <a:spcBef>
          <a:spcPct val="0"/>
        </a:spcBef>
        <a:spcAft>
          <a:spcPct val="0"/>
        </a:spcAft>
        <a:defRPr sz="4400" b="1">
          <a:solidFill>
            <a:srgbClr val="3333CC"/>
          </a:solidFill>
          <a:latin typeface="Comic Sans MS" charset="0"/>
          <a:ea typeface="ＭＳ Ｐゴシック" charset="0"/>
          <a:cs typeface="Arial" charset="0"/>
        </a:defRPr>
      </a:lvl8pPr>
      <a:lvl9pPr marL="1828800" algn="ctr" rtl="0" eaLnBrk="1" fontAlgn="base" hangingPunct="1">
        <a:spcBef>
          <a:spcPct val="0"/>
        </a:spcBef>
        <a:spcAft>
          <a:spcPct val="0"/>
        </a:spcAft>
        <a:defRPr sz="4400" b="1">
          <a:solidFill>
            <a:srgbClr val="3333CC"/>
          </a:solidFill>
          <a:latin typeface="Comic Sans MS" charset="0"/>
          <a:ea typeface="ＭＳ Ｐゴシック" charset="0"/>
          <a:cs typeface="Arial" charset="0"/>
        </a:defRPr>
      </a:lvl9pPr>
    </p:titleStyle>
    <p:bodyStyle>
      <a:lvl1pPr marL="342900" indent="-342900" algn="l" rtl="0" eaLnBrk="1" fontAlgn="base" hangingPunct="1">
        <a:spcBef>
          <a:spcPct val="20000"/>
        </a:spcBef>
        <a:spcAft>
          <a:spcPct val="0"/>
        </a:spcAft>
        <a:buClr>
          <a:srgbClr val="808000"/>
        </a:buClr>
        <a:buSzPct val="120000"/>
        <a:buChar char="›"/>
        <a:defRPr sz="3200">
          <a:solidFill>
            <a:schemeClr val="tx1"/>
          </a:solidFill>
          <a:latin typeface="+mn-lt"/>
          <a:ea typeface="MS PGothic" pitchFamily="34" charset="-128"/>
          <a:cs typeface="MS PGothic" pitchFamily="34" charset="-128"/>
        </a:defRPr>
      </a:lvl1pPr>
      <a:lvl2pPr marL="742950" indent="-285750" algn="l" rtl="0" eaLnBrk="1" fontAlgn="base" hangingPunct="1">
        <a:spcBef>
          <a:spcPct val="20000"/>
        </a:spcBef>
        <a:spcAft>
          <a:spcPct val="0"/>
        </a:spcAft>
        <a:buSzPct val="90000"/>
        <a:buFont typeface="Marlett" pitchFamily="2" charset="2"/>
        <a:buChar char="h"/>
        <a:defRPr sz="2800">
          <a:solidFill>
            <a:schemeClr val="tx1"/>
          </a:solidFill>
          <a:latin typeface="+mn-lt"/>
          <a:ea typeface="MS PGothic" pitchFamily="34" charset="-128"/>
          <a:cs typeface="Arial" charset="0"/>
        </a:defRPr>
      </a:lvl2pPr>
      <a:lvl3pPr marL="1143000" indent="-228600" algn="l" rtl="0" eaLnBrk="1" fontAlgn="base" hangingPunct="1">
        <a:spcBef>
          <a:spcPct val="20000"/>
        </a:spcBef>
        <a:spcAft>
          <a:spcPct val="0"/>
        </a:spcAft>
        <a:buChar char="•"/>
        <a:defRPr sz="2400">
          <a:solidFill>
            <a:schemeClr val="tx1"/>
          </a:solidFill>
          <a:latin typeface="+mn-lt"/>
          <a:ea typeface="Arial" charset="0"/>
          <a:cs typeface="Arial" charset="0"/>
        </a:defRPr>
      </a:lvl3pPr>
      <a:lvl4pPr marL="1600200" indent="-228600" algn="l" rtl="0" eaLnBrk="1" fontAlgn="base" hangingPunct="1">
        <a:spcBef>
          <a:spcPct val="20000"/>
        </a:spcBef>
        <a:spcAft>
          <a:spcPct val="0"/>
        </a:spcAft>
        <a:buChar char="–"/>
        <a:defRPr sz="2000">
          <a:solidFill>
            <a:schemeClr val="tx1"/>
          </a:solidFill>
          <a:latin typeface="+mn-lt"/>
          <a:ea typeface="Arial" charset="0"/>
          <a:cs typeface="Arial" charset="0"/>
        </a:defRPr>
      </a:lvl4pPr>
      <a:lvl5pPr marL="2057400" indent="-228600" algn="l" rtl="0" eaLnBrk="1" fontAlgn="base" hangingPunct="1">
        <a:spcBef>
          <a:spcPct val="20000"/>
        </a:spcBef>
        <a:spcAft>
          <a:spcPct val="0"/>
        </a:spcAft>
        <a:buChar char="»"/>
        <a:defRPr sz="2000">
          <a:solidFill>
            <a:schemeClr val="tx1"/>
          </a:solidFill>
          <a:latin typeface="+mn-lt"/>
          <a:ea typeface="Arial" charset="0"/>
          <a:cs typeface="Arial" charset="0"/>
        </a:defRPr>
      </a:lvl5pPr>
      <a:lvl6pPr marL="2514600" indent="-228600" algn="l" rtl="0" eaLnBrk="1" fontAlgn="base" hangingPunct="1">
        <a:spcBef>
          <a:spcPct val="20000"/>
        </a:spcBef>
        <a:spcAft>
          <a:spcPct val="0"/>
        </a:spcAft>
        <a:buChar char="»"/>
        <a:defRPr sz="2000">
          <a:solidFill>
            <a:schemeClr val="tx1"/>
          </a:solidFill>
          <a:latin typeface="+mn-lt"/>
          <a:ea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mn-lt"/>
          <a:ea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mn-lt"/>
          <a:ea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09912"/>
            <a:ext cx="7772400" cy="2848927"/>
          </a:xfrm>
        </p:spPr>
        <p:txBody>
          <a:bodyPr/>
          <a:lstStyle/>
          <a:p>
            <a:pPr>
              <a:defRPr/>
            </a:pPr>
            <a:r>
              <a:rPr lang="en-US" dirty="0" smtClean="0">
                <a:ea typeface="+mj-ea"/>
                <a:cs typeface="+mj-cs"/>
              </a:rPr>
              <a:t>Submitting Jobs</a:t>
            </a:r>
            <a:br>
              <a:rPr lang="en-US" dirty="0" smtClean="0">
                <a:ea typeface="+mj-ea"/>
                <a:cs typeface="+mj-cs"/>
              </a:rPr>
            </a:br>
            <a:r>
              <a:rPr lang="en-US" dirty="0" smtClean="0">
                <a:ea typeface="+mj-ea"/>
                <a:cs typeface="+mj-cs"/>
              </a:rPr>
              <a:t>(and how to find them)</a:t>
            </a:r>
            <a:br>
              <a:rPr lang="en-US" dirty="0" smtClean="0">
                <a:ea typeface="+mj-ea"/>
                <a:cs typeface="+mj-cs"/>
              </a:rPr>
            </a:br>
            <a:r>
              <a:rPr lang="en-US" dirty="0" smtClean="0">
                <a:ea typeface="+mj-ea"/>
                <a:cs typeface="+mj-cs"/>
              </a:rPr>
              <a:t/>
            </a:r>
            <a:br>
              <a:rPr lang="en-US" dirty="0" smtClean="0">
                <a:ea typeface="+mj-ea"/>
                <a:cs typeface="+mj-cs"/>
              </a:rPr>
            </a:br>
            <a:r>
              <a:rPr lang="en-US" sz="2000" dirty="0" smtClean="0">
                <a:solidFill>
                  <a:schemeClr val="tx2"/>
                </a:solidFill>
                <a:ea typeface="+mj-ea"/>
                <a:cs typeface="+mj-cs"/>
              </a:rPr>
              <a:t>John (TJ) Knoeller</a:t>
            </a:r>
            <a:br>
              <a:rPr lang="en-US" sz="2000" dirty="0" smtClean="0">
                <a:solidFill>
                  <a:schemeClr val="tx2"/>
                </a:solidFill>
                <a:ea typeface="+mj-ea"/>
                <a:cs typeface="+mj-cs"/>
              </a:rPr>
            </a:br>
            <a:r>
              <a:rPr lang="en-US" sz="2000" dirty="0" smtClean="0">
                <a:solidFill>
                  <a:schemeClr val="tx2"/>
                </a:solidFill>
                <a:ea typeface="+mj-ea"/>
                <a:cs typeface="+mj-cs"/>
              </a:rPr>
              <a:t>Center for High Throughput Computing</a:t>
            </a:r>
            <a:endParaRPr lang="en-US" dirty="0" smtClean="0">
              <a:solidFill>
                <a:schemeClr val="tx2"/>
              </a:solidFill>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 y="1355725"/>
            <a:ext cx="8762999" cy="4227513"/>
          </a:xfrm>
          <a:solidFill>
            <a:schemeClr val="bg1"/>
          </a:solidFill>
        </p:spPr>
        <p:txBody>
          <a:bodyPr/>
          <a:lstStyle/>
          <a:p>
            <a:pPr marL="0" indent="0">
              <a:buNone/>
            </a:pPr>
            <a:r>
              <a:rPr lang="en-US" sz="2000" b="1" dirty="0">
                <a:latin typeface="Courier New" panose="02070309020205020404" pitchFamily="49" charset="0"/>
                <a:cs typeface="Courier New" panose="02070309020205020404" pitchFamily="49" charset="0"/>
              </a:rPr>
              <a:t>FILE = </a:t>
            </a:r>
            <a:r>
              <a:rPr lang="en-US" sz="2000" b="1" dirty="0" smtClean="0">
                <a:latin typeface="Courier New" panose="02070309020205020404" pitchFamily="49" charset="0"/>
                <a:cs typeface="Courier New" panose="02070309020205020404" pitchFamily="49" charset="0"/>
              </a:rPr>
              <a:t>The </a:t>
            </a:r>
            <a:r>
              <a:rPr lang="en-US" sz="2000" b="1" dirty="0">
                <a:latin typeface="Courier New" panose="02070309020205020404" pitchFamily="49" charset="0"/>
                <a:cs typeface="Courier New" panose="02070309020205020404" pitchFamily="49" charset="0"/>
              </a:rPr>
              <a:t>Train Job.wmv</a:t>
            </a:r>
          </a:p>
          <a:p>
            <a:pPr marL="0" indent="0">
              <a:buNone/>
            </a:pPr>
            <a:r>
              <a:rPr lang="en-US" sz="2000" b="1" dirty="0" err="1" smtClean="0">
                <a:latin typeface="Courier New" panose="02070309020205020404" pitchFamily="49" charset="0"/>
                <a:cs typeface="Courier New" panose="02070309020205020404" pitchFamily="49" charset="0"/>
              </a:rPr>
              <a:t>Args</a:t>
            </a:r>
            <a:r>
              <a:rPr lang="en-US" sz="2000" b="1" dirty="0" smtClean="0">
                <a:latin typeface="Courier New" panose="02070309020205020404" pitchFamily="49" charset="0"/>
                <a:cs typeface="Courier New" panose="02070309020205020404" pitchFamily="49" charset="0"/>
              </a:rPr>
              <a:t> = "-</a:t>
            </a:r>
            <a:r>
              <a:rPr lang="en-US" sz="2000" b="1" dirty="0" err="1">
                <a:latin typeface="Courier New" panose="02070309020205020404" pitchFamily="49" charset="0"/>
                <a:cs typeface="Courier New" panose="02070309020205020404" pitchFamily="49" charset="0"/>
              </a:rPr>
              <a:t>i</a:t>
            </a: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Fnx</a:t>
            </a:r>
            <a:r>
              <a:rPr lang="en-US" sz="2000" b="1" dirty="0" smtClean="0">
                <a:latin typeface="Courier New" panose="02070309020205020404" pitchFamily="49" charset="0"/>
                <a:cs typeface="Courier New" panose="02070309020205020404" pitchFamily="49" charset="0"/>
              </a:rPr>
              <a:t>(file)' -w640 '$</a:t>
            </a:r>
            <a:r>
              <a:rPr lang="en-US" sz="2000" b="1" dirty="0" err="1">
                <a:latin typeface="Courier New" panose="02070309020205020404" pitchFamily="49" charset="0"/>
                <a:cs typeface="Courier New" panose="02070309020205020404" pitchFamily="49" charset="0"/>
              </a:rPr>
              <a:t>Fn</a:t>
            </a:r>
            <a:r>
              <a:rPr lang="en-US" sz="2000" b="1" dirty="0">
                <a:latin typeface="Courier New" panose="02070309020205020404" pitchFamily="49" charset="0"/>
                <a:cs typeface="Courier New" panose="02070309020205020404" pitchFamily="49" charset="0"/>
              </a:rPr>
              <a:t>(file).</a:t>
            </a:r>
            <a:r>
              <a:rPr lang="en-US" sz="2000" b="1" dirty="0" smtClean="0">
                <a:latin typeface="Courier New" panose="02070309020205020404" pitchFamily="49" charset="0"/>
                <a:cs typeface="Courier New" panose="02070309020205020404" pitchFamily="49" charset="0"/>
              </a:rPr>
              <a:t>mp4' "</a:t>
            </a:r>
            <a:br>
              <a:rPr lang="en-US" sz="2000" b="1" dirty="0" smtClean="0">
                <a:latin typeface="Courier New" panose="02070309020205020404" pitchFamily="49" charset="0"/>
                <a:cs typeface="Courier New" panose="02070309020205020404" pitchFamily="49" charset="0"/>
              </a:rPr>
            </a:br>
            <a:endParaRPr lang="en-US" sz="2000" b="1" dirty="0" smtClean="0">
              <a:latin typeface="Courier New" panose="02070309020205020404" pitchFamily="49" charset="0"/>
              <a:cs typeface="Courier New" panose="02070309020205020404" pitchFamily="49" charset="0"/>
            </a:endParaRPr>
          </a:p>
          <a:p>
            <a:pPr marL="0" indent="0">
              <a:buNone/>
            </a:pPr>
            <a:r>
              <a:rPr lang="en-US" sz="2000" b="1" dirty="0" smtClean="0">
                <a:latin typeface="Courier New" panose="02070309020205020404" pitchFamily="49" charset="0"/>
                <a:cs typeface="Courier New" panose="02070309020205020404" pitchFamily="49" charset="0"/>
              </a:rPr>
              <a:t># Tool Tip* see it before you submit it.</a:t>
            </a:r>
            <a:endParaRPr lang="en-US" sz="2000" b="1" dirty="0">
              <a:latin typeface="Courier New" panose="02070309020205020404" pitchFamily="49" charset="0"/>
              <a:cs typeface="Courier New" panose="02070309020205020404" pitchFamily="49" charset="0"/>
            </a:endParaRPr>
          </a:p>
          <a:p>
            <a:pPr marL="0" indent="0">
              <a:buNone/>
            </a:pPr>
            <a:r>
              <a:rPr lang="en-US" sz="2000" b="1" dirty="0" err="1" smtClean="0">
                <a:latin typeface="Courier New" panose="02070309020205020404" pitchFamily="49" charset="0"/>
                <a:cs typeface="Courier New" panose="02070309020205020404" pitchFamily="49" charset="0"/>
              </a:rPr>
              <a:t>condor_submit</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test.sub</a:t>
            </a:r>
            <a:r>
              <a:rPr lang="en-US" sz="2000" b="1" dirty="0">
                <a:latin typeface="Courier New" panose="02070309020205020404" pitchFamily="49" charset="0"/>
                <a:cs typeface="Courier New" panose="02070309020205020404" pitchFamily="49" charset="0"/>
              </a:rPr>
              <a:t> -dump </a:t>
            </a:r>
            <a:r>
              <a:rPr lang="en-US" sz="2000" b="1" dirty="0" err="1" smtClean="0">
                <a:latin typeface="Courier New" panose="02070309020205020404" pitchFamily="49" charset="0"/>
                <a:cs typeface="Courier New" panose="02070309020205020404" pitchFamily="49" charset="0"/>
              </a:rPr>
              <a:t>test.ads</a:t>
            </a:r>
            <a:endParaRPr lang="en-US" sz="2000" b="1" dirty="0" smtClean="0">
              <a:latin typeface="Courier New" panose="02070309020205020404" pitchFamily="49" charset="0"/>
              <a:cs typeface="Courier New" panose="02070309020205020404" pitchFamily="49" charset="0"/>
            </a:endParaRPr>
          </a:p>
          <a:p>
            <a:pPr marL="0" indent="0">
              <a:buNone/>
            </a:pPr>
            <a:r>
              <a:rPr lang="en-US" sz="2000" b="1" dirty="0" err="1" smtClean="0">
                <a:latin typeface="Courier New" panose="02070309020205020404" pitchFamily="49" charset="0"/>
                <a:cs typeface="Courier New" panose="02070309020205020404" pitchFamily="49" charset="0"/>
              </a:rPr>
              <a:t>condor_status</a:t>
            </a:r>
            <a:r>
              <a:rPr lang="en-US" sz="2000" b="1" dirty="0" smtClean="0">
                <a:latin typeface="Courier New" panose="02070309020205020404" pitchFamily="49" charset="0"/>
                <a:cs typeface="Courier New" panose="02070309020205020404" pitchFamily="49" charset="0"/>
              </a:rPr>
              <a:t> -ads </a:t>
            </a:r>
            <a:r>
              <a:rPr lang="en-US" sz="2000" b="1" dirty="0" err="1" smtClean="0">
                <a:latin typeface="Courier New" panose="02070309020205020404" pitchFamily="49" charset="0"/>
                <a:cs typeface="Courier New" panose="02070309020205020404" pitchFamily="49" charset="0"/>
              </a:rPr>
              <a:t>test.ads</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af</a:t>
            </a:r>
            <a:r>
              <a:rPr lang="en-US" sz="2000" b="1" dirty="0" smtClean="0">
                <a:latin typeface="Courier New" panose="02070309020205020404" pitchFamily="49" charset="0"/>
                <a:cs typeface="Courier New" panose="02070309020205020404" pitchFamily="49" charset="0"/>
              </a:rPr>
              <a:t> Arguments</a:t>
            </a:r>
          </a:p>
          <a:p>
            <a:pPr marL="0" indent="0">
              <a:buNone/>
            </a:pPr>
            <a:r>
              <a:rPr lang="en-US" sz="2000" b="1" dirty="0" smtClean="0">
                <a:solidFill>
                  <a:schemeClr val="accent6">
                    <a:lumMod val="60000"/>
                    <a:lumOff val="40000"/>
                  </a:schemeClr>
                </a:solidFill>
                <a:latin typeface="Courier New" panose="02070309020205020404" pitchFamily="49" charset="0"/>
                <a:cs typeface="Courier New" panose="02070309020205020404" pitchFamily="49" charset="0"/>
              </a:rPr>
              <a:t>-</a:t>
            </a:r>
            <a:r>
              <a:rPr lang="en-US" sz="2000" b="1" dirty="0" err="1" smtClean="0">
                <a:solidFill>
                  <a:schemeClr val="accent6">
                    <a:lumMod val="60000"/>
                    <a:lumOff val="40000"/>
                  </a:schemeClr>
                </a:solidFill>
                <a:latin typeface="Courier New" panose="02070309020205020404" pitchFamily="49" charset="0"/>
                <a:cs typeface="Courier New" panose="02070309020205020404" pitchFamily="49" charset="0"/>
              </a:rPr>
              <a:t>i</a:t>
            </a:r>
            <a:r>
              <a:rPr lang="en-US" sz="2000" b="1" dirty="0" smtClean="0">
                <a:solidFill>
                  <a:schemeClr val="accent6">
                    <a:lumMod val="60000"/>
                    <a:lumOff val="40000"/>
                  </a:schemeClr>
                </a:solidFill>
                <a:latin typeface="Courier New" panose="02070309020205020404" pitchFamily="49" charset="0"/>
                <a:cs typeface="Courier New" panose="02070309020205020404" pitchFamily="49" charset="0"/>
              </a:rPr>
              <a:t> The' 'Train' 'Job.wmv -w640 The' 'Train' 'Job.mp4</a:t>
            </a:r>
          </a:p>
          <a:p>
            <a:pPr marL="0" indent="0">
              <a:buNone/>
            </a:pPr>
            <a:endParaRPr lang="en-US" sz="2000" b="1" dirty="0">
              <a:solidFill>
                <a:schemeClr val="accent1"/>
              </a:solidFill>
              <a:latin typeface="Courier New" panose="02070309020205020404" pitchFamily="49" charset="0"/>
              <a:cs typeface="Courier New" panose="02070309020205020404" pitchFamily="49" charset="0"/>
            </a:endParaRPr>
          </a:p>
          <a:p>
            <a:pPr marL="0" indent="0">
              <a:buNone/>
            </a:pPr>
            <a:r>
              <a:rPr lang="en-US" sz="2000" b="1" dirty="0" smtClean="0">
                <a:latin typeface="Courier New" panose="02070309020205020404" pitchFamily="49" charset="0"/>
                <a:cs typeface="Courier New" panose="02070309020205020404" pitchFamily="49" charset="0"/>
              </a:rPr>
              <a:t># On *nix the job sees</a:t>
            </a:r>
          </a:p>
          <a:p>
            <a:pPr marL="0" indent="0">
              <a:buNone/>
            </a:pP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i</a:t>
            </a:r>
            <a:r>
              <a:rPr lang="en-US" sz="2000" b="1" dirty="0" smtClean="0">
                <a:latin typeface="Courier New" panose="02070309020205020404" pitchFamily="49" charset="0"/>
                <a:cs typeface="Courier New" panose="02070309020205020404" pitchFamily="49" charset="0"/>
              </a:rPr>
              <a:t> 'The Train Job.wmv' –w640 'The Train Job.mp4‘</a:t>
            </a:r>
          </a:p>
          <a:p>
            <a:pPr marL="0" indent="0">
              <a:buNone/>
            </a:pPr>
            <a:r>
              <a:rPr lang="en-US" sz="2000" b="1" dirty="0" smtClean="0">
                <a:latin typeface="Courier New" panose="02070309020205020404" pitchFamily="49" charset="0"/>
                <a:cs typeface="Courier New" panose="02070309020205020404" pitchFamily="49" charset="0"/>
              </a:rPr>
              <a:t># on Windows the job sees</a:t>
            </a:r>
          </a:p>
          <a:p>
            <a:pPr marL="0" indent="0">
              <a:buNone/>
            </a:pP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i</a:t>
            </a: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"The </a:t>
            </a:r>
            <a:r>
              <a:rPr lang="en-US" sz="2000" b="1" dirty="0">
                <a:latin typeface="Courier New" panose="02070309020205020404" pitchFamily="49" charset="0"/>
                <a:cs typeface="Courier New" panose="02070309020205020404" pitchFamily="49" charset="0"/>
              </a:rPr>
              <a:t>Train </a:t>
            </a:r>
            <a:r>
              <a:rPr lang="en-US" sz="2000" b="1" dirty="0" smtClean="0">
                <a:latin typeface="Courier New" panose="02070309020205020404" pitchFamily="49" charset="0"/>
                <a:cs typeface="Courier New" panose="02070309020205020404" pitchFamily="49" charset="0"/>
              </a:rPr>
              <a:t>Job.wmv" </a:t>
            </a:r>
            <a:r>
              <a:rPr lang="en-US" sz="2000" b="1" dirty="0">
                <a:latin typeface="Courier New" panose="02070309020205020404" pitchFamily="49" charset="0"/>
                <a:cs typeface="Courier New" panose="02070309020205020404" pitchFamily="49" charset="0"/>
              </a:rPr>
              <a:t>–w640 </a:t>
            </a:r>
            <a:r>
              <a:rPr lang="en-US" sz="2000" b="1" dirty="0" smtClean="0">
                <a:latin typeface="Courier New" panose="02070309020205020404" pitchFamily="49" charset="0"/>
                <a:cs typeface="Courier New" panose="02070309020205020404" pitchFamily="49" charset="0"/>
              </a:rPr>
              <a:t>"The </a:t>
            </a:r>
            <a:r>
              <a:rPr lang="en-US" sz="2000" b="1" dirty="0">
                <a:latin typeface="Courier New" panose="02070309020205020404" pitchFamily="49" charset="0"/>
                <a:cs typeface="Courier New" panose="02070309020205020404" pitchFamily="49" charset="0"/>
              </a:rPr>
              <a:t>Train </a:t>
            </a:r>
            <a:r>
              <a:rPr lang="en-US" sz="2000" b="1" dirty="0" smtClean="0">
                <a:latin typeface="Courier New" panose="02070309020205020404" pitchFamily="49" charset="0"/>
                <a:cs typeface="Courier New" panose="02070309020205020404" pitchFamily="49" charset="0"/>
              </a:rPr>
              <a:t>Job.mp4"</a:t>
            </a:r>
            <a:endParaRPr lang="en-US" sz="2000" b="1" dirty="0">
              <a:latin typeface="Courier New" panose="02070309020205020404" pitchFamily="49" charset="0"/>
              <a:cs typeface="Courier New" panose="02070309020205020404" pitchFamily="49" charset="0"/>
            </a:endParaRPr>
          </a:p>
          <a:p>
            <a:pPr marL="0" indent="0">
              <a:buNone/>
            </a:pPr>
            <a:endParaRPr lang="en-US" sz="2000" b="1" dirty="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dirty="0" smtClean="0"/>
              <a:t>"new" </a:t>
            </a:r>
            <a:r>
              <a:rPr lang="en-US" dirty="0" err="1"/>
              <a:t>A</a:t>
            </a:r>
            <a:r>
              <a:rPr lang="en-US" dirty="0" err="1" smtClean="0"/>
              <a:t>rgs</a:t>
            </a:r>
            <a:r>
              <a:rPr lang="en-US" dirty="0" smtClean="0"/>
              <a:t> preserves spaces</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10</a:t>
            </a:fld>
            <a:endParaRPr lang="en-US"/>
          </a:p>
        </p:txBody>
      </p:sp>
    </p:spTree>
    <p:extLst>
      <p:ext uri="{BB962C8B-B14F-4D97-AF65-F5344CB8AC3E}">
        <p14:creationId xmlns:p14="http://schemas.microsoft.com/office/powerpoint/2010/main" val="2399574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Argument quoting not portable across operating systems</a:t>
            </a:r>
          </a:p>
          <a:p>
            <a:pPr lvl="1"/>
            <a:r>
              <a:rPr lang="en-US" dirty="0" smtClean="0"/>
              <a:t>LINUX needs space and ' escaped</a:t>
            </a:r>
          </a:p>
          <a:p>
            <a:pPr lvl="1"/>
            <a:r>
              <a:rPr lang="en-US" dirty="0" smtClean="0"/>
              <a:t>Windows needs double quotes around filenames that have space or ^</a:t>
            </a:r>
          </a:p>
          <a:p>
            <a:r>
              <a:rPr lang="en-US" dirty="0" smtClean="0"/>
              <a:t>What the job sees can be hard to predict</a:t>
            </a:r>
          </a:p>
          <a:p>
            <a:r>
              <a:rPr lang="en-US" dirty="0" smtClean="0"/>
              <a:t>Also - </a:t>
            </a:r>
            <a:r>
              <a:rPr lang="en-US" dirty="0" err="1" smtClean="0"/>
              <a:t>Transfer_input_files</a:t>
            </a:r>
            <a:r>
              <a:rPr lang="en-US" dirty="0" smtClean="0"/>
              <a:t> will not transfer a file with a comma in the name.</a:t>
            </a:r>
          </a:p>
        </p:txBody>
      </p:sp>
      <p:sp>
        <p:nvSpPr>
          <p:cNvPr id="3" name="Title 2"/>
          <p:cNvSpPr>
            <a:spLocks noGrp="1"/>
          </p:cNvSpPr>
          <p:nvPr>
            <p:ph type="title"/>
          </p:nvPr>
        </p:nvSpPr>
        <p:spPr/>
        <p:txBody>
          <a:bodyPr/>
          <a:lstStyle/>
          <a:p>
            <a:r>
              <a:rPr lang="en-US" dirty="0" smtClean="0"/>
              <a:t>Sometimes you can't use </a:t>
            </a:r>
            <a:r>
              <a:rPr lang="en-US" dirty="0" err="1" smtClean="0"/>
              <a:t>Args</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11</a:t>
            </a:fld>
            <a:endParaRPr lang="en-US"/>
          </a:p>
        </p:txBody>
      </p:sp>
    </p:spTree>
    <p:extLst>
      <p:ext uri="{BB962C8B-B14F-4D97-AF65-F5344CB8AC3E}">
        <p14:creationId xmlns:p14="http://schemas.microsoft.com/office/powerpoint/2010/main" val="3656028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 a script as your executable</a:t>
            </a:r>
          </a:p>
          <a:p>
            <a:r>
              <a:rPr lang="en-US" dirty="0" smtClean="0"/>
              <a:t>Use custom job attributes to pass information to the script</a:t>
            </a:r>
          </a:p>
          <a:p>
            <a:pPr marL="0" indent="0">
              <a:buNone/>
            </a:pPr>
            <a:r>
              <a:rPr lang="en-US" sz="2400" b="1" dirty="0" smtClean="0">
                <a:latin typeface="Courier New" panose="02070309020205020404" pitchFamily="49" charset="0"/>
                <a:cs typeface="Courier New" panose="02070309020205020404" pitchFamily="49" charset="0"/>
              </a:rPr>
              <a:t>  # these both set </a:t>
            </a:r>
            <a:r>
              <a:rPr lang="en-US" sz="2400" b="1" dirty="0" err="1" smtClean="0">
                <a:latin typeface="Courier New" panose="02070309020205020404" pitchFamily="49" charset="0"/>
                <a:cs typeface="Courier New" panose="02070309020205020404" pitchFamily="49" charset="0"/>
              </a:rPr>
              <a:t>CustomAttr</a:t>
            </a:r>
            <a:r>
              <a:rPr lang="en-US" sz="2400" b="1" dirty="0" smtClean="0">
                <a:latin typeface="Courier New" panose="02070309020205020404" pitchFamily="49" charset="0"/>
                <a:cs typeface="Courier New" panose="02070309020205020404" pitchFamily="49" charset="0"/>
              </a:rPr>
              <a:t> in the job ad</a:t>
            </a:r>
          </a:p>
          <a:p>
            <a:pPr marL="0" indent="0">
              <a:buNone/>
            </a:pPr>
            <a:r>
              <a:rPr lang="en-US" sz="2400" b="1" dirty="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CustomAttr</a:t>
            </a:r>
            <a:r>
              <a:rPr lang="en-US" sz="2400" b="1" dirty="0" smtClean="0">
                <a:latin typeface="Courier New" panose="02070309020205020404" pitchFamily="49" charset="0"/>
                <a:cs typeface="Courier New" panose="02070309020205020404" pitchFamily="49" charset="0"/>
              </a:rPr>
              <a:t> = "value"</a:t>
            </a:r>
          </a:p>
          <a:p>
            <a:pPr marL="0" indent="0">
              <a:buNone/>
            </a:pPr>
            <a:r>
              <a:rPr lang="en-US" sz="2400" b="1" dirty="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MY.CustomAttr</a:t>
            </a:r>
            <a:r>
              <a:rPr lang="en-US" sz="2400" b="1" dirty="0" smtClean="0">
                <a:latin typeface="Courier New" panose="02070309020205020404" pitchFamily="49" charset="0"/>
                <a:cs typeface="Courier New" panose="02070309020205020404" pitchFamily="49" charset="0"/>
              </a:rPr>
              <a:t> = "value"</a:t>
            </a:r>
          </a:p>
          <a:p>
            <a:r>
              <a:rPr lang="en-US" dirty="0" smtClean="0"/>
              <a:t>You can refer to custom attributes in $() expansion in your submit file</a:t>
            </a:r>
          </a:p>
          <a:p>
            <a:pPr marL="0" indent="0">
              <a:buNone/>
            </a:pPr>
            <a:r>
              <a:rPr lang="en-US" sz="2400" b="1" dirty="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transfer_input_files</a:t>
            </a:r>
            <a:r>
              <a:rPr lang="en-US" sz="2400" b="1" dirty="0" smtClean="0">
                <a:latin typeface="Courier New" panose="02070309020205020404" pitchFamily="49" charset="0"/>
                <a:cs typeface="Courier New" panose="02070309020205020404" pitchFamily="49" charset="0"/>
              </a:rPr>
              <a:t> = $F(</a:t>
            </a:r>
            <a:r>
              <a:rPr lang="en-US" sz="2400" b="1" dirty="0" err="1" smtClean="0">
                <a:latin typeface="Courier New" panose="02070309020205020404" pitchFamily="49" charset="0"/>
                <a:cs typeface="Courier New" panose="02070309020205020404" pitchFamily="49" charset="0"/>
              </a:rPr>
              <a:t>My.CustomAttr</a:t>
            </a:r>
            <a:r>
              <a:rPr lang="en-US" sz="2400" b="1" dirty="0" smtClean="0">
                <a:latin typeface="Courier New" panose="02070309020205020404" pitchFamily="49" charset="0"/>
                <a:cs typeface="Courier New" panose="02070309020205020404" pitchFamily="49" charset="0"/>
              </a:rPr>
              <a:t>)</a:t>
            </a:r>
            <a:endParaRPr lang="en-US" sz="2400" b="1" dirty="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dirty="0" smtClean="0"/>
              <a:t>Alternative to </a:t>
            </a:r>
            <a:r>
              <a:rPr lang="en-US" dirty="0" err="1" smtClean="0"/>
              <a:t>Args</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12</a:t>
            </a:fld>
            <a:endParaRPr lang="en-US"/>
          </a:p>
        </p:txBody>
      </p:sp>
    </p:spTree>
    <p:extLst>
      <p:ext uri="{BB962C8B-B14F-4D97-AF65-F5344CB8AC3E}">
        <p14:creationId xmlns:p14="http://schemas.microsoft.com/office/powerpoint/2010/main" val="3603734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b="1" dirty="0" smtClean="0">
                <a:latin typeface="Courier New" panose="02070309020205020404" pitchFamily="49" charset="0"/>
                <a:cs typeface="Courier New" panose="02070309020205020404" pitchFamily="49" charset="0"/>
              </a:rPr>
              <a:t>Executable = xcode.pl</a:t>
            </a:r>
          </a:p>
          <a:p>
            <a:pPr marL="0" indent="0">
              <a:buNone/>
            </a:pPr>
            <a:r>
              <a:rPr lang="en-US" sz="2400" b="1" dirty="0" err="1" smtClean="0">
                <a:latin typeface="Courier New" panose="02070309020205020404" pitchFamily="49" charset="0"/>
                <a:cs typeface="Courier New" panose="02070309020205020404" pitchFamily="49" charset="0"/>
              </a:rPr>
              <a:t>Args</a:t>
            </a:r>
            <a:r>
              <a:rPr lang="en-US" sz="2400" b="1" dirty="0" smtClean="0">
                <a:latin typeface="Courier New" panose="02070309020205020404" pitchFamily="49" charset="0"/>
                <a:cs typeface="Courier New" panose="02070309020205020404" pitchFamily="49" charset="0"/>
              </a:rPr>
              <a:t> = -s 640x360</a:t>
            </a:r>
          </a:p>
          <a:p>
            <a:pPr marL="0" indent="0">
              <a:buNone/>
            </a:pPr>
            <a:r>
              <a:rPr lang="en-US" sz="2400" b="1" dirty="0" err="1" smtClean="0">
                <a:latin typeface="Courier New" panose="02070309020205020404" pitchFamily="49" charset="0"/>
                <a:cs typeface="Courier New" panose="02070309020205020404" pitchFamily="49" charset="0"/>
              </a:rPr>
              <a:t>Transfer_executable</a:t>
            </a:r>
            <a:r>
              <a:rPr lang="en-US" sz="2400" b="1" dirty="0" smtClean="0">
                <a:latin typeface="Courier New" panose="02070309020205020404" pitchFamily="49" charset="0"/>
                <a:cs typeface="Courier New" panose="02070309020205020404" pitchFamily="49" charset="0"/>
              </a:rPr>
              <a:t> = true</a:t>
            </a:r>
          </a:p>
          <a:p>
            <a:pPr marL="0" indent="0">
              <a:buNone/>
            </a:pPr>
            <a:r>
              <a:rPr lang="en-US" sz="2400" b="1" dirty="0" err="1" smtClean="0">
                <a:latin typeface="Courier New" panose="02070309020205020404" pitchFamily="49" charset="0"/>
                <a:cs typeface="Courier New" panose="02070309020205020404" pitchFamily="49" charset="0"/>
              </a:rPr>
              <a:t>Should_transfer_files</a:t>
            </a:r>
            <a:r>
              <a:rPr lang="en-US" sz="2400" b="1" dirty="0" smtClean="0">
                <a:latin typeface="Courier New" panose="02070309020205020404" pitchFamily="49" charset="0"/>
                <a:cs typeface="Courier New" panose="02070309020205020404" pitchFamily="49" charset="0"/>
              </a:rPr>
              <a:t> = true</a:t>
            </a:r>
          </a:p>
          <a:p>
            <a:pPr marL="0" indent="0">
              <a:buNone/>
            </a:pP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WantIOProxy</a:t>
            </a:r>
            <a:r>
              <a:rPr lang="en-US" sz="2400" b="1" dirty="0" smtClean="0">
                <a:latin typeface="Courier New" panose="02070309020205020404" pitchFamily="49" charset="0"/>
                <a:cs typeface="Courier New" panose="02070309020205020404" pitchFamily="49" charset="0"/>
              </a:rPr>
              <a:t> = true</a:t>
            </a:r>
          </a:p>
          <a:p>
            <a:pPr marL="0" indent="0">
              <a:buNone/>
            </a:pPr>
            <a:r>
              <a:rPr lang="en-US" sz="2400" b="1" dirty="0" err="1" smtClean="0">
                <a:solidFill>
                  <a:srgbClr val="FF0000"/>
                </a:solidFill>
                <a:latin typeface="Courier New" panose="02070309020205020404" pitchFamily="49" charset="0"/>
                <a:cs typeface="Courier New" panose="02070309020205020404" pitchFamily="49" charset="0"/>
              </a:rPr>
              <a:t>MY.SourceDir</a:t>
            </a:r>
            <a:r>
              <a:rPr lang="en-US" sz="2400" b="1" dirty="0" smtClean="0">
                <a:solidFill>
                  <a:srgbClr val="FF0000"/>
                </a:solidFill>
                <a:latin typeface="Courier New" panose="02070309020205020404" pitchFamily="49" charset="0"/>
                <a:cs typeface="Courier New" panose="02070309020205020404" pitchFamily="49" charset="0"/>
              </a:rPr>
              <a:t> = $</a:t>
            </a:r>
            <a:r>
              <a:rPr lang="en-US" sz="2400" b="1" dirty="0" err="1" smtClean="0">
                <a:solidFill>
                  <a:srgbClr val="FF0000"/>
                </a:solidFill>
                <a:latin typeface="Courier New" panose="02070309020205020404" pitchFamily="49" charset="0"/>
                <a:cs typeface="Courier New" panose="02070309020205020404" pitchFamily="49" charset="0"/>
              </a:rPr>
              <a:t>Fqp</a:t>
            </a:r>
            <a:r>
              <a:rPr lang="en-US" sz="2400" b="1" dirty="0" smtClean="0">
                <a:solidFill>
                  <a:srgbClr val="FF0000"/>
                </a:solidFill>
                <a:latin typeface="Courier New" panose="02070309020205020404" pitchFamily="49" charset="0"/>
                <a:cs typeface="Courier New" panose="02070309020205020404" pitchFamily="49" charset="0"/>
              </a:rPr>
              <a:t>(FILE)</a:t>
            </a:r>
          </a:p>
          <a:p>
            <a:pPr marL="0" indent="0">
              <a:buNone/>
            </a:pPr>
            <a:r>
              <a:rPr lang="en-US" sz="2400" b="1" dirty="0" err="1" smtClean="0">
                <a:solidFill>
                  <a:srgbClr val="FF0000"/>
                </a:solidFill>
                <a:latin typeface="Courier New" panose="02070309020205020404" pitchFamily="49" charset="0"/>
                <a:cs typeface="Courier New" panose="02070309020205020404" pitchFamily="49" charset="0"/>
              </a:rPr>
              <a:t>MY.SourceFile</a:t>
            </a:r>
            <a:r>
              <a:rPr lang="en-US" sz="2400" b="1" dirty="0" smtClean="0">
                <a:solidFill>
                  <a:srgbClr val="FF0000"/>
                </a:solidFill>
                <a:latin typeface="Courier New" panose="02070309020205020404" pitchFamily="49" charset="0"/>
                <a:cs typeface="Courier New" panose="02070309020205020404" pitchFamily="49" charset="0"/>
              </a:rPr>
              <a:t> = $</a:t>
            </a:r>
            <a:r>
              <a:rPr lang="en-US" sz="2400" b="1" dirty="0" err="1" smtClean="0">
                <a:solidFill>
                  <a:srgbClr val="FF0000"/>
                </a:solidFill>
                <a:latin typeface="Courier New" panose="02070309020205020404" pitchFamily="49" charset="0"/>
                <a:cs typeface="Courier New" panose="02070309020205020404" pitchFamily="49" charset="0"/>
              </a:rPr>
              <a:t>Fqnx</a:t>
            </a:r>
            <a:r>
              <a:rPr lang="en-US" sz="2400" b="1" dirty="0" smtClean="0">
                <a:solidFill>
                  <a:srgbClr val="FF0000"/>
                </a:solidFill>
                <a:latin typeface="Courier New" panose="02070309020205020404" pitchFamily="49" charset="0"/>
                <a:cs typeface="Courier New" panose="02070309020205020404" pitchFamily="49" charset="0"/>
              </a:rPr>
              <a:t>(FILE)</a:t>
            </a:r>
          </a:p>
          <a:p>
            <a:pPr marL="0" indent="0">
              <a:buNone/>
            </a:pPr>
            <a:r>
              <a:rPr lang="en-US" sz="2400" b="1" dirty="0" smtClean="0">
                <a:solidFill>
                  <a:srgbClr val="FF0000"/>
                </a:solidFill>
                <a:latin typeface="Courier New" panose="02070309020205020404" pitchFamily="49" charset="0"/>
                <a:cs typeface="Courier New" panose="02070309020205020404" pitchFamily="49" charset="0"/>
              </a:rPr>
              <a:t>+</a:t>
            </a:r>
            <a:r>
              <a:rPr lang="en-US" sz="2400" b="1" dirty="0" err="1" smtClean="0">
                <a:solidFill>
                  <a:srgbClr val="FF0000"/>
                </a:solidFill>
                <a:latin typeface="Courier New" panose="02070309020205020404" pitchFamily="49" charset="0"/>
                <a:cs typeface="Courier New" panose="02070309020205020404" pitchFamily="49" charset="0"/>
              </a:rPr>
              <a:t>OutFile</a:t>
            </a:r>
            <a:r>
              <a:rPr lang="en-US" sz="2400" b="1" dirty="0" smtClean="0">
                <a:solidFill>
                  <a:srgbClr val="FF0000"/>
                </a:solidFill>
                <a:latin typeface="Courier New" panose="02070309020205020404" pitchFamily="49" charset="0"/>
                <a:cs typeface="Courier New" panose="02070309020205020404" pitchFamily="49" charset="0"/>
              </a:rPr>
              <a:t> = "$</a:t>
            </a:r>
            <a:r>
              <a:rPr lang="en-US" sz="2400" b="1" dirty="0" err="1" smtClean="0">
                <a:solidFill>
                  <a:srgbClr val="FF0000"/>
                </a:solidFill>
                <a:latin typeface="Courier New" panose="02070309020205020404" pitchFamily="49" charset="0"/>
                <a:cs typeface="Courier New" panose="02070309020205020404" pitchFamily="49" charset="0"/>
              </a:rPr>
              <a:t>Fn</a:t>
            </a:r>
            <a:r>
              <a:rPr lang="en-US" sz="2400" b="1" dirty="0" smtClean="0">
                <a:solidFill>
                  <a:srgbClr val="FF0000"/>
                </a:solidFill>
                <a:latin typeface="Courier New" panose="02070309020205020404" pitchFamily="49" charset="0"/>
                <a:cs typeface="Courier New" panose="02070309020205020404" pitchFamily="49" charset="0"/>
              </a:rPr>
              <a:t>(FILE).mp4"</a:t>
            </a:r>
          </a:p>
          <a:p>
            <a:pPr marL="0" indent="0">
              <a:buNone/>
            </a:pPr>
            <a:r>
              <a:rPr lang="en-US" sz="2400" b="1" dirty="0" err="1" smtClean="0">
                <a:latin typeface="Courier New" panose="02070309020205020404" pitchFamily="49" charset="0"/>
                <a:cs typeface="Courier New" panose="02070309020205020404" pitchFamily="49" charset="0"/>
              </a:rPr>
              <a:t>Batch_name</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Fdb</a:t>
            </a:r>
            <a:r>
              <a:rPr lang="en-US" sz="2400" b="1" dirty="0" smtClean="0">
                <a:latin typeface="Courier New" panose="02070309020205020404" pitchFamily="49" charset="0"/>
                <a:cs typeface="Courier New" panose="02070309020205020404" pitchFamily="49" charset="0"/>
              </a:rPr>
              <a:t>(FILE</a:t>
            </a:r>
            <a:r>
              <a:rPr lang="en-US" sz="2400" b="1" dirty="0">
                <a:latin typeface="Courier New" panose="02070309020205020404" pitchFamily="49" charset="0"/>
                <a:cs typeface="Courier New" panose="02070309020205020404" pitchFamily="49" charset="0"/>
              </a:rPr>
              <a:t>)</a:t>
            </a:r>
          </a:p>
          <a:p>
            <a:pPr marL="0" indent="0">
              <a:buNone/>
            </a:pPr>
            <a:r>
              <a:rPr lang="en-US" sz="2400" b="1" dirty="0" smtClean="0">
                <a:latin typeface="Courier New" panose="02070309020205020404" pitchFamily="49" charset="0"/>
                <a:cs typeface="Courier New" panose="02070309020205020404" pitchFamily="49" charset="0"/>
              </a:rPr>
              <a:t>Queue FILE matching files Firefly/*.</a:t>
            </a:r>
            <a:r>
              <a:rPr lang="en-US" sz="2400" b="1" dirty="0" err="1" smtClean="0">
                <a:latin typeface="Courier New" panose="02070309020205020404" pitchFamily="49" charset="0"/>
                <a:cs typeface="Courier New" panose="02070309020205020404" pitchFamily="49" charset="0"/>
              </a:rPr>
              <a:t>wmv</a:t>
            </a:r>
            <a:endParaRPr lang="en-US" sz="2400" b="1" dirty="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dirty="0" smtClean="0"/>
              <a:t>Add custom attributes to the job</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13</a:t>
            </a:fld>
            <a:endParaRPr lang="en-US"/>
          </a:p>
        </p:txBody>
      </p:sp>
    </p:spTree>
    <p:extLst>
      <p:ext uri="{BB962C8B-B14F-4D97-AF65-F5344CB8AC3E}">
        <p14:creationId xmlns:p14="http://schemas.microsoft.com/office/powerpoint/2010/main" val="147934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262" y="1355725"/>
            <a:ext cx="8669337" cy="4227513"/>
          </a:xfrm>
        </p:spPr>
        <p:txBody>
          <a:bodyPr/>
          <a:lstStyle/>
          <a:p>
            <a:pPr marL="0" indent="0">
              <a:buNone/>
            </a:pPr>
            <a:r>
              <a:rPr lang="en-US" sz="2000" b="1" dirty="0" smtClean="0">
                <a:solidFill>
                  <a:srgbClr val="008000"/>
                </a:solidFill>
                <a:latin typeface="Courier New" panose="02070309020205020404" pitchFamily="49" charset="0"/>
                <a:cs typeface="Courier New" panose="02070309020205020404" pitchFamily="49" charset="0"/>
              </a:rPr>
              <a:t>#!/</a:t>
            </a:r>
            <a:r>
              <a:rPr lang="en-US" sz="2000" b="1" dirty="0" err="1" smtClean="0">
                <a:solidFill>
                  <a:srgbClr val="008000"/>
                </a:solidFill>
                <a:latin typeface="Courier New" panose="02070309020205020404" pitchFamily="49" charset="0"/>
                <a:cs typeface="Courier New" panose="02070309020205020404" pitchFamily="49" charset="0"/>
              </a:rPr>
              <a:t>usr</a:t>
            </a:r>
            <a:r>
              <a:rPr lang="en-US" sz="2000" b="1" dirty="0" smtClean="0">
                <a:solidFill>
                  <a:srgbClr val="008000"/>
                </a:solidFill>
                <a:latin typeface="Courier New" panose="02070309020205020404" pitchFamily="49" charset="0"/>
                <a:cs typeface="Courier New" panose="02070309020205020404" pitchFamily="49" charset="0"/>
              </a:rPr>
              <a:t>/bin/</a:t>
            </a:r>
            <a:r>
              <a:rPr lang="en-US" sz="2000" b="1" dirty="0" err="1" smtClean="0">
                <a:solidFill>
                  <a:srgbClr val="008000"/>
                </a:solidFill>
                <a:latin typeface="Courier New" panose="02070309020205020404" pitchFamily="49" charset="0"/>
                <a:cs typeface="Courier New" panose="02070309020205020404" pitchFamily="49" charset="0"/>
              </a:rPr>
              <a:t>env</a:t>
            </a:r>
            <a:r>
              <a:rPr lang="en-US" sz="2000" b="1" dirty="0" smtClean="0">
                <a:solidFill>
                  <a:srgbClr val="008000"/>
                </a:solidFill>
                <a:latin typeface="Courier New" panose="02070309020205020404" pitchFamily="49" charset="0"/>
                <a:cs typeface="Courier New" panose="02070309020205020404" pitchFamily="49" charset="0"/>
              </a:rPr>
              <a:t> </a:t>
            </a:r>
            <a:r>
              <a:rPr lang="en-US" sz="2000" b="1" dirty="0" err="1" smtClean="0">
                <a:solidFill>
                  <a:srgbClr val="008000"/>
                </a:solidFill>
                <a:latin typeface="Courier New" panose="02070309020205020404" pitchFamily="49" charset="0"/>
                <a:cs typeface="Courier New" panose="02070309020205020404" pitchFamily="49" charset="0"/>
              </a:rPr>
              <a:t>perl</a:t>
            </a:r>
            <a:endParaRPr lang="en-US" sz="2000" b="1" dirty="0" smtClean="0">
              <a:solidFill>
                <a:srgbClr val="008000"/>
              </a:solidFill>
              <a:latin typeface="Courier New" panose="02070309020205020404" pitchFamily="49" charset="0"/>
              <a:cs typeface="Courier New" panose="02070309020205020404" pitchFamily="49" charset="0"/>
            </a:endParaRPr>
          </a:p>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xcode.pl</a:t>
            </a:r>
          </a:p>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a:t>
            </a:r>
            <a:r>
              <a:rPr lang="en-US" sz="2000" b="1" dirty="0">
                <a:solidFill>
                  <a:srgbClr val="008000"/>
                </a:solidFill>
                <a:latin typeface="Courier New" panose="02070309020205020404" pitchFamily="49" charset="0"/>
                <a:cs typeface="Courier New" panose="02070309020205020404" pitchFamily="49" charset="0"/>
              </a:rPr>
              <a:t>Pull filenames from job </a:t>
            </a:r>
            <a:r>
              <a:rPr lang="en-US" sz="2000" b="1" dirty="0" smtClean="0">
                <a:solidFill>
                  <a:srgbClr val="008000"/>
                </a:solidFill>
                <a:latin typeface="Courier New" panose="02070309020205020404" pitchFamily="49" charset="0"/>
                <a:cs typeface="Courier New" panose="02070309020205020404" pitchFamily="49" charset="0"/>
              </a:rPr>
              <a:t>ad</a:t>
            </a:r>
            <a:endParaRPr lang="en-US" sz="2000" b="1" dirty="0">
              <a:solidFill>
                <a:srgbClr val="008000"/>
              </a:solidFill>
              <a:latin typeface="Courier New" panose="02070309020205020404" pitchFamily="49" charset="0"/>
              <a:cs typeface="Courier New" panose="02070309020205020404" pitchFamily="49" charset="0"/>
            </a:endParaRPr>
          </a:p>
          <a:p>
            <a:pPr marL="0" indent="0">
              <a:buNone/>
            </a:pPr>
            <a:r>
              <a:rPr lang="en-US" sz="2000" b="1" dirty="0" smtClean="0">
                <a:latin typeface="Courier New" panose="02070309020205020404" pitchFamily="49" charset="0"/>
                <a:cs typeface="Courier New" panose="02070309020205020404" pitchFamily="49" charset="0"/>
              </a:rPr>
              <a:t>my $</a:t>
            </a:r>
            <a:r>
              <a:rPr lang="en-US" sz="2000" b="1" dirty="0" err="1" smtClean="0">
                <a:latin typeface="Courier New" panose="02070309020205020404" pitchFamily="49" charset="0"/>
                <a:cs typeface="Courier New" panose="02070309020205020404" pitchFamily="49" charset="0"/>
              </a:rPr>
              <a:t>src</a:t>
            </a:r>
            <a:r>
              <a:rPr lang="en-US" sz="2000" b="1" dirty="0" smtClean="0">
                <a:latin typeface="Courier New" panose="02070309020205020404" pitchFamily="49" charset="0"/>
                <a:cs typeface="Courier New" panose="02070309020205020404" pitchFamily="49" charset="0"/>
              </a:rPr>
              <a:t> = `</a:t>
            </a:r>
            <a:r>
              <a:rPr lang="en-US" sz="2000" b="1" dirty="0" err="1" smtClean="0">
                <a:latin typeface="Courier New" panose="02070309020205020404" pitchFamily="49" charset="0"/>
                <a:cs typeface="Courier New" panose="02070309020205020404" pitchFamily="49" charset="0"/>
              </a:rPr>
              <a:t>condor_status</a:t>
            </a:r>
            <a:r>
              <a:rPr lang="en-US" sz="2000" b="1" dirty="0" smtClean="0">
                <a:latin typeface="Courier New" panose="02070309020205020404" pitchFamily="49" charset="0"/>
                <a:cs typeface="Courier New" panose="02070309020205020404" pitchFamily="49" charset="0"/>
              </a:rPr>
              <a:t> -ads .job.ad -</a:t>
            </a:r>
            <a:r>
              <a:rPr lang="en-US" sz="2000" b="1" dirty="0" err="1" smtClean="0">
                <a:latin typeface="Courier New" panose="02070309020205020404" pitchFamily="49" charset="0"/>
                <a:cs typeface="Courier New" panose="02070309020205020404" pitchFamily="49" charset="0"/>
              </a:rPr>
              <a:t>af</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SourceFile</a:t>
            </a:r>
            <a:r>
              <a:rPr lang="en-US" sz="2000" b="1" dirty="0" smtClean="0">
                <a:latin typeface="Courier New" panose="02070309020205020404" pitchFamily="49" charset="0"/>
                <a:cs typeface="Courier New" panose="02070309020205020404" pitchFamily="49" charset="0"/>
              </a:rPr>
              <a:t>`;</a:t>
            </a:r>
          </a:p>
          <a:p>
            <a:pPr marL="0" indent="0">
              <a:buNone/>
            </a:pPr>
            <a:r>
              <a:rPr lang="en-US" sz="2000" b="1" dirty="0" smtClean="0">
                <a:latin typeface="Courier New" panose="02070309020205020404" pitchFamily="49" charset="0"/>
                <a:cs typeface="Courier New" panose="02070309020205020404" pitchFamily="49" charset="0"/>
              </a:rPr>
              <a:t>my $out = `</a:t>
            </a:r>
            <a:r>
              <a:rPr lang="en-US" sz="2000" b="1" dirty="0" err="1" smtClean="0">
                <a:latin typeface="Courier New" panose="02070309020205020404" pitchFamily="49" charset="0"/>
                <a:cs typeface="Courier New" panose="02070309020205020404" pitchFamily="49" charset="0"/>
              </a:rPr>
              <a:t>condor_status</a:t>
            </a:r>
            <a:r>
              <a:rPr lang="en-US" sz="2000" b="1" dirty="0" smtClean="0">
                <a:latin typeface="Courier New" panose="02070309020205020404" pitchFamily="49" charset="0"/>
                <a:cs typeface="Courier New" panose="02070309020205020404" pitchFamily="49" charset="0"/>
              </a:rPr>
              <a:t> -ads .job.ad -</a:t>
            </a:r>
            <a:r>
              <a:rPr lang="en-US" sz="2000" b="1" dirty="0" err="1" smtClean="0">
                <a:latin typeface="Courier New" panose="02070309020205020404" pitchFamily="49" charset="0"/>
                <a:cs typeface="Courier New" panose="02070309020205020404" pitchFamily="49" charset="0"/>
              </a:rPr>
              <a:t>af</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OutFile</a:t>
            </a:r>
            <a:r>
              <a:rPr lang="en-US" sz="2000" b="1" dirty="0" smtClean="0">
                <a:latin typeface="Courier New" panose="02070309020205020404" pitchFamily="49" charset="0"/>
                <a:cs typeface="Courier New" panose="02070309020205020404" pitchFamily="49" charset="0"/>
              </a:rPr>
              <a:t>`;</a:t>
            </a:r>
          </a:p>
          <a:p>
            <a:pPr marL="0" indent="0">
              <a:buNone/>
            </a:pPr>
            <a:r>
              <a:rPr lang="en-US" sz="2000" b="1" dirty="0">
                <a:solidFill>
                  <a:srgbClr val="008000"/>
                </a:solidFill>
                <a:latin typeface="Courier New" panose="02070309020205020404" pitchFamily="49" charset="0"/>
                <a:cs typeface="Courier New" panose="02070309020205020404" pitchFamily="49" charset="0"/>
              </a:rPr>
              <a:t># find </a:t>
            </a:r>
            <a:r>
              <a:rPr lang="en-US" sz="2000" b="1" dirty="0" err="1">
                <a:solidFill>
                  <a:srgbClr val="008000"/>
                </a:solidFill>
                <a:latin typeface="Courier New" panose="02070309020205020404" pitchFamily="49" charset="0"/>
                <a:cs typeface="Courier New" panose="02070309020205020404" pitchFamily="49" charset="0"/>
              </a:rPr>
              <a:t>condor_chirp</a:t>
            </a:r>
            <a:r>
              <a:rPr lang="en-US" sz="2000" b="1" dirty="0">
                <a:solidFill>
                  <a:srgbClr val="008000"/>
                </a:solidFill>
                <a:latin typeface="Courier New" panose="02070309020205020404" pitchFamily="49" charset="0"/>
                <a:cs typeface="Courier New" panose="02070309020205020404" pitchFamily="49" charset="0"/>
              </a:rPr>
              <a:t> </a:t>
            </a:r>
            <a:r>
              <a:rPr lang="en-US" sz="2000" b="1" dirty="0" smtClean="0">
                <a:solidFill>
                  <a:srgbClr val="008000"/>
                </a:solidFill>
                <a:latin typeface="Courier New" panose="02070309020205020404" pitchFamily="49" charset="0"/>
                <a:cs typeface="Courier New" panose="02070309020205020404" pitchFamily="49" charset="0"/>
              </a:rPr>
              <a:t>(also need </a:t>
            </a:r>
            <a:r>
              <a:rPr lang="en-US" sz="2000" b="1" dirty="0">
                <a:solidFill>
                  <a:srgbClr val="008000"/>
                </a:solidFill>
                <a:latin typeface="Courier New" panose="02070309020205020404" pitchFamily="49" charset="0"/>
                <a:cs typeface="Courier New" panose="02070309020205020404" pitchFamily="49" charset="0"/>
              </a:rPr>
              <a:t>+</a:t>
            </a:r>
            <a:r>
              <a:rPr lang="en-US" sz="2000" b="1" dirty="0" err="1">
                <a:solidFill>
                  <a:srgbClr val="008000"/>
                </a:solidFill>
                <a:latin typeface="Courier New" panose="02070309020205020404" pitchFamily="49" charset="0"/>
                <a:cs typeface="Courier New" panose="02070309020205020404" pitchFamily="49" charset="0"/>
              </a:rPr>
              <a:t>WantIOProxy</a:t>
            </a:r>
            <a:r>
              <a:rPr lang="en-US" sz="2000" b="1" dirty="0">
                <a:solidFill>
                  <a:srgbClr val="008000"/>
                </a:solidFill>
                <a:latin typeface="Courier New" panose="02070309020205020404" pitchFamily="49" charset="0"/>
                <a:cs typeface="Courier New" panose="02070309020205020404" pitchFamily="49" charset="0"/>
              </a:rPr>
              <a:t> in job)</a:t>
            </a:r>
          </a:p>
          <a:p>
            <a:pPr marL="0" indent="0">
              <a:buNone/>
            </a:pPr>
            <a:r>
              <a:rPr lang="en-US" sz="2000" b="1" dirty="0">
                <a:latin typeface="Courier New" panose="02070309020205020404" pitchFamily="49" charset="0"/>
                <a:cs typeface="Courier New" panose="02070309020205020404" pitchFamily="49" charset="0"/>
              </a:rPr>
              <a:t>my $lib = `</a:t>
            </a:r>
            <a:r>
              <a:rPr lang="en-US" sz="2000" b="1" dirty="0" err="1">
                <a:latin typeface="Courier New" panose="02070309020205020404" pitchFamily="49" charset="0"/>
                <a:cs typeface="Courier New" panose="02070309020205020404" pitchFamily="49" charset="0"/>
              </a:rPr>
              <a:t>condor_config_val</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libexec</a:t>
            </a:r>
            <a:r>
              <a:rPr lang="en-US" sz="2000" b="1" dirty="0">
                <a:latin typeface="Courier New" panose="02070309020205020404" pitchFamily="49" charset="0"/>
                <a:cs typeface="Courier New" panose="02070309020205020404" pitchFamily="49" charset="0"/>
              </a:rPr>
              <a:t>`; </a:t>
            </a:r>
          </a:p>
          <a:p>
            <a:pPr marL="0" indent="0">
              <a:buNone/>
            </a:pPr>
            <a:r>
              <a:rPr lang="en-US" sz="2000" b="1" dirty="0" smtClean="0">
                <a:latin typeface="Courier New" panose="02070309020205020404" pitchFamily="49" charset="0"/>
                <a:cs typeface="Courier New" panose="02070309020205020404" pitchFamily="49" charset="0"/>
              </a:rPr>
              <a:t>chomp </a:t>
            </a:r>
            <a:r>
              <a:rPr lang="en-US" sz="2000" b="1" dirty="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src</a:t>
            </a:r>
            <a:r>
              <a:rPr lang="en-US" sz="2000" b="1" dirty="0" smtClean="0">
                <a:latin typeface="Courier New" panose="02070309020205020404" pitchFamily="49" charset="0"/>
                <a:cs typeface="Courier New" panose="02070309020205020404" pitchFamily="49" charset="0"/>
              </a:rPr>
              <a:t>; chomp $</a:t>
            </a:r>
            <a:r>
              <a:rPr lang="en-US" sz="2000" b="1" dirty="0">
                <a:latin typeface="Courier New" panose="02070309020205020404" pitchFamily="49" charset="0"/>
                <a:cs typeface="Courier New" panose="02070309020205020404" pitchFamily="49" charset="0"/>
              </a:rPr>
              <a:t>out; chomp $lib</a:t>
            </a:r>
            <a:r>
              <a:rPr lang="en-US" sz="2000" b="1" dirty="0" smtClean="0">
                <a:latin typeface="Courier New" panose="02070309020205020404" pitchFamily="49" charset="0"/>
                <a:cs typeface="Courier New" panose="02070309020205020404" pitchFamily="49" charset="0"/>
              </a:rPr>
              <a:t>;</a:t>
            </a:r>
          </a:p>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fetch the input file</a:t>
            </a:r>
          </a:p>
          <a:p>
            <a:pPr marL="0" indent="0">
              <a:buNone/>
            </a:pPr>
            <a:r>
              <a:rPr lang="en-US" sz="2000" b="1" dirty="0" smtClean="0">
                <a:latin typeface="Courier New" panose="02070309020205020404" pitchFamily="49" charset="0"/>
                <a:cs typeface="Courier New" panose="02070309020205020404" pitchFamily="49" charset="0"/>
              </a:rPr>
              <a:t>system("$lib/</a:t>
            </a:r>
            <a:r>
              <a:rPr lang="en-US" sz="2000" b="1" dirty="0" err="1" smtClean="0">
                <a:latin typeface="Courier New" panose="02070309020205020404" pitchFamily="49" charset="0"/>
                <a:cs typeface="Courier New" panose="02070309020205020404" pitchFamily="49" charset="0"/>
              </a:rPr>
              <a:t>condor_chirp</a:t>
            </a:r>
            <a:r>
              <a:rPr lang="en-US" sz="2000" b="1" dirty="0" smtClean="0">
                <a:latin typeface="Courier New" panose="02070309020205020404" pitchFamily="49" charset="0"/>
                <a:cs typeface="Courier New" panose="02070309020205020404" pitchFamily="49" charset="0"/>
              </a:rPr>
              <a:t> fetch '$</a:t>
            </a:r>
            <a:r>
              <a:rPr lang="en-US" sz="2000" b="1" dirty="0" err="1" smtClean="0">
                <a:latin typeface="Courier New" panose="02070309020205020404" pitchFamily="49" charset="0"/>
                <a:cs typeface="Courier New" panose="02070309020205020404" pitchFamily="49" charset="0"/>
              </a:rPr>
              <a:t>src</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src</a:t>
            </a:r>
            <a:r>
              <a:rPr lang="en-US" sz="2000" b="1" dirty="0" smtClean="0">
                <a:latin typeface="Courier New" panose="02070309020205020404" pitchFamily="49" charset="0"/>
                <a:cs typeface="Courier New" panose="02070309020205020404" pitchFamily="49" charset="0"/>
              </a:rPr>
              <a:t>'")</a:t>
            </a:r>
            <a:endParaRPr lang="en-US" sz="2000" b="1" dirty="0" smtClean="0">
              <a:solidFill>
                <a:srgbClr val="008000"/>
              </a:solidFill>
              <a:latin typeface="Courier New" panose="02070309020205020404" pitchFamily="49" charset="0"/>
              <a:cs typeface="Courier New" panose="02070309020205020404" pitchFamily="49" charset="0"/>
            </a:endParaRPr>
          </a:p>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do the conversion</a:t>
            </a:r>
            <a:endParaRPr lang="en-US" sz="2000" b="1" dirty="0">
              <a:solidFill>
                <a:srgbClr val="008000"/>
              </a:solidFill>
              <a:latin typeface="Courier New" panose="02070309020205020404" pitchFamily="49" charset="0"/>
              <a:cs typeface="Courier New" panose="02070309020205020404" pitchFamily="49" charset="0"/>
            </a:endParaRPr>
          </a:p>
          <a:p>
            <a:pPr marL="0" indent="0">
              <a:buNone/>
            </a:pPr>
            <a:r>
              <a:rPr lang="en-US" sz="2000" b="1" dirty="0">
                <a:latin typeface="Courier New" panose="02070309020205020404" pitchFamily="49" charset="0"/>
                <a:cs typeface="Courier New" panose="02070309020205020404" pitchFamily="49" charset="0"/>
              </a:rPr>
              <a:t>s</a:t>
            </a:r>
            <a:r>
              <a:rPr lang="en-US" sz="2000" b="1" dirty="0" smtClean="0">
                <a:latin typeface="Courier New" panose="02070309020205020404" pitchFamily="49" charset="0"/>
                <a:cs typeface="Courier New" panose="02070309020205020404" pitchFamily="49" charset="0"/>
              </a:rPr>
              <a:t>ystem("</a:t>
            </a:r>
            <a:r>
              <a:rPr lang="en-US" sz="2000" b="1" dirty="0" err="1" smtClean="0">
                <a:latin typeface="Courier New" panose="02070309020205020404" pitchFamily="49" charset="0"/>
                <a:cs typeface="Courier New" panose="02070309020205020404" pitchFamily="49" charset="0"/>
              </a:rPr>
              <a:t>ffmpeg</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src</a:t>
            </a:r>
            <a:r>
              <a:rPr lang="en-US" sz="2000" b="1" dirty="0" smtClean="0">
                <a:latin typeface="Courier New" panose="02070309020205020404" pitchFamily="49" charset="0"/>
                <a:cs typeface="Courier New" panose="02070309020205020404" pitchFamily="49" charset="0"/>
              </a:rPr>
              <a:t>' @ARGV '$out'");</a:t>
            </a:r>
          </a:p>
        </p:txBody>
      </p:sp>
      <p:sp>
        <p:nvSpPr>
          <p:cNvPr id="3" name="Title 2"/>
          <p:cNvSpPr>
            <a:spLocks noGrp="1"/>
          </p:cNvSpPr>
          <p:nvPr>
            <p:ph type="title"/>
          </p:nvPr>
        </p:nvSpPr>
        <p:spPr/>
        <p:txBody>
          <a:bodyPr/>
          <a:lstStyle/>
          <a:p>
            <a:r>
              <a:rPr lang="en-US" dirty="0" smtClean="0"/>
              <a:t>Use a script to query the .job.ad</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14</a:t>
            </a:fld>
            <a:endParaRPr lang="en-US"/>
          </a:p>
        </p:txBody>
      </p:sp>
    </p:spTree>
    <p:extLst>
      <p:ext uri="{BB962C8B-B14F-4D97-AF65-F5344CB8AC3E}">
        <p14:creationId xmlns:p14="http://schemas.microsoft.com/office/powerpoint/2010/main" val="4292345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262" y="1355725"/>
            <a:ext cx="8669337" cy="4227513"/>
          </a:xfrm>
        </p:spPr>
        <p:txBody>
          <a:bodyPr/>
          <a:lstStyle/>
          <a:p>
            <a:pPr marL="0" indent="0">
              <a:buNone/>
            </a:pPr>
            <a:r>
              <a:rPr lang="en-US" sz="2000" b="1" dirty="0" smtClean="0">
                <a:solidFill>
                  <a:srgbClr val="008000"/>
                </a:solidFill>
                <a:latin typeface="Courier New" panose="02070309020205020404" pitchFamily="49" charset="0"/>
                <a:cs typeface="Courier New" panose="02070309020205020404" pitchFamily="49" charset="0"/>
              </a:rPr>
              <a:t>#!/</a:t>
            </a:r>
            <a:r>
              <a:rPr lang="en-US" sz="2000" b="1" dirty="0" err="1" smtClean="0">
                <a:solidFill>
                  <a:srgbClr val="008000"/>
                </a:solidFill>
                <a:latin typeface="Courier New" panose="02070309020205020404" pitchFamily="49" charset="0"/>
                <a:cs typeface="Courier New" panose="02070309020205020404" pitchFamily="49" charset="0"/>
              </a:rPr>
              <a:t>usr</a:t>
            </a:r>
            <a:r>
              <a:rPr lang="en-US" sz="2000" b="1" dirty="0" smtClean="0">
                <a:solidFill>
                  <a:srgbClr val="008000"/>
                </a:solidFill>
                <a:latin typeface="Courier New" panose="02070309020205020404" pitchFamily="49" charset="0"/>
                <a:cs typeface="Courier New" panose="02070309020205020404" pitchFamily="49" charset="0"/>
              </a:rPr>
              <a:t>/bin/</a:t>
            </a:r>
            <a:r>
              <a:rPr lang="en-US" sz="2000" b="1" dirty="0" err="1" smtClean="0">
                <a:solidFill>
                  <a:srgbClr val="008000"/>
                </a:solidFill>
                <a:latin typeface="Courier New" panose="02070309020205020404" pitchFamily="49" charset="0"/>
                <a:cs typeface="Courier New" panose="02070309020205020404" pitchFamily="49" charset="0"/>
              </a:rPr>
              <a:t>env</a:t>
            </a:r>
            <a:r>
              <a:rPr lang="en-US" sz="2000" b="1" dirty="0" smtClean="0">
                <a:solidFill>
                  <a:srgbClr val="008000"/>
                </a:solidFill>
                <a:latin typeface="Courier New" panose="02070309020205020404" pitchFamily="49" charset="0"/>
                <a:cs typeface="Courier New" panose="02070309020205020404" pitchFamily="49" charset="0"/>
              </a:rPr>
              <a:t> </a:t>
            </a:r>
            <a:r>
              <a:rPr lang="en-US" sz="2000" b="1" dirty="0" smtClean="0">
                <a:solidFill>
                  <a:srgbClr val="008000"/>
                </a:solidFill>
                <a:latin typeface="Courier New" panose="02070309020205020404" pitchFamily="49" charset="0"/>
                <a:cs typeface="Courier New" panose="02070309020205020404" pitchFamily="49" charset="0"/>
              </a:rPr>
              <a:t>python</a:t>
            </a:r>
            <a:endParaRPr lang="en-US" sz="2000" b="1" dirty="0" smtClean="0">
              <a:solidFill>
                <a:srgbClr val="008000"/>
              </a:solidFill>
              <a:latin typeface="Courier New" panose="02070309020205020404" pitchFamily="49" charset="0"/>
              <a:cs typeface="Courier New" panose="02070309020205020404" pitchFamily="49" charset="0"/>
            </a:endParaRPr>
          </a:p>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xcode.py</a:t>
            </a:r>
          </a:p>
          <a:p>
            <a:pPr marL="0" indent="0">
              <a:buNone/>
            </a:pPr>
            <a:r>
              <a:rPr lang="en-US" sz="2000" b="1" dirty="0" smtClean="0">
                <a:latin typeface="Courier New" panose="02070309020205020404" pitchFamily="49" charset="0"/>
                <a:cs typeface="Courier New" panose="02070309020205020404" pitchFamily="49" charset="0"/>
              </a:rPr>
              <a:t>import</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htcondor</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classad</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htchirp</a:t>
            </a:r>
            <a:r>
              <a:rPr lang="en-US" sz="2000" b="1" dirty="0" smtClean="0">
                <a:latin typeface="Courier New" panose="02070309020205020404" pitchFamily="49" charset="0"/>
                <a:cs typeface="Courier New" panose="02070309020205020404" pitchFamily="49" charset="0"/>
              </a:rPr>
              <a:t>, sys, </a:t>
            </a:r>
            <a:r>
              <a:rPr lang="en-US" sz="2000" b="1" dirty="0" err="1" smtClean="0">
                <a:latin typeface="Courier New" panose="02070309020205020404" pitchFamily="49" charset="0"/>
                <a:cs typeface="Courier New" panose="02070309020205020404" pitchFamily="49" charset="0"/>
              </a:rPr>
              <a:t>os</a:t>
            </a:r>
            <a:endParaRPr lang="en-US" sz="2000" b="1" dirty="0">
              <a:latin typeface="Courier New" panose="02070309020205020404" pitchFamily="49" charset="0"/>
              <a:cs typeface="Courier New" panose="02070309020205020404" pitchFamily="49" charset="0"/>
            </a:endParaRPr>
          </a:p>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load the </a:t>
            </a:r>
            <a:r>
              <a:rPr lang="en-US" sz="2000" b="1" dirty="0">
                <a:solidFill>
                  <a:srgbClr val="008000"/>
                </a:solidFill>
                <a:latin typeface="Courier New" panose="02070309020205020404" pitchFamily="49" charset="0"/>
                <a:cs typeface="Courier New" panose="02070309020205020404" pitchFamily="49" charset="0"/>
              </a:rPr>
              <a:t>job </a:t>
            </a:r>
            <a:r>
              <a:rPr lang="en-US" sz="2000" b="1" dirty="0" smtClean="0">
                <a:solidFill>
                  <a:srgbClr val="008000"/>
                </a:solidFill>
                <a:latin typeface="Courier New" panose="02070309020205020404" pitchFamily="49" charset="0"/>
                <a:cs typeface="Courier New" panose="02070309020205020404" pitchFamily="49" charset="0"/>
              </a:rPr>
              <a:t>ad and get the source filename</a:t>
            </a:r>
            <a:endParaRPr lang="en-US" sz="2000" b="1" dirty="0">
              <a:solidFill>
                <a:srgbClr val="008000"/>
              </a:solidFill>
              <a:latin typeface="Courier New" panose="02070309020205020404" pitchFamily="49" charset="0"/>
              <a:cs typeface="Courier New" panose="02070309020205020404" pitchFamily="49" charset="0"/>
            </a:endParaRPr>
          </a:p>
          <a:p>
            <a:pPr marL="0" indent="0">
              <a:buNone/>
            </a:pPr>
            <a:r>
              <a:rPr lang="en-US" sz="2000" b="1" dirty="0" smtClean="0">
                <a:latin typeface="Courier New" panose="02070309020205020404" pitchFamily="49" charset="0"/>
                <a:cs typeface="Courier New" panose="02070309020205020404" pitchFamily="49" charset="0"/>
              </a:rPr>
              <a:t>job = </a:t>
            </a:r>
            <a:r>
              <a:rPr lang="en-US" sz="2000" b="1" dirty="0" err="1" smtClean="0">
                <a:latin typeface="Courier New" panose="02070309020205020404" pitchFamily="49" charset="0"/>
                <a:cs typeface="Courier New" panose="02070309020205020404" pitchFamily="49" charset="0"/>
              </a:rPr>
              <a:t>classad.parseOne</a:t>
            </a:r>
            <a:r>
              <a:rPr lang="en-US" sz="2000" b="1" dirty="0" smtClean="0">
                <a:latin typeface="Courier New" panose="02070309020205020404" pitchFamily="49" charset="0"/>
                <a:cs typeface="Courier New" panose="02070309020205020404" pitchFamily="49" charset="0"/>
              </a:rPr>
              <a:t>(open('.job.ad').read())</a:t>
            </a:r>
          </a:p>
          <a:p>
            <a:pPr marL="0" indent="0">
              <a:buNone/>
            </a:pPr>
            <a:r>
              <a:rPr lang="en-US" sz="2000" b="1" dirty="0" err="1" smtClean="0">
                <a:latin typeface="Courier New" panose="02070309020205020404" pitchFamily="49" charset="0"/>
                <a:cs typeface="Courier New" panose="02070309020205020404" pitchFamily="49" charset="0"/>
              </a:rPr>
              <a:t>src</a:t>
            </a:r>
            <a:r>
              <a:rPr lang="en-US" sz="2000" b="1" dirty="0" smtClean="0">
                <a:latin typeface="Courier New" panose="02070309020205020404" pitchFamily="49" charset="0"/>
                <a:cs typeface="Courier New" panose="02070309020205020404" pitchFamily="49" charset="0"/>
              </a:rPr>
              <a:t> = job['</a:t>
            </a:r>
            <a:r>
              <a:rPr lang="en-US" sz="2000" b="1" dirty="0" err="1" smtClean="0">
                <a:latin typeface="Courier New" panose="02070309020205020404" pitchFamily="49" charset="0"/>
                <a:cs typeface="Courier New" panose="02070309020205020404" pitchFamily="49" charset="0"/>
              </a:rPr>
              <a:t>SourceFile</a:t>
            </a:r>
            <a:r>
              <a:rPr lang="en-US" sz="2000" b="1" dirty="0" smtClean="0">
                <a:latin typeface="Courier New" panose="02070309020205020404" pitchFamily="49" charset="0"/>
                <a:cs typeface="Courier New" panose="02070309020205020404" pitchFamily="49" charset="0"/>
              </a:rPr>
              <a:t>']</a:t>
            </a:r>
          </a:p>
          <a:p>
            <a:pPr marL="0" indent="0">
              <a:buNone/>
            </a:pPr>
            <a:r>
              <a:rPr lang="en-US" sz="2000" b="1" dirty="0" err="1" smtClean="0">
                <a:latin typeface="Courier New" panose="02070309020205020404" pitchFamily="49" charset="0"/>
                <a:cs typeface="Courier New" panose="02070309020205020404" pitchFamily="49" charset="0"/>
              </a:rPr>
              <a:t>srcpath</a:t>
            </a:r>
            <a:r>
              <a:rPr lang="en-US" sz="2000" b="1" dirty="0" smtClean="0">
                <a:latin typeface="Courier New" panose="02070309020205020404" pitchFamily="49" charset="0"/>
                <a:cs typeface="Courier New" panose="02070309020205020404" pitchFamily="49" charset="0"/>
              </a:rPr>
              <a:t> = job['</a:t>
            </a:r>
            <a:r>
              <a:rPr lang="en-US" sz="2000" b="1" dirty="0" err="1" smtClean="0">
                <a:latin typeface="Courier New" panose="02070309020205020404" pitchFamily="49" charset="0"/>
                <a:cs typeface="Courier New" panose="02070309020205020404" pitchFamily="49" charset="0"/>
              </a:rPr>
              <a:t>SourceDir</a:t>
            </a:r>
            <a:r>
              <a:rPr lang="en-US" sz="2000" b="1" dirty="0" smtClean="0">
                <a:latin typeface="Courier New" panose="02070309020205020404" pitchFamily="49" charset="0"/>
                <a:cs typeface="Courier New" panose="02070309020205020404" pitchFamily="49" charset="0"/>
              </a:rPr>
              <a:t>'] + </a:t>
            </a:r>
            <a:r>
              <a:rPr lang="en-US" sz="2000" b="1" dirty="0" err="1" smtClean="0">
                <a:latin typeface="Courier New" panose="02070309020205020404" pitchFamily="49" charset="0"/>
                <a:cs typeface="Courier New" panose="02070309020205020404" pitchFamily="49" charset="0"/>
              </a:rPr>
              <a:t>src</a:t>
            </a:r>
            <a:endParaRPr lang="en-US" sz="2000" b="1" dirty="0" smtClean="0">
              <a:latin typeface="Courier New" panose="02070309020205020404" pitchFamily="49" charset="0"/>
              <a:cs typeface="Courier New" panose="02070309020205020404" pitchFamily="49" charset="0"/>
            </a:endParaRPr>
          </a:p>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fetch the input file</a:t>
            </a:r>
          </a:p>
          <a:p>
            <a:pPr marL="0" indent="0">
              <a:buNone/>
            </a:pPr>
            <a:r>
              <a:rPr lang="en-US" sz="2000" b="1" dirty="0" err="1" smtClean="0">
                <a:latin typeface="Courier New" panose="02070309020205020404" pitchFamily="49" charset="0"/>
                <a:cs typeface="Courier New" panose="02070309020205020404" pitchFamily="49" charset="0"/>
              </a:rPr>
              <a:t>htchirp.fetch</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srcpath</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src</a:t>
            </a:r>
            <a:r>
              <a:rPr lang="en-US" sz="2000" b="1" dirty="0" smtClean="0">
                <a:latin typeface="Courier New" panose="02070309020205020404" pitchFamily="49" charset="0"/>
                <a:cs typeface="Courier New" panose="02070309020205020404" pitchFamily="49" charset="0"/>
              </a:rPr>
              <a:t>)</a:t>
            </a:r>
            <a:endParaRPr lang="en-US" sz="2000" b="1" dirty="0" smtClean="0">
              <a:solidFill>
                <a:srgbClr val="008000"/>
              </a:solidFill>
              <a:latin typeface="Courier New" panose="02070309020205020404" pitchFamily="49" charset="0"/>
              <a:cs typeface="Courier New" panose="02070309020205020404" pitchFamily="49" charset="0"/>
            </a:endParaRPr>
          </a:p>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do the conversion and return the exit code</a:t>
            </a:r>
            <a:endParaRPr lang="en-US" sz="2000" b="1" dirty="0">
              <a:solidFill>
                <a:srgbClr val="008000"/>
              </a:solidFill>
              <a:latin typeface="Courier New" panose="02070309020205020404" pitchFamily="49" charset="0"/>
              <a:cs typeface="Courier New" panose="02070309020205020404" pitchFamily="49" charset="0"/>
            </a:endParaRPr>
          </a:p>
          <a:p>
            <a:pPr marL="0" indent="0">
              <a:buNone/>
            </a:pPr>
            <a:r>
              <a:rPr lang="en-US" sz="2000" b="1" dirty="0" err="1" smtClean="0">
                <a:latin typeface="Courier New" panose="02070309020205020404" pitchFamily="49" charset="0"/>
                <a:cs typeface="Courier New" panose="02070309020205020404" pitchFamily="49" charset="0"/>
              </a:rPr>
              <a:t>sys.exit</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os.system</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ffmpeg</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a:t>
            </a:r>
            <a:r>
              <a:rPr lang="en-US" sz="2000" b="1" dirty="0" smtClean="0">
                <a:latin typeface="Courier New" panose="02070309020205020404" pitchFamily="49" charset="0"/>
                <a:cs typeface="Courier New" panose="02070309020205020404" pitchFamily="49" charset="0"/>
              </a:rPr>
              <a:t> {0} {2} {1}".format(</a:t>
            </a:r>
          </a:p>
          <a:p>
            <a:pPr marL="0" indent="0">
              <a:buNone/>
            </a:pP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src</a:t>
            </a:r>
            <a:r>
              <a:rPr lang="en-US" sz="2000" b="1" dirty="0" smtClean="0">
                <a:latin typeface="Courier New" panose="02070309020205020404" pitchFamily="49" charset="0"/>
                <a:cs typeface="Courier New" panose="02070309020205020404" pitchFamily="49" charset="0"/>
              </a:rPr>
              <a:t>, job['</a:t>
            </a:r>
            <a:r>
              <a:rPr lang="en-US" sz="2000" b="1" dirty="0" err="1" smtClean="0">
                <a:latin typeface="Courier New" panose="02070309020205020404" pitchFamily="49" charset="0"/>
                <a:cs typeface="Courier New" panose="02070309020205020404" pitchFamily="49" charset="0"/>
              </a:rPr>
              <a:t>OutFile</a:t>
            </a:r>
            <a:r>
              <a:rPr lang="en-US" sz="2000" b="1" dirty="0" smtClean="0">
                <a:latin typeface="Courier New" panose="02070309020205020404" pitchFamily="49" charset="0"/>
                <a:cs typeface="Courier New" panose="02070309020205020404" pitchFamily="49" charset="0"/>
              </a:rPr>
              <a:t>'], job['Arguments']));</a:t>
            </a:r>
            <a:endParaRPr lang="en-US" sz="2000" b="1" dirty="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dirty="0" smtClean="0"/>
              <a:t>Use python to query the .job.ad</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15</a:t>
            </a:fld>
            <a:endParaRPr lang="en-US"/>
          </a:p>
        </p:txBody>
      </p:sp>
    </p:spTree>
    <p:extLst>
      <p:ext uri="{BB962C8B-B14F-4D97-AF65-F5344CB8AC3E}">
        <p14:creationId xmlns:p14="http://schemas.microsoft.com/office/powerpoint/2010/main" val="1990086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lgn="ctr">
              <a:buNone/>
            </a:pPr>
            <a:endParaRPr lang="en-US" dirty="0" smtClean="0"/>
          </a:p>
          <a:p>
            <a:pPr marL="0" indent="0" algn="ctr">
              <a:buNone/>
            </a:pPr>
            <a:r>
              <a:rPr lang="en-US" sz="3600" dirty="0" smtClean="0"/>
              <a:t>Can I use a script </a:t>
            </a:r>
          </a:p>
          <a:p>
            <a:pPr marL="0" indent="0" algn="ctr">
              <a:buNone/>
            </a:pPr>
            <a:r>
              <a:rPr lang="en-US" sz="3600" dirty="0" smtClean="0"/>
              <a:t>to create my submit file?</a:t>
            </a:r>
            <a:endParaRPr lang="en-US" sz="3600" dirty="0"/>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16</a:t>
            </a:fld>
            <a:endParaRPr lang="en-US"/>
          </a:p>
        </p:txBody>
      </p:sp>
    </p:spTree>
    <p:extLst>
      <p:ext uri="{BB962C8B-B14F-4D97-AF65-F5344CB8AC3E}">
        <p14:creationId xmlns:p14="http://schemas.microsoft.com/office/powerpoint/2010/main" val="1758826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 the </a:t>
            </a:r>
            <a:r>
              <a:rPr lang="en-US" b="1" dirty="0" err="1" smtClean="0">
                <a:latin typeface="Courier New" panose="02070309020205020404" pitchFamily="49" charset="0"/>
                <a:cs typeface="Courier New" panose="02070309020205020404" pitchFamily="49" charset="0"/>
              </a:rPr>
              <a:t>htcondor.Submit</a:t>
            </a:r>
            <a:r>
              <a:rPr lang="en-US" dirty="0" smtClean="0"/>
              <a:t> class</a:t>
            </a:r>
          </a:p>
          <a:p>
            <a:pPr lvl="1"/>
            <a:r>
              <a:rPr lang="en-US" dirty="0" smtClean="0"/>
              <a:t>Uses the </a:t>
            </a:r>
            <a:r>
              <a:rPr lang="en-US" dirty="0" err="1" smtClean="0"/>
              <a:t>condor_submit</a:t>
            </a:r>
            <a:r>
              <a:rPr lang="en-US" dirty="0" smtClean="0"/>
              <a:t> keywords</a:t>
            </a:r>
          </a:p>
          <a:p>
            <a:pPr lvl="1"/>
            <a:r>
              <a:rPr lang="en-US" dirty="0" smtClean="0"/>
              <a:t>Supports $() expansion like </a:t>
            </a:r>
            <a:r>
              <a:rPr lang="en-US" dirty="0" err="1" smtClean="0"/>
              <a:t>condor_submit</a:t>
            </a:r>
            <a:endParaRPr lang="en-US" b="1" dirty="0" smtClean="0">
              <a:latin typeface="Courier New" panose="02070309020205020404" pitchFamily="49" charset="0"/>
              <a:cs typeface="Courier New" panose="02070309020205020404" pitchFamily="49" charset="0"/>
            </a:endParaRPr>
          </a:p>
          <a:p>
            <a:r>
              <a:rPr lang="en-US" dirty="0"/>
              <a:t>Use </a:t>
            </a:r>
            <a:r>
              <a:rPr lang="en-US" b="1" dirty="0" err="1" smtClean="0">
                <a:latin typeface="Courier New" panose="02070309020205020404" pitchFamily="49" charset="0"/>
                <a:cs typeface="Courier New" panose="02070309020205020404" pitchFamily="49" charset="0"/>
              </a:rPr>
              <a:t>queue_with_itemdata</a:t>
            </a:r>
            <a:r>
              <a:rPr lang="en-US" b="1" dirty="0" smtClean="0">
                <a:latin typeface="Courier New" panose="02070309020205020404" pitchFamily="49" charset="0"/>
                <a:cs typeface="Courier New" panose="02070309020205020404" pitchFamily="49" charset="0"/>
              </a:rPr>
              <a:t>()</a:t>
            </a:r>
            <a:endParaRPr lang="en-US" dirty="0"/>
          </a:p>
          <a:p>
            <a:pPr lvl="1"/>
            <a:r>
              <a:rPr lang="en-US" dirty="0" smtClean="0"/>
              <a:t>optional count overrides queue arguments</a:t>
            </a:r>
          </a:p>
          <a:p>
            <a:pPr lvl="1"/>
            <a:r>
              <a:rPr lang="en-US" dirty="0" smtClean="0"/>
              <a:t>optional iterator of </a:t>
            </a:r>
            <a:r>
              <a:rPr lang="en-US" dirty="0" err="1" smtClean="0"/>
              <a:t>itemdata</a:t>
            </a:r>
            <a:r>
              <a:rPr lang="en-US" dirty="0" smtClean="0"/>
              <a:t> overrides queue arguments</a:t>
            </a:r>
          </a:p>
          <a:p>
            <a:pPr lvl="1"/>
            <a:r>
              <a:rPr lang="en-US" dirty="0" smtClean="0"/>
              <a:t>Returns a </a:t>
            </a:r>
            <a:r>
              <a:rPr lang="en-US" dirty="0" err="1" smtClean="0"/>
              <a:t>SubmitResult</a:t>
            </a:r>
            <a:r>
              <a:rPr lang="en-US" dirty="0" smtClean="0"/>
              <a:t> which contains a </a:t>
            </a:r>
            <a:r>
              <a:rPr lang="en-US" dirty="0" err="1" smtClean="0"/>
              <a:t>Classad</a:t>
            </a:r>
            <a:r>
              <a:rPr lang="en-US" dirty="0" smtClean="0"/>
              <a:t>, </a:t>
            </a:r>
            <a:r>
              <a:rPr lang="en-US" dirty="0" err="1" smtClean="0"/>
              <a:t>clusterId</a:t>
            </a:r>
            <a:r>
              <a:rPr lang="en-US" dirty="0" smtClean="0"/>
              <a:t> and range of </a:t>
            </a:r>
            <a:r>
              <a:rPr lang="en-US" dirty="0" err="1" smtClean="0"/>
              <a:t>procIds</a:t>
            </a:r>
            <a:endParaRPr lang="en-US" dirty="0" smtClean="0"/>
          </a:p>
          <a:p>
            <a:endParaRPr lang="en-US" dirty="0"/>
          </a:p>
          <a:p>
            <a:endParaRPr lang="en-US" sz="2400" b="1" dirty="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dirty="0" smtClean="0"/>
              <a:t>Submit using python</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17</a:t>
            </a:fld>
            <a:endParaRPr lang="en-US"/>
          </a:p>
        </p:txBody>
      </p:sp>
    </p:spTree>
    <p:extLst>
      <p:ext uri="{BB962C8B-B14F-4D97-AF65-F5344CB8AC3E}">
        <p14:creationId xmlns:p14="http://schemas.microsoft.com/office/powerpoint/2010/main" val="761749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err="1">
                <a:latin typeface="Courier New" panose="02070309020205020404" pitchFamily="49" charset="0"/>
                <a:cs typeface="Courier New" panose="02070309020205020404" pitchFamily="49" charset="0"/>
              </a:rPr>
              <a:t>Submit.queue_with_itemdata</a:t>
            </a:r>
            <a:r>
              <a:rPr lang="en-US" b="1" dirty="0">
                <a:latin typeface="Courier New" panose="02070309020205020404" pitchFamily="49" charset="0"/>
                <a:cs typeface="Courier New" panose="02070309020205020404" pitchFamily="49" charset="0"/>
              </a:rPr>
              <a:t>()</a:t>
            </a:r>
            <a:endParaRPr lang="en-US" dirty="0"/>
          </a:p>
          <a:p>
            <a:pPr lvl="1"/>
            <a:r>
              <a:rPr lang="en-US" dirty="0"/>
              <a:t>Use this one, ignore the others.</a:t>
            </a:r>
          </a:p>
          <a:p>
            <a:r>
              <a:rPr lang="en-US" b="1" dirty="0" err="1" smtClean="0">
                <a:latin typeface="Courier New" panose="02070309020205020404" pitchFamily="49" charset="0"/>
                <a:cs typeface="Courier New" panose="02070309020205020404" pitchFamily="49" charset="0"/>
              </a:rPr>
              <a:t>Submit.queue</a:t>
            </a:r>
            <a:r>
              <a:rPr lang="en-US" b="1" dirty="0" smtClean="0">
                <a:latin typeface="Courier New" panose="02070309020205020404" pitchFamily="49" charset="0"/>
                <a:cs typeface="Courier New" panose="02070309020205020404" pitchFamily="49" charset="0"/>
              </a:rPr>
              <a:t>()</a:t>
            </a:r>
            <a:endParaRPr lang="en-US" dirty="0" smtClean="0"/>
          </a:p>
          <a:p>
            <a:pPr lvl="1"/>
            <a:r>
              <a:rPr lang="en-US" dirty="0" smtClean="0"/>
              <a:t>Ok. but </a:t>
            </a:r>
            <a:r>
              <a:rPr lang="en-US" dirty="0" err="1" smtClean="0"/>
              <a:t>ad_results</a:t>
            </a:r>
            <a:r>
              <a:rPr lang="en-US" dirty="0" smtClean="0"/>
              <a:t> can use a lot of memory </a:t>
            </a:r>
            <a:endParaRPr lang="en-US" sz="2400" b="1" dirty="0" smtClean="0">
              <a:latin typeface="Courier New" panose="02070309020205020404" pitchFamily="49" charset="0"/>
              <a:cs typeface="Courier New" panose="02070309020205020404" pitchFamily="49" charset="0"/>
            </a:endParaRPr>
          </a:p>
          <a:p>
            <a:r>
              <a:rPr lang="en-US" b="1" dirty="0" err="1" smtClean="0">
                <a:latin typeface="Courier New" panose="02070309020205020404" pitchFamily="49" charset="0"/>
                <a:cs typeface="Courier New" panose="02070309020205020404" pitchFamily="49" charset="0"/>
              </a:rPr>
              <a:t>Schedd.submit</a:t>
            </a:r>
            <a:r>
              <a:rPr lang="en-US" b="1" dirty="0" smtClean="0">
                <a:latin typeface="Courier New" panose="02070309020205020404" pitchFamily="49" charset="0"/>
                <a:cs typeface="Courier New" panose="02070309020205020404" pitchFamily="49" charset="0"/>
              </a:rPr>
              <a:t>() and </a:t>
            </a:r>
            <a:r>
              <a:rPr lang="en-US" b="1" dirty="0" err="1" smtClean="0">
                <a:latin typeface="Courier New" panose="02070309020205020404" pitchFamily="49" charset="0"/>
                <a:cs typeface="Courier New" panose="02070309020205020404" pitchFamily="49" charset="0"/>
              </a:rPr>
              <a:t>submitMany</a:t>
            </a:r>
            <a:r>
              <a:rPr lang="en-US" b="1" dirty="0" smtClean="0">
                <a:latin typeface="Courier New" panose="02070309020205020404" pitchFamily="49" charset="0"/>
                <a:cs typeface="Courier New" panose="02070309020205020404" pitchFamily="49" charset="0"/>
              </a:rPr>
              <a:t>()</a:t>
            </a:r>
            <a:r>
              <a:rPr lang="en-US" dirty="0" smtClean="0"/>
              <a:t>  </a:t>
            </a:r>
          </a:p>
          <a:p>
            <a:pPr lvl="1"/>
            <a:r>
              <a:rPr lang="en-US" dirty="0" smtClean="0"/>
              <a:t>Takes raw job </a:t>
            </a:r>
            <a:r>
              <a:rPr lang="en-US" dirty="0" err="1" smtClean="0"/>
              <a:t>classads</a:t>
            </a:r>
            <a:endParaRPr lang="en-US" dirty="0" smtClean="0"/>
          </a:p>
          <a:p>
            <a:pPr lvl="1"/>
            <a:r>
              <a:rPr lang="en-US" dirty="0" smtClean="0"/>
              <a:t>Alters Requirements, </a:t>
            </a:r>
            <a:r>
              <a:rPr lang="en-US" dirty="0" err="1" smtClean="0"/>
              <a:t>Iwd</a:t>
            </a:r>
            <a:endParaRPr lang="en-US" dirty="0" smtClean="0"/>
          </a:p>
          <a:p>
            <a:pPr lvl="1"/>
            <a:r>
              <a:rPr lang="en-US" i="1" dirty="0" smtClean="0"/>
              <a:t>Don’t use this method!</a:t>
            </a:r>
            <a:endParaRPr lang="en-US" i="1" dirty="0" smtClean="0"/>
          </a:p>
          <a:p>
            <a:endParaRPr lang="en-US" sz="2400" b="1" dirty="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dirty="0" smtClean="0"/>
              <a:t>Other python submit methods</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18</a:t>
            </a:fld>
            <a:endParaRPr lang="en-US"/>
          </a:p>
        </p:txBody>
      </p:sp>
    </p:spTree>
    <p:extLst>
      <p:ext uri="{BB962C8B-B14F-4D97-AF65-F5344CB8AC3E}">
        <p14:creationId xmlns:p14="http://schemas.microsoft.com/office/powerpoint/2010/main" val="1783477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262" y="1355725"/>
            <a:ext cx="8669337" cy="4227513"/>
          </a:xfrm>
        </p:spPr>
        <p:txBody>
          <a:bodyPr/>
          <a:lstStyle/>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a:t>
            </a:r>
            <a:r>
              <a:rPr lang="en-US" sz="2000" b="1" dirty="0" err="1" smtClean="0">
                <a:solidFill>
                  <a:srgbClr val="008000"/>
                </a:solidFill>
                <a:latin typeface="Courier New" panose="02070309020205020404" pitchFamily="49" charset="0"/>
                <a:cs typeface="Courier New" panose="02070309020205020404" pitchFamily="49" charset="0"/>
              </a:rPr>
              <a:t>HTCondor</a:t>
            </a:r>
            <a:r>
              <a:rPr lang="en-US" sz="2000" b="1" dirty="0" smtClean="0">
                <a:solidFill>
                  <a:srgbClr val="008000"/>
                </a:solidFill>
                <a:latin typeface="Courier New" panose="02070309020205020404" pitchFamily="49" charset="0"/>
                <a:cs typeface="Courier New" panose="02070309020205020404" pitchFamily="49" charset="0"/>
              </a:rPr>
              <a:t> 8.8 or later for this code </a:t>
            </a:r>
          </a:p>
          <a:p>
            <a:pPr marL="0" indent="0">
              <a:buNone/>
            </a:pPr>
            <a:r>
              <a:rPr lang="en-US" sz="2000" b="1" dirty="0" smtClean="0">
                <a:latin typeface="Courier New" panose="02070309020205020404" pitchFamily="49" charset="0"/>
                <a:cs typeface="Courier New" panose="02070309020205020404" pitchFamily="49" charset="0"/>
              </a:rPr>
              <a:t>sub = </a:t>
            </a:r>
            <a:r>
              <a:rPr lang="en-US" sz="2000" b="1" dirty="0" err="1" smtClean="0">
                <a:latin typeface="Courier New" panose="02070309020205020404" pitchFamily="49" charset="0"/>
                <a:cs typeface="Courier New" panose="02070309020205020404" pitchFamily="49" charset="0"/>
              </a:rPr>
              <a:t>htcondor.Submit</a:t>
            </a:r>
            <a:r>
              <a:rPr lang="en-US" sz="2000" b="1" dirty="0" smtClean="0">
                <a:latin typeface="Courier New" panose="02070309020205020404" pitchFamily="49" charset="0"/>
                <a:cs typeface="Courier New" panose="02070309020205020404" pitchFamily="49" charset="0"/>
              </a:rPr>
              <a:t>(open('</a:t>
            </a:r>
            <a:r>
              <a:rPr lang="en-US" sz="2000" b="1" dirty="0" err="1" smtClean="0">
                <a:latin typeface="Courier New" panose="02070309020205020404" pitchFamily="49" charset="0"/>
                <a:cs typeface="Courier New" panose="02070309020205020404" pitchFamily="49" charset="0"/>
              </a:rPr>
              <a:t>xcode.sub</a:t>
            </a:r>
            <a:r>
              <a:rPr lang="en-US" sz="2000" b="1" dirty="0" smtClean="0">
                <a:latin typeface="Courier New" panose="02070309020205020404" pitchFamily="49" charset="0"/>
                <a:cs typeface="Courier New" panose="02070309020205020404" pitchFamily="49" charset="0"/>
              </a:rPr>
              <a:t>').read())</a:t>
            </a:r>
          </a:p>
          <a:p>
            <a:pPr marL="0" indent="0">
              <a:buNone/>
            </a:pPr>
            <a:r>
              <a:rPr lang="en-US" sz="2000" b="1" dirty="0">
                <a:solidFill>
                  <a:srgbClr val="008000"/>
                </a:solidFill>
                <a:latin typeface="Courier New" panose="02070309020205020404" pitchFamily="49" charset="0"/>
                <a:cs typeface="Courier New" panose="02070309020205020404" pitchFamily="49" charset="0"/>
              </a:rPr>
              <a:t># </a:t>
            </a:r>
            <a:r>
              <a:rPr lang="en-US" sz="2000" b="1" dirty="0" smtClean="0">
                <a:solidFill>
                  <a:srgbClr val="008000"/>
                </a:solidFill>
                <a:latin typeface="Courier New" panose="02070309020205020404" pitchFamily="49" charset="0"/>
                <a:cs typeface="Courier New" panose="02070309020205020404" pitchFamily="49" charset="0"/>
              </a:rPr>
              <a:t>override some things we read from </a:t>
            </a:r>
            <a:r>
              <a:rPr lang="en-US" sz="2000" b="1" dirty="0" err="1" smtClean="0">
                <a:solidFill>
                  <a:srgbClr val="008000"/>
                </a:solidFill>
                <a:latin typeface="Courier New" panose="02070309020205020404" pitchFamily="49" charset="0"/>
                <a:cs typeface="Courier New" panose="02070309020205020404" pitchFamily="49" charset="0"/>
              </a:rPr>
              <a:t>xcode.sub</a:t>
            </a:r>
            <a:endParaRPr lang="en-US" sz="2000" b="1" dirty="0">
              <a:solidFill>
                <a:srgbClr val="008000"/>
              </a:solidFill>
              <a:latin typeface="Courier New" panose="02070309020205020404" pitchFamily="49" charset="0"/>
              <a:cs typeface="Courier New" panose="02070309020205020404" pitchFamily="49" charset="0"/>
            </a:endParaRPr>
          </a:p>
          <a:p>
            <a:pPr marL="0" indent="0">
              <a:buNone/>
            </a:pPr>
            <a:r>
              <a:rPr lang="en-US" sz="2000" b="1" dirty="0" err="1" smtClean="0">
                <a:latin typeface="Courier New" panose="02070309020205020404" pitchFamily="49" charset="0"/>
                <a:cs typeface="Courier New" panose="02070309020205020404" pitchFamily="49" charset="0"/>
              </a:rPr>
              <a:t>srcdir</a:t>
            </a:r>
            <a:r>
              <a:rPr lang="en-US" sz="2000" b="1" dirty="0" smtClean="0">
                <a:latin typeface="Courier New" panose="02070309020205020404" pitchFamily="49" charset="0"/>
                <a:cs typeface="Courier New" panose="02070309020205020404" pitchFamily="49" charset="0"/>
              </a:rPr>
              <a:t> = '/</a:t>
            </a:r>
            <a:r>
              <a:rPr lang="en-US" sz="2000" b="1" dirty="0">
                <a:latin typeface="Courier New" panose="02070309020205020404" pitchFamily="49" charset="0"/>
                <a:cs typeface="Courier New" panose="02070309020205020404" pitchFamily="49" charset="0"/>
              </a:rPr>
              <a:t>media/Firefly</a:t>
            </a:r>
            <a:r>
              <a:rPr lang="en-US" sz="2000" b="1" dirty="0" smtClean="0">
                <a:latin typeface="Courier New" panose="02070309020205020404" pitchFamily="49" charset="0"/>
                <a:cs typeface="Courier New" panose="02070309020205020404" pitchFamily="49" charset="0"/>
              </a:rPr>
              <a:t>/'</a:t>
            </a:r>
          </a:p>
          <a:p>
            <a:pPr marL="0" indent="0">
              <a:buNone/>
            </a:pPr>
            <a:r>
              <a:rPr lang="en-US" sz="2000" b="1" dirty="0" smtClean="0">
                <a:latin typeface="Courier New" panose="02070309020205020404" pitchFamily="49" charset="0"/>
                <a:cs typeface="Courier New" panose="02070309020205020404" pitchFamily="49" charset="0"/>
              </a:rPr>
              <a:t>sub</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MY.SourceDir</a:t>
            </a:r>
            <a:r>
              <a:rPr lang="en-US" sz="2000" b="1" dirty="0" smtClean="0">
                <a:latin typeface="Courier New" panose="02070309020205020404" pitchFamily="49" charset="0"/>
                <a:cs typeface="Courier New" panose="02070309020205020404" pitchFamily="49" charset="0"/>
              </a:rPr>
              <a:t>'] = </a:t>
            </a:r>
            <a:r>
              <a:rPr lang="en-US" sz="2000" b="1" dirty="0" smtClean="0">
                <a:latin typeface="Courier New" panose="02070309020205020404" pitchFamily="49" charset="0"/>
                <a:cs typeface="Courier New" panose="02070309020205020404" pitchFamily="49" charset="0"/>
              </a:rPr>
              <a:t>'"%s"' % </a:t>
            </a:r>
            <a:r>
              <a:rPr lang="en-US" sz="2000" b="1" dirty="0" err="1" smtClean="0">
                <a:latin typeface="Courier New" panose="02070309020205020404" pitchFamily="49" charset="0"/>
                <a:cs typeface="Courier New" panose="02070309020205020404" pitchFamily="49" charset="0"/>
              </a:rPr>
              <a:t>srcdir</a:t>
            </a:r>
            <a:endParaRPr lang="en-US" sz="2000" b="1" dirty="0" smtClean="0">
              <a:latin typeface="Courier New" panose="02070309020205020404" pitchFamily="49" charset="0"/>
              <a:cs typeface="Courier New" panose="02070309020205020404" pitchFamily="49" charset="0"/>
            </a:endParaRPr>
          </a:p>
          <a:p>
            <a:pPr marL="0" indent="0">
              <a:buNone/>
            </a:pPr>
            <a:r>
              <a:rPr lang="en-US" sz="2000" b="1" dirty="0" smtClean="0">
                <a:latin typeface="Courier New" panose="02070309020205020404" pitchFamily="49" charset="0"/>
                <a:cs typeface="Courier New" panose="02070309020205020404" pitchFamily="49" charset="0"/>
              </a:rPr>
              <a:t>sub['FILE'] = '$(Item)'</a:t>
            </a:r>
          </a:p>
          <a:p>
            <a:pPr marL="0" indent="0">
              <a:buNone/>
            </a:pPr>
            <a:r>
              <a:rPr lang="en-US" sz="2000" b="1" dirty="0" smtClean="0">
                <a:latin typeface="Courier New" panose="02070309020205020404" pitchFamily="49" charset="0"/>
                <a:cs typeface="Courier New" panose="02070309020205020404" pitchFamily="49" charset="0"/>
              </a:rPr>
              <a:t>files </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os.listdir</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srcdir</a:t>
            </a:r>
            <a:r>
              <a:rPr lang="en-US" sz="2000" b="1" dirty="0" smtClean="0">
                <a:latin typeface="Courier New" panose="02070309020205020404" pitchFamily="49" charset="0"/>
                <a:cs typeface="Courier New" panose="02070309020205020404" pitchFamily="49" charset="0"/>
              </a:rPr>
              <a:t>)</a:t>
            </a:r>
          </a:p>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a:t>
            </a:r>
            <a:r>
              <a:rPr lang="en-US" sz="2000" b="1" dirty="0" smtClean="0">
                <a:solidFill>
                  <a:srgbClr val="008000"/>
                </a:solidFill>
                <a:latin typeface="Courier New" panose="02070309020205020404" pitchFamily="49" charset="0"/>
                <a:cs typeface="Courier New" panose="02070309020205020404" pitchFamily="49" charset="0"/>
              </a:rPr>
              <a:t>submit using the files list</a:t>
            </a:r>
          </a:p>
          <a:p>
            <a:pPr marL="0" indent="0">
              <a:buNone/>
            </a:pPr>
            <a:r>
              <a:rPr lang="en-US" sz="2000" b="1" dirty="0" smtClean="0">
                <a:latin typeface="Courier New" panose="02070309020205020404" pitchFamily="49" charset="0"/>
                <a:cs typeface="Courier New" panose="02070309020205020404" pitchFamily="49" charset="0"/>
              </a:rPr>
              <a:t>with </a:t>
            </a:r>
            <a:r>
              <a:rPr lang="en-US" sz="2000" b="1" dirty="0" err="1" smtClean="0">
                <a:latin typeface="Courier New" panose="02070309020205020404" pitchFamily="49" charset="0"/>
                <a:cs typeface="Courier New" panose="02070309020205020404" pitchFamily="49" charset="0"/>
              </a:rPr>
              <a:t>schedd.transaction</a:t>
            </a:r>
            <a:r>
              <a:rPr lang="en-US" sz="2000" b="1" dirty="0" smtClean="0">
                <a:latin typeface="Courier New" panose="02070309020205020404" pitchFamily="49" charset="0"/>
                <a:cs typeface="Courier New" panose="02070309020205020404" pitchFamily="49" charset="0"/>
              </a:rPr>
              <a:t>() as </a:t>
            </a:r>
            <a:r>
              <a:rPr lang="en-US" sz="2000" b="1" dirty="0" err="1" smtClean="0">
                <a:latin typeface="Courier New" panose="02070309020205020404" pitchFamily="49" charset="0"/>
                <a:cs typeface="Courier New" panose="02070309020205020404" pitchFamily="49" charset="0"/>
              </a:rPr>
              <a:t>txn</a:t>
            </a:r>
            <a:r>
              <a:rPr lang="en-US" sz="2000" b="1" dirty="0" smtClean="0">
                <a:latin typeface="Courier New" panose="02070309020205020404" pitchFamily="49" charset="0"/>
                <a:cs typeface="Courier New" panose="02070309020205020404" pitchFamily="49" charset="0"/>
              </a:rPr>
              <a:t>: </a:t>
            </a:r>
          </a:p>
          <a:p>
            <a:pPr marL="0" indent="0">
              <a:buNone/>
            </a:pPr>
            <a:r>
              <a:rPr lang="en-US" sz="2000" b="1" dirty="0" smtClean="0">
                <a:latin typeface="Courier New" panose="02070309020205020404" pitchFamily="49" charset="0"/>
                <a:cs typeface="Courier New" panose="02070309020205020404" pitchFamily="49" charset="0"/>
              </a:rPr>
              <a:t>   res = </a:t>
            </a:r>
            <a:r>
              <a:rPr lang="en-US" sz="2000" b="1" dirty="0" err="1" smtClean="0">
                <a:latin typeface="Courier New" panose="02070309020205020404" pitchFamily="49" charset="0"/>
                <a:cs typeface="Courier New" panose="02070309020205020404" pitchFamily="49" charset="0"/>
              </a:rPr>
              <a:t>sub.queue_with_itemdata</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txn</a:t>
            </a:r>
            <a:r>
              <a:rPr lang="en-US" sz="2000" b="1" dirty="0" smtClean="0">
                <a:latin typeface="Courier New" panose="02070309020205020404" pitchFamily="49" charset="0"/>
                <a:cs typeface="Courier New" panose="02070309020205020404" pitchFamily="49" charset="0"/>
              </a:rPr>
              <a:t>, 1, </a:t>
            </a:r>
            <a:r>
              <a:rPr lang="en-US" sz="2000" b="1" dirty="0" err="1" smtClean="0">
                <a:latin typeface="Courier New" panose="02070309020205020404" pitchFamily="49" charset="0"/>
                <a:cs typeface="Courier New" panose="02070309020205020404" pitchFamily="49" charset="0"/>
              </a:rPr>
              <a:t>iter</a:t>
            </a:r>
            <a:r>
              <a:rPr lang="en-US" sz="2000" b="1" dirty="0" smtClean="0">
                <a:latin typeface="Courier New" panose="02070309020205020404" pitchFamily="49" charset="0"/>
                <a:cs typeface="Courier New" panose="02070309020205020404" pitchFamily="49" charset="0"/>
              </a:rPr>
              <a:t>(files))</a:t>
            </a:r>
          </a:p>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result object has </a:t>
            </a:r>
            <a:r>
              <a:rPr lang="en-US" sz="2000" b="1" dirty="0" err="1" smtClean="0">
                <a:solidFill>
                  <a:srgbClr val="008000"/>
                </a:solidFill>
                <a:latin typeface="Courier New" panose="02070309020205020404" pitchFamily="49" charset="0"/>
                <a:cs typeface="Courier New" panose="02070309020205020404" pitchFamily="49" charset="0"/>
              </a:rPr>
              <a:t>ClusterId</a:t>
            </a:r>
            <a:r>
              <a:rPr lang="en-US" sz="2000" b="1" dirty="0" smtClean="0">
                <a:solidFill>
                  <a:srgbClr val="008000"/>
                </a:solidFill>
                <a:latin typeface="Courier New" panose="02070309020205020404" pitchFamily="49" charset="0"/>
                <a:cs typeface="Courier New" panose="02070309020205020404" pitchFamily="49" charset="0"/>
              </a:rPr>
              <a:t>, a "common" job </a:t>
            </a:r>
            <a:r>
              <a:rPr lang="en-US" sz="2000" b="1" dirty="0" err="1" smtClean="0">
                <a:solidFill>
                  <a:srgbClr val="008000"/>
                </a:solidFill>
                <a:latin typeface="Courier New" panose="02070309020205020404" pitchFamily="49" charset="0"/>
                <a:cs typeface="Courier New" panose="02070309020205020404" pitchFamily="49" charset="0"/>
              </a:rPr>
              <a:t>classad</a:t>
            </a:r>
            <a:endParaRPr lang="en-US" sz="2000" b="1" dirty="0" smtClean="0">
              <a:solidFill>
                <a:srgbClr val="008000"/>
              </a:solidFill>
              <a:latin typeface="Courier New" panose="02070309020205020404" pitchFamily="49" charset="0"/>
              <a:cs typeface="Courier New" panose="02070309020205020404" pitchFamily="49" charset="0"/>
            </a:endParaRPr>
          </a:p>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and the range of </a:t>
            </a:r>
            <a:r>
              <a:rPr lang="en-US" sz="2000" b="1" dirty="0" err="1" smtClean="0">
                <a:solidFill>
                  <a:srgbClr val="008000"/>
                </a:solidFill>
                <a:latin typeface="Courier New" panose="02070309020205020404" pitchFamily="49" charset="0"/>
                <a:cs typeface="Courier New" panose="02070309020205020404" pitchFamily="49" charset="0"/>
              </a:rPr>
              <a:t>ProcId's</a:t>
            </a:r>
            <a:endParaRPr lang="en-US" sz="2000" b="1" dirty="0" smtClean="0">
              <a:solidFill>
                <a:srgbClr val="008000"/>
              </a:solidFill>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dirty="0" smtClean="0"/>
              <a:t>Example: Submit </a:t>
            </a:r>
            <a:r>
              <a:rPr lang="en-US" dirty="0" smtClean="0"/>
              <a:t>from python</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19</a:t>
            </a:fld>
            <a:endParaRPr lang="en-US"/>
          </a:p>
        </p:txBody>
      </p:sp>
    </p:spTree>
    <p:extLst>
      <p:ext uri="{BB962C8B-B14F-4D97-AF65-F5344CB8AC3E}">
        <p14:creationId xmlns:p14="http://schemas.microsoft.com/office/powerpoint/2010/main" val="459665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Development of an</a:t>
            </a:r>
            <a:r>
              <a:rPr lang="en-US" baseline="0" dirty="0" smtClean="0"/>
              <a:t> advanced submit file</a:t>
            </a:r>
          </a:p>
          <a:p>
            <a:r>
              <a:rPr lang="en-US" baseline="0" dirty="0" smtClean="0"/>
              <a:t>Using as many techniques and tricks as possible. </a:t>
            </a:r>
            <a:endParaRPr lang="en-US" dirty="0">
              <a:sym typeface="Wingdings" panose="05000000000000000000" pitchFamily="2" charset="2"/>
            </a:endParaRPr>
          </a:p>
          <a:p>
            <a:r>
              <a:rPr lang="en-US" dirty="0" smtClean="0">
                <a:sym typeface="Wingdings" panose="05000000000000000000" pitchFamily="2" charset="2"/>
              </a:rPr>
              <a:t>Custom print formats</a:t>
            </a:r>
          </a:p>
          <a:p>
            <a:r>
              <a:rPr lang="en-US" baseline="0" dirty="0" smtClean="0">
                <a:sym typeface="Wingdings" panose="05000000000000000000" pitchFamily="2" charset="2"/>
              </a:rPr>
              <a:t>A few</a:t>
            </a:r>
            <a:r>
              <a:rPr lang="en-US" dirty="0" smtClean="0">
                <a:sym typeface="Wingdings" panose="05000000000000000000" pitchFamily="2" charset="2"/>
              </a:rPr>
              <a:t> more random tricks (time permitting)</a:t>
            </a:r>
            <a:endParaRPr lang="en-US" baseline="0" dirty="0" smtClean="0">
              <a:sym typeface="Wingdings" panose="05000000000000000000" pitchFamily="2" charset="2"/>
            </a:endParaRPr>
          </a:p>
        </p:txBody>
      </p:sp>
      <p:sp>
        <p:nvSpPr>
          <p:cNvPr id="3" name="Title 2"/>
          <p:cNvSpPr>
            <a:spLocks noGrp="1"/>
          </p:cNvSpPr>
          <p:nvPr>
            <p:ph type="title"/>
          </p:nvPr>
        </p:nvSpPr>
        <p:spPr/>
        <p:txBody>
          <a:bodyPr/>
          <a:lstStyle/>
          <a:p>
            <a:r>
              <a:rPr lang="en-US" dirty="0" smtClean="0"/>
              <a:t>Overview</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2</a:t>
            </a:fld>
            <a:endParaRPr lang="en-US"/>
          </a:p>
        </p:txBody>
      </p:sp>
    </p:spTree>
    <p:extLst>
      <p:ext uri="{BB962C8B-B14F-4D97-AF65-F5344CB8AC3E}">
        <p14:creationId xmlns:p14="http://schemas.microsoft.com/office/powerpoint/2010/main" val="3758584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262" y="1355725"/>
            <a:ext cx="8669337" cy="4664075"/>
          </a:xfrm>
        </p:spPr>
        <p:txBody>
          <a:bodyPr/>
          <a:lstStyle/>
          <a:p>
            <a:pPr marL="0" indent="0">
              <a:buNone/>
            </a:pPr>
            <a:r>
              <a:rPr lang="en-US" sz="2400" b="1" dirty="0" err="1" smtClean="0">
                <a:latin typeface="Courier New" panose="02070309020205020404" pitchFamily="49" charset="0"/>
                <a:cs typeface="Courier New" panose="02070309020205020404" pitchFamily="49" charset="0"/>
              </a:rPr>
              <a:t>condor_q</a:t>
            </a:r>
            <a:endParaRPr lang="en-US" sz="2400" b="1" dirty="0">
              <a:latin typeface="Courier New" panose="02070309020205020404" pitchFamily="49" charset="0"/>
              <a:cs typeface="Courier New" panose="02070309020205020404" pitchFamily="49" charset="0"/>
            </a:endParaRPr>
          </a:p>
          <a:p>
            <a:pPr marL="0" indent="0">
              <a:buNone/>
            </a:pPr>
            <a:r>
              <a:rPr lang="en-US" sz="2400" b="1" dirty="0">
                <a:solidFill>
                  <a:schemeClr val="tx1">
                    <a:lumMod val="65000"/>
                    <a:lumOff val="35000"/>
                  </a:schemeClr>
                </a:solidFill>
                <a:latin typeface="Courier New" panose="02070309020205020404" pitchFamily="49" charset="0"/>
                <a:cs typeface="Courier New" panose="02070309020205020404" pitchFamily="49" charset="0"/>
              </a:rPr>
              <a:t>OWNER BATCH_NAME … DONE RUN IDLE TOTAL JOB_IDS</a:t>
            </a:r>
          </a:p>
          <a:p>
            <a:pPr marL="0" indent="0">
              <a:buNone/>
            </a:pPr>
            <a:r>
              <a:rPr lang="en-US" sz="2400" b="1" dirty="0" err="1">
                <a:solidFill>
                  <a:schemeClr val="tx1">
                    <a:lumMod val="65000"/>
                    <a:lumOff val="35000"/>
                  </a:schemeClr>
                </a:solidFill>
                <a:latin typeface="Courier New" panose="02070309020205020404" pitchFamily="49" charset="0"/>
                <a:cs typeface="Courier New" panose="02070309020205020404" pitchFamily="49" charset="0"/>
              </a:rPr>
              <a:t>Tj</a:t>
            </a:r>
            <a:r>
              <a:rPr lang="en-US" sz="2400" b="1" dirty="0">
                <a:solidFill>
                  <a:schemeClr val="tx1">
                    <a:lumMod val="65000"/>
                    <a:lumOff val="35000"/>
                  </a:schemeClr>
                </a:solidFill>
                <a:latin typeface="Courier New" panose="02070309020205020404" pitchFamily="49" charset="0"/>
                <a:cs typeface="Courier New" panose="02070309020205020404" pitchFamily="49" charset="0"/>
              </a:rPr>
              <a:t>    </a:t>
            </a:r>
            <a:r>
              <a:rPr lang="en-US" sz="2400" b="1" dirty="0" smtClean="0">
                <a:solidFill>
                  <a:schemeClr val="tx1">
                    <a:lumMod val="65000"/>
                    <a:lumOff val="35000"/>
                  </a:schemeClr>
                </a:solidFill>
                <a:latin typeface="Courier New" panose="02070309020205020404" pitchFamily="49" charset="0"/>
                <a:cs typeface="Courier New" panose="02070309020205020404" pitchFamily="49" charset="0"/>
              </a:rPr>
              <a:t>Firefly         </a:t>
            </a:r>
            <a:r>
              <a:rPr lang="en-US" sz="2400" b="1" dirty="0">
                <a:solidFill>
                  <a:schemeClr val="tx1">
                    <a:lumMod val="65000"/>
                    <a:lumOff val="35000"/>
                  </a:schemeClr>
                </a:solidFill>
                <a:latin typeface="Courier New" panose="02070309020205020404" pitchFamily="49" charset="0"/>
                <a:cs typeface="Courier New" panose="02070309020205020404" pitchFamily="49" charset="0"/>
              </a:rPr>
              <a:t>_   2    2     _ </a:t>
            </a:r>
            <a:r>
              <a:rPr lang="en-US" sz="2400" b="1" dirty="0" smtClean="0">
                <a:solidFill>
                  <a:schemeClr val="tx1">
                    <a:lumMod val="65000"/>
                    <a:lumOff val="35000"/>
                  </a:schemeClr>
                </a:solidFill>
                <a:latin typeface="Courier New" panose="02070309020205020404" pitchFamily="49" charset="0"/>
                <a:cs typeface="Courier New" panose="02070309020205020404" pitchFamily="49" charset="0"/>
              </a:rPr>
              <a:t>104.0-4</a:t>
            </a:r>
          </a:p>
          <a:p>
            <a:pPr marL="0" indent="0">
              <a:buNone/>
            </a:pPr>
            <a:endParaRPr lang="en-US" sz="2400" b="1" dirty="0">
              <a:solidFill>
                <a:schemeClr val="tx1">
                  <a:lumMod val="65000"/>
                  <a:lumOff val="35000"/>
                </a:schemeClr>
              </a:solidFill>
              <a:latin typeface="Courier New" panose="02070309020205020404" pitchFamily="49" charset="0"/>
              <a:cs typeface="Courier New" panose="02070309020205020404" pitchFamily="49" charset="0"/>
            </a:endParaRPr>
          </a:p>
          <a:p>
            <a:pPr marL="0" indent="0">
              <a:buNone/>
            </a:pPr>
            <a:r>
              <a:rPr lang="en-US" sz="2400" b="1" dirty="0" err="1" smtClean="0">
                <a:latin typeface="Courier New" panose="02070309020205020404" pitchFamily="49" charset="0"/>
                <a:cs typeface="Courier New" panose="02070309020205020404" pitchFamily="49" charset="0"/>
              </a:rPr>
              <a:t>condor_q</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af:jh</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JobStatus</a:t>
            </a:r>
            <a:r>
              <a:rPr lang="en-US" sz="2400" b="1" baseline="0" dirty="0" smtClean="0">
                <a:latin typeface="Courier New" panose="02070309020205020404" pitchFamily="49" charset="0"/>
                <a:cs typeface="Courier New" panose="02070309020205020404" pitchFamily="49" charset="0"/>
              </a:rPr>
              <a:t> </a:t>
            </a:r>
            <a:r>
              <a:rPr lang="en-US" sz="2400" b="1" baseline="0" dirty="0" err="1" smtClean="0">
                <a:latin typeface="Courier New" panose="02070309020205020404" pitchFamily="49" charset="0"/>
                <a:cs typeface="Courier New" panose="02070309020205020404" pitchFamily="49" charset="0"/>
              </a:rPr>
              <a:t>SourceFile</a:t>
            </a:r>
            <a:r>
              <a:rPr lang="en-US" sz="2400" b="1" baseline="0" dirty="0" smtClean="0">
                <a:latin typeface="Courier New" panose="02070309020205020404" pitchFamily="49" charset="0"/>
                <a:cs typeface="Courier New" panose="02070309020205020404" pitchFamily="49" charset="0"/>
              </a:rPr>
              <a:t> </a:t>
            </a:r>
            <a:r>
              <a:rPr lang="en-US" sz="2400" b="1" baseline="0" dirty="0" err="1" smtClean="0">
                <a:latin typeface="Courier New" panose="02070309020205020404" pitchFamily="49" charset="0"/>
                <a:cs typeface="Courier New" panose="02070309020205020404" pitchFamily="49" charset="0"/>
              </a:rPr>
              <a:t>SourceDir</a:t>
            </a:r>
            <a:endParaRPr lang="en-US" sz="2400" b="1" baseline="0" dirty="0" smtClean="0">
              <a:latin typeface="Courier New" panose="02070309020205020404" pitchFamily="49" charset="0"/>
              <a:cs typeface="Courier New" panose="02070309020205020404" pitchFamily="49" charset="0"/>
            </a:endParaRPr>
          </a:p>
          <a:p>
            <a:pPr marL="0" indent="0">
              <a:buNone/>
            </a:pPr>
            <a:r>
              <a:rPr lang="en-US" sz="2400" b="1" baseline="0" dirty="0" smtClean="0">
                <a:solidFill>
                  <a:schemeClr val="tx1">
                    <a:lumMod val="65000"/>
                    <a:lumOff val="35000"/>
                  </a:schemeClr>
                </a:solidFill>
                <a:latin typeface="Courier New" panose="02070309020205020404" pitchFamily="49" charset="0"/>
                <a:cs typeface="Courier New" panose="02070309020205020404" pitchFamily="49" charset="0"/>
              </a:rPr>
              <a:t> ID     </a:t>
            </a:r>
            <a:r>
              <a:rPr lang="en-US" sz="2400" b="1" baseline="0" dirty="0" err="1" smtClean="0">
                <a:solidFill>
                  <a:schemeClr val="tx1">
                    <a:lumMod val="65000"/>
                    <a:lumOff val="35000"/>
                  </a:schemeClr>
                </a:solidFill>
                <a:latin typeface="Courier New" panose="02070309020205020404" pitchFamily="49" charset="0"/>
                <a:cs typeface="Courier New" panose="02070309020205020404" pitchFamily="49" charset="0"/>
              </a:rPr>
              <a:t>JobStatus</a:t>
            </a:r>
            <a:r>
              <a:rPr lang="en-US" sz="2400" b="1" baseline="0" dirty="0" smtClean="0">
                <a:solidFill>
                  <a:schemeClr val="tx1">
                    <a:lumMod val="65000"/>
                    <a:lumOff val="35000"/>
                  </a:schemeClr>
                </a:solidFill>
                <a:latin typeface="Courier New" panose="02070309020205020404" pitchFamily="49" charset="0"/>
                <a:cs typeface="Courier New" panose="02070309020205020404" pitchFamily="49" charset="0"/>
              </a:rPr>
              <a:t> </a:t>
            </a:r>
            <a:r>
              <a:rPr lang="en-US" sz="2400" b="1" baseline="0" dirty="0" err="1" smtClean="0">
                <a:solidFill>
                  <a:schemeClr val="tx1">
                    <a:lumMod val="65000"/>
                    <a:lumOff val="35000"/>
                  </a:schemeClr>
                </a:solidFill>
                <a:latin typeface="Courier New" panose="02070309020205020404" pitchFamily="49" charset="0"/>
                <a:cs typeface="Courier New" panose="02070309020205020404" pitchFamily="49" charset="0"/>
              </a:rPr>
              <a:t>SourceFile</a:t>
            </a:r>
            <a:r>
              <a:rPr lang="en-US" sz="2400" b="1" baseline="0" dirty="0" smtClean="0">
                <a:solidFill>
                  <a:schemeClr val="tx1">
                    <a:lumMod val="65000"/>
                    <a:lumOff val="35000"/>
                  </a:schemeClr>
                </a:solidFill>
                <a:latin typeface="Courier New" panose="02070309020205020404" pitchFamily="49" charset="0"/>
                <a:cs typeface="Courier New" panose="02070309020205020404" pitchFamily="49" charset="0"/>
              </a:rPr>
              <a:t>         </a:t>
            </a:r>
            <a:r>
              <a:rPr lang="en-US" sz="2400" b="1" baseline="0" dirty="0" err="1" smtClean="0">
                <a:solidFill>
                  <a:schemeClr val="tx1">
                    <a:lumMod val="65000"/>
                    <a:lumOff val="35000"/>
                  </a:schemeClr>
                </a:solidFill>
                <a:latin typeface="Courier New" panose="02070309020205020404" pitchFamily="49" charset="0"/>
                <a:cs typeface="Courier New" panose="02070309020205020404" pitchFamily="49" charset="0"/>
              </a:rPr>
              <a:t>SourceDir</a:t>
            </a:r>
            <a:endParaRPr lang="en-US" sz="2400" b="1" baseline="0" dirty="0" smtClean="0">
              <a:solidFill>
                <a:schemeClr val="tx1">
                  <a:lumMod val="65000"/>
                  <a:lumOff val="35000"/>
                </a:schemeClr>
              </a:solidFill>
              <a:latin typeface="Courier New" panose="02070309020205020404" pitchFamily="49" charset="0"/>
              <a:cs typeface="Courier New" panose="02070309020205020404" pitchFamily="49" charset="0"/>
            </a:endParaRPr>
          </a:p>
          <a:p>
            <a:pPr marL="0" indent="0">
              <a:buNone/>
            </a:pPr>
            <a:r>
              <a:rPr lang="en-US" sz="2400" b="1" dirty="0">
                <a:solidFill>
                  <a:schemeClr val="tx1">
                    <a:lumMod val="65000"/>
                    <a:lumOff val="35000"/>
                  </a:schemeClr>
                </a:solidFill>
                <a:latin typeface="Courier New" panose="02070309020205020404" pitchFamily="49" charset="0"/>
                <a:cs typeface="Courier New" panose="02070309020205020404" pitchFamily="49" charset="0"/>
              </a:rPr>
              <a:t> </a:t>
            </a:r>
            <a:r>
              <a:rPr lang="en-US" sz="2400" b="1" dirty="0" smtClean="0">
                <a:solidFill>
                  <a:schemeClr val="tx1">
                    <a:lumMod val="65000"/>
                    <a:lumOff val="35000"/>
                  </a:schemeClr>
                </a:solidFill>
                <a:latin typeface="Courier New" panose="02070309020205020404" pitchFamily="49" charset="0"/>
                <a:cs typeface="Courier New" panose="02070309020205020404" pitchFamily="49" charset="0"/>
              </a:rPr>
              <a:t>104.0  2         S1E1 Serenity      Firefly/</a:t>
            </a:r>
          </a:p>
          <a:p>
            <a:pPr marL="0" indent="0">
              <a:buNone/>
            </a:pPr>
            <a:r>
              <a:rPr lang="en-US" sz="2400" b="1" dirty="0">
                <a:solidFill>
                  <a:schemeClr val="tx1">
                    <a:lumMod val="65000"/>
                    <a:lumOff val="35000"/>
                  </a:schemeClr>
                </a:solidFill>
                <a:latin typeface="Courier New" panose="02070309020205020404" pitchFamily="49" charset="0"/>
                <a:cs typeface="Courier New" panose="02070309020205020404" pitchFamily="49" charset="0"/>
              </a:rPr>
              <a:t> </a:t>
            </a:r>
            <a:r>
              <a:rPr lang="en-US" sz="2400" b="1" dirty="0" smtClean="0">
                <a:solidFill>
                  <a:schemeClr val="tx1">
                    <a:lumMod val="65000"/>
                    <a:lumOff val="35000"/>
                  </a:schemeClr>
                </a:solidFill>
                <a:latin typeface="Courier New" panose="02070309020205020404" pitchFamily="49" charset="0"/>
                <a:cs typeface="Courier New" panose="02070309020205020404" pitchFamily="49" charset="0"/>
              </a:rPr>
              <a:t>104.1  2         S1E2 The Train Job Firefly/</a:t>
            </a:r>
          </a:p>
          <a:p>
            <a:pPr marL="0" indent="0">
              <a:buNone/>
            </a:pPr>
            <a:r>
              <a:rPr lang="en-US" sz="2400" b="1" dirty="0">
                <a:solidFill>
                  <a:schemeClr val="tx1">
                    <a:lumMod val="65000"/>
                    <a:lumOff val="35000"/>
                  </a:schemeClr>
                </a:solidFill>
                <a:latin typeface="Courier New" panose="02070309020205020404" pitchFamily="49" charset="0"/>
                <a:cs typeface="Courier New" panose="02070309020205020404" pitchFamily="49" charset="0"/>
              </a:rPr>
              <a:t> </a:t>
            </a:r>
            <a:r>
              <a:rPr lang="en-US" sz="2400" b="1" dirty="0" smtClean="0">
                <a:solidFill>
                  <a:schemeClr val="tx1">
                    <a:lumMod val="65000"/>
                    <a:lumOff val="35000"/>
                  </a:schemeClr>
                </a:solidFill>
                <a:latin typeface="Courier New" panose="02070309020205020404" pitchFamily="49" charset="0"/>
                <a:cs typeface="Courier New" panose="02070309020205020404" pitchFamily="49" charset="0"/>
              </a:rPr>
              <a:t>104.2  1         S1E3 Bushwhacked   Firefly/</a:t>
            </a:r>
          </a:p>
          <a:p>
            <a:pPr marL="0" indent="0">
              <a:buNone/>
            </a:pPr>
            <a:r>
              <a:rPr lang="en-US" sz="2400" b="1" baseline="0" dirty="0">
                <a:solidFill>
                  <a:schemeClr val="tx1">
                    <a:lumMod val="65000"/>
                    <a:lumOff val="35000"/>
                  </a:schemeClr>
                </a:solidFill>
                <a:latin typeface="Courier New" panose="02070309020205020404" pitchFamily="49" charset="0"/>
                <a:cs typeface="Courier New" panose="02070309020205020404" pitchFamily="49" charset="0"/>
              </a:rPr>
              <a:t> </a:t>
            </a:r>
            <a:r>
              <a:rPr lang="en-US" sz="2400" b="1" baseline="0" dirty="0" smtClean="0">
                <a:solidFill>
                  <a:schemeClr val="tx1">
                    <a:lumMod val="65000"/>
                    <a:lumOff val="35000"/>
                  </a:schemeClr>
                </a:solidFill>
                <a:latin typeface="Courier New" panose="02070309020205020404" pitchFamily="49" charset="0"/>
                <a:cs typeface="Courier New" panose="02070309020205020404" pitchFamily="49" charset="0"/>
              </a:rPr>
              <a:t>104.4  1</a:t>
            </a:r>
            <a:r>
              <a:rPr lang="en-US" sz="2400" b="1" dirty="0" smtClean="0">
                <a:solidFill>
                  <a:schemeClr val="tx1">
                    <a:lumMod val="65000"/>
                    <a:lumOff val="35000"/>
                  </a:schemeClr>
                </a:solidFill>
                <a:latin typeface="Courier New" panose="02070309020205020404" pitchFamily="49" charset="0"/>
                <a:cs typeface="Courier New" panose="02070309020205020404" pitchFamily="49" charset="0"/>
              </a:rPr>
              <a:t>         S134 Shindig       Firefly/</a:t>
            </a:r>
          </a:p>
          <a:p>
            <a:pPr marL="0" indent="0">
              <a:buNone/>
            </a:pPr>
            <a:endParaRPr lang="en-US" sz="2400" b="1" baseline="0" dirty="0">
              <a:solidFill>
                <a:schemeClr val="tx1">
                  <a:lumMod val="65000"/>
                  <a:lumOff val="35000"/>
                </a:schemeClr>
              </a:solidFill>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dirty="0" smtClean="0"/>
              <a:t>See</a:t>
            </a:r>
            <a:r>
              <a:rPr lang="en-US" baseline="0" dirty="0" smtClean="0"/>
              <a:t> how it's going..</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20</a:t>
            </a:fld>
            <a:endParaRPr lang="en-US"/>
          </a:p>
        </p:txBody>
      </p:sp>
    </p:spTree>
    <p:extLst>
      <p:ext uri="{BB962C8B-B14F-4D97-AF65-F5344CB8AC3E}">
        <p14:creationId xmlns:p14="http://schemas.microsoft.com/office/powerpoint/2010/main" val="1959687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a:t>
            </a:r>
            <a:r>
              <a:rPr lang="en-US" dirty="0" err="1" smtClean="0"/>
              <a:t>c++</a:t>
            </a:r>
            <a:r>
              <a:rPr lang="en-US" dirty="0" smtClean="0"/>
              <a:t> class within </a:t>
            </a:r>
            <a:r>
              <a:rPr lang="en-US" dirty="0" err="1" smtClean="0"/>
              <a:t>HTCondor</a:t>
            </a:r>
            <a:r>
              <a:rPr lang="en-US" dirty="0" smtClean="0"/>
              <a:t> that can print information from a </a:t>
            </a:r>
            <a:r>
              <a:rPr lang="en-US" dirty="0" err="1" smtClean="0"/>
              <a:t>ClassAd</a:t>
            </a:r>
            <a:endParaRPr lang="en-US" dirty="0" smtClean="0"/>
          </a:p>
          <a:p>
            <a:r>
              <a:rPr lang="en-US" dirty="0" smtClean="0"/>
              <a:t>Used by </a:t>
            </a:r>
            <a:r>
              <a:rPr lang="en-US" dirty="0" err="1" smtClean="0"/>
              <a:t>condor_status</a:t>
            </a:r>
            <a:r>
              <a:rPr lang="en-US" dirty="0" smtClean="0"/>
              <a:t> / q / history for most of the standard output</a:t>
            </a:r>
          </a:p>
          <a:p>
            <a:r>
              <a:rPr lang="en-US" dirty="0" smtClean="0"/>
              <a:t>-format and -</a:t>
            </a:r>
            <a:r>
              <a:rPr lang="en-US" dirty="0" err="1" smtClean="0"/>
              <a:t>autoformat</a:t>
            </a:r>
            <a:r>
              <a:rPr lang="en-US" dirty="0" smtClean="0"/>
              <a:t> control it directly</a:t>
            </a:r>
          </a:p>
          <a:p>
            <a:r>
              <a:rPr lang="en-US" dirty="0" smtClean="0"/>
              <a:t>-print-format &lt;format-file&gt; gives the most control</a:t>
            </a:r>
            <a:endParaRPr lang="en-US" dirty="0"/>
          </a:p>
        </p:txBody>
      </p:sp>
      <p:sp>
        <p:nvSpPr>
          <p:cNvPr id="3" name="Title 2"/>
          <p:cNvSpPr>
            <a:spLocks noGrp="1"/>
          </p:cNvSpPr>
          <p:nvPr>
            <p:ph type="title"/>
          </p:nvPr>
        </p:nvSpPr>
        <p:spPr/>
        <p:txBody>
          <a:bodyPr/>
          <a:lstStyle/>
          <a:p>
            <a:r>
              <a:rPr lang="en-US" dirty="0" smtClean="0"/>
              <a:t>The </a:t>
            </a:r>
            <a:r>
              <a:rPr lang="en-US" dirty="0" err="1" smtClean="0"/>
              <a:t>ClassAd</a:t>
            </a:r>
            <a:r>
              <a:rPr lang="en-US" dirty="0" smtClean="0"/>
              <a:t> "</a:t>
            </a:r>
            <a:r>
              <a:rPr lang="en-US" dirty="0"/>
              <a:t>P</a:t>
            </a:r>
            <a:r>
              <a:rPr lang="en-US" dirty="0" smtClean="0"/>
              <a:t>retty Printer"</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21</a:t>
            </a:fld>
            <a:endParaRPr lang="en-US"/>
          </a:p>
        </p:txBody>
      </p:sp>
    </p:spTree>
    <p:extLst>
      <p:ext uri="{BB962C8B-B14F-4D97-AF65-F5344CB8AC3E}">
        <p14:creationId xmlns:p14="http://schemas.microsoft.com/office/powerpoint/2010/main" val="15943206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-print-format &lt;format-file&gt;</a:t>
            </a:r>
          </a:p>
          <a:p>
            <a:pPr lvl="1"/>
            <a:r>
              <a:rPr lang="en-US" dirty="0" smtClean="0"/>
              <a:t>control attributes, headings, format, constraint</a:t>
            </a:r>
          </a:p>
          <a:p>
            <a:pPr lvl="1"/>
            <a:r>
              <a:rPr lang="en-US" dirty="0" smtClean="0"/>
              <a:t>like -</a:t>
            </a:r>
            <a:r>
              <a:rPr lang="en-US" dirty="0" err="1" smtClean="0"/>
              <a:t>autoformat</a:t>
            </a:r>
            <a:r>
              <a:rPr lang="en-US" dirty="0" smtClean="0"/>
              <a:t> on steroids</a:t>
            </a:r>
          </a:p>
          <a:p>
            <a:pPr lvl="1"/>
            <a:r>
              <a:rPr lang="en-US" dirty="0" err="1"/>
              <a:t>c</a:t>
            </a:r>
            <a:r>
              <a:rPr lang="en-US" dirty="0" err="1" smtClean="0"/>
              <a:t>ondor_status</a:t>
            </a:r>
            <a:r>
              <a:rPr lang="en-US" dirty="0" smtClean="0"/>
              <a:t>, </a:t>
            </a:r>
            <a:r>
              <a:rPr lang="en-US" dirty="0" err="1" smtClean="0"/>
              <a:t>condor_q</a:t>
            </a:r>
            <a:r>
              <a:rPr lang="en-US" dirty="0" smtClean="0"/>
              <a:t>, and </a:t>
            </a:r>
            <a:r>
              <a:rPr lang="en-US" dirty="0" err="1" smtClean="0"/>
              <a:t>condor_history</a:t>
            </a:r>
            <a:endParaRPr lang="en-US" dirty="0" smtClean="0"/>
          </a:p>
          <a:p>
            <a:pPr lvl="1"/>
            <a:r>
              <a:rPr lang="en-US" dirty="0" err="1" smtClean="0"/>
              <a:t>Config</a:t>
            </a:r>
            <a:r>
              <a:rPr lang="en-US" dirty="0" smtClean="0"/>
              <a:t> to make it your default output</a:t>
            </a:r>
          </a:p>
          <a:p>
            <a:pPr lvl="1"/>
            <a:r>
              <a:rPr lang="en-US" dirty="0" smtClean="0"/>
              <a:t>An "experimental" feature, but stable</a:t>
            </a:r>
          </a:p>
          <a:p>
            <a:pPr marL="0" indent="0">
              <a:buNone/>
            </a:pPr>
            <a:endParaRPr lang="en-US" sz="2000" dirty="0" smtClean="0"/>
          </a:p>
          <a:p>
            <a:pPr marL="0" indent="0">
              <a:buNone/>
            </a:pPr>
            <a:endParaRPr lang="en-US" sz="2000" dirty="0" smtClean="0"/>
          </a:p>
          <a:p>
            <a:pPr marL="0" indent="0">
              <a:buNone/>
            </a:pPr>
            <a:r>
              <a:rPr lang="en-US" sz="2000" dirty="0"/>
              <a:t> </a:t>
            </a:r>
            <a:r>
              <a:rPr lang="en-US" sz="2000" dirty="0" smtClean="0"/>
              <a:t>  htcondor-wiki.cs.wisc.edu/</a:t>
            </a:r>
            <a:r>
              <a:rPr lang="en-US" sz="2000" dirty="0" err="1" smtClean="0"/>
              <a:t>index.cgi</a:t>
            </a:r>
            <a:r>
              <a:rPr lang="en-US" sz="2000" dirty="0" smtClean="0"/>
              <a:t>/</a:t>
            </a:r>
            <a:r>
              <a:rPr lang="en-US" sz="2000" dirty="0" err="1" smtClean="0"/>
              <a:t>wiki?p</a:t>
            </a:r>
            <a:r>
              <a:rPr lang="en-US" sz="2000" dirty="0" smtClean="0"/>
              <a:t>=</a:t>
            </a:r>
            <a:r>
              <a:rPr lang="en-US" sz="2000" dirty="0" err="1" smtClean="0"/>
              <a:t>ExperimentalFeatures</a:t>
            </a:r>
            <a:endParaRPr lang="en-US" sz="2000" dirty="0" smtClean="0"/>
          </a:p>
          <a:p>
            <a:pPr lvl="1"/>
            <a:endParaRPr lang="en-US" dirty="0" smtClean="0"/>
          </a:p>
          <a:p>
            <a:endParaRPr lang="en-US" dirty="0" smtClean="0"/>
          </a:p>
          <a:p>
            <a:pPr lvl="1"/>
            <a:endParaRPr lang="en-US" dirty="0"/>
          </a:p>
        </p:txBody>
      </p:sp>
      <p:sp>
        <p:nvSpPr>
          <p:cNvPr id="3" name="Title 2"/>
          <p:cNvSpPr>
            <a:spLocks noGrp="1"/>
          </p:cNvSpPr>
          <p:nvPr>
            <p:ph type="title"/>
          </p:nvPr>
        </p:nvSpPr>
        <p:spPr/>
        <p:txBody>
          <a:bodyPr/>
          <a:lstStyle/>
          <a:p>
            <a:r>
              <a:rPr lang="en-US" dirty="0" smtClean="0"/>
              <a:t>Use a custom print format</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22</a:t>
            </a:fld>
            <a:endParaRPr lang="en-US"/>
          </a:p>
        </p:txBody>
      </p:sp>
    </p:spTree>
    <p:extLst>
      <p:ext uri="{BB962C8B-B14F-4D97-AF65-F5344CB8AC3E}">
        <p14:creationId xmlns:p14="http://schemas.microsoft.com/office/powerpoint/2010/main" val="37984128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b="1" dirty="0" smtClean="0">
                <a:latin typeface="Courier New" panose="02070309020205020404" pitchFamily="49" charset="0"/>
                <a:cs typeface="Courier New" panose="02070309020205020404" pitchFamily="49" charset="0"/>
              </a:rPr>
              <a:t>SELECT [LABEL [SEPARATOR &lt;string&gt;]] \</a:t>
            </a:r>
            <a:br>
              <a:rPr lang="en-US" sz="2400" b="1" dirty="0" smtClean="0">
                <a:latin typeface="Courier New" panose="02070309020205020404" pitchFamily="49" charset="0"/>
                <a:cs typeface="Courier New" panose="02070309020205020404" pitchFamily="49" charset="0"/>
              </a:rPr>
            </a:br>
            <a:r>
              <a:rPr lang="en-US" sz="2400" b="1" dirty="0" smtClean="0">
                <a:latin typeface="Courier New" panose="02070309020205020404" pitchFamily="49" charset="0"/>
                <a:cs typeface="Courier New" panose="02070309020205020404" pitchFamily="49" charset="0"/>
              </a:rPr>
              <a:t>       [FIELDPREFIX &lt;string&gt;] \</a:t>
            </a:r>
            <a:br>
              <a:rPr lang="en-US" sz="2400" b="1" dirty="0" smtClean="0">
                <a:latin typeface="Courier New" panose="02070309020205020404" pitchFamily="49" charset="0"/>
                <a:cs typeface="Courier New" panose="02070309020205020404" pitchFamily="49" charset="0"/>
              </a:rPr>
            </a:br>
            <a:r>
              <a:rPr lang="en-US" sz="2400" b="1" dirty="0" smtClean="0">
                <a:latin typeface="Courier New" panose="02070309020205020404" pitchFamily="49" charset="0"/>
                <a:cs typeface="Courier New" panose="02070309020205020404" pitchFamily="49" charset="0"/>
              </a:rPr>
              <a:t>       [FIELDSUFFIX &lt;string&gt;] \</a:t>
            </a:r>
            <a:br>
              <a:rPr lang="en-US" sz="2400" b="1" dirty="0" smtClean="0">
                <a:latin typeface="Courier New" panose="02070309020205020404" pitchFamily="49" charset="0"/>
                <a:cs typeface="Courier New" panose="02070309020205020404" pitchFamily="49" charset="0"/>
              </a:rPr>
            </a:br>
            <a:r>
              <a:rPr lang="en-US" sz="2400" b="1" dirty="0" smtClean="0">
                <a:latin typeface="Courier New" panose="02070309020205020404" pitchFamily="49" charset="0"/>
                <a:cs typeface="Courier New" panose="02070309020205020404" pitchFamily="49" charset="0"/>
              </a:rPr>
              <a:t>       [RECORDPREFIX] &lt;string&gt;] \</a:t>
            </a:r>
            <a:br>
              <a:rPr lang="en-US" sz="2400" b="1" dirty="0" smtClean="0">
                <a:latin typeface="Courier New" panose="02070309020205020404" pitchFamily="49" charset="0"/>
                <a:cs typeface="Courier New" panose="02070309020205020404" pitchFamily="49" charset="0"/>
              </a:rPr>
            </a:br>
            <a:r>
              <a:rPr lang="en-US" sz="2400" b="1" dirty="0" smtClean="0">
                <a:latin typeface="Courier New" panose="02070309020205020404" pitchFamily="49" charset="0"/>
                <a:cs typeface="Courier New" panose="02070309020205020404" pitchFamily="49" charset="0"/>
              </a:rPr>
              <a:t>       [RECORDSUFFIX] &lt;string&gt;]</a:t>
            </a:r>
          </a:p>
          <a:p>
            <a:pPr marL="0" indent="0">
              <a:buNone/>
            </a:pPr>
            <a:r>
              <a:rPr lang="en-US" sz="2400" b="1" dirty="0" smtClean="0">
                <a:latin typeface="Courier New" panose="02070309020205020404" pitchFamily="49" charset="0"/>
                <a:cs typeface="Courier New" panose="02070309020205020404" pitchFamily="49" charset="0"/>
              </a:rPr>
              <a:t>&lt;expr&gt; [AS &lt;label&gt;][  PRINTF &lt;</a:t>
            </a:r>
            <a:r>
              <a:rPr lang="en-US" sz="2400" b="1" dirty="0" err="1" smtClean="0">
                <a:latin typeface="Courier New" panose="02070309020205020404" pitchFamily="49" charset="0"/>
                <a:cs typeface="Courier New" panose="02070309020205020404" pitchFamily="49" charset="0"/>
              </a:rPr>
              <a:t>fmt</a:t>
            </a:r>
            <a:r>
              <a:rPr lang="en-US" sz="2400" b="1" dirty="0" smtClean="0">
                <a:latin typeface="Courier New" panose="02070309020205020404" pitchFamily="49" charset="0"/>
                <a:cs typeface="Courier New" panose="02070309020205020404" pitchFamily="49" charset="0"/>
              </a:rPr>
              <a:t>&gt; \</a:t>
            </a:r>
            <a:br>
              <a:rPr lang="en-US" sz="2400" b="1" dirty="0" smtClean="0">
                <a:latin typeface="Courier New" panose="02070309020205020404" pitchFamily="49" charset="0"/>
                <a:cs typeface="Courier New" panose="02070309020205020404" pitchFamily="49" charset="0"/>
              </a:rPr>
            </a:br>
            <a:r>
              <a:rPr lang="en-US" sz="2400" b="1" dirty="0" smtClean="0">
                <a:latin typeface="Courier New" panose="02070309020205020404" pitchFamily="49" charset="0"/>
                <a:cs typeface="Courier New" panose="02070309020205020404" pitchFamily="49" charset="0"/>
              </a:rPr>
              <a:t>                    | PRINTAS &lt;function&gt; \</a:t>
            </a:r>
            <a:br>
              <a:rPr lang="en-US" sz="2400" b="1" dirty="0" smtClean="0">
                <a:latin typeface="Courier New" panose="02070309020205020404" pitchFamily="49" charset="0"/>
                <a:cs typeface="Courier New" panose="02070309020205020404" pitchFamily="49" charset="0"/>
              </a:rPr>
            </a:br>
            <a:r>
              <a:rPr lang="en-US" sz="2400" b="1" dirty="0" smtClean="0">
                <a:latin typeface="Courier New" panose="02070309020205020404" pitchFamily="49" charset="0"/>
                <a:cs typeface="Courier New" panose="02070309020205020404" pitchFamily="49" charset="0"/>
              </a:rPr>
              <a:t>                    | WIDTH [AUTO | &lt;</a:t>
            </a:r>
            <a:r>
              <a:rPr lang="en-US" sz="2400" b="1" dirty="0" err="1" smtClean="0">
                <a:latin typeface="Courier New" panose="02070309020205020404" pitchFamily="49" charset="0"/>
                <a:cs typeface="Courier New" panose="02070309020205020404" pitchFamily="49" charset="0"/>
              </a:rPr>
              <a:t>int</a:t>
            </a:r>
            <a:r>
              <a:rPr lang="en-US" sz="2400" b="1" dirty="0" smtClean="0">
                <a:latin typeface="Courier New" panose="02070309020205020404" pitchFamily="49" charset="0"/>
                <a:cs typeface="Courier New" panose="02070309020205020404" pitchFamily="49" charset="0"/>
              </a:rPr>
              <a:t>&gt;]] \</a:t>
            </a:r>
            <a:br>
              <a:rPr lang="en-US" sz="2400" b="1" dirty="0" smtClean="0">
                <a:latin typeface="Courier New" panose="02070309020205020404" pitchFamily="49" charset="0"/>
                <a:cs typeface="Courier New" panose="02070309020205020404" pitchFamily="49" charset="0"/>
              </a:rPr>
            </a:br>
            <a:r>
              <a:rPr lang="en-US" sz="2400" b="1" dirty="0" smtClean="0">
                <a:latin typeface="Courier New" panose="02070309020205020404" pitchFamily="49" charset="0"/>
                <a:cs typeface="Courier New" panose="02070309020205020404" pitchFamily="49" charset="0"/>
              </a:rPr>
              <a:t>       [LEFT | RIGHT] [NOPREFIX] [NOSUFFIX]</a:t>
            </a:r>
            <a:br>
              <a:rPr lang="en-US" sz="2400" b="1" dirty="0" smtClean="0">
                <a:latin typeface="Courier New" panose="02070309020205020404" pitchFamily="49" charset="0"/>
                <a:cs typeface="Courier New" panose="02070309020205020404" pitchFamily="49" charset="0"/>
              </a:rPr>
            </a:br>
            <a:r>
              <a:rPr lang="en-US" sz="2400" b="1" dirty="0" smtClean="0">
                <a:latin typeface="Courier New" panose="02070309020205020404" pitchFamily="49" charset="0"/>
                <a:cs typeface="Courier New" panose="02070309020205020404" pitchFamily="49" charset="0"/>
              </a:rPr>
              <a:t>.. repeat, as needed</a:t>
            </a:r>
          </a:p>
          <a:p>
            <a:pPr marL="0" indent="0">
              <a:buNone/>
            </a:pPr>
            <a:r>
              <a:rPr lang="en-US" sz="2400" b="1" dirty="0" smtClean="0">
                <a:latin typeface="Courier New" panose="02070309020205020404" pitchFamily="49" charset="0"/>
                <a:cs typeface="Courier New" panose="02070309020205020404" pitchFamily="49" charset="0"/>
              </a:rPr>
              <a:t>[GROUP BY &lt;sort-expr&gt; [ASCENDING | DECENDING] </a:t>
            </a:r>
          </a:p>
          <a:p>
            <a:pPr marL="0" indent="0">
              <a:buNone/>
            </a:pPr>
            <a:r>
              <a:rPr lang="en-US" sz="2400" b="1" dirty="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      </a:t>
            </a:r>
          </a:p>
        </p:txBody>
      </p:sp>
      <p:sp>
        <p:nvSpPr>
          <p:cNvPr id="3" name="Title 2"/>
          <p:cNvSpPr>
            <a:spLocks noGrp="1"/>
          </p:cNvSpPr>
          <p:nvPr>
            <p:ph type="title"/>
          </p:nvPr>
        </p:nvSpPr>
        <p:spPr/>
        <p:txBody>
          <a:bodyPr/>
          <a:lstStyle/>
          <a:p>
            <a:r>
              <a:rPr lang="en-US" dirty="0" smtClean="0"/>
              <a:t>Custom print format syntax</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23</a:t>
            </a:fld>
            <a:endParaRPr lang="en-US"/>
          </a:p>
        </p:txBody>
      </p:sp>
    </p:spTree>
    <p:extLst>
      <p:ext uri="{BB962C8B-B14F-4D97-AF65-F5344CB8AC3E}">
        <p14:creationId xmlns:p14="http://schemas.microsoft.com/office/powerpoint/2010/main" val="3481649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262" y="1355725"/>
            <a:ext cx="8669337" cy="4664075"/>
          </a:xfrm>
        </p:spPr>
        <p:txBody>
          <a:bodyPr/>
          <a:lstStyle/>
          <a:p>
            <a:pPr marL="0" indent="0">
              <a:buNone/>
            </a:pPr>
            <a:r>
              <a:rPr lang="en-US" sz="2000" b="1" dirty="0" smtClean="0">
                <a:latin typeface="Courier New" panose="02070309020205020404" pitchFamily="49" charset="0"/>
                <a:cs typeface="Courier New" panose="02070309020205020404" pitchFamily="49" charset="0"/>
              </a:rPr>
              <a:t>SELECT</a:t>
            </a:r>
          </a:p>
          <a:p>
            <a:pPr marL="0" indent="0">
              <a:buNone/>
            </a:pP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ClusterId</a:t>
            </a:r>
            <a:r>
              <a:rPr lang="en-US" sz="2000" b="1" dirty="0" smtClean="0">
                <a:latin typeface="Courier New" panose="02070309020205020404" pitchFamily="49" charset="0"/>
                <a:cs typeface="Courier New" panose="02070309020205020404" pitchFamily="49" charset="0"/>
              </a:rPr>
              <a:t> AS " ID" PRINTAS JOB_ID</a:t>
            </a:r>
          </a:p>
          <a:p>
            <a:pPr marL="0" indent="0">
              <a:buNone/>
            </a:pP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JobStatus</a:t>
            </a:r>
            <a:r>
              <a:rPr lang="en-US" sz="2000" b="1" dirty="0" smtClean="0">
                <a:latin typeface="Courier New" panose="02070309020205020404" pitchFamily="49" charset="0"/>
                <a:cs typeface="Courier New" panose="02070309020205020404" pitchFamily="49" charset="0"/>
              </a:rPr>
              <a:t> AS ST    PRINTAS JOB_STATUS</a:t>
            </a:r>
          </a:p>
          <a:p>
            <a:pPr marL="0" indent="0">
              <a:buNone/>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(time()-</a:t>
            </a:r>
            <a:r>
              <a:rPr lang="en-US" sz="2000" b="1" dirty="0" err="1" smtClean="0">
                <a:latin typeface="Courier New" panose="02070309020205020404" pitchFamily="49" charset="0"/>
                <a:cs typeface="Courier New" panose="02070309020205020404" pitchFamily="49" charset="0"/>
              </a:rPr>
              <a:t>EnteredCurrentStatus</a:t>
            </a:r>
            <a:r>
              <a:rPr lang="en-US" sz="2000" b="1" dirty="0" smtClean="0">
                <a:latin typeface="Courier New" panose="02070309020205020404" pitchFamily="49" charset="0"/>
                <a:cs typeface="Courier New" panose="02070309020205020404" pitchFamily="49" charset="0"/>
              </a:rPr>
              <a:t>)/60.0 AS MIN PRINTF %7.2f</a:t>
            </a:r>
          </a:p>
          <a:p>
            <a:pPr marL="0" indent="0">
              <a:buNone/>
            </a:pP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JobBatchName</a:t>
            </a:r>
            <a:r>
              <a:rPr lang="en-US" sz="2000" b="1" dirty="0" smtClean="0">
                <a:latin typeface="Courier New" panose="02070309020205020404" pitchFamily="49" charset="0"/>
                <a:cs typeface="Courier New" panose="02070309020205020404" pitchFamily="49" charset="0"/>
              </a:rPr>
              <a:t> AS BATCH</a:t>
            </a:r>
          </a:p>
          <a:p>
            <a:pPr marL="0" indent="0">
              <a:buNone/>
            </a:pP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SourceFile</a:t>
            </a:r>
            <a:r>
              <a:rPr lang="en-US" sz="2000" b="1" dirty="0" smtClean="0">
                <a:latin typeface="Courier New" panose="02070309020205020404" pitchFamily="49" charset="0"/>
                <a:cs typeface="Courier New" panose="02070309020205020404" pitchFamily="49" charset="0"/>
              </a:rPr>
              <a:t>   AS SOURCE</a:t>
            </a:r>
          </a:p>
          <a:p>
            <a:pPr marL="0" indent="0">
              <a:buNone/>
            </a:pP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RemoteHost</a:t>
            </a:r>
            <a:r>
              <a:rPr lang="en-US" sz="2000" b="1" dirty="0" smtClean="0">
                <a:latin typeface="Courier New" panose="02070309020205020404" pitchFamily="49" charset="0"/>
                <a:cs typeface="Courier New" panose="02070309020205020404" pitchFamily="49" charset="0"/>
              </a:rPr>
              <a:t> ?: "_" AS SLOT</a:t>
            </a:r>
          </a:p>
          <a:p>
            <a:pPr marL="0" indent="0">
              <a:buNone/>
            </a:pPr>
            <a:r>
              <a:rPr lang="en-US" sz="2000" b="1" dirty="0" smtClean="0">
                <a:latin typeface="Courier New" panose="02070309020205020404" pitchFamily="49" charset="0"/>
                <a:cs typeface="Courier New" panose="02070309020205020404" pitchFamily="49" charset="0"/>
              </a:rPr>
              <a:t># ignore jobs without the custom </a:t>
            </a:r>
            <a:r>
              <a:rPr lang="en-US" sz="2000" b="1" dirty="0" err="1" smtClean="0">
                <a:latin typeface="Courier New" panose="02070309020205020404" pitchFamily="49" charset="0"/>
                <a:cs typeface="Courier New" panose="02070309020205020404" pitchFamily="49" charset="0"/>
              </a:rPr>
              <a:t>SourceFile</a:t>
            </a:r>
            <a:r>
              <a:rPr lang="en-US" sz="2000" b="1" dirty="0" smtClean="0">
                <a:latin typeface="Courier New" panose="02070309020205020404" pitchFamily="49" charset="0"/>
                <a:cs typeface="Courier New" panose="02070309020205020404" pitchFamily="49" charset="0"/>
              </a:rPr>
              <a:t> attribute</a:t>
            </a:r>
          </a:p>
          <a:p>
            <a:pPr marL="0" indent="0">
              <a:buNone/>
            </a:pPr>
            <a:r>
              <a:rPr lang="en-US" sz="2000" b="1" baseline="0" dirty="0" smtClean="0">
                <a:latin typeface="Courier New" panose="02070309020205020404" pitchFamily="49" charset="0"/>
                <a:cs typeface="Courier New" panose="02070309020205020404" pitchFamily="49" charset="0"/>
              </a:rPr>
              <a:t>WHERE </a:t>
            </a:r>
            <a:r>
              <a:rPr lang="en-US" sz="2000" b="1" baseline="0" dirty="0" err="1" smtClean="0">
                <a:latin typeface="Courier New" panose="02070309020205020404" pitchFamily="49" charset="0"/>
                <a:cs typeface="Courier New" panose="02070309020205020404" pitchFamily="49" charset="0"/>
              </a:rPr>
              <a:t>SourceFile</a:t>
            </a: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isnt</a:t>
            </a:r>
            <a:r>
              <a:rPr lang="en-US" sz="2000" b="1" dirty="0" smtClean="0">
                <a:latin typeface="Courier New" panose="02070309020205020404" pitchFamily="49" charset="0"/>
                <a:cs typeface="Courier New" panose="02070309020205020404" pitchFamily="49" charset="0"/>
              </a:rPr>
              <a:t> </a:t>
            </a:r>
            <a:r>
              <a:rPr lang="en-US" sz="2000" b="1" baseline="0" dirty="0" smtClean="0">
                <a:latin typeface="Courier New" panose="02070309020205020404" pitchFamily="49" charset="0"/>
                <a:cs typeface="Courier New" panose="02070309020205020404" pitchFamily="49" charset="0"/>
              </a:rPr>
              <a:t>undefined</a:t>
            </a:r>
          </a:p>
          <a:p>
            <a:pPr marL="0" indent="0">
              <a:buNone/>
            </a:pPr>
            <a:r>
              <a:rPr lang="en-US" sz="2000" b="1" dirty="0" smtClean="0">
                <a:latin typeface="Courier New" panose="02070309020205020404" pitchFamily="49" charset="0"/>
                <a:cs typeface="Courier New" panose="02070309020205020404" pitchFamily="49" charset="0"/>
              </a:rPr>
              <a:t>SUMMARY STANDARD</a:t>
            </a:r>
            <a:br>
              <a:rPr lang="en-US" sz="2000" b="1" dirty="0" smtClean="0">
                <a:latin typeface="Courier New" panose="02070309020205020404" pitchFamily="49" charset="0"/>
                <a:cs typeface="Courier New" panose="02070309020205020404" pitchFamily="49" charset="0"/>
              </a:rPr>
            </a:br>
            <a:endParaRPr lang="en-US" sz="2400" b="1" baseline="0" dirty="0" smtClean="0">
              <a:solidFill>
                <a:schemeClr val="tx1">
                  <a:lumMod val="65000"/>
                  <a:lumOff val="35000"/>
                </a:schemeClr>
              </a:solidFill>
              <a:latin typeface="Courier New" panose="02070309020205020404" pitchFamily="49" charset="0"/>
              <a:cs typeface="Courier New" panose="02070309020205020404" pitchFamily="49" charset="0"/>
            </a:endParaRPr>
          </a:p>
          <a:p>
            <a:pPr marL="0" indent="0">
              <a:buNone/>
            </a:pPr>
            <a:r>
              <a:rPr lang="en-US" sz="2000" b="1" dirty="0" smtClean="0">
                <a:solidFill>
                  <a:srgbClr val="002060"/>
                </a:solidFill>
                <a:latin typeface="Courier New" panose="02070309020205020404" pitchFamily="49" charset="0"/>
                <a:cs typeface="Courier New" panose="02070309020205020404" pitchFamily="49" charset="0"/>
              </a:rPr>
              <a:t> ID   ST   MIN  BATCH    SOURCE             SLOT</a:t>
            </a:r>
            <a:endParaRPr lang="en-US" sz="2400" b="1" dirty="0">
              <a:solidFill>
                <a:srgbClr val="002060"/>
              </a:solidFill>
              <a:latin typeface="Courier New" panose="02070309020205020404" pitchFamily="49" charset="0"/>
              <a:cs typeface="Courier New" panose="02070309020205020404" pitchFamily="49" charset="0"/>
            </a:endParaRPr>
          </a:p>
          <a:p>
            <a:pPr marL="0" indent="0">
              <a:buNone/>
            </a:pPr>
            <a:r>
              <a:rPr lang="en-US" sz="2000" b="1" dirty="0" smtClean="0">
                <a:solidFill>
                  <a:srgbClr val="002060"/>
                </a:solidFill>
                <a:latin typeface="Courier New" panose="02070309020205020404" pitchFamily="49" charset="0"/>
                <a:cs typeface="Courier New" panose="02070309020205020404" pitchFamily="49" charset="0"/>
              </a:rPr>
              <a:t>104.0 R   5.02  Firefly  S1E2 The Train Job slot1@crane</a:t>
            </a:r>
          </a:p>
        </p:txBody>
      </p:sp>
      <p:sp>
        <p:nvSpPr>
          <p:cNvPr id="3" name="Title 2"/>
          <p:cNvSpPr>
            <a:spLocks noGrp="1"/>
          </p:cNvSpPr>
          <p:nvPr>
            <p:ph type="title"/>
          </p:nvPr>
        </p:nvSpPr>
        <p:spPr/>
        <p:txBody>
          <a:bodyPr/>
          <a:lstStyle/>
          <a:p>
            <a:r>
              <a:rPr lang="en-US" dirty="0" smtClean="0"/>
              <a:t>Custom print format </a:t>
            </a:r>
            <a:r>
              <a:rPr lang="en-US" dirty="0" err="1" smtClean="0"/>
              <a:t>xcode.cpf</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24</a:t>
            </a:fld>
            <a:endParaRPr lang="en-US"/>
          </a:p>
        </p:txBody>
      </p:sp>
    </p:spTree>
    <p:extLst>
      <p:ext uri="{BB962C8B-B14F-4D97-AF65-F5344CB8AC3E}">
        <p14:creationId xmlns:p14="http://schemas.microsoft.com/office/powerpoint/2010/main" val="41712608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262" y="1355725"/>
            <a:ext cx="8669337" cy="4227513"/>
          </a:xfrm>
        </p:spPr>
        <p:txBody>
          <a:bodyPr/>
          <a:lstStyle/>
          <a:p>
            <a:r>
              <a:rPr lang="en-US" dirty="0" smtClean="0"/>
              <a:t>In your personal </a:t>
            </a:r>
            <a:r>
              <a:rPr lang="en-US" dirty="0" err="1" smtClean="0"/>
              <a:t>config</a:t>
            </a:r>
            <a:endParaRPr lang="en-US" dirty="0" smtClean="0"/>
          </a:p>
          <a:p>
            <a:pPr lvl="1"/>
            <a:r>
              <a:rPr lang="en-US" dirty="0" smtClean="0"/>
              <a:t>~/.condor/</a:t>
            </a:r>
            <a:r>
              <a:rPr lang="en-US" dirty="0" err="1" smtClean="0"/>
              <a:t>user_config</a:t>
            </a:r>
            <a:endParaRPr lang="en-US" dirty="0" smtClean="0"/>
          </a:p>
          <a:p>
            <a:pPr lvl="1"/>
            <a:r>
              <a:rPr lang="en-US" dirty="0" smtClean="0"/>
              <a:t>%USERPROFILE%\.condor\</a:t>
            </a:r>
            <a:r>
              <a:rPr lang="en-US" dirty="0" err="1" smtClean="0"/>
              <a:t>user_config</a:t>
            </a:r>
            <a:endParaRPr lang="en-US" dirty="0"/>
          </a:p>
          <a:p>
            <a:r>
              <a:rPr lang="en-US" dirty="0" smtClean="0"/>
              <a:t>Save the </a:t>
            </a:r>
            <a:r>
              <a:rPr lang="en-US" dirty="0" err="1" smtClean="0"/>
              <a:t>xcode.cpf</a:t>
            </a:r>
            <a:r>
              <a:rPr lang="en-US" dirty="0" smtClean="0"/>
              <a:t> file and add this knob</a:t>
            </a:r>
          </a:p>
          <a:p>
            <a:pPr marL="57150" indent="0">
              <a:buNone/>
            </a:pPr>
            <a:endParaRPr lang="en-US" sz="2400" b="1" dirty="0">
              <a:latin typeface="Courier New" panose="02070309020205020404" pitchFamily="49" charset="0"/>
              <a:cs typeface="Courier New" panose="02070309020205020404" pitchFamily="49" charset="0"/>
            </a:endParaRPr>
          </a:p>
          <a:p>
            <a:pPr marL="57150" indent="0">
              <a:buNone/>
            </a:pP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uncomment one of </a:t>
            </a:r>
            <a:r>
              <a:rPr lang="en-US" sz="2000" b="1" dirty="0" smtClean="0">
                <a:latin typeface="Courier New" panose="02070309020205020404" pitchFamily="49" charset="0"/>
                <a:cs typeface="Courier New" panose="02070309020205020404" pitchFamily="49" charset="0"/>
              </a:rPr>
              <a:t>these depending on Linux/Windows</a:t>
            </a:r>
          </a:p>
          <a:p>
            <a:pPr marL="57150" indent="0">
              <a:buNone/>
            </a:pP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PERSONAL = $ENV(HOME)/.condor</a:t>
            </a:r>
            <a:endParaRPr lang="en-US" sz="2000" b="1" dirty="0" smtClean="0">
              <a:latin typeface="Courier New" panose="02070309020205020404" pitchFamily="49" charset="0"/>
              <a:cs typeface="Courier New" panose="02070309020205020404" pitchFamily="49" charset="0"/>
            </a:endParaRPr>
          </a:p>
          <a:p>
            <a:pPr marL="57150" indent="0">
              <a:buNone/>
            </a:pPr>
            <a:r>
              <a:rPr lang="en-US" sz="2000" b="1" dirty="0" smtClean="0">
                <a:latin typeface="Courier New" panose="02070309020205020404" pitchFamily="49" charset="0"/>
                <a:cs typeface="Courier New" panose="02070309020205020404" pitchFamily="49" charset="0"/>
              </a:rPr>
              <a:t># PERSONAL = $ENV(USERPROFILE)\.condor</a:t>
            </a:r>
          </a:p>
          <a:p>
            <a:pPr marL="57150" indent="0">
              <a:buNone/>
            </a:pPr>
            <a:r>
              <a:rPr lang="en-US" sz="2000" b="1" dirty="0" smtClean="0">
                <a:latin typeface="Courier New" panose="02070309020205020404" pitchFamily="49" charset="0"/>
                <a:cs typeface="Courier New" panose="02070309020205020404" pitchFamily="49" charset="0"/>
              </a:rPr>
              <a:t>Q_DEFAULT_PRINT_FORMAT_FILE=$(PERSONAL)/</a:t>
            </a:r>
            <a:r>
              <a:rPr lang="en-US" sz="2000" b="1" dirty="0" err="1" smtClean="0">
                <a:latin typeface="Courier New" panose="02070309020205020404" pitchFamily="49" charset="0"/>
                <a:cs typeface="Courier New" panose="02070309020205020404" pitchFamily="49" charset="0"/>
              </a:rPr>
              <a:t>xcode.cpf</a:t>
            </a:r>
            <a:endParaRPr lang="en-US" sz="2000" b="1" dirty="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dirty="0" smtClean="0"/>
              <a:t>Make it your default output</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25</a:t>
            </a:fld>
            <a:endParaRPr lang="en-US"/>
          </a:p>
        </p:txBody>
      </p:sp>
    </p:spTree>
    <p:extLst>
      <p:ext uri="{BB962C8B-B14F-4D97-AF65-F5344CB8AC3E}">
        <p14:creationId xmlns:p14="http://schemas.microsoft.com/office/powerpoint/2010/main" val="41429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pPr marL="0" indent="0">
              <a:buNone/>
            </a:pPr>
            <a:r>
              <a:rPr lang="en-US" dirty="0"/>
              <a:t> </a:t>
            </a:r>
            <a:r>
              <a:rPr lang="en-US" dirty="0" smtClean="0"/>
              <a:t>  </a:t>
            </a:r>
          </a:p>
          <a:p>
            <a:pPr marL="0" indent="0">
              <a:buNone/>
            </a:pPr>
            <a:r>
              <a:rPr lang="en-US" dirty="0"/>
              <a:t> </a:t>
            </a:r>
            <a:r>
              <a:rPr lang="en-US" dirty="0" smtClean="0"/>
              <a:t>             And now a few random tips...</a:t>
            </a:r>
            <a:endParaRPr lang="en-US" dirty="0"/>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26</a:t>
            </a:fld>
            <a:endParaRPr lang="en-US"/>
          </a:p>
        </p:txBody>
      </p:sp>
    </p:spTree>
    <p:extLst>
      <p:ext uri="{BB962C8B-B14F-4D97-AF65-F5344CB8AC3E}">
        <p14:creationId xmlns:p14="http://schemas.microsoft.com/office/powerpoint/2010/main" val="2904900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263" y="1370965"/>
            <a:ext cx="8399462" cy="4227513"/>
          </a:xfrm>
        </p:spPr>
        <p:txBody>
          <a:bodyPr/>
          <a:lstStyle/>
          <a:p>
            <a:pPr marL="0" indent="0">
              <a:buNone/>
            </a:pPr>
            <a:r>
              <a:rPr lang="en-US" sz="2400" b="1" dirty="0" err="1" smtClean="0">
                <a:latin typeface="Courier New" panose="02070309020205020404" pitchFamily="49" charset="0"/>
                <a:cs typeface="Courier New" panose="02070309020205020404" pitchFamily="49" charset="0"/>
              </a:rPr>
              <a:t>condor_submit</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xcod.sub</a:t>
            </a:r>
            <a:r>
              <a:rPr lang="en-US" sz="2400" b="1" dirty="0" smtClean="0">
                <a:latin typeface="Courier New" panose="02070309020205020404" pitchFamily="49" charset="0"/>
                <a:cs typeface="Courier New" panose="02070309020205020404" pitchFamily="49" charset="0"/>
              </a:rPr>
              <a:t> -q FILE matching *.</a:t>
            </a:r>
            <a:r>
              <a:rPr lang="en-US" sz="2400" b="1" dirty="0" err="1" smtClean="0">
                <a:latin typeface="Courier New" panose="02070309020205020404" pitchFamily="49" charset="0"/>
                <a:cs typeface="Courier New" panose="02070309020205020404" pitchFamily="49" charset="0"/>
              </a:rPr>
              <a:t>wmv</a:t>
            </a:r>
            <a:endParaRPr lang="en-US" sz="2400" b="1" dirty="0">
              <a:latin typeface="Courier New" panose="02070309020205020404" pitchFamily="49" charset="0"/>
              <a:cs typeface="Courier New" panose="02070309020205020404" pitchFamily="49" charset="0"/>
            </a:endParaRPr>
          </a:p>
          <a:p>
            <a:pPr marL="0" indent="0">
              <a:buNone/>
            </a:pPr>
            <a:endParaRPr lang="en-US" sz="2400" b="1" dirty="0" smtClean="0">
              <a:latin typeface="Courier New" panose="02070309020205020404" pitchFamily="49" charset="0"/>
              <a:cs typeface="Courier New" panose="02070309020205020404" pitchFamily="49" charset="0"/>
            </a:endParaRPr>
          </a:p>
          <a:p>
            <a:pPr marL="0" indent="0">
              <a:buNone/>
            </a:pPr>
            <a:r>
              <a:rPr lang="en-US" sz="2400" b="1" dirty="0" smtClean="0">
                <a:latin typeface="Courier New" panose="02070309020205020404" pitchFamily="49" charset="0"/>
                <a:cs typeface="Courier New" panose="02070309020205020404" pitchFamily="49" charset="0"/>
              </a:rPr>
              <a:t>  </a:t>
            </a:r>
            <a:r>
              <a:rPr lang="en-US" dirty="0" smtClean="0">
                <a:cs typeface="Courier New" panose="02070309020205020404" pitchFamily="49" charset="0"/>
              </a:rPr>
              <a:t>(</a:t>
            </a:r>
            <a:r>
              <a:rPr lang="en-US" dirty="0" err="1" smtClean="0">
                <a:cs typeface="Courier New" panose="02070309020205020404" pitchFamily="49" charset="0"/>
              </a:rPr>
              <a:t>xcod.sub</a:t>
            </a:r>
            <a:r>
              <a:rPr lang="en-US" dirty="0" smtClean="0">
                <a:cs typeface="Courier New" panose="02070309020205020404" pitchFamily="49" charset="0"/>
              </a:rPr>
              <a:t> must NOT have a queue line)</a:t>
            </a:r>
            <a:endParaRPr lang="en-US" sz="2400" b="1" dirty="0" smtClean="0">
              <a:latin typeface="Courier New" panose="02070309020205020404" pitchFamily="49" charset="0"/>
              <a:cs typeface="Courier New" panose="02070309020205020404" pitchFamily="49" charset="0"/>
            </a:endParaRPr>
          </a:p>
          <a:p>
            <a:pPr marL="0" indent="0">
              <a:buNone/>
            </a:pPr>
            <a:endParaRPr lang="en-US" sz="2400" b="1" dirty="0">
              <a:latin typeface="Courier New" panose="02070309020205020404" pitchFamily="49" charset="0"/>
              <a:cs typeface="Courier New" panose="02070309020205020404" pitchFamily="49" charset="0"/>
            </a:endParaRPr>
          </a:p>
          <a:p>
            <a:pPr marL="0" indent="0">
              <a:buNone/>
            </a:pPr>
            <a:r>
              <a:rPr lang="en-US" sz="2400" b="1" dirty="0" smtClean="0">
                <a:latin typeface="Courier New" panose="02070309020205020404" pitchFamily="49" charset="0"/>
                <a:cs typeface="Courier New" panose="02070309020205020404" pitchFamily="49" charset="0"/>
              </a:rPr>
              <a:t>pick.py | </a:t>
            </a:r>
            <a:r>
              <a:rPr lang="en-US" sz="2400" b="1" dirty="0" err="1" smtClean="0">
                <a:latin typeface="Courier New" panose="02070309020205020404" pitchFamily="49" charset="0"/>
                <a:cs typeface="Courier New" panose="02070309020205020404" pitchFamily="49" charset="0"/>
              </a:rPr>
              <a:t>condor_submit</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x.sub</a:t>
            </a:r>
            <a:r>
              <a:rPr lang="en-US" sz="2400" b="1" dirty="0" smtClean="0">
                <a:latin typeface="Courier New" panose="02070309020205020404" pitchFamily="49" charset="0"/>
                <a:cs typeface="Courier New" panose="02070309020205020404" pitchFamily="49" charset="0"/>
              </a:rPr>
              <a:t> -q FILE from -</a:t>
            </a:r>
            <a:endParaRPr lang="en-US" sz="2400" b="1" dirty="0">
              <a:latin typeface="Courier New" panose="02070309020205020404" pitchFamily="49" charset="0"/>
              <a:cs typeface="Courier New" panose="02070309020205020404" pitchFamily="49" charset="0"/>
            </a:endParaRPr>
          </a:p>
          <a:p>
            <a:endParaRPr lang="en-US" dirty="0"/>
          </a:p>
        </p:txBody>
      </p:sp>
      <p:sp>
        <p:nvSpPr>
          <p:cNvPr id="3" name="Title 2"/>
          <p:cNvSpPr>
            <a:spLocks noGrp="1"/>
          </p:cNvSpPr>
          <p:nvPr>
            <p:ph type="title"/>
          </p:nvPr>
        </p:nvSpPr>
        <p:spPr/>
        <p:txBody>
          <a:bodyPr/>
          <a:lstStyle/>
          <a:p>
            <a:r>
              <a:rPr lang="en-US" dirty="0" smtClean="0"/>
              <a:t>Put Queue on command line</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27</a:t>
            </a:fld>
            <a:endParaRPr lang="en-US"/>
          </a:p>
        </p:txBody>
      </p:sp>
    </p:spTree>
    <p:extLst>
      <p:ext uri="{BB962C8B-B14F-4D97-AF65-F5344CB8AC3E}">
        <p14:creationId xmlns:p14="http://schemas.microsoft.com/office/powerpoint/2010/main" val="11970463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263" y="1370965"/>
            <a:ext cx="8399462" cy="4227513"/>
          </a:xfrm>
        </p:spPr>
        <p:txBody>
          <a:bodyPr/>
          <a:lstStyle/>
          <a:p>
            <a:pPr marL="0" indent="0">
              <a:buNone/>
            </a:pPr>
            <a:r>
              <a:rPr lang="en-US" sz="2400" b="1" dirty="0" smtClean="0">
                <a:latin typeface="Courier New" panose="02070309020205020404" pitchFamily="49" charset="0"/>
                <a:cs typeface="Courier New" panose="02070309020205020404" pitchFamily="49" charset="0"/>
              </a:rPr>
              <a:t>Queue FILE </a:t>
            </a:r>
            <a:r>
              <a:rPr lang="en-US" sz="2400" b="1" dirty="0">
                <a:latin typeface="Courier New" panose="02070309020205020404" pitchFamily="49" charset="0"/>
                <a:cs typeface="Courier New" panose="02070309020205020404" pitchFamily="49" charset="0"/>
              </a:rPr>
              <a:t>from (</a:t>
            </a:r>
          </a:p>
          <a:p>
            <a:pPr marL="0" indent="0">
              <a:buNone/>
            </a:pPr>
            <a:r>
              <a:rPr lang="en-US" sz="2400" b="1" dirty="0">
                <a:latin typeface="Courier New" panose="02070309020205020404" pitchFamily="49" charset="0"/>
                <a:cs typeface="Courier New" panose="02070309020205020404" pitchFamily="49" charset="0"/>
              </a:rPr>
              <a:t> S1E1 Serenity.wmv</a:t>
            </a:r>
          </a:p>
          <a:p>
            <a:pPr marL="0" indent="0">
              <a:buNone/>
            </a:pP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S1E2 The Train Job.wmv</a:t>
            </a:r>
          </a:p>
          <a:p>
            <a:pPr marL="0" indent="0">
              <a:buNone/>
            </a:pP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S1E3 Bushwhacked.wmv</a:t>
            </a:r>
          </a:p>
          <a:p>
            <a:pPr marL="0" indent="0">
              <a:buNone/>
            </a:pPr>
            <a:r>
              <a:rPr lang="en-US" sz="2400" b="1" dirty="0" smtClean="0">
                <a:latin typeface="Courier New" panose="02070309020205020404" pitchFamily="49" charset="0"/>
                <a:cs typeface="Courier New" panose="02070309020205020404" pitchFamily="49" charset="0"/>
              </a:rPr>
              <a:t>…</a:t>
            </a:r>
          </a:p>
          <a:p>
            <a:pPr marL="0" indent="0">
              <a:buNone/>
            </a:pPr>
            <a:r>
              <a:rPr lang="en-US" sz="2400" b="1" dirty="0" smtClean="0">
                <a:latin typeface="Courier New" panose="02070309020205020404" pitchFamily="49" charset="0"/>
                <a:cs typeface="Courier New" panose="02070309020205020404" pitchFamily="49" charset="0"/>
              </a:rPr>
              <a:t>)</a:t>
            </a:r>
          </a:p>
          <a:p>
            <a:pPr marL="0" indent="0">
              <a:buNone/>
            </a:pPr>
            <a:r>
              <a:rPr lang="en-US" sz="2400" b="1" dirty="0" smtClean="0">
                <a:latin typeface="Courier New" panose="02070309020205020404" pitchFamily="49" charset="0"/>
                <a:cs typeface="Courier New" panose="02070309020205020404" pitchFamily="49" charset="0"/>
              </a:rPr>
              <a:t>  </a:t>
            </a:r>
            <a:r>
              <a:rPr lang="en-US" dirty="0" smtClean="0">
                <a:cs typeface="Courier New" panose="02070309020205020404" pitchFamily="49" charset="0"/>
              </a:rPr>
              <a:t>use a python-style slice to define a subset</a:t>
            </a:r>
            <a:endParaRPr lang="en-US" sz="2400" b="1" dirty="0" smtClean="0">
              <a:latin typeface="Courier New" panose="02070309020205020404" pitchFamily="49" charset="0"/>
              <a:cs typeface="Courier New" panose="02070309020205020404" pitchFamily="49" charset="0"/>
            </a:endParaRPr>
          </a:p>
          <a:p>
            <a:pPr marL="0" indent="0">
              <a:buNone/>
            </a:pPr>
            <a:endParaRPr lang="en-US" sz="2400" b="1" dirty="0">
              <a:latin typeface="Courier New" panose="02070309020205020404" pitchFamily="49" charset="0"/>
              <a:cs typeface="Courier New" panose="02070309020205020404" pitchFamily="49" charset="0"/>
            </a:endParaRPr>
          </a:p>
          <a:p>
            <a:pPr marL="0" indent="0">
              <a:buNone/>
            </a:pPr>
            <a:r>
              <a:rPr lang="en-US" sz="2400" b="1" dirty="0" smtClean="0">
                <a:latin typeface="Courier New" panose="02070309020205020404" pitchFamily="49" charset="0"/>
                <a:cs typeface="Courier New" panose="02070309020205020404" pitchFamily="49" charset="0"/>
              </a:rPr>
              <a:t>Queue FILE matching files [:1] *.</a:t>
            </a:r>
            <a:r>
              <a:rPr lang="en-US" sz="2400" b="1" dirty="0" err="1" smtClean="0">
                <a:latin typeface="Courier New" panose="02070309020205020404" pitchFamily="49" charset="0"/>
                <a:cs typeface="Courier New" panose="02070309020205020404" pitchFamily="49" charset="0"/>
              </a:rPr>
              <a:t>wmv</a:t>
            </a:r>
            <a:endParaRPr lang="en-US" sz="2400" b="1" dirty="0">
              <a:latin typeface="Courier New" panose="02070309020205020404" pitchFamily="49" charset="0"/>
              <a:cs typeface="Courier New" panose="02070309020205020404" pitchFamily="49" charset="0"/>
            </a:endParaRPr>
          </a:p>
          <a:p>
            <a:endParaRPr lang="en-US" dirty="0"/>
          </a:p>
        </p:txBody>
      </p:sp>
      <p:sp>
        <p:nvSpPr>
          <p:cNvPr id="3" name="Title 2"/>
          <p:cNvSpPr>
            <a:spLocks noGrp="1"/>
          </p:cNvSpPr>
          <p:nvPr>
            <p:ph type="title"/>
          </p:nvPr>
        </p:nvSpPr>
        <p:spPr/>
        <p:txBody>
          <a:bodyPr/>
          <a:lstStyle/>
          <a:p>
            <a:r>
              <a:rPr lang="en-US" dirty="0" smtClean="0"/>
              <a:t>Test using a subset of jobs</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28</a:t>
            </a:fld>
            <a:endParaRPr lang="en-US"/>
          </a:p>
        </p:txBody>
      </p:sp>
    </p:spTree>
    <p:extLst>
      <p:ext uri="{BB962C8B-B14F-4D97-AF65-F5344CB8AC3E}">
        <p14:creationId xmlns:p14="http://schemas.microsoft.com/office/powerpoint/2010/main" val="3891620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cs typeface="Courier New" panose="02070309020205020404" pitchFamily="49" charset="0"/>
              </a:rPr>
              <a:t>Put </a:t>
            </a:r>
            <a:r>
              <a:rPr lang="en-US" sz="2800" b="1" dirty="0" smtClean="0">
                <a:latin typeface="Courier New" panose="02070309020205020404" pitchFamily="49" charset="0"/>
                <a:cs typeface="Courier New" panose="02070309020205020404" pitchFamily="49" charset="0"/>
              </a:rPr>
              <a:t>$(slice)</a:t>
            </a:r>
            <a:r>
              <a:rPr lang="en-US" sz="2800" dirty="0" smtClean="0">
                <a:cs typeface="Courier New" panose="02070309020205020404" pitchFamily="49" charset="0"/>
              </a:rPr>
              <a:t> in your submit file</a:t>
            </a:r>
          </a:p>
          <a:p>
            <a:endParaRPr lang="en-US" sz="2800" dirty="0">
              <a:cs typeface="Courier New" panose="02070309020205020404" pitchFamily="49" charset="0"/>
            </a:endParaRPr>
          </a:p>
          <a:p>
            <a:pPr marL="0" indent="0">
              <a:buNone/>
            </a:pPr>
            <a:r>
              <a:rPr lang="en-US" sz="2400" b="1" dirty="0" smtClean="0">
                <a:latin typeface="Courier New" panose="02070309020205020404" pitchFamily="49" charset="0"/>
                <a:cs typeface="Courier New" panose="02070309020205020404" pitchFamily="49" charset="0"/>
              </a:rPr>
              <a:t>Queue FILE matching files $(slice) *.</a:t>
            </a:r>
            <a:r>
              <a:rPr lang="en-US" sz="2400" b="1" dirty="0" err="1" smtClean="0">
                <a:latin typeface="Courier New" panose="02070309020205020404" pitchFamily="49" charset="0"/>
                <a:cs typeface="Courier New" panose="02070309020205020404" pitchFamily="49" charset="0"/>
              </a:rPr>
              <a:t>wmv</a:t>
            </a:r>
            <a:endParaRPr lang="en-US" sz="2400" b="1" dirty="0" smtClean="0">
              <a:latin typeface="Courier New" panose="02070309020205020404" pitchFamily="49" charset="0"/>
              <a:cs typeface="Courier New" panose="02070309020205020404" pitchFamily="49" charset="0"/>
            </a:endParaRPr>
          </a:p>
          <a:p>
            <a:pPr marL="0" indent="0">
              <a:buNone/>
            </a:pPr>
            <a:endParaRPr lang="en-US" sz="2400" b="1" dirty="0">
              <a:latin typeface="Courier New" panose="02070309020205020404" pitchFamily="49" charset="0"/>
              <a:cs typeface="Courier New" panose="02070309020205020404" pitchFamily="49" charset="0"/>
            </a:endParaRPr>
          </a:p>
          <a:p>
            <a:r>
              <a:rPr lang="en-US" sz="2800" dirty="0" smtClean="0">
                <a:cs typeface="Courier New" panose="02070309020205020404" pitchFamily="49" charset="0"/>
              </a:rPr>
              <a:t>Then control the slice from the command line</a:t>
            </a:r>
          </a:p>
          <a:p>
            <a:endParaRPr lang="en-US" sz="2800" dirty="0">
              <a:cs typeface="Courier New" panose="02070309020205020404" pitchFamily="49" charset="0"/>
            </a:endParaRPr>
          </a:p>
          <a:p>
            <a:pPr marL="0" indent="0">
              <a:buNone/>
            </a:pPr>
            <a:r>
              <a:rPr lang="en-US" sz="2400" b="1" dirty="0" err="1" smtClean="0">
                <a:latin typeface="Courier New" panose="02070309020205020404" pitchFamily="49" charset="0"/>
                <a:cs typeface="Courier New" panose="02070309020205020404" pitchFamily="49" charset="0"/>
              </a:rPr>
              <a:t>condor_submit</a:t>
            </a:r>
            <a:r>
              <a:rPr lang="en-US" sz="2400" b="1" dirty="0" smtClean="0">
                <a:latin typeface="Courier New" panose="02070309020205020404" pitchFamily="49" charset="0"/>
                <a:cs typeface="Courier New" panose="02070309020205020404" pitchFamily="49" charset="0"/>
              </a:rPr>
              <a:t> 'slice=[:1]' </a:t>
            </a:r>
            <a:r>
              <a:rPr lang="en-US" sz="2400" b="1" dirty="0" err="1" smtClean="0">
                <a:latin typeface="Courier New" panose="02070309020205020404" pitchFamily="49" charset="0"/>
                <a:cs typeface="Courier New" panose="02070309020205020404" pitchFamily="49" charset="0"/>
              </a:rPr>
              <a:t>firefly.sub</a:t>
            </a:r>
            <a:endParaRPr lang="en-US" sz="2400" b="1" dirty="0">
              <a:latin typeface="Courier New" panose="02070309020205020404" pitchFamily="49" charset="0"/>
              <a:cs typeface="Courier New" panose="02070309020205020404" pitchFamily="49" charset="0"/>
            </a:endParaRPr>
          </a:p>
          <a:p>
            <a:endParaRPr lang="en-US" dirty="0"/>
          </a:p>
        </p:txBody>
      </p:sp>
      <p:sp>
        <p:nvSpPr>
          <p:cNvPr id="3" name="Title 2"/>
          <p:cNvSpPr>
            <a:spLocks noGrp="1"/>
          </p:cNvSpPr>
          <p:nvPr>
            <p:ph type="title"/>
          </p:nvPr>
        </p:nvSpPr>
        <p:spPr/>
        <p:txBody>
          <a:bodyPr/>
          <a:lstStyle/>
          <a:p>
            <a:r>
              <a:rPr lang="en-US" dirty="0" smtClean="0"/>
              <a:t>Even easier if you prepare</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29</a:t>
            </a:fld>
            <a:endParaRPr lang="en-US"/>
          </a:p>
        </p:txBody>
      </p:sp>
    </p:spTree>
    <p:extLst>
      <p:ext uri="{BB962C8B-B14F-4D97-AF65-F5344CB8AC3E}">
        <p14:creationId xmlns:p14="http://schemas.microsoft.com/office/powerpoint/2010/main" val="3056179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 have a lot of media files that I have collected over the years. </a:t>
            </a:r>
          </a:p>
          <a:p>
            <a:r>
              <a:rPr lang="en-US" dirty="0" smtClean="0"/>
              <a:t>I want to convert them all to .mp4</a:t>
            </a:r>
          </a:p>
          <a:p>
            <a:pPr marL="457200" lvl="1" indent="0">
              <a:buNone/>
            </a:pPr>
            <a:r>
              <a:rPr lang="en-US" dirty="0" smtClean="0"/>
              <a:t>(Sounds like a high-throughput problem…)</a:t>
            </a:r>
            <a:endParaRPr lang="en-US" dirty="0"/>
          </a:p>
        </p:txBody>
      </p:sp>
      <p:sp>
        <p:nvSpPr>
          <p:cNvPr id="3" name="Title 2"/>
          <p:cNvSpPr>
            <a:spLocks noGrp="1"/>
          </p:cNvSpPr>
          <p:nvPr>
            <p:ph type="title"/>
          </p:nvPr>
        </p:nvSpPr>
        <p:spPr/>
        <p:txBody>
          <a:bodyPr/>
          <a:lstStyle/>
          <a:p>
            <a:r>
              <a:rPr lang="en-US" dirty="0" smtClean="0"/>
              <a:t>The Story</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3</a:t>
            </a:fld>
            <a:endParaRPr lang="en-US"/>
          </a:p>
        </p:txBody>
      </p:sp>
    </p:spTree>
    <p:extLst>
      <p:ext uri="{BB962C8B-B14F-4D97-AF65-F5344CB8AC3E}">
        <p14:creationId xmlns:p14="http://schemas.microsoft.com/office/powerpoint/2010/main" val="24311803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262" y="1355725"/>
            <a:ext cx="8669337" cy="4227513"/>
          </a:xfrm>
        </p:spPr>
        <p:txBody>
          <a:bodyPr/>
          <a:lstStyle/>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transfer files starting with file001 </a:t>
            </a:r>
          </a:p>
          <a:p>
            <a:pPr marL="0" indent="0">
              <a:buNone/>
            </a:pPr>
            <a:r>
              <a:rPr lang="en-US" sz="2000" b="1" dirty="0" smtClean="0">
                <a:latin typeface="Courier New" panose="02070309020205020404" pitchFamily="49" charset="0"/>
                <a:cs typeface="Courier New" panose="02070309020205020404" pitchFamily="49" charset="0"/>
              </a:rPr>
              <a:t>sequence = $(</a:t>
            </a:r>
            <a:r>
              <a:rPr lang="en-US" sz="2000" b="1" dirty="0" err="1" smtClean="0">
                <a:latin typeface="Courier New" panose="02070309020205020404" pitchFamily="49" charset="0"/>
                <a:cs typeface="Courier New" panose="02070309020205020404" pitchFamily="49" charset="0"/>
              </a:rPr>
              <a:t>ProcId</a:t>
            </a:r>
            <a:r>
              <a:rPr lang="en-US" sz="2000" b="1" dirty="0" smtClean="0">
                <a:latin typeface="Courier New" panose="02070309020205020404" pitchFamily="49" charset="0"/>
                <a:cs typeface="Courier New" panose="02070309020205020404" pitchFamily="49" charset="0"/>
              </a:rPr>
              <a:t>)+1</a:t>
            </a:r>
          </a:p>
          <a:p>
            <a:pPr marL="0" indent="0">
              <a:buNone/>
            </a:pPr>
            <a:r>
              <a:rPr lang="en-US" sz="2000" b="1" dirty="0" err="1" smtClean="0">
                <a:latin typeface="Courier New" panose="02070309020205020404" pitchFamily="49" charset="0"/>
                <a:cs typeface="Courier New" panose="02070309020205020404" pitchFamily="49" charset="0"/>
              </a:rPr>
              <a:t>transfer_input_files</a:t>
            </a:r>
            <a:r>
              <a:rPr lang="en-US" sz="2000" b="1" dirty="0" smtClean="0">
                <a:latin typeface="Courier New" panose="02070309020205020404" pitchFamily="49" charset="0"/>
                <a:cs typeface="Courier New" panose="02070309020205020404" pitchFamily="49" charset="0"/>
              </a:rPr>
              <a:t> = $INT(sequence,file%03d)</a:t>
            </a:r>
          </a:p>
          <a:p>
            <a:pPr marL="0" indent="0">
              <a:buNone/>
            </a:pPr>
            <a:endParaRPr lang="en-US" sz="2000" b="1" dirty="0" smtClean="0">
              <a:solidFill>
                <a:srgbClr val="008000"/>
              </a:solidFill>
              <a:latin typeface="Courier New" panose="02070309020205020404" pitchFamily="49" charset="0"/>
              <a:cs typeface="Courier New" panose="02070309020205020404" pitchFamily="49" charset="0"/>
            </a:endParaRPr>
          </a:p>
          <a:p>
            <a:pPr marL="0" indent="0">
              <a:buNone/>
            </a:pPr>
            <a:r>
              <a:rPr lang="en-US" sz="2000" b="1" dirty="0" smtClean="0">
                <a:solidFill>
                  <a:srgbClr val="008000"/>
                </a:solidFill>
                <a:latin typeface="Courier New" panose="02070309020205020404" pitchFamily="49" charset="0"/>
                <a:cs typeface="Courier New" panose="02070309020205020404" pitchFamily="49" charset="0"/>
              </a:rPr>
              <a:t># Use the submit </a:t>
            </a:r>
            <a:r>
              <a:rPr lang="en-US" sz="2000" b="1" dirty="0" err="1" smtClean="0">
                <a:solidFill>
                  <a:srgbClr val="008000"/>
                </a:solidFill>
                <a:latin typeface="Courier New" panose="02070309020205020404" pitchFamily="49" charset="0"/>
                <a:cs typeface="Courier New" panose="02070309020205020404" pitchFamily="49" charset="0"/>
              </a:rPr>
              <a:t>dir</a:t>
            </a:r>
            <a:r>
              <a:rPr lang="en-US" sz="2000" b="1" dirty="0" smtClean="0">
                <a:solidFill>
                  <a:srgbClr val="008000"/>
                </a:solidFill>
                <a:latin typeface="Courier New" panose="02070309020205020404" pitchFamily="49" charset="0"/>
                <a:cs typeface="Courier New" panose="02070309020205020404" pitchFamily="49" charset="0"/>
              </a:rPr>
              <a:t> and cluster as the batch name</a:t>
            </a:r>
            <a:endParaRPr lang="en-US" sz="2000" b="1" dirty="0">
              <a:solidFill>
                <a:srgbClr val="008000"/>
              </a:solidFill>
              <a:latin typeface="Courier New" panose="02070309020205020404" pitchFamily="49" charset="0"/>
              <a:cs typeface="Courier New" panose="02070309020205020404" pitchFamily="49" charset="0"/>
            </a:endParaRPr>
          </a:p>
          <a:p>
            <a:pPr marL="0" indent="0">
              <a:buNone/>
            </a:pPr>
            <a:r>
              <a:rPr lang="en-US" sz="2000" b="1" dirty="0" err="1" smtClean="0">
                <a:latin typeface="Courier New" panose="02070309020205020404" pitchFamily="49" charset="0"/>
                <a:cs typeface="Courier New" panose="02070309020205020404" pitchFamily="49" charset="0"/>
              </a:rPr>
              <a:t>batch_name</a:t>
            </a:r>
            <a:r>
              <a:rPr lang="en-US" sz="2000" b="1" dirty="0" smtClean="0">
                <a:latin typeface="Courier New" panose="02070309020205020404" pitchFamily="49" charset="0"/>
                <a:cs typeface="Courier New" panose="02070309020205020404" pitchFamily="49" charset="0"/>
              </a:rPr>
              <a:t> = $</a:t>
            </a:r>
            <a:r>
              <a:rPr lang="en-US" sz="2000" b="1" dirty="0" err="1" smtClean="0">
                <a:latin typeface="Courier New" panose="02070309020205020404" pitchFamily="49" charset="0"/>
                <a:cs typeface="Courier New" panose="02070309020205020404" pitchFamily="49" charset="0"/>
              </a:rPr>
              <a:t>Ffdb</a:t>
            </a:r>
            <a:r>
              <a:rPr lang="en-US" sz="2000" b="1" dirty="0" smtClean="0">
                <a:latin typeface="Courier New" panose="02070309020205020404" pitchFamily="49" charset="0"/>
                <a:cs typeface="Courier New" panose="02070309020205020404" pitchFamily="49" charset="0"/>
              </a:rPr>
              <a:t>(SUBMIT_FILE)_$(</a:t>
            </a:r>
            <a:r>
              <a:rPr lang="en-US" sz="2000" b="1" dirty="0" err="1" smtClean="0">
                <a:latin typeface="Courier New" panose="02070309020205020404" pitchFamily="49" charset="0"/>
                <a:cs typeface="Courier New" panose="02070309020205020404" pitchFamily="49" charset="0"/>
              </a:rPr>
              <a:t>ClusterId</a:t>
            </a:r>
            <a:r>
              <a:rPr lang="en-US" sz="2000" b="1" dirty="0" smtClean="0">
                <a:latin typeface="Courier New" panose="02070309020205020404" pitchFamily="49" charset="0"/>
                <a:cs typeface="Courier New" panose="02070309020205020404" pitchFamily="49" charset="0"/>
              </a:rPr>
              <a:t>)</a:t>
            </a:r>
          </a:p>
          <a:p>
            <a:pPr marL="0" indent="0">
              <a:buNone/>
            </a:pPr>
            <a:endParaRPr lang="en-US" sz="2000" b="1" dirty="0" smtClean="0">
              <a:solidFill>
                <a:srgbClr val="008000"/>
              </a:solidFill>
              <a:latin typeface="Courier New" panose="02070309020205020404" pitchFamily="49" charset="0"/>
              <a:cs typeface="Courier New" panose="02070309020205020404" pitchFamily="49" charset="0"/>
            </a:endParaRPr>
          </a:p>
          <a:p>
            <a:pPr marL="0" indent="0">
              <a:buNone/>
            </a:pPr>
            <a:r>
              <a:rPr lang="en-US" sz="2000" b="1" dirty="0">
                <a:solidFill>
                  <a:srgbClr val="008000"/>
                </a:solidFill>
                <a:latin typeface="Courier New" panose="02070309020205020404" pitchFamily="49" charset="0"/>
                <a:cs typeface="Courier New" panose="02070309020205020404" pitchFamily="49" charset="0"/>
              </a:rPr>
              <a:t># use the same random value for all jobs in this </a:t>
            </a:r>
            <a:r>
              <a:rPr lang="en-US" sz="2000" b="1" dirty="0" smtClean="0">
                <a:solidFill>
                  <a:srgbClr val="008000"/>
                </a:solidFill>
                <a:latin typeface="Courier New" panose="02070309020205020404" pitchFamily="49" charset="0"/>
                <a:cs typeface="Courier New" panose="02070309020205020404" pitchFamily="49" charset="0"/>
              </a:rPr>
              <a:t>submit</a:t>
            </a:r>
          </a:p>
          <a:p>
            <a:pPr marL="0" indent="0">
              <a:buNone/>
            </a:pPr>
            <a:r>
              <a:rPr lang="en-US" sz="2000" b="1" dirty="0">
                <a:latin typeface="Courier New" panose="02070309020205020404" pitchFamily="49" charset="0"/>
                <a:cs typeface="Courier New" panose="02070309020205020404" pitchFamily="49" charset="0"/>
              </a:rPr>
              <a:t>include command : /bin/echo </a:t>
            </a:r>
            <a:r>
              <a:rPr lang="en-US" sz="2000" b="1" dirty="0" err="1">
                <a:latin typeface="Courier New" panose="02070309020205020404" pitchFamily="49" charset="0"/>
                <a:cs typeface="Courier New" panose="02070309020205020404" pitchFamily="49" charset="0"/>
              </a:rPr>
              <a:t>rval</a:t>
            </a:r>
            <a:r>
              <a:rPr lang="en-US" sz="2000" b="1" dirty="0">
                <a:latin typeface="Courier New" panose="02070309020205020404" pitchFamily="49" charset="0"/>
                <a:cs typeface="Courier New" panose="02070309020205020404" pitchFamily="49" charset="0"/>
              </a:rPr>
              <a:t>=$RANDOM_INTEGER(1,100)</a:t>
            </a:r>
          </a:p>
          <a:p>
            <a:pPr marL="0" indent="0">
              <a:buNone/>
            </a:pPr>
            <a:r>
              <a:rPr lang="en-US" sz="2000" b="1" dirty="0">
                <a:latin typeface="Courier New" panose="02070309020205020404" pitchFamily="49" charset="0"/>
                <a:cs typeface="Courier New" panose="02070309020205020404" pitchFamily="49" charset="0"/>
              </a:rPr>
              <a:t>Arguments = $(</a:t>
            </a:r>
            <a:r>
              <a:rPr lang="en-US" sz="2000" b="1" dirty="0" err="1">
                <a:latin typeface="Courier New" panose="02070309020205020404" pitchFamily="49" charset="0"/>
                <a:cs typeface="Courier New" panose="02070309020205020404" pitchFamily="49" charset="0"/>
              </a:rPr>
              <a:t>rval</a:t>
            </a:r>
            <a:r>
              <a:rPr lang="en-US" sz="2000" b="1" dirty="0">
                <a:latin typeface="Courier New" panose="02070309020205020404" pitchFamily="49" charset="0"/>
                <a:cs typeface="Courier New" panose="02070309020205020404" pitchFamily="49" charset="0"/>
              </a:rPr>
              <a:t>)</a:t>
            </a:r>
          </a:p>
          <a:p>
            <a:pPr marL="0" indent="0">
              <a:buNone/>
            </a:pPr>
            <a:endParaRPr lang="en-US" sz="2000" b="1" dirty="0" smtClean="0">
              <a:solidFill>
                <a:srgbClr val="008000"/>
              </a:solidFill>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dirty="0" smtClean="0"/>
              <a:t>Variable Tricks</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30</a:t>
            </a:fld>
            <a:endParaRPr lang="en-US"/>
          </a:p>
        </p:txBody>
      </p:sp>
    </p:spTree>
    <p:extLst>
      <p:ext uri="{BB962C8B-B14F-4D97-AF65-F5344CB8AC3E}">
        <p14:creationId xmlns:p14="http://schemas.microsoft.com/office/powerpoint/2010/main" val="36704118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377440"/>
            <a:ext cx="9144000" cy="914400"/>
          </a:xfrm>
        </p:spPr>
        <p:txBody>
          <a:bodyPr/>
          <a:lstStyle/>
          <a:p>
            <a:r>
              <a:rPr lang="en-US" dirty="0" smtClean="0"/>
              <a:t>Questions?</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31</a:t>
            </a:fld>
            <a:endParaRPr lang="en-US"/>
          </a:p>
        </p:txBody>
      </p:sp>
    </p:spTree>
    <p:extLst>
      <p:ext uri="{BB962C8B-B14F-4D97-AF65-F5344CB8AC3E}">
        <p14:creationId xmlns:p14="http://schemas.microsoft.com/office/powerpoint/2010/main" val="748245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b="1" dirty="0">
                <a:latin typeface="Courier New" panose="02070309020205020404" pitchFamily="49" charset="0"/>
                <a:cs typeface="Courier New" panose="02070309020205020404" pitchFamily="49" charset="0"/>
              </a:rPr>
              <a:t>E</a:t>
            </a:r>
            <a:r>
              <a:rPr lang="en-US" sz="2400" b="1" dirty="0" smtClean="0">
                <a:latin typeface="Courier New" panose="02070309020205020404" pitchFamily="49" charset="0"/>
                <a:cs typeface="Courier New" panose="02070309020205020404" pitchFamily="49" charset="0"/>
              </a:rPr>
              <a:t>xecutable </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ffmpeg</a:t>
            </a:r>
            <a:endParaRPr lang="en-US" sz="2400" b="1" dirty="0">
              <a:latin typeface="Courier New" panose="02070309020205020404" pitchFamily="49" charset="0"/>
              <a:cs typeface="Courier New" panose="02070309020205020404" pitchFamily="49" charset="0"/>
            </a:endParaRPr>
          </a:p>
          <a:p>
            <a:pPr marL="0" indent="0">
              <a:buNone/>
            </a:pPr>
            <a:r>
              <a:rPr lang="en-US" sz="2400" b="1" dirty="0" err="1" smtClean="0">
                <a:latin typeface="Courier New" panose="02070309020205020404" pitchFamily="49" charset="0"/>
                <a:cs typeface="Courier New" panose="02070309020205020404" pitchFamily="49" charset="0"/>
              </a:rPr>
              <a:t>Transfer_executable</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 false</a:t>
            </a:r>
          </a:p>
          <a:p>
            <a:pPr marL="0" indent="0">
              <a:buNone/>
            </a:pPr>
            <a:r>
              <a:rPr lang="en-US" sz="2400" b="1" dirty="0" err="1">
                <a:latin typeface="Courier New" panose="02070309020205020404" pitchFamily="49" charset="0"/>
                <a:cs typeface="Courier New" panose="02070309020205020404" pitchFamily="49" charset="0"/>
              </a:rPr>
              <a:t>S</a:t>
            </a:r>
            <a:r>
              <a:rPr lang="en-US" sz="2400" b="1" dirty="0" err="1" smtClean="0">
                <a:latin typeface="Courier New" panose="02070309020205020404" pitchFamily="49" charset="0"/>
                <a:cs typeface="Courier New" panose="02070309020205020404" pitchFamily="49" charset="0"/>
              </a:rPr>
              <a:t>hould_transfer_files</a:t>
            </a:r>
            <a:r>
              <a:rPr lang="en-US" sz="2400" b="1" dirty="0" smtClean="0">
                <a:latin typeface="Courier New" panose="02070309020205020404" pitchFamily="49" charset="0"/>
                <a:cs typeface="Courier New" panose="02070309020205020404" pitchFamily="49" charset="0"/>
              </a:rPr>
              <a:t> = YES</a:t>
            </a:r>
          </a:p>
          <a:p>
            <a:pPr marL="0" indent="0">
              <a:buNone/>
            </a:pPr>
            <a:endParaRPr lang="en-US" sz="2400" b="1" dirty="0" smtClean="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file = S1E2 The Train Job.wmv</a:t>
            </a:r>
          </a:p>
          <a:p>
            <a:pPr marL="0" indent="0">
              <a:buNone/>
            </a:pPr>
            <a:r>
              <a:rPr lang="en-US" sz="2400" b="1" dirty="0" err="1" smtClean="0">
                <a:latin typeface="Courier New" panose="02070309020205020404" pitchFamily="49" charset="0"/>
                <a:cs typeface="Courier New" panose="02070309020205020404" pitchFamily="49" charset="0"/>
              </a:rPr>
              <a:t>Transfer_input_files</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 $(file)</a:t>
            </a:r>
          </a:p>
          <a:p>
            <a:pPr marL="0" indent="0">
              <a:buNone/>
            </a:pPr>
            <a:r>
              <a:rPr lang="en-US" sz="2400" b="1" dirty="0" err="1" smtClean="0">
                <a:latin typeface="Courier New" panose="02070309020205020404" pitchFamily="49" charset="0"/>
                <a:cs typeface="Courier New" panose="02070309020205020404" pitchFamily="49" charset="0"/>
              </a:rPr>
              <a:t>Args</a:t>
            </a:r>
            <a:r>
              <a:rPr lang="en-US" sz="2400" b="1" dirty="0" smtClean="0">
                <a:latin typeface="Courier New" panose="02070309020205020404" pitchFamily="49" charset="0"/>
                <a:cs typeface="Courier New" panose="02070309020205020404" pitchFamily="49" charset="0"/>
              </a:rPr>
              <a:t> = "-</a:t>
            </a:r>
            <a:r>
              <a:rPr lang="en-US" sz="2400" b="1" dirty="0" err="1" smtClean="0">
                <a:latin typeface="Courier New" panose="02070309020205020404" pitchFamily="49" charset="0"/>
                <a:cs typeface="Courier New" panose="02070309020205020404" pitchFamily="49" charset="0"/>
              </a:rPr>
              <a:t>i</a:t>
            </a:r>
            <a:r>
              <a:rPr lang="en-US" sz="2400" b="1" dirty="0" smtClean="0">
                <a:latin typeface="Courier New" panose="02070309020205020404" pitchFamily="49" charset="0"/>
                <a:cs typeface="Courier New" panose="02070309020205020404" pitchFamily="49" charset="0"/>
              </a:rPr>
              <a:t> '$(file)' '$(file).mp4'"</a:t>
            </a:r>
          </a:p>
          <a:p>
            <a:pPr marL="0" indent="0">
              <a:buNone/>
            </a:pPr>
            <a:endParaRPr lang="en-US" sz="2400" b="1" dirty="0" smtClean="0">
              <a:latin typeface="Courier New" panose="02070309020205020404" pitchFamily="49" charset="0"/>
              <a:cs typeface="Courier New" panose="02070309020205020404" pitchFamily="49" charset="0"/>
            </a:endParaRPr>
          </a:p>
          <a:p>
            <a:pPr marL="0" indent="0">
              <a:buNone/>
            </a:pPr>
            <a:r>
              <a:rPr lang="en-US" sz="2400" b="1" dirty="0" smtClean="0">
                <a:latin typeface="Courier New" panose="02070309020205020404" pitchFamily="49" charset="0"/>
                <a:cs typeface="Courier New" panose="02070309020205020404" pitchFamily="49" charset="0"/>
              </a:rPr>
              <a:t>Queue</a:t>
            </a:r>
          </a:p>
        </p:txBody>
      </p:sp>
      <p:sp>
        <p:nvSpPr>
          <p:cNvPr id="3" name="Title 2"/>
          <p:cNvSpPr>
            <a:spLocks noGrp="1"/>
          </p:cNvSpPr>
          <p:nvPr>
            <p:ph type="title"/>
          </p:nvPr>
        </p:nvSpPr>
        <p:spPr/>
        <p:txBody>
          <a:bodyPr/>
          <a:lstStyle/>
          <a:p>
            <a:r>
              <a:rPr lang="en-US" dirty="0" smtClean="0"/>
              <a:t>Basic submit file for conversion</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4</a:t>
            </a:fld>
            <a:endParaRPr lang="en-US"/>
          </a:p>
        </p:txBody>
      </p:sp>
    </p:spTree>
    <p:extLst>
      <p:ext uri="{BB962C8B-B14F-4D97-AF65-F5344CB8AC3E}">
        <p14:creationId xmlns:p14="http://schemas.microsoft.com/office/powerpoint/2010/main" val="2199386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263" y="1355725"/>
            <a:ext cx="8399462" cy="4227513"/>
          </a:xfrm>
        </p:spPr>
        <p:txBody>
          <a:bodyPr/>
          <a:lstStyle/>
          <a:p>
            <a:pPr marL="0" indent="0">
              <a:buNone/>
            </a:pPr>
            <a:r>
              <a:rPr lang="en-US" sz="2400" b="1" dirty="0" err="1" smtClean="0">
                <a:latin typeface="Courier New" panose="02070309020205020404" pitchFamily="49" charset="0"/>
                <a:cs typeface="Courier New" panose="02070309020205020404" pitchFamily="49" charset="0"/>
              </a:rPr>
              <a:t>Transfer_input_files</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$(file)</a:t>
            </a:r>
            <a:endParaRPr lang="en-US" sz="2400" b="1" dirty="0">
              <a:latin typeface="Courier New" panose="02070309020205020404" pitchFamily="49" charset="0"/>
              <a:cs typeface="Courier New" panose="02070309020205020404" pitchFamily="49" charset="0"/>
            </a:endParaRPr>
          </a:p>
          <a:p>
            <a:pPr marL="0" indent="0">
              <a:buNone/>
            </a:pPr>
            <a:r>
              <a:rPr lang="en-US" sz="2400" b="1" dirty="0" err="1" smtClean="0">
                <a:latin typeface="Courier New" panose="02070309020205020404" pitchFamily="49" charset="0"/>
                <a:cs typeface="Courier New" panose="02070309020205020404" pitchFamily="49" charset="0"/>
              </a:rPr>
              <a:t>Args</a:t>
            </a:r>
            <a:r>
              <a:rPr lang="en-US" sz="2400" b="1" dirty="0" smtClean="0">
                <a:latin typeface="Courier New" panose="02070309020205020404" pitchFamily="49" charset="0"/>
                <a:cs typeface="Courier New" panose="02070309020205020404" pitchFamily="49" charset="0"/>
              </a:rPr>
              <a:t> = "-</a:t>
            </a:r>
            <a:r>
              <a:rPr lang="en-US" sz="2400" b="1" dirty="0" err="1" smtClean="0">
                <a:latin typeface="Courier New" panose="02070309020205020404" pitchFamily="49" charset="0"/>
                <a:cs typeface="Courier New" panose="02070309020205020404" pitchFamily="49" charset="0"/>
              </a:rPr>
              <a:t>i</a:t>
            </a:r>
            <a:r>
              <a:rPr lang="en-US" sz="2400" b="1" dirty="0" smtClean="0">
                <a:latin typeface="Courier New" panose="02070309020205020404" pitchFamily="49" charset="0"/>
                <a:cs typeface="Courier New" panose="02070309020205020404" pitchFamily="49" charset="0"/>
              </a:rPr>
              <a:t> '$(file)' '$(file).mp4' "</a:t>
            </a:r>
          </a:p>
          <a:p>
            <a:pPr marL="0" indent="0">
              <a:buNone/>
            </a:pPr>
            <a:endParaRPr lang="en-US" sz="2400" b="1" dirty="0" smtClean="0">
              <a:latin typeface="Courier New" panose="02070309020205020404" pitchFamily="49" charset="0"/>
              <a:cs typeface="Courier New" panose="02070309020205020404" pitchFamily="49" charset="0"/>
            </a:endParaRPr>
          </a:p>
          <a:p>
            <a:pPr marL="0" indent="0">
              <a:buNone/>
            </a:pPr>
            <a:r>
              <a:rPr lang="en-US" sz="2400" b="1" dirty="0" smtClean="0">
                <a:latin typeface="Courier New" panose="02070309020205020404" pitchFamily="49" charset="0"/>
                <a:cs typeface="Courier New" panose="02070309020205020404" pitchFamily="49" charset="0"/>
              </a:rPr>
              <a:t>Queue FILE from (</a:t>
            </a:r>
          </a:p>
          <a:p>
            <a:pPr marL="0" indent="0">
              <a:buNone/>
            </a:pPr>
            <a:r>
              <a:rPr lang="en-US" sz="2400" b="1" dirty="0" smtClean="0">
                <a:latin typeface="Courier New" panose="02070309020205020404" pitchFamily="49" charset="0"/>
                <a:cs typeface="Courier New" panose="02070309020205020404" pitchFamily="49" charset="0"/>
              </a:rPr>
              <a:t> S1E1 Serenity.wmv</a:t>
            </a:r>
          </a:p>
          <a:p>
            <a:pPr marL="0" indent="0">
              <a:buNone/>
            </a:pPr>
            <a:r>
              <a:rPr lang="en-US" sz="2400" b="1" dirty="0" smtClean="0">
                <a:latin typeface="Courier New" panose="02070309020205020404" pitchFamily="49" charset="0"/>
                <a:cs typeface="Courier New" panose="02070309020205020404" pitchFamily="49" charset="0"/>
              </a:rPr>
              <a:t> S1E2 The Train Job.wmv</a:t>
            </a:r>
          </a:p>
          <a:p>
            <a:pPr marL="0" indent="0">
              <a:buNone/>
            </a:pPr>
            <a:r>
              <a:rPr lang="en-US" sz="2400" b="1" dirty="0" smtClean="0">
                <a:latin typeface="Courier New" panose="02070309020205020404" pitchFamily="49" charset="0"/>
                <a:cs typeface="Courier New" panose="02070309020205020404" pitchFamily="49" charset="0"/>
              </a:rPr>
              <a:t> S1E3 Bushwhacked.wmv</a:t>
            </a:r>
          </a:p>
          <a:p>
            <a:pPr marL="0" indent="0">
              <a:buNone/>
            </a:pPr>
            <a:r>
              <a:rPr lang="en-US" sz="2400" b="1" dirty="0" smtClean="0">
                <a:latin typeface="Courier New" panose="02070309020205020404" pitchFamily="49" charset="0"/>
                <a:cs typeface="Courier New" panose="02070309020205020404" pitchFamily="49" charset="0"/>
              </a:rPr>
              <a:t> S1E4 Shindig.wmv</a:t>
            </a:r>
          </a:p>
          <a:p>
            <a:pPr marL="0" indent="0">
              <a:buNone/>
            </a:pPr>
            <a:r>
              <a:rPr lang="en-US" sz="2400" b="1" dirty="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a:t>
            </a:r>
          </a:p>
          <a:p>
            <a:pPr marL="0" indent="0">
              <a:buNone/>
            </a:pPr>
            <a:r>
              <a:rPr lang="en-US" sz="2400" b="1" dirty="0" smtClean="0">
                <a:latin typeface="Courier New" panose="02070309020205020404" pitchFamily="49" charset="0"/>
                <a:cs typeface="Courier New" panose="02070309020205020404" pitchFamily="49" charset="0"/>
              </a:rPr>
              <a:t>)</a:t>
            </a:r>
          </a:p>
        </p:txBody>
      </p:sp>
      <p:sp>
        <p:nvSpPr>
          <p:cNvPr id="3" name="Title 2"/>
          <p:cNvSpPr>
            <a:spLocks noGrp="1"/>
          </p:cNvSpPr>
          <p:nvPr>
            <p:ph type="title"/>
          </p:nvPr>
        </p:nvSpPr>
        <p:spPr/>
        <p:txBody>
          <a:bodyPr/>
          <a:lstStyle/>
          <a:p>
            <a:r>
              <a:rPr lang="en-US" dirty="0" smtClean="0"/>
              <a:t>Converting</a:t>
            </a:r>
            <a:r>
              <a:rPr lang="en-US" baseline="0" dirty="0" smtClean="0"/>
              <a:t> a set of files</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5</a:t>
            </a:fld>
            <a:endParaRPr lang="en-US"/>
          </a:p>
        </p:txBody>
      </p:sp>
    </p:spTree>
    <p:extLst>
      <p:ext uri="{BB962C8B-B14F-4D97-AF65-F5344CB8AC3E}">
        <p14:creationId xmlns:p14="http://schemas.microsoft.com/office/powerpoint/2010/main" val="2710570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Output is </a:t>
            </a:r>
            <a:r>
              <a:rPr lang="en-US" b="1" dirty="0" smtClean="0">
                <a:latin typeface="Courier New" panose="02070309020205020404" pitchFamily="49" charset="0"/>
                <a:cs typeface="Courier New" panose="02070309020205020404" pitchFamily="49" charset="0"/>
              </a:rPr>
              <a:t>$(file).mp4</a:t>
            </a:r>
            <a:r>
              <a:rPr lang="en-US" b="1" dirty="0">
                <a:latin typeface="Courier New" panose="02070309020205020404" pitchFamily="49" charset="0"/>
                <a:cs typeface="Courier New" panose="02070309020205020404" pitchFamily="49" charset="0"/>
              </a:rPr>
              <a:t>.</a:t>
            </a:r>
            <a:r>
              <a:rPr lang="en-US" b="1" dirty="0" smtClean="0">
                <a:latin typeface="Courier New" panose="02070309020205020404" pitchFamily="49" charset="0"/>
                <a:cs typeface="Courier New" panose="02070309020205020404" pitchFamily="49" charset="0"/>
              </a:rPr>
              <a:t> </a:t>
            </a:r>
            <a:r>
              <a:rPr lang="en-US" dirty="0" smtClean="0"/>
              <a:t>So output files are named</a:t>
            </a:r>
          </a:p>
          <a:p>
            <a:endParaRPr lang="en-US" dirty="0" smtClean="0"/>
          </a:p>
          <a:p>
            <a:pPr marL="0" indent="0">
              <a:buNone/>
            </a:pPr>
            <a:r>
              <a:rPr lang="en-US" sz="2400" b="1" dirty="0">
                <a:latin typeface="Courier New" panose="02070309020205020404" pitchFamily="49" charset="0"/>
                <a:cs typeface="Courier New" panose="02070309020205020404" pitchFamily="49" charset="0"/>
              </a:rPr>
              <a:t> S1E1 </a:t>
            </a:r>
            <a:r>
              <a:rPr lang="en-US" sz="2400" b="1" dirty="0" smtClean="0">
                <a:latin typeface="Courier New" panose="02070309020205020404" pitchFamily="49" charset="0"/>
                <a:cs typeface="Courier New" panose="02070309020205020404" pitchFamily="49" charset="0"/>
              </a:rPr>
              <a:t>Serenity</a:t>
            </a:r>
            <a:r>
              <a:rPr lang="en-US" sz="2400" b="1" dirty="0" smtClean="0">
                <a:solidFill>
                  <a:srgbClr val="FF0000"/>
                </a:solidFill>
                <a:latin typeface="Courier New" panose="02070309020205020404" pitchFamily="49" charset="0"/>
                <a:cs typeface="Courier New" panose="02070309020205020404" pitchFamily="49" charset="0"/>
              </a:rPr>
              <a:t>.wmv</a:t>
            </a:r>
            <a:r>
              <a:rPr lang="en-US" sz="2400" b="1" dirty="0" smtClean="0">
                <a:latin typeface="Courier New" panose="02070309020205020404" pitchFamily="49" charset="0"/>
                <a:cs typeface="Courier New" panose="02070309020205020404" pitchFamily="49" charset="0"/>
              </a:rPr>
              <a:t>.mp4</a:t>
            </a: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 S1E2 The Train </a:t>
            </a:r>
            <a:r>
              <a:rPr lang="en-US" sz="2400" b="1" dirty="0" smtClean="0">
                <a:latin typeface="Courier New" panose="02070309020205020404" pitchFamily="49" charset="0"/>
                <a:cs typeface="Courier New" panose="02070309020205020404" pitchFamily="49" charset="0"/>
              </a:rPr>
              <a:t>Job</a:t>
            </a:r>
            <a:r>
              <a:rPr lang="en-US" sz="2400" b="1" dirty="0" smtClean="0">
                <a:solidFill>
                  <a:srgbClr val="FF0000"/>
                </a:solidFill>
                <a:latin typeface="Courier New" panose="02070309020205020404" pitchFamily="49" charset="0"/>
                <a:cs typeface="Courier New" panose="02070309020205020404" pitchFamily="49" charset="0"/>
              </a:rPr>
              <a:t>.wmv</a:t>
            </a:r>
            <a:r>
              <a:rPr lang="en-US" sz="2400" b="1" dirty="0" smtClean="0">
                <a:latin typeface="Courier New" panose="02070309020205020404" pitchFamily="49" charset="0"/>
                <a:cs typeface="Courier New" panose="02070309020205020404" pitchFamily="49" charset="0"/>
              </a:rPr>
              <a:t>.mp4</a:t>
            </a: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 S1E3 </a:t>
            </a:r>
            <a:r>
              <a:rPr lang="en-US" sz="2400" b="1" dirty="0" smtClean="0">
                <a:latin typeface="Courier New" panose="02070309020205020404" pitchFamily="49" charset="0"/>
                <a:cs typeface="Courier New" panose="02070309020205020404" pitchFamily="49" charset="0"/>
              </a:rPr>
              <a:t>Bushwhacked</a:t>
            </a:r>
            <a:r>
              <a:rPr lang="en-US" sz="2400" b="1" dirty="0" smtClean="0">
                <a:solidFill>
                  <a:srgbClr val="FF0000"/>
                </a:solidFill>
                <a:latin typeface="Courier New" panose="02070309020205020404" pitchFamily="49" charset="0"/>
                <a:cs typeface="Courier New" panose="02070309020205020404" pitchFamily="49" charset="0"/>
              </a:rPr>
              <a:t>.wmv</a:t>
            </a:r>
            <a:r>
              <a:rPr lang="en-US" sz="2400" b="1" dirty="0" smtClean="0">
                <a:latin typeface="Courier New" panose="02070309020205020404" pitchFamily="49" charset="0"/>
                <a:cs typeface="Courier New" panose="02070309020205020404" pitchFamily="49" charset="0"/>
              </a:rPr>
              <a:t>.mp4</a:t>
            </a: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 S1E4 </a:t>
            </a:r>
            <a:r>
              <a:rPr lang="en-US" sz="2400" b="1" dirty="0" smtClean="0">
                <a:latin typeface="Courier New" panose="02070309020205020404" pitchFamily="49" charset="0"/>
                <a:cs typeface="Courier New" panose="02070309020205020404" pitchFamily="49" charset="0"/>
              </a:rPr>
              <a:t>Shindig</a:t>
            </a:r>
            <a:r>
              <a:rPr lang="en-US" sz="2400" b="1" dirty="0" smtClean="0">
                <a:solidFill>
                  <a:srgbClr val="FF0000"/>
                </a:solidFill>
                <a:latin typeface="Courier New" panose="02070309020205020404" pitchFamily="49" charset="0"/>
                <a:cs typeface="Courier New" panose="02070309020205020404" pitchFamily="49" charset="0"/>
              </a:rPr>
              <a:t>.wmv</a:t>
            </a:r>
            <a:r>
              <a:rPr lang="en-US" sz="2400" b="1" dirty="0" smtClean="0">
                <a:latin typeface="Courier New" panose="02070309020205020404" pitchFamily="49" charset="0"/>
                <a:cs typeface="Courier New" panose="02070309020205020404" pitchFamily="49" charset="0"/>
              </a:rPr>
              <a:t>.mp4</a:t>
            </a:r>
            <a:endParaRPr lang="en-US" sz="2400" b="1" dirty="0">
              <a:latin typeface="Courier New" panose="02070309020205020404" pitchFamily="49" charset="0"/>
              <a:cs typeface="Courier New" panose="02070309020205020404" pitchFamily="49" charset="0"/>
            </a:endParaRPr>
          </a:p>
          <a:p>
            <a:pPr lvl="1"/>
            <a:endParaRPr lang="en-US" dirty="0"/>
          </a:p>
        </p:txBody>
      </p:sp>
      <p:sp>
        <p:nvSpPr>
          <p:cNvPr id="3" name="Title 2"/>
          <p:cNvSpPr>
            <a:spLocks noGrp="1"/>
          </p:cNvSpPr>
          <p:nvPr>
            <p:ph type="title"/>
          </p:nvPr>
        </p:nvSpPr>
        <p:spPr/>
        <p:txBody>
          <a:bodyPr/>
          <a:lstStyle/>
          <a:p>
            <a:r>
              <a:rPr lang="en-US" dirty="0" smtClean="0"/>
              <a:t>Output filename problems </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6</a:t>
            </a:fld>
            <a:endParaRPr lang="en-US"/>
          </a:p>
        </p:txBody>
      </p:sp>
    </p:spTree>
    <p:extLst>
      <p:ext uri="{BB962C8B-B14F-4D97-AF65-F5344CB8AC3E}">
        <p14:creationId xmlns:p14="http://schemas.microsoft.com/office/powerpoint/2010/main" val="1851820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263" y="1340485"/>
            <a:ext cx="8399462" cy="4227513"/>
          </a:xfrm>
        </p:spPr>
        <p:txBody>
          <a:bodyPr/>
          <a:lstStyle/>
          <a:p>
            <a:r>
              <a:rPr lang="en-US" dirty="0" smtClean="0">
                <a:cs typeface="Courier New" panose="02070309020205020404" pitchFamily="49" charset="0"/>
              </a:rPr>
              <a:t>$</a:t>
            </a:r>
            <a:r>
              <a:rPr lang="en-US" dirty="0" err="1" smtClean="0">
                <a:cs typeface="Courier New" panose="02070309020205020404" pitchFamily="49" charset="0"/>
              </a:rPr>
              <a:t>Fqpdnxba</a:t>
            </a:r>
            <a:r>
              <a:rPr lang="en-US" dirty="0" smtClean="0">
                <a:cs typeface="Courier New" panose="02070309020205020404" pitchFamily="49" charset="0"/>
              </a:rPr>
              <a:t>() expands to parts of a filename</a:t>
            </a:r>
          </a:p>
          <a:p>
            <a:pPr marL="0" indent="0">
              <a:buNone/>
            </a:pPr>
            <a:r>
              <a:rPr lang="en-US" sz="2400" b="1" dirty="0" smtClean="0">
                <a:latin typeface="Courier New" panose="02070309020205020404" pitchFamily="49" charset="0"/>
                <a:cs typeface="Courier New" panose="02070309020205020404" pitchFamily="49" charset="0"/>
              </a:rPr>
              <a:t>file = "./Video/Firefly/S1E4 Shindig.wmv"</a:t>
            </a:r>
            <a:endParaRPr lang="en-US" sz="2400" b="1" dirty="0">
              <a:latin typeface="Courier New" panose="02070309020205020404" pitchFamily="49" charset="0"/>
              <a:cs typeface="Courier New" panose="02070309020205020404" pitchFamily="49" charset="0"/>
            </a:endParaRPr>
          </a:p>
          <a:p>
            <a:pPr marL="0" indent="0">
              <a:buNone/>
            </a:pPr>
            <a:r>
              <a:rPr lang="en-US" sz="2400" b="1" dirty="0" smtClean="0">
                <a:latin typeface="Courier New" panose="02070309020205020404" pitchFamily="49" charset="0"/>
                <a:cs typeface="Courier New" panose="02070309020205020404" pitchFamily="49" charset="0"/>
              </a:rPr>
              <a:t>$</a:t>
            </a:r>
            <a:r>
              <a:rPr lang="en-US" sz="2400" b="1" dirty="0" err="1" smtClean="0">
                <a:latin typeface="Courier New" panose="02070309020205020404" pitchFamily="49" charset="0"/>
                <a:cs typeface="Courier New" panose="02070309020205020404" pitchFamily="49" charset="0"/>
              </a:rPr>
              <a:t>Fp</a:t>
            </a:r>
            <a:r>
              <a:rPr lang="en-US" sz="2400" b="1" dirty="0" smtClean="0">
                <a:latin typeface="Courier New" panose="02070309020205020404" pitchFamily="49" charset="0"/>
                <a:cs typeface="Courier New" panose="02070309020205020404" pitchFamily="49" charset="0"/>
              </a:rPr>
              <a:t>(file)  -&gt; ./Video/Firefly/</a:t>
            </a:r>
          </a:p>
          <a:p>
            <a:pPr marL="0" indent="0">
              <a:buNone/>
            </a:pPr>
            <a:r>
              <a:rPr lang="en-US" sz="2400" b="1" dirty="0">
                <a:latin typeface="Courier New" panose="02070309020205020404" pitchFamily="49" charset="0"/>
                <a:cs typeface="Courier New" panose="02070309020205020404" pitchFamily="49" charset="0"/>
              </a:rPr>
              <a:t>$</a:t>
            </a:r>
            <a:r>
              <a:rPr lang="en-US" sz="2400" b="1" dirty="0" err="1">
                <a:latin typeface="Courier New" panose="02070309020205020404" pitchFamily="49" charset="0"/>
                <a:cs typeface="Courier New" panose="02070309020205020404" pitchFamily="49" charset="0"/>
              </a:rPr>
              <a:t>Fqp</a:t>
            </a:r>
            <a:r>
              <a:rPr lang="en-US" sz="2400" b="1" dirty="0">
                <a:latin typeface="Courier New" panose="02070309020205020404" pitchFamily="49" charset="0"/>
                <a:cs typeface="Courier New" panose="02070309020205020404" pitchFamily="49" charset="0"/>
              </a:rPr>
              <a:t>(file) -&gt; </a:t>
            </a:r>
            <a:r>
              <a:rPr lang="en-US" sz="2400" b="1" dirty="0" smtClean="0">
                <a:latin typeface="Courier New" panose="02070309020205020404" pitchFamily="49" charset="0"/>
                <a:cs typeface="Courier New" panose="02070309020205020404" pitchFamily="49" charset="0"/>
              </a:rPr>
              <a:t>"./</a:t>
            </a:r>
            <a:r>
              <a:rPr lang="en-US" sz="2400" b="1" dirty="0">
                <a:latin typeface="Courier New" panose="02070309020205020404" pitchFamily="49" charset="0"/>
                <a:cs typeface="Courier New" panose="02070309020205020404" pitchFamily="49" charset="0"/>
              </a:rPr>
              <a:t>V</a:t>
            </a:r>
            <a:r>
              <a:rPr lang="en-US" sz="2400" b="1" dirty="0" smtClean="0">
                <a:latin typeface="Courier New" panose="02070309020205020404" pitchFamily="49" charset="0"/>
                <a:cs typeface="Courier New" panose="02070309020205020404" pitchFamily="49" charset="0"/>
              </a:rPr>
              <a:t>ideo/Firefly"</a:t>
            </a:r>
          </a:p>
          <a:p>
            <a:pPr marL="0" indent="0">
              <a:buNone/>
            </a:pPr>
            <a:r>
              <a:rPr lang="en-US" sz="2400" b="1" dirty="0" smtClean="0">
                <a:latin typeface="Courier New" panose="02070309020205020404" pitchFamily="49" charset="0"/>
                <a:cs typeface="Courier New" panose="02070309020205020404" pitchFamily="49" charset="0"/>
              </a:rPr>
              <a:t>$</a:t>
            </a:r>
            <a:r>
              <a:rPr lang="en-US" sz="2400" b="1" dirty="0" err="1" smtClean="0">
                <a:latin typeface="Courier New" panose="02070309020205020404" pitchFamily="49" charset="0"/>
                <a:cs typeface="Courier New" panose="02070309020205020404" pitchFamily="49" charset="0"/>
              </a:rPr>
              <a:t>Fqpa</a:t>
            </a:r>
            <a:r>
              <a:rPr lang="en-US" sz="2400" b="1" dirty="0" smtClean="0">
                <a:latin typeface="Courier New" panose="02070309020205020404" pitchFamily="49" charset="0"/>
                <a:cs typeface="Courier New" panose="02070309020205020404" pitchFamily="49" charset="0"/>
              </a:rPr>
              <a:t>(file)-&gt; './Video/Firefly'</a:t>
            </a:r>
            <a:endParaRPr lang="en-US" sz="2400" b="1" dirty="0">
              <a:latin typeface="Courier New" panose="02070309020205020404" pitchFamily="49" charset="0"/>
              <a:cs typeface="Courier New" panose="02070309020205020404" pitchFamily="49" charset="0"/>
            </a:endParaRPr>
          </a:p>
          <a:p>
            <a:pPr marL="0" indent="0">
              <a:buNone/>
            </a:pPr>
            <a:r>
              <a:rPr lang="en-US" sz="2400" b="1" dirty="0" smtClean="0">
                <a:latin typeface="Courier New" panose="02070309020205020404" pitchFamily="49" charset="0"/>
                <a:cs typeface="Courier New" panose="02070309020205020404" pitchFamily="49" charset="0"/>
              </a:rPr>
              <a:t>$</a:t>
            </a:r>
            <a:r>
              <a:rPr lang="en-US" sz="2400" b="1" dirty="0" err="1" smtClean="0">
                <a:latin typeface="Courier New" panose="02070309020205020404" pitchFamily="49" charset="0"/>
                <a:cs typeface="Courier New" panose="02070309020205020404" pitchFamily="49" charset="0"/>
              </a:rPr>
              <a:t>Fd</a:t>
            </a:r>
            <a:r>
              <a:rPr lang="en-US" sz="2400" b="1" dirty="0" smtClean="0">
                <a:latin typeface="Courier New" panose="02070309020205020404" pitchFamily="49" charset="0"/>
                <a:cs typeface="Courier New" panose="02070309020205020404" pitchFamily="49" charset="0"/>
              </a:rPr>
              <a:t>(file)  -&gt; Firefly/</a:t>
            </a:r>
          </a:p>
          <a:p>
            <a:pPr marL="0" indent="0">
              <a:buNone/>
            </a:pPr>
            <a:r>
              <a:rPr lang="en-US" sz="2400" b="1" dirty="0" smtClean="0">
                <a:latin typeface="Courier New" panose="02070309020205020404" pitchFamily="49" charset="0"/>
                <a:cs typeface="Courier New" panose="02070309020205020404" pitchFamily="49" charset="0"/>
              </a:rPr>
              <a:t>$</a:t>
            </a:r>
            <a:r>
              <a:rPr lang="en-US" sz="2400" b="1" dirty="0" err="1" smtClean="0">
                <a:latin typeface="Courier New" panose="02070309020205020404" pitchFamily="49" charset="0"/>
                <a:cs typeface="Courier New" panose="02070309020205020404" pitchFamily="49" charset="0"/>
              </a:rPr>
              <a:t>Fdb</a:t>
            </a:r>
            <a:r>
              <a:rPr lang="en-US" sz="2400" b="1" dirty="0" smtClean="0">
                <a:latin typeface="Courier New" panose="02070309020205020404" pitchFamily="49" charset="0"/>
                <a:cs typeface="Courier New" panose="02070309020205020404" pitchFamily="49" charset="0"/>
              </a:rPr>
              <a:t>(file) -&gt; Firefly</a:t>
            </a:r>
          </a:p>
          <a:p>
            <a:pPr marL="0" indent="0">
              <a:buNone/>
            </a:pPr>
            <a:r>
              <a:rPr lang="en-US" sz="2400" b="1" dirty="0" smtClean="0">
                <a:latin typeface="Courier New" panose="02070309020205020404" pitchFamily="49" charset="0"/>
                <a:cs typeface="Courier New" panose="02070309020205020404" pitchFamily="49" charset="0"/>
              </a:rPr>
              <a:t>$</a:t>
            </a:r>
            <a:r>
              <a:rPr lang="en-US" sz="2400" b="1" dirty="0" err="1" smtClean="0">
                <a:latin typeface="Courier New" panose="02070309020205020404" pitchFamily="49" charset="0"/>
                <a:cs typeface="Courier New" panose="02070309020205020404" pitchFamily="49" charset="0"/>
              </a:rPr>
              <a:t>Fn</a:t>
            </a:r>
            <a:r>
              <a:rPr lang="en-US" sz="2400" b="1" dirty="0" smtClean="0">
                <a:latin typeface="Courier New" panose="02070309020205020404" pitchFamily="49" charset="0"/>
                <a:cs typeface="Courier New" panose="02070309020205020404" pitchFamily="49" charset="0"/>
              </a:rPr>
              <a:t>(file)  -&gt; S1E4 Shindig</a:t>
            </a:r>
          </a:p>
          <a:p>
            <a:pPr marL="0" indent="0">
              <a:buNone/>
            </a:pPr>
            <a:r>
              <a:rPr lang="en-US" sz="2400" b="1" dirty="0" smtClean="0">
                <a:latin typeface="Courier New" panose="02070309020205020404" pitchFamily="49" charset="0"/>
                <a:cs typeface="Courier New" panose="02070309020205020404" pitchFamily="49" charset="0"/>
              </a:rPr>
              <a:t>$</a:t>
            </a:r>
            <a:r>
              <a:rPr lang="en-US" sz="2400" b="1" dirty="0" err="1" smtClean="0">
                <a:latin typeface="Courier New" panose="02070309020205020404" pitchFamily="49" charset="0"/>
                <a:cs typeface="Courier New" panose="02070309020205020404" pitchFamily="49" charset="0"/>
              </a:rPr>
              <a:t>Fx</a:t>
            </a:r>
            <a:r>
              <a:rPr lang="en-US" sz="2400" b="1" dirty="0" smtClean="0">
                <a:latin typeface="Courier New" panose="02070309020205020404" pitchFamily="49" charset="0"/>
                <a:cs typeface="Courier New" panose="02070309020205020404" pitchFamily="49" charset="0"/>
              </a:rPr>
              <a:t>(file)  -&gt; .</a:t>
            </a:r>
            <a:r>
              <a:rPr lang="en-US" sz="2400" b="1" dirty="0" err="1" smtClean="0">
                <a:latin typeface="Courier New" panose="02070309020205020404" pitchFamily="49" charset="0"/>
                <a:cs typeface="Courier New" panose="02070309020205020404" pitchFamily="49" charset="0"/>
              </a:rPr>
              <a:t>wmv</a:t>
            </a:r>
            <a:endParaRPr lang="en-US" sz="2400" b="1" dirty="0">
              <a:latin typeface="Courier New" panose="02070309020205020404" pitchFamily="49" charset="0"/>
              <a:cs typeface="Courier New" panose="02070309020205020404" pitchFamily="49" charset="0"/>
            </a:endParaRPr>
          </a:p>
          <a:p>
            <a:pPr marL="0" indent="0">
              <a:buNone/>
            </a:pPr>
            <a:r>
              <a:rPr lang="en-US" sz="2400" b="1" dirty="0" smtClean="0">
                <a:latin typeface="Courier New" panose="02070309020205020404" pitchFamily="49" charset="0"/>
                <a:cs typeface="Courier New" panose="02070309020205020404" pitchFamily="49" charset="0"/>
              </a:rPr>
              <a:t>$</a:t>
            </a:r>
            <a:r>
              <a:rPr lang="en-US" sz="2400" b="1" dirty="0" err="1" smtClean="0">
                <a:latin typeface="Courier New" panose="02070309020205020404" pitchFamily="49" charset="0"/>
                <a:cs typeface="Courier New" panose="02070309020205020404" pitchFamily="49" charset="0"/>
              </a:rPr>
              <a:t>Fnx</a:t>
            </a:r>
            <a:r>
              <a:rPr lang="en-US" sz="2400" b="1" dirty="0" smtClean="0">
                <a:latin typeface="Courier New" panose="02070309020205020404" pitchFamily="49" charset="0"/>
                <a:cs typeface="Courier New" panose="02070309020205020404" pitchFamily="49" charset="0"/>
              </a:rPr>
              <a:t>(file) -&gt; S1E4 Shindig.wmv</a:t>
            </a:r>
          </a:p>
          <a:p>
            <a:pPr marL="0" indent="0">
              <a:buNone/>
            </a:pPr>
            <a:endParaRPr lang="en-US" sz="2400" b="1" dirty="0">
              <a:latin typeface="Courier New" panose="02070309020205020404" pitchFamily="49" charset="0"/>
              <a:cs typeface="Courier New" panose="02070309020205020404" pitchFamily="49" charset="0"/>
            </a:endParaRPr>
          </a:p>
          <a:p>
            <a:pPr marL="0" indent="0">
              <a:buNone/>
            </a:pPr>
            <a:endParaRPr lang="en-US" sz="2400" b="1" dirty="0" smtClean="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dirty="0" smtClean="0"/>
              <a:t>$F() to the rescue</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7</a:t>
            </a:fld>
            <a:endParaRPr lang="en-US"/>
          </a:p>
        </p:txBody>
      </p:sp>
    </p:spTree>
    <p:extLst>
      <p:ext uri="{BB962C8B-B14F-4D97-AF65-F5344CB8AC3E}">
        <p14:creationId xmlns:p14="http://schemas.microsoft.com/office/powerpoint/2010/main" val="1560435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263" y="1355725"/>
            <a:ext cx="8399462" cy="4227513"/>
          </a:xfrm>
        </p:spPr>
        <p:txBody>
          <a:bodyPr/>
          <a:lstStyle/>
          <a:p>
            <a:pPr marL="0" indent="0">
              <a:buNone/>
            </a:pPr>
            <a:r>
              <a:rPr lang="en-US" sz="2400" b="1" dirty="0" err="1" smtClean="0">
                <a:latin typeface="Courier New" panose="02070309020205020404" pitchFamily="49" charset="0"/>
                <a:cs typeface="Courier New" panose="02070309020205020404" pitchFamily="49" charset="0"/>
              </a:rPr>
              <a:t>Transfer_Input_Files</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 $(file)</a:t>
            </a:r>
          </a:p>
          <a:p>
            <a:pPr marL="0" indent="0">
              <a:buNone/>
            </a:pPr>
            <a:r>
              <a:rPr lang="en-US" sz="2400" b="1" dirty="0" err="1" smtClean="0">
                <a:latin typeface="Courier New" panose="02070309020205020404" pitchFamily="49" charset="0"/>
                <a:cs typeface="Courier New" panose="02070309020205020404" pitchFamily="49" charset="0"/>
              </a:rPr>
              <a:t>Args</a:t>
            </a:r>
            <a:r>
              <a:rPr lang="en-US" sz="2400" b="1" dirty="0" smtClean="0">
                <a:latin typeface="Courier New" panose="02070309020205020404" pitchFamily="49" charset="0"/>
                <a:cs typeface="Courier New" panose="02070309020205020404" pitchFamily="49" charset="0"/>
              </a:rPr>
              <a:t> = "-</a:t>
            </a:r>
            <a:r>
              <a:rPr lang="en-US" sz="2400" b="1" dirty="0" err="1" smtClean="0">
                <a:latin typeface="Courier New" panose="02070309020205020404" pitchFamily="49" charset="0"/>
                <a:cs typeface="Courier New" panose="02070309020205020404" pitchFamily="49" charset="0"/>
              </a:rPr>
              <a:t>i</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Fnx</a:t>
            </a:r>
            <a:r>
              <a:rPr lang="en-US" sz="2400" b="1" dirty="0" smtClean="0">
                <a:latin typeface="Courier New" panose="02070309020205020404" pitchFamily="49" charset="0"/>
                <a:cs typeface="Courier New" panose="02070309020205020404" pitchFamily="49" charset="0"/>
              </a:rPr>
              <a:t>(file)' '$Fn(file).mp4'"</a:t>
            </a:r>
          </a:p>
          <a:p>
            <a:pPr marL="0" indent="0">
              <a:buNone/>
            </a:pPr>
            <a:endParaRPr lang="en-US" sz="2400" b="1" dirty="0" smtClean="0">
              <a:latin typeface="Courier New" panose="02070309020205020404" pitchFamily="49" charset="0"/>
              <a:cs typeface="Courier New" panose="02070309020205020404" pitchFamily="49" charset="0"/>
            </a:endParaRPr>
          </a:p>
          <a:p>
            <a:pPr marL="0" indent="0">
              <a:buNone/>
            </a:pPr>
            <a:r>
              <a:rPr lang="en-US" dirty="0" smtClean="0">
                <a:cs typeface="Courier New" panose="02070309020205020404" pitchFamily="49" charset="0"/>
              </a:rPr>
              <a:t>Resulting files are now</a:t>
            </a:r>
          </a:p>
          <a:p>
            <a:pPr marL="0" indent="0">
              <a:buNone/>
            </a:pPr>
            <a:r>
              <a:rPr lang="en-US" sz="2400" b="1" dirty="0">
                <a:latin typeface="Courier New" panose="02070309020205020404" pitchFamily="49" charset="0"/>
                <a:cs typeface="Courier New" panose="02070309020205020404" pitchFamily="49" charset="0"/>
              </a:rPr>
              <a:t> S1E1 </a:t>
            </a:r>
            <a:r>
              <a:rPr lang="en-US" sz="2400" b="1" dirty="0" smtClean="0">
                <a:latin typeface="Courier New" panose="02070309020205020404" pitchFamily="49" charset="0"/>
                <a:cs typeface="Courier New" panose="02070309020205020404" pitchFamily="49" charset="0"/>
              </a:rPr>
              <a:t>Serenity.mp4</a:t>
            </a: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 S1E2 The Train </a:t>
            </a:r>
            <a:r>
              <a:rPr lang="en-US" sz="2400" b="1" dirty="0" smtClean="0">
                <a:latin typeface="Courier New" panose="02070309020205020404" pitchFamily="49" charset="0"/>
                <a:cs typeface="Courier New" panose="02070309020205020404" pitchFamily="49" charset="0"/>
              </a:rPr>
              <a:t>Job.mp4</a:t>
            </a: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 S1E3 </a:t>
            </a:r>
            <a:r>
              <a:rPr lang="en-US" sz="2400" b="1" dirty="0" smtClean="0">
                <a:latin typeface="Courier New" panose="02070309020205020404" pitchFamily="49" charset="0"/>
                <a:cs typeface="Courier New" panose="02070309020205020404" pitchFamily="49" charset="0"/>
              </a:rPr>
              <a:t>Bushwhacked.mp4</a:t>
            </a: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 S1E4 </a:t>
            </a:r>
            <a:r>
              <a:rPr lang="en-US" sz="2400" b="1" dirty="0" smtClean="0">
                <a:latin typeface="Courier New" panose="02070309020205020404" pitchFamily="49" charset="0"/>
                <a:cs typeface="Courier New" panose="02070309020205020404" pitchFamily="49" charset="0"/>
              </a:rPr>
              <a:t>Shindig.mp4</a:t>
            </a:r>
            <a:endParaRPr lang="en-US" sz="2400" b="1" dirty="0">
              <a:latin typeface="Courier New" panose="02070309020205020404" pitchFamily="49" charset="0"/>
              <a:cs typeface="Courier New" panose="02070309020205020404" pitchFamily="49" charset="0"/>
            </a:endParaRPr>
          </a:p>
          <a:p>
            <a:pPr marL="0" indent="0">
              <a:buNone/>
            </a:pPr>
            <a:endParaRPr lang="en-US" sz="2400" b="1" dirty="0" smtClean="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US" dirty="0" smtClean="0"/>
              <a:t>$</a:t>
            </a:r>
            <a:r>
              <a:rPr lang="en-US" dirty="0" err="1" smtClean="0"/>
              <a:t>Fn</a:t>
            </a:r>
            <a:r>
              <a:rPr lang="en-US" dirty="0" smtClean="0"/>
              <a:t>() is name without extension</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8</a:t>
            </a:fld>
            <a:endParaRPr lang="en-US"/>
          </a:p>
        </p:txBody>
      </p:sp>
    </p:spTree>
    <p:extLst>
      <p:ext uri="{BB962C8B-B14F-4D97-AF65-F5344CB8AC3E}">
        <p14:creationId xmlns:p14="http://schemas.microsoft.com/office/powerpoint/2010/main" val="802889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dirty="0" err="1" smtClean="0"/>
              <a:t>Fq</a:t>
            </a:r>
            <a:r>
              <a:rPr lang="en-US" dirty="0" smtClean="0"/>
              <a:t>(file) expands to quoted "filename"</a:t>
            </a:r>
          </a:p>
          <a:p>
            <a:pPr lvl="1"/>
            <a:r>
              <a:rPr lang="en-US" dirty="0" smtClean="0"/>
              <a:t>Gives "parse error" with Arguments statement</a:t>
            </a:r>
          </a:p>
          <a:p>
            <a:pPr lvl="1"/>
            <a:endParaRPr lang="en-US" dirty="0" smtClean="0"/>
          </a:p>
          <a:p>
            <a:r>
              <a:rPr lang="en-US" dirty="0" smtClean="0"/>
              <a:t>For </a:t>
            </a:r>
            <a:r>
              <a:rPr lang="en-US" dirty="0" err="1" smtClean="0"/>
              <a:t>Args</a:t>
            </a:r>
            <a:r>
              <a:rPr lang="en-US" dirty="0" smtClean="0"/>
              <a:t> use </a:t>
            </a:r>
            <a:r>
              <a:rPr lang="en-US" dirty="0" smtClean="0">
                <a:solidFill>
                  <a:srgbClr val="C00000"/>
                </a:solidFill>
              </a:rPr>
              <a:t>'</a:t>
            </a:r>
            <a:r>
              <a:rPr lang="en-US" dirty="0" smtClean="0"/>
              <a:t>$F(file)</a:t>
            </a:r>
            <a:r>
              <a:rPr lang="en-US" dirty="0" smtClean="0">
                <a:solidFill>
                  <a:srgbClr val="C00000"/>
                </a:solidFill>
              </a:rPr>
              <a:t>'</a:t>
            </a:r>
            <a:r>
              <a:rPr lang="en-US" dirty="0" smtClean="0"/>
              <a:t> instead. </a:t>
            </a:r>
          </a:p>
          <a:p>
            <a:pPr lvl="1"/>
            <a:r>
              <a:rPr lang="en-US" dirty="0" smtClean="0"/>
              <a:t>Becomes 'filename' on LINUX</a:t>
            </a:r>
          </a:p>
          <a:p>
            <a:pPr lvl="1"/>
            <a:r>
              <a:rPr lang="en-US" dirty="0" smtClean="0"/>
              <a:t>Becomes "filename" on Windows</a:t>
            </a:r>
          </a:p>
          <a:p>
            <a:r>
              <a:rPr lang="en-US" dirty="0" smtClean="0"/>
              <a:t>In 8.6 you can use $</a:t>
            </a:r>
            <a:r>
              <a:rPr lang="en-US" dirty="0" err="1" smtClean="0"/>
              <a:t>Fqa</a:t>
            </a:r>
            <a:r>
              <a:rPr lang="en-US" dirty="0" smtClean="0"/>
              <a:t>(file) instead</a:t>
            </a:r>
            <a:endParaRPr lang="en-US" dirty="0"/>
          </a:p>
          <a:p>
            <a:pPr marL="0" indent="0">
              <a:buNone/>
            </a:pPr>
            <a:r>
              <a:rPr lang="en-US" dirty="0" smtClean="0"/>
              <a:t> </a:t>
            </a:r>
          </a:p>
        </p:txBody>
      </p:sp>
      <p:sp>
        <p:nvSpPr>
          <p:cNvPr id="3" name="Title 2"/>
          <p:cNvSpPr>
            <a:spLocks noGrp="1"/>
          </p:cNvSpPr>
          <p:nvPr>
            <p:ph type="title"/>
          </p:nvPr>
        </p:nvSpPr>
        <p:spPr/>
        <p:txBody>
          <a:bodyPr/>
          <a:lstStyle/>
          <a:p>
            <a:r>
              <a:rPr lang="en-US" dirty="0" smtClean="0"/>
              <a:t>$</a:t>
            </a:r>
            <a:r>
              <a:rPr lang="en-US" dirty="0" err="1" smtClean="0"/>
              <a:t>Fq</a:t>
            </a:r>
            <a:r>
              <a:rPr lang="en-US" dirty="0" smtClean="0"/>
              <a:t>() and Arguments</a:t>
            </a:r>
            <a:endParaRPr lang="en-US" dirty="0"/>
          </a:p>
        </p:txBody>
      </p:sp>
      <p:sp>
        <p:nvSpPr>
          <p:cNvPr id="4" name="Slide Number Placeholder 3"/>
          <p:cNvSpPr>
            <a:spLocks noGrp="1"/>
          </p:cNvSpPr>
          <p:nvPr>
            <p:ph type="sldNum" sz="quarter" idx="10"/>
          </p:nvPr>
        </p:nvSpPr>
        <p:spPr/>
        <p:txBody>
          <a:bodyPr/>
          <a:lstStyle/>
          <a:p>
            <a:pPr>
              <a:defRPr/>
            </a:pPr>
            <a:fld id="{51DCD3C1-F3D7-49B2-81A6-ACBCE522995D}" type="slidenum">
              <a:rPr lang="en-US" smtClean="0"/>
              <a:pPr>
                <a:defRPr/>
              </a:pPr>
              <a:t>9</a:t>
            </a:fld>
            <a:endParaRPr lang="en-US"/>
          </a:p>
        </p:txBody>
      </p:sp>
    </p:spTree>
    <p:extLst>
      <p:ext uri="{BB962C8B-B14F-4D97-AF65-F5344CB8AC3E}">
        <p14:creationId xmlns:p14="http://schemas.microsoft.com/office/powerpoint/2010/main" val="674425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HTCondor-Presentation-Template">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3_CondorN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Condor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CondorNe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CondorNe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Condor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Condor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Condor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HTCondor-Presentation-Template</Template>
  <TotalTime>39044</TotalTime>
  <Words>2997</Words>
  <Application>Microsoft Office PowerPoint</Application>
  <PresentationFormat>On-screen Show (4:3)</PresentationFormat>
  <Paragraphs>350</Paragraphs>
  <Slides>31</Slides>
  <Notes>22</Notes>
  <HiddenSlides>5</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HTCondor-Presentation-Template</vt:lpstr>
      <vt:lpstr>Submitting Jobs (and how to find them)  John (TJ) Knoeller Center for High Throughput Computing</vt:lpstr>
      <vt:lpstr>Overview</vt:lpstr>
      <vt:lpstr>The Story</vt:lpstr>
      <vt:lpstr>Basic submit file for conversion</vt:lpstr>
      <vt:lpstr>Converting a set of files</vt:lpstr>
      <vt:lpstr>Output filename problems </vt:lpstr>
      <vt:lpstr>$F() to the rescue</vt:lpstr>
      <vt:lpstr>$Fn() is name without extension</vt:lpstr>
      <vt:lpstr>$Fq() and Arguments</vt:lpstr>
      <vt:lpstr>"new" Args preserves spaces</vt:lpstr>
      <vt:lpstr>Sometimes you can't use Args</vt:lpstr>
      <vt:lpstr>Alternative to Args</vt:lpstr>
      <vt:lpstr>Add custom attributes to the job</vt:lpstr>
      <vt:lpstr>Use a script to query the .job.ad</vt:lpstr>
      <vt:lpstr>Use python to query the .job.ad</vt:lpstr>
      <vt:lpstr>PowerPoint Presentation</vt:lpstr>
      <vt:lpstr>Submit using python</vt:lpstr>
      <vt:lpstr>Other python submit methods</vt:lpstr>
      <vt:lpstr>Example: Submit from python</vt:lpstr>
      <vt:lpstr>See how it's going..</vt:lpstr>
      <vt:lpstr>The ClassAd "Pretty Printer"</vt:lpstr>
      <vt:lpstr>Use a custom print format</vt:lpstr>
      <vt:lpstr>Custom print format syntax</vt:lpstr>
      <vt:lpstr>Custom print format xcode.cpf</vt:lpstr>
      <vt:lpstr>Make it your default output</vt:lpstr>
      <vt:lpstr>PowerPoint Presentation</vt:lpstr>
      <vt:lpstr>Put Queue on command line</vt:lpstr>
      <vt:lpstr>Test using a subset of jobs</vt:lpstr>
      <vt:lpstr>Even easier if you prepare</vt:lpstr>
      <vt:lpstr>Variable Tricks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High Throughput was my cluster?  Greg Thain  Center for High Throughput Computing</dc:title>
  <dc:creator>gthain</dc:creator>
  <cp:lastModifiedBy>johnkn</cp:lastModifiedBy>
  <cp:revision>345</cp:revision>
  <dcterms:created xsi:type="dcterms:W3CDTF">2014-04-23T21:43:38Z</dcterms:created>
  <dcterms:modified xsi:type="dcterms:W3CDTF">2019-05-17T18:26:14Z</dcterms:modified>
</cp:coreProperties>
</file>