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4" r:id="rId1"/>
  </p:sldMasterIdLst>
  <p:notesMasterIdLst>
    <p:notesMasterId r:id="rId42"/>
  </p:notesMasterIdLst>
  <p:sldIdLst>
    <p:sldId id="857" r:id="rId2"/>
    <p:sldId id="1093" r:id="rId3"/>
    <p:sldId id="1094" r:id="rId4"/>
    <p:sldId id="1105" r:id="rId5"/>
    <p:sldId id="942" r:id="rId6"/>
    <p:sldId id="1073" r:id="rId7"/>
    <p:sldId id="1069" r:id="rId8"/>
    <p:sldId id="1070" r:id="rId9"/>
    <p:sldId id="1071" r:id="rId10"/>
    <p:sldId id="1090" r:id="rId11"/>
    <p:sldId id="1095" r:id="rId12"/>
    <p:sldId id="1097" r:id="rId13"/>
    <p:sldId id="1096" r:id="rId14"/>
    <p:sldId id="1098" r:id="rId15"/>
    <p:sldId id="1063" r:id="rId16"/>
    <p:sldId id="1064" r:id="rId17"/>
    <p:sldId id="1074" r:id="rId18"/>
    <p:sldId id="1087" r:id="rId19"/>
    <p:sldId id="1100" r:id="rId20"/>
    <p:sldId id="1099" r:id="rId21"/>
    <p:sldId id="1104" r:id="rId22"/>
    <p:sldId id="1088" r:id="rId23"/>
    <p:sldId id="1077" r:id="rId24"/>
    <p:sldId id="1057" r:id="rId25"/>
    <p:sldId id="1058" r:id="rId26"/>
    <p:sldId id="1078" r:id="rId27"/>
    <p:sldId id="1079" r:id="rId28"/>
    <p:sldId id="1084" r:id="rId29"/>
    <p:sldId id="1081" r:id="rId30"/>
    <p:sldId id="1080" r:id="rId31"/>
    <p:sldId id="1107" r:id="rId32"/>
    <p:sldId id="1101" r:id="rId33"/>
    <p:sldId id="1085" r:id="rId34"/>
    <p:sldId id="1106" r:id="rId35"/>
    <p:sldId id="1082" r:id="rId36"/>
    <p:sldId id="1089" r:id="rId37"/>
    <p:sldId id="1103" r:id="rId38"/>
    <p:sldId id="1091" r:id="rId39"/>
    <p:sldId id="1102" r:id="rId40"/>
    <p:sldId id="1076" r:id="rId41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43"/>
      <p:bold r:id="rId44"/>
      <p:italic r:id="rId45"/>
      <p:boldItalic r:id="rId46"/>
    </p:embeddedFont>
    <p:embeddedFont>
      <p:font typeface="Marlett" pitchFamily="2" charset="2"/>
      <p:regular r:id="rId4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60036"/>
    <a:srgbClr val="FF9933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128" autoAdjust="0"/>
  </p:normalViewPr>
  <p:slideViewPr>
    <p:cSldViewPr snapToGrid="0">
      <p:cViewPr varScale="1">
        <p:scale>
          <a:sx n="78" d="100"/>
          <a:sy n="78" d="100"/>
        </p:scale>
        <p:origin x="1827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611"/>
    </p:cViewPr>
  </p:sorterViewPr>
  <p:notesViewPr>
    <p:cSldViewPr snapToGrid="0"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2978B1-D068-47E8-9D8F-DDBF907F7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00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978B1-D068-47E8-9D8F-DDBF907F7C1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4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E1DEB4-BAD6-446D-919C-8310BE9C7D1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978B1-D068-47E8-9D8F-DDBF907F7C1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9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2978B1-D068-47E8-9D8F-DDBF907F7C1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1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box! Latest, stable, and PDF/</a:t>
            </a:r>
            <a:r>
              <a:rPr lang="en-US" dirty="0" err="1"/>
              <a:t>Epub</a:t>
            </a:r>
            <a:r>
              <a:rPr lang="en-US" dirty="0"/>
              <a:t> in lower left! Single source of truth for Python API!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2978B1-D068-47E8-9D8F-DDBF907F7C1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0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box! Latest, stable, and PDF/</a:t>
            </a:r>
            <a:r>
              <a:rPr lang="en-US" dirty="0" err="1"/>
              <a:t>Epub</a:t>
            </a:r>
            <a:r>
              <a:rPr lang="en-US" dirty="0"/>
              <a:t> in lower left! Single source of truth for Python API! Easily fork on GitHub and contribute via Edit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2978B1-D068-47E8-9D8F-DDBF907F7C1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89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7D4A7B70-74BE-4111-986C-B18FDDA06232}" type="slidenum">
              <a:rPr lang="en-US" altLang="en-US" sz="1200">
                <a:cs typeface="Arial" charset="0"/>
              </a:rPr>
              <a:pPr algn="r"/>
              <a:t>24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3962" cy="411638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457200">
              <a:defRPr/>
            </a:pPr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978B1-D068-47E8-9D8F-DDBF907F7C1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2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9" y="5602288"/>
            <a:ext cx="2211387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90" y="5885071"/>
            <a:ext cx="27082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7219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012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A0AA-7FD3-4A82-9345-19D203299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9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45F6-34A2-4511-A3FB-315699BF1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24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172200"/>
            <a:ext cx="411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9E3F0-957F-4C2E-A4DA-12781F608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2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776C-14D7-48C6-B1E3-FF145FC10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1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C8E0-503E-4745-A517-CFD08AC9D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1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462B-5250-49FE-8A2E-19B006A29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671F83BD-2119-406E-B847-CD3D3B269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1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ACEB-D72B-4C0B-B940-72A92838F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9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EE97-0F2E-4B87-BB55-F7FDEEB23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7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2EA0-71A3-4F83-BC2C-56E5F38A3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3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9E37-CFA8-442E-BA24-229311A8B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6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83C2-34A6-4DA9-845D-D15FEE5C6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9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355725"/>
            <a:ext cx="8399462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28" name="Picture 1" descr="CHTC_logo_color_horiz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88"/>
            <a:ext cx="27622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625475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1F83BD-2119-406E-B847-CD3D3B269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6181725"/>
            <a:ext cx="27082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9" r:id="rId2"/>
    <p:sldLayoutId id="2147483730" r:id="rId3"/>
    <p:sldLayoutId id="2147483739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9C4B71-8A2C-43ED-8151-EAC41F9A7E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9272" y="949091"/>
            <a:ext cx="9162543" cy="49578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9182" y="828736"/>
            <a:ext cx="9034817" cy="2599261"/>
          </a:xfrm>
        </p:spPr>
        <p:txBody>
          <a:bodyPr/>
          <a:lstStyle/>
          <a:p>
            <a:r>
              <a:rPr lang="en-US" dirty="0"/>
              <a:t>What’s new in HTCondor?</a:t>
            </a:r>
            <a:br>
              <a:rPr lang="en-US" dirty="0"/>
            </a:br>
            <a:r>
              <a:rPr lang="en-US" dirty="0"/>
              <a:t>What’s coming?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HTCondor Week 2019</a:t>
            </a:r>
            <a:br>
              <a:rPr lang="en-US" sz="3600" dirty="0"/>
            </a:br>
            <a:r>
              <a:rPr lang="en-US" sz="3600" dirty="0"/>
              <a:t>May 21, 2019 – Madison, WI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838200" y="3544865"/>
            <a:ext cx="7772400" cy="203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sz="2800" kern="0" dirty="0"/>
              <a:t>Todd Tannenbaum</a:t>
            </a:r>
          </a:p>
          <a:p>
            <a:r>
              <a:rPr lang="en-US" sz="2800" kern="0" dirty="0"/>
              <a:t>Center for High Throughput Computing</a:t>
            </a:r>
          </a:p>
          <a:p>
            <a:r>
              <a:rPr lang="en-US" sz="2800" kern="0" dirty="0"/>
              <a:t>Department of Computer Sciences</a:t>
            </a:r>
          </a:p>
          <a:p>
            <a:r>
              <a:rPr lang="en-US" sz="2800" kern="0" dirty="0"/>
              <a:t>University of Wisconsin-Madison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561FE-7C9E-40EC-B888-4C9A7F889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9E3F0-957F-4C2E-A4DA-12781F60800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1AAFA6B-2E74-4A8B-B643-C8637E596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6" y="663114"/>
            <a:ext cx="2917713" cy="4767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EC325B-A2F5-4E33-9DD8-598163C2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157" y="816823"/>
            <a:ext cx="4514850" cy="2533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A9B451-825E-4A8C-B06C-E2B429CA14DD}"/>
              </a:ext>
            </a:extLst>
          </p:cNvPr>
          <p:cNvSpPr txBox="1"/>
          <p:nvPr/>
        </p:nvSpPr>
        <p:spPr>
          <a:xfrm>
            <a:off x="3760026" y="3350473"/>
            <a:ext cx="5383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"You know nothing, Job Snow!"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1A9751-7612-4C45-B818-3F17F417D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709" y="4196759"/>
            <a:ext cx="3162733" cy="17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6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8BB339-D053-4FD9-B8A0-A99A26DF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is coming for…</a:t>
            </a:r>
          </a:p>
        </p:txBody>
      </p:sp>
      <p:pic>
        <p:nvPicPr>
          <p:cNvPr id="7" name="Content Placeholder 6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28AAC06-BA44-490D-BA62-320901ABCE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7485" y="1577515"/>
            <a:ext cx="4334515" cy="2438165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6C7F7B-2300-4BBA-B261-CCC678449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858559"/>
            <a:ext cx="4439959" cy="4228809"/>
          </a:xfrm>
        </p:spPr>
        <p:txBody>
          <a:bodyPr/>
          <a:lstStyle/>
          <a:p>
            <a:r>
              <a:rPr lang="en-US" dirty="0"/>
              <a:t>SOAP API</a:t>
            </a:r>
          </a:p>
          <a:p>
            <a:pPr lvl="1"/>
            <a:r>
              <a:rPr lang="en-US" dirty="0"/>
              <a:t>Long live House Python!</a:t>
            </a:r>
          </a:p>
          <a:p>
            <a:r>
              <a:rPr lang="en-US" dirty="0"/>
              <a:t>RHEL/Centos 6 Support</a:t>
            </a:r>
          </a:p>
          <a:p>
            <a:r>
              <a:rPr lang="en-US" dirty="0"/>
              <a:t>Quill</a:t>
            </a:r>
          </a:p>
          <a:p>
            <a:r>
              <a:rPr lang="en-US" dirty="0"/>
              <a:t>"Standard" Universe</a:t>
            </a:r>
          </a:p>
          <a:p>
            <a:pPr lvl="1"/>
            <a:r>
              <a:rPr lang="en-US" sz="2000" dirty="0"/>
              <a:t>Instead self-checkpoint vanilla job support [1]</a:t>
            </a:r>
            <a:endParaRPr lang="en-US" dirty="0"/>
          </a:p>
          <a:p>
            <a:r>
              <a:rPr lang="en-US" dirty="0"/>
              <a:t>Non-standard packaging</a:t>
            </a:r>
          </a:p>
          <a:p>
            <a:pPr lvl="1"/>
            <a:r>
              <a:rPr lang="en-US" sz="2000" dirty="0"/>
              <a:t>UW packages and Centos/Debian packages can now be the same</a:t>
            </a:r>
          </a:p>
          <a:p>
            <a:r>
              <a:rPr lang="en-US" sz="2400" dirty="0"/>
              <a:t>HTCondor Manual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3CAA4-7596-42FB-9DA1-7C522A94F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9E3F0-957F-4C2E-A4DA-12781F60800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640A3-34A1-427E-AE35-79C7BC3EA0ED}"/>
              </a:ext>
            </a:extLst>
          </p:cNvPr>
          <p:cNvSpPr txBox="1"/>
          <p:nvPr/>
        </p:nvSpPr>
        <p:spPr>
          <a:xfrm>
            <a:off x="335047" y="5879068"/>
            <a:ext cx="853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[1] https://htcondor-wiki.cs.wisc.edu/index.cgi/wiki?p=HowToRunSelfCheckpointingJobs</a:t>
            </a:r>
          </a:p>
        </p:txBody>
      </p:sp>
    </p:spTree>
    <p:extLst>
      <p:ext uri="{BB962C8B-B14F-4D97-AF65-F5344CB8AC3E}">
        <p14:creationId xmlns:p14="http://schemas.microsoft.com/office/powerpoint/2010/main" val="37617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2C14-ADFA-4CED-B8C4-76A8CFC8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60450"/>
          </a:xfrm>
        </p:spPr>
        <p:txBody>
          <a:bodyPr/>
          <a:lstStyle/>
          <a:p>
            <a:r>
              <a:rPr lang="en-US" sz="3200" dirty="0"/>
              <a:t>Manual is now a cheat-sheet "Page790.pdf"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D86FC-8770-4647-9BD8-ED8C28F6A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A462B-5250-49FE-8A2E-19B006A2929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DBAC5CD6-215C-426A-9253-2D98CCA88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59" y="560450"/>
            <a:ext cx="8061082" cy="62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8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2C14-ADFA-4CED-B8C4-76A8CFC8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895"/>
          </a:xfrm>
        </p:spPr>
        <p:txBody>
          <a:bodyPr/>
          <a:lstStyle/>
          <a:p>
            <a:r>
              <a:rPr lang="en-US" sz="3200" dirty="0"/>
              <a:t>http://htcondor.readthedocs.io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D86FC-8770-4647-9BD8-ED8C28F6A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A462B-5250-49FE-8A2E-19B006A2929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 descr="Submitting a Job — HTCondor Manual 8.9.2 documentation - Mozilla Firefox">
            <a:extLst>
              <a:ext uri="{FF2B5EF4-FFF2-40B4-BE49-F238E27FC236}">
                <a16:creationId xmlns:a16="http://schemas.microsoft.com/office/drawing/2014/main" id="{EAAC3820-B680-4A1F-8D0E-E80B56856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1" r="24357"/>
          <a:stretch/>
        </p:blipFill>
        <p:spPr>
          <a:xfrm>
            <a:off x="186854" y="703914"/>
            <a:ext cx="8770292" cy="60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73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2C14-ADFA-4CED-B8C4-76A8CFC8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895"/>
          </a:xfrm>
        </p:spPr>
        <p:txBody>
          <a:bodyPr/>
          <a:lstStyle/>
          <a:p>
            <a:r>
              <a:rPr lang="en-US" sz="3200" dirty="0"/>
              <a:t>http://htcondor.readthedocs.io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D86FC-8770-4647-9BD8-ED8C28F6A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A462B-5250-49FE-8A2E-19B006A2929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 descr="Submitting a Job — HTCondor Manual 8.9.2 documentation - Mozilla Firefox">
            <a:extLst>
              <a:ext uri="{FF2B5EF4-FFF2-40B4-BE49-F238E27FC236}">
                <a16:creationId xmlns:a16="http://schemas.microsoft.com/office/drawing/2014/main" id="{EAAC3820-B680-4A1F-8D0E-E80B56856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1" r="24357"/>
          <a:stretch/>
        </p:blipFill>
        <p:spPr>
          <a:xfrm>
            <a:off x="186854" y="703914"/>
            <a:ext cx="8770292" cy="600168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098EE0E-7737-4809-9CB1-F6DBB8088A09}"/>
              </a:ext>
            </a:extLst>
          </p:cNvPr>
          <p:cNvSpPr/>
          <p:nvPr/>
        </p:nvSpPr>
        <p:spPr bwMode="auto">
          <a:xfrm>
            <a:off x="186854" y="879500"/>
            <a:ext cx="2408152" cy="7108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9F099E-332E-4957-93CD-D1B74391ABDB}"/>
              </a:ext>
            </a:extLst>
          </p:cNvPr>
          <p:cNvSpPr/>
          <p:nvPr/>
        </p:nvSpPr>
        <p:spPr bwMode="auto">
          <a:xfrm>
            <a:off x="1437911" y="3638219"/>
            <a:ext cx="1403011" cy="50977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8" name="Picture 7" descr="Submitting a Job — HTCondor Manual 8.9.2 documentation - Mozilla Firefox">
            <a:extLst>
              <a:ext uri="{FF2B5EF4-FFF2-40B4-BE49-F238E27FC236}">
                <a16:creationId xmlns:a16="http://schemas.microsoft.com/office/drawing/2014/main" id="{E77659B6-EB3F-4B19-993B-864285850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443" t="9689" r="27328" b="83562"/>
          <a:stretch/>
        </p:blipFill>
        <p:spPr>
          <a:xfrm>
            <a:off x="7688977" y="822496"/>
            <a:ext cx="1268169" cy="4572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9E6DB0E-69A0-4F5F-8F7B-E19B6667AAB0}"/>
              </a:ext>
            </a:extLst>
          </p:cNvPr>
          <p:cNvSpPr/>
          <p:nvPr/>
        </p:nvSpPr>
        <p:spPr bwMode="auto">
          <a:xfrm>
            <a:off x="7573465" y="822496"/>
            <a:ext cx="1477107" cy="4360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38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HTCondor Singularity Integration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AutoShape 2" descr="http://singularity.lbl.gov/images/logo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singularity.lbl.gov/images/logo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singularity.lbl.gov/images/logo/log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7975" y="884392"/>
            <a:ext cx="8399462" cy="4227513"/>
          </a:xfrm>
        </p:spPr>
        <p:txBody>
          <a:bodyPr/>
          <a:lstStyle/>
          <a:p>
            <a:r>
              <a:rPr lang="en-US" sz="2800" dirty="0"/>
              <a:t>What is Singularity? </a:t>
            </a:r>
          </a:p>
          <a:p>
            <a:pPr marL="0" indent="0">
              <a:buNone/>
            </a:pPr>
            <a:r>
              <a:rPr lang="en-US" sz="2800" dirty="0"/>
              <a:t>    Like Docker but…</a:t>
            </a:r>
          </a:p>
          <a:p>
            <a:pPr lvl="1"/>
            <a:r>
              <a:rPr lang="en-US" sz="2400" dirty="0"/>
              <a:t>No root owned daemon process, just a </a:t>
            </a:r>
            <a:r>
              <a:rPr lang="en-US" sz="2400" dirty="0" err="1"/>
              <a:t>setuid</a:t>
            </a:r>
            <a:endParaRPr lang="en-US" sz="2400" dirty="0"/>
          </a:p>
          <a:p>
            <a:pPr lvl="1"/>
            <a:r>
              <a:rPr lang="en-US" sz="2400" dirty="0"/>
              <a:t>No </a:t>
            </a:r>
            <a:r>
              <a:rPr lang="en-US" sz="2400" dirty="0" err="1"/>
              <a:t>setuid</a:t>
            </a:r>
            <a:r>
              <a:rPr lang="en-US" sz="2400" dirty="0"/>
              <a:t> required (as of very latest RHEL7)</a:t>
            </a:r>
          </a:p>
          <a:p>
            <a:pPr lvl="1"/>
            <a:r>
              <a:rPr lang="en-US" sz="2400" dirty="0"/>
              <a:t>Easy access to host resources </a:t>
            </a:r>
            <a:r>
              <a:rPr lang="en-US" sz="2400" dirty="0" err="1"/>
              <a:t>incl</a:t>
            </a:r>
            <a:r>
              <a:rPr lang="en-US" sz="2400" dirty="0"/>
              <a:t> GPU, network, file systems</a:t>
            </a:r>
          </a:p>
          <a:p>
            <a:r>
              <a:rPr lang="en-US" sz="2800" dirty="0"/>
              <a:t>HTCondor allows admin to define a policy (with access to job and machine attributes) to control</a:t>
            </a:r>
          </a:p>
          <a:p>
            <a:pPr lvl="1"/>
            <a:r>
              <a:rPr lang="en-US" sz="2400" dirty="0"/>
              <a:t>Singularity image to use</a:t>
            </a:r>
          </a:p>
          <a:p>
            <a:pPr lvl="1"/>
            <a:r>
              <a:rPr lang="en-US" sz="2400" dirty="0"/>
              <a:t>Volume (bind) mounts</a:t>
            </a:r>
          </a:p>
          <a:p>
            <a:pPr lvl="1"/>
            <a:r>
              <a:rPr lang="en-US" sz="2400" dirty="0"/>
              <a:t>Location where HTCondor transfers files</a:t>
            </a:r>
          </a:p>
        </p:txBody>
      </p:sp>
      <p:pic>
        <p:nvPicPr>
          <p:cNvPr id="10" name="Content Placeholder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0100" y="922337"/>
            <a:ext cx="1533332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pic>
    </p:spTree>
    <p:extLst>
      <p:ext uri="{BB962C8B-B14F-4D97-AF65-F5344CB8AC3E}">
        <p14:creationId xmlns:p14="http://schemas.microsoft.com/office/powerpoint/2010/main" val="1476839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1988" y="928255"/>
            <a:ext cx="6074121" cy="5015346"/>
          </a:xfrm>
        </p:spPr>
        <p:txBody>
          <a:bodyPr/>
          <a:lstStyle/>
          <a:p>
            <a:r>
              <a:rPr lang="en-US" dirty="0"/>
              <a:t>Docker jobs get usage updates (i.e. network usage) reported in job </a:t>
            </a:r>
            <a:r>
              <a:rPr lang="en-US" dirty="0" err="1"/>
              <a:t>classad</a:t>
            </a:r>
            <a:endParaRPr lang="en-US" dirty="0"/>
          </a:p>
          <a:p>
            <a:r>
              <a:rPr lang="en-US" dirty="0"/>
              <a:t>Admin can add additional volumes</a:t>
            </a:r>
          </a:p>
          <a:p>
            <a:r>
              <a:rPr lang="en-US" dirty="0"/>
              <a:t>Conditionally drop capabilities</a:t>
            </a:r>
          </a:p>
          <a:p>
            <a:r>
              <a:rPr lang="en-US" dirty="0">
                <a:solidFill>
                  <a:srgbClr val="FF0000"/>
                </a:solidFill>
              </a:rPr>
              <a:t>Condor Chirp support</a:t>
            </a:r>
          </a:p>
          <a:p>
            <a:r>
              <a:rPr lang="en-US" dirty="0">
                <a:solidFill>
                  <a:srgbClr val="FF0000"/>
                </a:solidFill>
              </a:rPr>
              <a:t>Support for </a:t>
            </a:r>
            <a:r>
              <a:rPr lang="en-US" dirty="0" err="1">
                <a:solidFill>
                  <a:srgbClr val="FF0000"/>
                </a:solidFill>
              </a:rPr>
              <a:t>condor_ssh_to_job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For both Docker and Singularity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81484"/>
            <a:ext cx="9144000" cy="914400"/>
          </a:xfrm>
        </p:spPr>
        <p:txBody>
          <a:bodyPr/>
          <a:lstStyle/>
          <a:p>
            <a:r>
              <a:rPr lang="en-US" dirty="0"/>
              <a:t>Docker Job Enhancements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2" descr="https://blog.travis-ci.com/images/docker-lego-wha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 b="27735"/>
          <a:stretch/>
        </p:blipFill>
        <p:spPr bwMode="auto">
          <a:xfrm>
            <a:off x="6051791" y="3157875"/>
            <a:ext cx="2759699" cy="17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mocpages.com/user_images/77862/1493324068m_SPL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73" y="944611"/>
            <a:ext cx="2951018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8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975" y="1330582"/>
            <a:ext cx="8399462" cy="4695220"/>
          </a:xfrm>
        </p:spPr>
        <p:txBody>
          <a:bodyPr/>
          <a:lstStyle/>
          <a:p>
            <a:r>
              <a:rPr lang="en-US" sz="2800" dirty="0"/>
              <a:t>Two scenarios for interactive sessions</a:t>
            </a:r>
          </a:p>
          <a:p>
            <a:pPr lvl="1"/>
            <a:r>
              <a:rPr lang="en-US" sz="2400" dirty="0"/>
              <a:t>Interactive session alongside a batch job</a:t>
            </a:r>
          </a:p>
          <a:p>
            <a:pPr lvl="2"/>
            <a:r>
              <a:rPr lang="en-US" sz="2000" dirty="0" err="1"/>
              <a:t>condor_ssh_to_job</a:t>
            </a:r>
            <a:r>
              <a:rPr lang="en-US" sz="2000" dirty="0"/>
              <a:t>: Debugging job, monitoring job</a:t>
            </a:r>
          </a:p>
          <a:p>
            <a:pPr lvl="1"/>
            <a:r>
              <a:rPr lang="en-US" sz="2400" dirty="0"/>
              <a:t>Interactive session alone (no batch job)</a:t>
            </a:r>
          </a:p>
          <a:p>
            <a:pPr lvl="2"/>
            <a:r>
              <a:rPr lang="en-US" sz="2000" dirty="0" err="1"/>
              <a:t>condor_submit</a:t>
            </a:r>
            <a:r>
              <a:rPr lang="en-US" sz="2000" dirty="0"/>
              <a:t> –</a:t>
            </a:r>
            <a:r>
              <a:rPr lang="en-US" sz="2000" dirty="0" err="1"/>
              <a:t>i</a:t>
            </a:r>
            <a:r>
              <a:rPr lang="en-US" sz="2000" dirty="0"/>
              <a:t> : </a:t>
            </a:r>
            <a:r>
              <a:rPr lang="en-US" sz="2000" dirty="0" err="1"/>
              <a:t>Juptyer</a:t>
            </a:r>
            <a:r>
              <a:rPr lang="en-US" sz="2000" dirty="0"/>
              <a:t> notebooks, schedule shell access</a:t>
            </a:r>
          </a:p>
          <a:p>
            <a:pPr lvl="2"/>
            <a:r>
              <a:rPr lang="en-US" sz="2000" dirty="0"/>
              <a:t>p.s. </a:t>
            </a:r>
            <a:r>
              <a:rPr lang="en-US" sz="2000" dirty="0" err="1"/>
              <a:t>Jupyter</a:t>
            </a:r>
            <a:r>
              <a:rPr lang="en-US" sz="2000" dirty="0"/>
              <a:t> Hub </a:t>
            </a:r>
            <a:r>
              <a:rPr lang="en-US" sz="2000" dirty="0" err="1"/>
              <a:t>batchspawner</a:t>
            </a:r>
            <a:r>
              <a:rPr lang="en-US" sz="2000" dirty="0"/>
              <a:t> supports HTCondor  </a:t>
            </a:r>
          </a:p>
          <a:p>
            <a:r>
              <a:rPr lang="en-US" sz="2800" dirty="0"/>
              <a:t>Can tell the </a:t>
            </a:r>
            <a:r>
              <a:rPr lang="en-US" sz="2800" dirty="0" err="1"/>
              <a:t>schedd</a:t>
            </a:r>
            <a:r>
              <a:rPr lang="en-US" sz="2800" dirty="0"/>
              <a:t> to run a specified job immediately!  Interactive sessions, test jobs</a:t>
            </a:r>
          </a:p>
          <a:p>
            <a:pPr lvl="1"/>
            <a:r>
              <a:rPr lang="en-US" sz="2400" i="1" dirty="0" err="1"/>
              <a:t>condor_now</a:t>
            </a:r>
            <a:r>
              <a:rPr lang="en-US" sz="2400" i="1" dirty="0"/>
              <a:t> &lt;</a:t>
            </a:r>
            <a:r>
              <a:rPr lang="en-US" sz="2400" i="1" dirty="0" err="1"/>
              <a:t>job_id_to_run</a:t>
            </a:r>
            <a:r>
              <a:rPr lang="en-US" sz="2400" i="1" dirty="0"/>
              <a:t>&gt; &lt;</a:t>
            </a:r>
            <a:r>
              <a:rPr lang="en-US" sz="2400" i="1" dirty="0" err="1"/>
              <a:t>job_ids_to_kill</a:t>
            </a:r>
            <a:r>
              <a:rPr lang="en-US" sz="2400" i="1" dirty="0"/>
              <a:t>&gt;</a:t>
            </a:r>
          </a:p>
          <a:p>
            <a:pPr lvl="1"/>
            <a:r>
              <a:rPr lang="en-US" sz="2400" dirty="0"/>
              <a:t>No waiting for negotiation, scheduling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3963"/>
            <a:ext cx="9144000" cy="914400"/>
          </a:xfrm>
        </p:spPr>
        <p:txBody>
          <a:bodyPr/>
          <a:lstStyle/>
          <a:p>
            <a:r>
              <a:rPr lang="en-US" dirty="0"/>
              <a:t>Not just Batch - </a:t>
            </a:r>
            <a:br>
              <a:rPr lang="en-US" dirty="0"/>
            </a:br>
            <a:r>
              <a:rPr lang="en-US" dirty="0"/>
              <a:t>Interactive Sessions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AutoShape 2" descr="Image result for jupy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jupyter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jupyter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jupyter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Jupyter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Jupyter log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Jupyter log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http://jupyter.org/assets/try/jupy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36" y="76993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35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846" y="790332"/>
            <a:ext cx="8399462" cy="4227513"/>
          </a:xfrm>
        </p:spPr>
        <p:txBody>
          <a:bodyPr/>
          <a:lstStyle/>
          <a:p>
            <a:r>
              <a:rPr lang="en-US" sz="2800" dirty="0"/>
              <a:t>Bring HTC into Python environments incl Jupyter</a:t>
            </a:r>
          </a:p>
          <a:p>
            <a:r>
              <a:rPr lang="en-US" sz="2800" dirty="0"/>
              <a:t>HTCondor Bindings (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htcondor</a:t>
            </a:r>
            <a:r>
              <a:rPr lang="en-US" sz="2800" dirty="0"/>
              <a:t>) are steeped in the HTCondor ecosystem</a:t>
            </a:r>
          </a:p>
          <a:p>
            <a:pPr lvl="1"/>
            <a:r>
              <a:rPr lang="en-US" sz="2400" dirty="0"/>
              <a:t>Exposed to concepts like </a:t>
            </a:r>
            <a:r>
              <a:rPr lang="en-US" sz="2400" dirty="0" err="1"/>
              <a:t>Schedds</a:t>
            </a:r>
            <a:r>
              <a:rPr lang="en-US" sz="2400" dirty="0"/>
              <a:t>, Collectors, ClassAds, jobs, transactions to the </a:t>
            </a:r>
            <a:r>
              <a:rPr lang="en-US" sz="2400" dirty="0" err="1"/>
              <a:t>Schedd</a:t>
            </a:r>
            <a:r>
              <a:rPr lang="en-US" sz="2400" dirty="0"/>
              <a:t>,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800" dirty="0"/>
              <a:t>Working on a new package (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htcondor_jobs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Written on top of </a:t>
            </a:r>
            <a:r>
              <a:rPr lang="en-US" sz="2400" dirty="0" err="1"/>
              <a:t>htcondor</a:t>
            </a:r>
            <a:r>
              <a:rPr lang="en-US" sz="2400" dirty="0"/>
              <a:t> bindings</a:t>
            </a:r>
          </a:p>
          <a:p>
            <a:pPr lvl="1"/>
            <a:r>
              <a:rPr lang="en-US" sz="2400" dirty="0"/>
              <a:t>Simplified and streamlined to submit and manage jobs</a:t>
            </a:r>
          </a:p>
          <a:p>
            <a:r>
              <a:rPr lang="en-US" sz="2800" dirty="0"/>
              <a:t>Also released our </a:t>
            </a:r>
            <a:r>
              <a:rPr lang="en-US" sz="2800" b="1" dirty="0" err="1">
                <a:solidFill>
                  <a:srgbClr val="FF0000"/>
                </a:solidFill>
              </a:rPr>
              <a:t>HTMap</a:t>
            </a:r>
            <a:r>
              <a:rPr lang="en-US" sz="2800" b="1" dirty="0">
                <a:solidFill>
                  <a:srgbClr val="FF0000"/>
                </a:solidFill>
              </a:rPr>
              <a:t> package</a:t>
            </a:r>
          </a:p>
          <a:p>
            <a:pPr lvl="1"/>
            <a:r>
              <a:rPr lang="en-US" sz="2400" dirty="0"/>
              <a:t>No HTCondor concepts to learn, just extensions of familiar Python functionality. Inspired by BNL!</a:t>
            </a:r>
          </a:p>
          <a:p>
            <a:pPr marL="457200" lvl="1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476"/>
            <a:ext cx="9144000" cy="914400"/>
          </a:xfrm>
        </p:spPr>
        <p:txBody>
          <a:bodyPr/>
          <a:lstStyle/>
          <a:p>
            <a:r>
              <a:rPr lang="en-US" sz="4000" dirty="0"/>
              <a:t>Higher Level Python Abstractions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79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DED5FF-1ABF-4CF0-9083-869E1FB1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61585"/>
            <a:ext cx="4369576" cy="712654"/>
          </a:xfrm>
        </p:spPr>
        <p:txBody>
          <a:bodyPr/>
          <a:lstStyle/>
          <a:p>
            <a:r>
              <a:rPr lang="en-US" dirty="0" err="1"/>
              <a:t>htcondor</a:t>
            </a:r>
            <a:br>
              <a:rPr lang="en-US" dirty="0"/>
            </a:br>
            <a:r>
              <a:rPr lang="en-US" dirty="0"/>
              <a:t>package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8488C-DBC9-4B00-8399-FD54816BA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EBC01-8183-410E-B9CC-A019DD363FB3}"/>
              </a:ext>
            </a:extLst>
          </p:cNvPr>
          <p:cNvSpPr txBox="1"/>
          <p:nvPr/>
        </p:nvSpPr>
        <p:spPr>
          <a:xfrm>
            <a:off x="209804" y="356327"/>
            <a:ext cx="6955750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htcondor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Describe jobs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htcondor.Submit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('''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executable = my_program.exe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output = 'run$(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).out'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''')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Submit jobs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htcondor.Schedd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schedd.transaction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as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sub.queue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txn,count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10)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Wait for jobs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time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schedd.query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constraint='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=='+str(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attr_list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=['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'])):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time.sleep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89210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0AC1BA-04DF-431D-8E78-2B8B39E55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EA2EA0-71A3-4F83-BC2C-56E5F38A3D0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1F72275-4CEA-40CB-B5D3-1EF359C02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306" y="2241866"/>
            <a:ext cx="5035015" cy="377626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F3FFE31-7A02-4A62-8FE8-1B99AFA2B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706" y="2031600"/>
            <a:ext cx="4035389" cy="4035389"/>
          </a:xfrm>
          <a:prstGeom prst="rect">
            <a:avLst/>
          </a:prstGeom>
        </p:spPr>
      </p:pic>
      <p:pic>
        <p:nvPicPr>
          <p:cNvPr id="10" name="Picture 9" descr="A cellphone on a table&#10;&#10;Description automatically generated">
            <a:extLst>
              <a:ext uri="{FF2B5EF4-FFF2-40B4-BE49-F238E27FC236}">
                <a16:creationId xmlns:a16="http://schemas.microsoft.com/office/drawing/2014/main" id="{41ECA2E6-3890-4B8A-8A61-7022AED76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687" y="278418"/>
            <a:ext cx="3984504" cy="3506364"/>
          </a:xfrm>
          <a:prstGeom prst="rect">
            <a:avLst/>
          </a:prstGeom>
        </p:spPr>
      </p:pic>
      <p:pic>
        <p:nvPicPr>
          <p:cNvPr id="12" name="Picture 11" descr="A picture containing monitor, wall, indoor, table&#10;&#10;Description automatically generated">
            <a:extLst>
              <a:ext uri="{FF2B5EF4-FFF2-40B4-BE49-F238E27FC236}">
                <a16:creationId xmlns:a16="http://schemas.microsoft.com/office/drawing/2014/main" id="{8B23F6D1-3850-4FCB-9B38-E4EC8153C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754" y="791011"/>
            <a:ext cx="4023360" cy="53583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BF822E-73A2-43B8-BBE5-70B39460E6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936"/>
            <a:ext cx="4982950" cy="26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4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8488C-DBC9-4B00-8399-FD54816BA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EBC01-8183-410E-B9CC-A019DD363FB3}"/>
              </a:ext>
            </a:extLst>
          </p:cNvPr>
          <p:cNvSpPr txBox="1"/>
          <p:nvPr/>
        </p:nvSpPr>
        <p:spPr>
          <a:xfrm>
            <a:off x="293566" y="1160095"/>
            <a:ext cx="603242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htcondor_jobs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jobs</a:t>
            </a:r>
          </a:p>
          <a:p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Describe jobs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desc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jobs.SubmitDescription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executable = 'my_program.exe',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output = 'run$(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).out'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Submit jobs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handle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jobs.submit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(desc, count = 10)</a:t>
            </a:r>
          </a:p>
          <a:p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Wait for jobs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handle.wait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0253733-95F7-4FE0-9FC3-A79C3CCE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620" y="1026082"/>
            <a:ext cx="4369576" cy="712654"/>
          </a:xfrm>
        </p:spPr>
        <p:txBody>
          <a:bodyPr/>
          <a:lstStyle/>
          <a:p>
            <a:r>
              <a:rPr lang="en-US" dirty="0" err="1"/>
              <a:t>htcondor_jobs</a:t>
            </a:r>
            <a:r>
              <a:rPr lang="en-US" dirty="0"/>
              <a:t> package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52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DECD4B-3727-469E-AD0C-A27B5DAF19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EA2EA0-71A3-4F83-BC2C-56E5F38A3D0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703E69C-68AA-4682-AFB5-052398B7C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74" y="167389"/>
            <a:ext cx="4866370" cy="3570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0AA043-1B4D-4EFF-8875-90DB0FA9C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316" y="4558974"/>
            <a:ext cx="2868842" cy="1552318"/>
          </a:xfrm>
          <a:prstGeom prst="rect">
            <a:avLst/>
          </a:prstGeom>
        </p:spPr>
      </p:pic>
      <p:pic>
        <p:nvPicPr>
          <p:cNvPr id="7" name="Picture 6" descr="A picture containing person, man, indoor, green&#10;&#10;Description automatically generated">
            <a:extLst>
              <a:ext uri="{FF2B5EF4-FFF2-40B4-BE49-F238E27FC236}">
                <a16:creationId xmlns:a16="http://schemas.microsoft.com/office/drawing/2014/main" id="{4F6E3885-39A3-4279-ACC6-80B9622EC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409" y="3908013"/>
            <a:ext cx="476250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895037-0B5B-46EC-A792-DB5E00F97B1B}"/>
              </a:ext>
            </a:extLst>
          </p:cNvPr>
          <p:cNvSpPr txBox="1"/>
          <p:nvPr/>
        </p:nvSpPr>
        <p:spPr>
          <a:xfrm>
            <a:off x="3972870" y="1389049"/>
            <a:ext cx="1326229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Job!</a:t>
            </a: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0A993EE4-CE38-4E78-9CA1-40FA22BE4391}"/>
              </a:ext>
            </a:extLst>
          </p:cNvPr>
          <p:cNvSpPr/>
          <p:nvPr/>
        </p:nvSpPr>
        <p:spPr bwMode="auto">
          <a:xfrm>
            <a:off x="3580818" y="837618"/>
            <a:ext cx="1102864" cy="670095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2172" y="5497744"/>
            <a:ext cx="7391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See https://github.com/htcondor/htmap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20307-4D67-42D0-A74D-6ABB07DD3FB2}"/>
              </a:ext>
            </a:extLst>
          </p:cNvPr>
          <p:cNvSpPr txBox="1"/>
          <p:nvPr/>
        </p:nvSpPr>
        <p:spPr>
          <a:xfrm>
            <a:off x="293566" y="1160095"/>
            <a:ext cx="603242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htmap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Describe work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double(x):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2 * x 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Do work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doubled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htmap.map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double,range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(10)) 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Use results!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print(list(doubled))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[0, 2, 4, 6, 8, 10, 12, 14, 16, 18] </a:t>
            </a:r>
          </a:p>
          <a:p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E1B497-5996-414B-9FE5-EB81628B388E}"/>
              </a:ext>
            </a:extLst>
          </p:cNvPr>
          <p:cNvSpPr txBox="1">
            <a:spLocks/>
          </p:cNvSpPr>
          <p:nvPr/>
        </p:nvSpPr>
        <p:spPr bwMode="auto">
          <a:xfrm>
            <a:off x="4564620" y="1026082"/>
            <a:ext cx="4369576" cy="71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kern="0" dirty="0" err="1"/>
              <a:t>htmap</a:t>
            </a:r>
            <a:endParaRPr lang="en-US" kern="0" dirty="0"/>
          </a:p>
          <a:p>
            <a:r>
              <a:rPr lang="en-US" kern="0" dirty="0"/>
              <a:t> package</a:t>
            </a:r>
            <a:br>
              <a:rPr lang="en-US" kern="0" dirty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75176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976" y="769938"/>
            <a:ext cx="8399462" cy="4227513"/>
          </a:xfrm>
        </p:spPr>
        <p:txBody>
          <a:bodyPr/>
          <a:lstStyle/>
          <a:p>
            <a:r>
              <a:rPr lang="en-US" dirty="0"/>
              <a:t>Instantiate an HTCondor Annex to dynamically add additional execute slots for jobs submitted at your site</a:t>
            </a:r>
          </a:p>
          <a:p>
            <a:pPr lvl="1"/>
            <a:r>
              <a:rPr lang="en-US" dirty="0"/>
              <a:t>Get status on an Annex</a:t>
            </a:r>
          </a:p>
          <a:p>
            <a:pPr lvl="1"/>
            <a:r>
              <a:rPr lang="en-US" dirty="0"/>
              <a:t>Control which jobs (or users, or groups) can use an Annex</a:t>
            </a:r>
          </a:p>
          <a:p>
            <a:r>
              <a:rPr lang="en-US" dirty="0"/>
              <a:t>Want to launch an Annex on</a:t>
            </a:r>
          </a:p>
          <a:p>
            <a:pPr lvl="1"/>
            <a:r>
              <a:rPr lang="en-US" dirty="0"/>
              <a:t>Clouds</a:t>
            </a:r>
          </a:p>
          <a:p>
            <a:pPr lvl="2"/>
            <a:r>
              <a:rPr lang="en-US" dirty="0"/>
              <a:t>Via cloud APIs </a:t>
            </a:r>
          </a:p>
          <a:p>
            <a:pPr lvl="1"/>
            <a:r>
              <a:rPr lang="en-US" dirty="0"/>
              <a:t>HPC  Centers / Supercomputers</a:t>
            </a:r>
          </a:p>
          <a:p>
            <a:pPr lvl="2"/>
            <a:r>
              <a:rPr lang="en-US" dirty="0"/>
              <a:t>Via edge services (i.e. HTCondor-CE)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HTCondor "Annex"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33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2C5ED-877D-425F-B55B-EEBA119C148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/>
              <a:t>Grid Universe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5464" y="482600"/>
            <a:ext cx="8818536" cy="4495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8138" indent="-338138" defTabSz="457200" eaLnBrk="1" hangingPunct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/>
              <a:t>Reliable, durable submission of a job to a remote scheduler </a:t>
            </a:r>
          </a:p>
          <a:p>
            <a:pPr marL="338138" indent="-338138" defTabSz="457200" eaLnBrk="1" hangingPunct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/>
              <a:t>Popular way to send pilot jobs (used by glideinWMS), key component of HTCondor-CE</a:t>
            </a:r>
          </a:p>
          <a:p>
            <a:pPr marL="338138" indent="-338138" defTabSz="457200" eaLnBrk="1" hangingPunct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/>
              <a:t>Supports many “back end” types: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/>
              <a:t>HTCondor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/>
              <a:t>PBS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/>
              <a:t>LSF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/>
              <a:t>Grid Engine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/>
              <a:t>Google Compute Engine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/>
              <a:t>Amazon AWS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/>
              <a:t>OpenStack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/>
              <a:t>Cream</a:t>
            </a:r>
          </a:p>
          <a:p>
            <a:pPr marL="738188" lvl="1" indent="-280988" defTabSz="457200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 err="1"/>
              <a:t>NorduGrid</a:t>
            </a:r>
            <a:r>
              <a:rPr lang="en-GB" altLang="en-US" sz="2000" dirty="0"/>
              <a:t> ARC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/>
              <a:t>BOINC</a:t>
            </a:r>
          </a:p>
          <a:p>
            <a:pPr marL="738188" lvl="1" indent="-280988" defTabSz="457200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/>
              <a:t>Globus: GT2, GT5</a:t>
            </a:r>
          </a:p>
          <a:p>
            <a:pPr marL="738188" lvl="1" indent="-280988" defTabSz="457200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/>
              <a:t>UNICORE</a:t>
            </a:r>
          </a:p>
          <a:p>
            <a:pPr marL="457200" lvl="1" indent="0" defTabSz="457200" eaLnBrk="1" hangingPunct="1">
              <a:lnSpc>
                <a:spcPct val="90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000" dirty="0"/>
          </a:p>
          <a:p>
            <a:pPr marL="338138" indent="-338138" defTabSz="457200" eaLnBrk="1" hangingPunct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000" dirty="0"/>
          </a:p>
        </p:txBody>
      </p:sp>
      <p:pic>
        <p:nvPicPr>
          <p:cNvPr id="5125" name="Picture 4" descr="globusalliance-nou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16192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logo-ng-sheared-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886200"/>
            <a:ext cx="2286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unicore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5543550"/>
            <a:ext cx="14287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pbsguy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92" y="4314825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0" descr="logoeg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978400"/>
            <a:ext cx="11620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1" descr="s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55" y="2288381"/>
            <a:ext cx="15621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2" descr="white_bird_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7" y="1403350"/>
            <a:ext cx="24177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4948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226" y="574099"/>
            <a:ext cx="1916614" cy="309996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445" y="1093181"/>
            <a:ext cx="5433846" cy="2606849"/>
          </a:xfrm>
        </p:spPr>
        <p:txBody>
          <a:bodyPr/>
          <a:lstStyle/>
          <a:p>
            <a:r>
              <a:rPr lang="en-US" sz="2800" dirty="0"/>
              <a:t>Speak to </a:t>
            </a:r>
            <a:r>
              <a:rPr lang="en-US" sz="2800" dirty="0">
                <a:solidFill>
                  <a:srgbClr val="FF0000"/>
                </a:solidFill>
              </a:rPr>
              <a:t>Microsoft Azure</a:t>
            </a:r>
          </a:p>
          <a:p>
            <a:r>
              <a:rPr lang="en-US" sz="2800" dirty="0"/>
              <a:t>Speak </a:t>
            </a:r>
            <a:r>
              <a:rPr lang="en-US" sz="2800" dirty="0">
                <a:solidFill>
                  <a:srgbClr val="FF0000"/>
                </a:solidFill>
              </a:rPr>
              <a:t>native SLURM protocol </a:t>
            </a:r>
          </a:p>
          <a:p>
            <a:r>
              <a:rPr lang="en-US" sz="2800" dirty="0"/>
              <a:t>Speak to </a:t>
            </a:r>
            <a:r>
              <a:rPr lang="en-US" sz="2800" dirty="0">
                <a:solidFill>
                  <a:srgbClr val="FF0000"/>
                </a:solidFill>
              </a:rPr>
              <a:t>Cobalt Scheduler</a:t>
            </a:r>
          </a:p>
          <a:p>
            <a:r>
              <a:rPr lang="en-US" sz="2800" dirty="0"/>
              <a:t>Actively working on </a:t>
            </a:r>
            <a:r>
              <a:rPr lang="en-US" sz="2800" dirty="0">
                <a:solidFill>
                  <a:srgbClr val="FF0000"/>
                </a:solidFill>
              </a:rPr>
              <a:t>Kubernetes!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155119"/>
            <a:ext cx="9143998" cy="914400"/>
          </a:xfrm>
        </p:spPr>
        <p:txBody>
          <a:bodyPr/>
          <a:lstStyle/>
          <a:p>
            <a:r>
              <a:rPr lang="en-US" sz="3600" dirty="0"/>
              <a:t>V8.8 Added Grid Universe support for Azure, SLURM, Cobalt, soon k8s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52E02-9ACB-2D4E-A46C-4D0E08263A2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62792" y="1704109"/>
            <a:ext cx="1119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Jaime: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Grid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Jedi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0" y="3429000"/>
            <a:ext cx="914399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sz="3600" kern="0" dirty="0"/>
              <a:t>Also HTCondor-CE "native" package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94846" y="4104859"/>
            <a:ext cx="8249106" cy="242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400" kern="0" dirty="0"/>
              <a:t>HTCondor-CE started as an OSG package</a:t>
            </a:r>
          </a:p>
          <a:p>
            <a:r>
              <a:rPr lang="en-US" sz="2400" kern="0" dirty="0"/>
              <a:t>European Grid Infrastructure (EGI) wants to adopt HTCondor-CE without all the OSG dependencies….</a:t>
            </a:r>
          </a:p>
          <a:p>
            <a:r>
              <a:rPr lang="en-US" sz="2400" kern="0" dirty="0"/>
              <a:t>Moving HTCondor-CE upstream from OSG to HTCondor Project (plus adding EGI/WLCG accounting support)</a:t>
            </a:r>
          </a:p>
        </p:txBody>
      </p:sp>
      <p:pic>
        <p:nvPicPr>
          <p:cNvPr id="2050" name="Picture 2" descr="Image result for kubernetes">
            <a:extLst>
              <a:ext uri="{FF2B5EF4-FFF2-40B4-BE49-F238E27FC236}">
                <a16:creationId xmlns:a16="http://schemas.microsoft.com/office/drawing/2014/main" id="{71310E7B-1B65-4B15-A5B6-1DCD2132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07" y="2125223"/>
            <a:ext cx="1279585" cy="12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70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4100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43" y="323704"/>
            <a:ext cx="595312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ultiply 4"/>
          <p:cNvSpPr/>
          <p:nvPr/>
        </p:nvSpPr>
        <p:spPr bwMode="auto">
          <a:xfrm>
            <a:off x="5651398" y="2388778"/>
            <a:ext cx="1743075" cy="985837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6702" y="3345047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CPU cores!</a:t>
            </a:r>
          </a:p>
        </p:txBody>
      </p:sp>
      <p:pic>
        <p:nvPicPr>
          <p:cNvPr id="7" name="Picture 6" descr="Grafana - NOvA NERSC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48506" r="2969" b="11043"/>
          <a:stretch/>
        </p:blipFill>
        <p:spPr>
          <a:xfrm>
            <a:off x="-28957" y="3581158"/>
            <a:ext cx="5297748" cy="3267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68791" y="4471531"/>
            <a:ext cx="348467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FNAL HEPCloud </a:t>
            </a:r>
          </a:p>
          <a:p>
            <a:r>
              <a:rPr lang="en-US" dirty="0" err="1"/>
              <a:t>NOvA</a:t>
            </a:r>
            <a:r>
              <a:rPr lang="en-US" dirty="0"/>
              <a:t> Run</a:t>
            </a:r>
          </a:p>
          <a:p>
            <a:r>
              <a:rPr lang="en-US" dirty="0"/>
              <a:t>(via Annex at NERSC)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E4728D-920C-4C1B-A7CD-471F31697C36}"/>
              </a:ext>
            </a:extLst>
          </p:cNvPr>
          <p:cNvSpPr txBox="1"/>
          <p:nvPr/>
        </p:nvSpPr>
        <p:spPr>
          <a:xfrm>
            <a:off x="9340" y="40096"/>
            <a:ext cx="9125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http://news.fnal.gov/2018/07/fermilab-computing-experts-bolster-nova-evidence-1-million-cores-consumed/</a:t>
            </a:r>
          </a:p>
        </p:txBody>
      </p:sp>
    </p:spTree>
    <p:extLst>
      <p:ext uri="{BB962C8B-B14F-4D97-AF65-F5344CB8AC3E}">
        <p14:creationId xmlns:p14="http://schemas.microsoft.com/office/powerpoint/2010/main" val="57466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0F8C2F41-063A-0047-BE13-55AF88DBB5E8}"/>
              </a:ext>
            </a:extLst>
          </p:cNvPr>
          <p:cNvSpPr/>
          <p:nvPr/>
        </p:nvSpPr>
        <p:spPr bwMode="auto">
          <a:xfrm>
            <a:off x="2193925" y="1666875"/>
            <a:ext cx="4621213" cy="4110038"/>
          </a:xfrm>
          <a:prstGeom prst="cloud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663ED0-B2BC-A440-A39C-4675C154E49D}"/>
              </a:ext>
            </a:extLst>
          </p:cNvPr>
          <p:cNvSpPr/>
          <p:nvPr/>
        </p:nvSpPr>
        <p:spPr bwMode="auto">
          <a:xfrm>
            <a:off x="3043238" y="2355850"/>
            <a:ext cx="2849562" cy="251936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63" name="Slide Number Placeholder 2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BE78E1-594B-4D15-AABB-1FDE7B8BF11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D5ADCC-3CB5-8547-BAC5-F3192F4E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838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No internet access to HPC edge service?</a:t>
            </a:r>
            <a:br>
              <a:rPr lang="en-US" sz="3600" dirty="0"/>
            </a:br>
            <a:r>
              <a:rPr lang="en-US" sz="3600" dirty="0"/>
              <a:t>File-based Job Submission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3138488" y="2919413"/>
            <a:ext cx="979487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/>
              <a:t>request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4560888" y="2890838"/>
            <a:ext cx="979487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/>
              <a:t>status.1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4652963" y="3173413"/>
            <a:ext cx="979487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/>
              <a:t>status.2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3378200" y="4171950"/>
            <a:ext cx="977900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/>
              <a:t>input</a:t>
            </a: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3268663" y="3965575"/>
            <a:ext cx="979487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/>
              <a:t>input</a:t>
            </a: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3116263" y="3757613"/>
            <a:ext cx="979487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 dirty="0"/>
              <a:t>input</a:t>
            </a:r>
          </a:p>
        </p:txBody>
      </p:sp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4799013" y="4327525"/>
            <a:ext cx="979487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/>
              <a:t>output</a:t>
            </a:r>
          </a:p>
        </p:txBody>
      </p:sp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4689475" y="4121150"/>
            <a:ext cx="979488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/>
              <a:t>output</a:t>
            </a:r>
          </a:p>
        </p:txBody>
      </p:sp>
      <p:sp>
        <p:nvSpPr>
          <p:cNvPr id="15373" name="TextBox 15"/>
          <p:cNvSpPr txBox="1">
            <a:spLocks noChangeArrowheads="1"/>
          </p:cNvSpPr>
          <p:nvPr/>
        </p:nvSpPr>
        <p:spPr bwMode="auto">
          <a:xfrm>
            <a:off x="4537075" y="3913188"/>
            <a:ext cx="979488" cy="401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/>
              <a:t>output</a:t>
            </a:r>
          </a:p>
        </p:txBody>
      </p:sp>
      <p:sp>
        <p:nvSpPr>
          <p:cNvPr id="15374" name="TextBox 16"/>
          <p:cNvSpPr txBox="1">
            <a:spLocks noChangeArrowheads="1"/>
          </p:cNvSpPr>
          <p:nvPr/>
        </p:nvSpPr>
        <p:spPr bwMode="auto">
          <a:xfrm>
            <a:off x="4819650" y="3462338"/>
            <a:ext cx="979488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/>
              <a:t>status.3</a:t>
            </a:r>
          </a:p>
        </p:txBody>
      </p:sp>
      <p:sp>
        <p:nvSpPr>
          <p:cNvPr id="15376" name="TextBox 19"/>
          <p:cNvSpPr txBox="1">
            <a:spLocks noChangeArrowheads="1"/>
          </p:cNvSpPr>
          <p:nvPr/>
        </p:nvSpPr>
        <p:spPr bwMode="auto">
          <a:xfrm>
            <a:off x="3084513" y="2386013"/>
            <a:ext cx="1420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400"/>
              <a:t>JobXXX</a:t>
            </a:r>
          </a:p>
        </p:txBody>
      </p:sp>
      <p:sp>
        <p:nvSpPr>
          <p:cNvPr id="15377" name="Rounded Rectangle 20"/>
          <p:cNvSpPr>
            <a:spLocks noChangeArrowheads="1"/>
          </p:cNvSpPr>
          <p:nvPr/>
        </p:nvSpPr>
        <p:spPr bwMode="auto">
          <a:xfrm>
            <a:off x="430213" y="2355850"/>
            <a:ext cx="1763712" cy="8175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78" name="TextBox 21"/>
          <p:cNvSpPr txBox="1">
            <a:spLocks noChangeArrowheads="1"/>
          </p:cNvSpPr>
          <p:nvPr/>
        </p:nvSpPr>
        <p:spPr bwMode="auto">
          <a:xfrm>
            <a:off x="627063" y="2541588"/>
            <a:ext cx="1474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400" dirty="0" err="1"/>
              <a:t>Schedd</a:t>
            </a:r>
            <a:r>
              <a:rPr lang="en-US" altLang="en-US" sz="2400" dirty="0"/>
              <a:t> A</a:t>
            </a:r>
          </a:p>
        </p:txBody>
      </p:sp>
      <p:sp>
        <p:nvSpPr>
          <p:cNvPr id="15379" name="Rounded Rectangle 22"/>
          <p:cNvSpPr>
            <a:spLocks noChangeArrowheads="1"/>
          </p:cNvSpPr>
          <p:nvPr/>
        </p:nvSpPr>
        <p:spPr bwMode="auto">
          <a:xfrm>
            <a:off x="7058025" y="2355850"/>
            <a:ext cx="1763713" cy="8175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80" name="TextBox 23"/>
          <p:cNvSpPr txBox="1">
            <a:spLocks noChangeArrowheads="1"/>
          </p:cNvSpPr>
          <p:nvPr/>
        </p:nvSpPr>
        <p:spPr bwMode="auto">
          <a:xfrm>
            <a:off x="7254875" y="2541588"/>
            <a:ext cx="1474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400"/>
              <a:t>Schedd B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8083CF-6EDD-CB49-BBE7-588A422B636B}"/>
              </a:ext>
            </a:extLst>
          </p:cNvPr>
          <p:cNvCxnSpPr>
            <a:cxnSpLocks/>
            <a:stCxn id="15377" idx="3"/>
          </p:cNvCxnSpPr>
          <p:nvPr/>
        </p:nvCxnSpPr>
        <p:spPr bwMode="auto">
          <a:xfrm>
            <a:off x="2193925" y="2763838"/>
            <a:ext cx="1025525" cy="7397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94F1468-B463-BB40-8889-83B3E2C3BCFD}"/>
              </a:ext>
            </a:extLst>
          </p:cNvPr>
          <p:cNvCxnSpPr>
            <a:cxnSpLocks/>
            <a:endCxn id="15379" idx="1"/>
          </p:cNvCxnSpPr>
          <p:nvPr/>
        </p:nvCxnSpPr>
        <p:spPr bwMode="auto">
          <a:xfrm flipV="1">
            <a:off x="5799138" y="2763838"/>
            <a:ext cx="1258887" cy="698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8B3875-769F-E24B-9A98-1BA43CE41E46}"/>
              </a:ext>
            </a:extLst>
          </p:cNvPr>
          <p:cNvCxnSpPr/>
          <p:nvPr/>
        </p:nvCxnSpPr>
        <p:spPr bwMode="auto">
          <a:xfrm>
            <a:off x="4468813" y="2846388"/>
            <a:ext cx="0" cy="18811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074" name="Picture 2" descr="Image result for barcelona supercomputer center logo">
            <a:extLst>
              <a:ext uri="{FF2B5EF4-FFF2-40B4-BE49-F238E27FC236}">
                <a16:creationId xmlns:a16="http://schemas.microsoft.com/office/drawing/2014/main" id="{901E9454-C1BE-4466-9B2A-1C487272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1" y="3828667"/>
            <a:ext cx="1765299" cy="224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9C3F8D-721D-4556-8DE7-F1F49A392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0039"/>
            <a:ext cx="2761349" cy="12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86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197" y="738521"/>
            <a:ext cx="8399462" cy="4447165"/>
          </a:xfrm>
        </p:spPr>
        <p:txBody>
          <a:bodyPr/>
          <a:lstStyle/>
          <a:p>
            <a:r>
              <a:rPr lang="en-US" dirty="0"/>
              <a:t>HTCondor has long been able to detect GPU devices and schedule GPU jobs (CUDA/OpenCL)</a:t>
            </a:r>
          </a:p>
          <a:p>
            <a:r>
              <a:rPr lang="en-US" i="1" dirty="0">
                <a:solidFill>
                  <a:srgbClr val="FF0000"/>
                </a:solidFill>
              </a:rPr>
              <a:t>New in v8.8:</a:t>
            </a:r>
          </a:p>
          <a:p>
            <a:pPr lvl="1"/>
            <a:r>
              <a:rPr lang="en-US" dirty="0"/>
              <a:t>Monitor/report job GPU processor utilization </a:t>
            </a:r>
          </a:p>
          <a:p>
            <a:pPr lvl="1"/>
            <a:r>
              <a:rPr lang="en-US" dirty="0"/>
              <a:t>Monitor/report job GPU memory utilization</a:t>
            </a:r>
          </a:p>
          <a:p>
            <a:r>
              <a:rPr lang="en-US" i="1" dirty="0">
                <a:solidFill>
                  <a:srgbClr val="FF0000"/>
                </a:solidFill>
              </a:rPr>
              <a:t>Working on for v8.9.x</a:t>
            </a:r>
            <a:r>
              <a:rPr lang="en-US" dirty="0"/>
              <a:t>: simultaneously run multiple jobs on one GPU device</a:t>
            </a:r>
          </a:p>
          <a:p>
            <a:pPr lvl="1"/>
            <a:r>
              <a:rPr lang="en-US" sz="2400" dirty="0"/>
              <a:t>Specify GPU memory?</a:t>
            </a:r>
          </a:p>
          <a:p>
            <a:pPr lvl="1"/>
            <a:r>
              <a:rPr lang="en-US" sz="2400" dirty="0"/>
              <a:t>Volta hardware-assisted </a:t>
            </a:r>
            <a:r>
              <a:rPr lang="en-US" sz="2400" dirty="0" err="1"/>
              <a:t>Mutli</a:t>
            </a:r>
            <a:r>
              <a:rPr lang="en-US" sz="2400" dirty="0"/>
              <a:t>-Process Service (MPS)?</a:t>
            </a:r>
          </a:p>
          <a:p>
            <a:pPr lvl="1"/>
            <a:r>
              <a:rPr lang="en-US" sz="2400" dirty="0"/>
              <a:t>Working with LIGO on requirements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GPUs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D7B92B20-DC7E-48F5-8097-D66C770EF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14" y="319166"/>
            <a:ext cx="5910427" cy="350595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EC0AC4-2550-4287-AB16-39ABB06D23FD}"/>
              </a:ext>
            </a:extLst>
          </p:cNvPr>
          <p:cNvSpPr txBox="1"/>
          <p:nvPr/>
        </p:nvSpPr>
        <p:spPr>
          <a:xfrm>
            <a:off x="0" y="3825124"/>
            <a:ext cx="9180718" cy="120032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Nvidia's GeForce 256 was marketed in Oct 1999</a:t>
            </a:r>
          </a:p>
          <a:p>
            <a:pPr algn="ctr"/>
            <a:r>
              <a:rPr lang="en-US" sz="3600" dirty="0"/>
              <a:t>as "the world's first GPU"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4D6113-3CD5-445F-A7B7-89A670E1C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188" y="4725562"/>
            <a:ext cx="2560969" cy="138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782519"/>
            <a:ext cx="8399462" cy="4227513"/>
          </a:xfrm>
        </p:spPr>
        <p:txBody>
          <a:bodyPr/>
          <a:lstStyle/>
          <a:p>
            <a:r>
              <a:rPr lang="en-US" dirty="0"/>
              <a:t>Version of HTCondor available that has Federal Processing Standard (</a:t>
            </a:r>
            <a:r>
              <a:rPr lang="en-US" b="1" dirty="0"/>
              <a:t>FIPS</a:t>
            </a:r>
            <a:r>
              <a:rPr lang="en-US" dirty="0"/>
              <a:t>) Compliance</a:t>
            </a:r>
          </a:p>
          <a:p>
            <a:pPr lvl="1"/>
            <a:r>
              <a:rPr lang="en-US" dirty="0"/>
              <a:t>Currently as a separate download</a:t>
            </a:r>
          </a:p>
          <a:p>
            <a:pPr lvl="1"/>
            <a:r>
              <a:rPr lang="en-US" dirty="0"/>
              <a:t>AES has hardware support in most Intel CPUs, </a:t>
            </a:r>
            <a:r>
              <a:rPr lang="en-US" i="1" dirty="0"/>
              <a:t>so investigating at just doing TLS 1.3 all the time by default</a:t>
            </a:r>
          </a:p>
          <a:p>
            <a:r>
              <a:rPr lang="en-US" dirty="0"/>
              <a:t>TLS all the time may motivate us to drop UDP communications in HTCondor</a:t>
            </a:r>
          </a:p>
          <a:p>
            <a:pPr lvl="1"/>
            <a:r>
              <a:rPr lang="en-US" dirty="0"/>
              <a:t>Anyone care if UDP support disappears?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9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0AC1BA-04DF-431D-8E78-2B8B39E55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EA2EA0-71A3-4F83-BC2C-56E5F38A3D0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1F72275-4CEA-40CB-B5D3-1EF359C02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306" y="2241866"/>
            <a:ext cx="5035015" cy="377626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F3FFE31-7A02-4A62-8FE8-1B99AFA2B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706" y="2031600"/>
            <a:ext cx="4035389" cy="4035389"/>
          </a:xfrm>
          <a:prstGeom prst="rect">
            <a:avLst/>
          </a:prstGeom>
        </p:spPr>
      </p:pic>
      <p:pic>
        <p:nvPicPr>
          <p:cNvPr id="10" name="Picture 9" descr="A cellphone on a table&#10;&#10;Description automatically generated">
            <a:extLst>
              <a:ext uri="{FF2B5EF4-FFF2-40B4-BE49-F238E27FC236}">
                <a16:creationId xmlns:a16="http://schemas.microsoft.com/office/drawing/2014/main" id="{41ECA2E6-3890-4B8A-8A61-7022AED76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687" y="278418"/>
            <a:ext cx="3984504" cy="3506364"/>
          </a:xfrm>
          <a:prstGeom prst="rect">
            <a:avLst/>
          </a:prstGeom>
        </p:spPr>
      </p:pic>
      <p:pic>
        <p:nvPicPr>
          <p:cNvPr id="12" name="Picture 11" descr="A picture containing monitor, wall, indoor, table&#10;&#10;Description automatically generated">
            <a:extLst>
              <a:ext uri="{FF2B5EF4-FFF2-40B4-BE49-F238E27FC236}">
                <a16:creationId xmlns:a16="http://schemas.microsoft.com/office/drawing/2014/main" id="{8B23F6D1-3850-4FCB-9B38-E4EC8153C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754" y="791011"/>
            <a:ext cx="4023360" cy="53583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BF822E-73A2-43B8-BBE5-70B39460E6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936"/>
            <a:ext cx="4982950" cy="26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8468" r="17504" b="11116"/>
          <a:stretch/>
        </p:blipFill>
        <p:spPr>
          <a:xfrm>
            <a:off x="193963" y="1047068"/>
            <a:ext cx="5309689" cy="298076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381" y="3836411"/>
            <a:ext cx="8728364" cy="2686050"/>
          </a:xfrm>
        </p:spPr>
        <p:txBody>
          <a:bodyPr/>
          <a:lstStyle/>
          <a:p>
            <a:r>
              <a:rPr lang="en-US" sz="2800" dirty="0"/>
              <a:t>HTCondor has long supported GSI certs</a:t>
            </a:r>
          </a:p>
          <a:p>
            <a:r>
              <a:rPr lang="en-US" sz="2800" dirty="0"/>
              <a:t>Then added Kerberos/AFS tokens for CERN, DESY</a:t>
            </a:r>
          </a:p>
          <a:p>
            <a:r>
              <a:rPr lang="en-US" sz="2800" dirty="0"/>
              <a:t>Now adding standardized token support </a:t>
            </a:r>
          </a:p>
          <a:p>
            <a:pPr lvl="1"/>
            <a:r>
              <a:rPr lang="en-US" sz="2400" dirty="0" err="1"/>
              <a:t>SciTokens</a:t>
            </a:r>
            <a:r>
              <a:rPr lang="en-US" sz="2400" dirty="0"/>
              <a:t> (http://scitokens.org)</a:t>
            </a:r>
          </a:p>
          <a:p>
            <a:pPr lvl="1"/>
            <a:r>
              <a:rPr lang="en-US" sz="2400" dirty="0"/>
              <a:t>OAuth 2.0 Workflow  </a:t>
            </a:r>
            <a:r>
              <a:rPr lang="en-US" sz="2400" dirty="0">
                <a:sym typeface="Wingdings" panose="05000000000000000000" pitchFamily="2" charset="2"/>
              </a:rPr>
              <a:t> Box, Google Drive, AWS S3, …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1618"/>
            <a:ext cx="9144000" cy="914400"/>
          </a:xfrm>
        </p:spPr>
        <p:txBody>
          <a:bodyPr/>
          <a:lstStyle/>
          <a:p>
            <a:r>
              <a:rPr lang="en-US" sz="4000" dirty="0"/>
              <a:t>Security: From identity certs to </a:t>
            </a:r>
            <a:br>
              <a:rPr lang="en-US" sz="4000" dirty="0"/>
            </a:br>
            <a:r>
              <a:rPr lang="en-US" sz="4000" dirty="0"/>
              <a:t>authorization tokens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122" name="Picture 2" descr="SciTok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5962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76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7920D8-2678-4708-9194-7CCEAED68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Authentication Methods</a:t>
            </a:r>
          </a:p>
          <a:p>
            <a:pPr lvl="1"/>
            <a:r>
              <a:rPr lang="en-US" dirty="0"/>
              <a:t>File system (FS), SSL, pool password…. </a:t>
            </a:r>
          </a:p>
          <a:p>
            <a:r>
              <a:rPr lang="en-US" dirty="0"/>
              <a:t>Adding a new "tokens" method</a:t>
            </a:r>
          </a:p>
          <a:p>
            <a:pPr lvl="1"/>
            <a:r>
              <a:rPr lang="en-US" dirty="0"/>
              <a:t>Administrator can run a command-line tool to create a token to authenticate a new submit node or execute node</a:t>
            </a:r>
          </a:p>
          <a:p>
            <a:pPr lvl="1"/>
            <a:r>
              <a:rPr lang="en-US" dirty="0"/>
              <a:t>Users can run a command-line tool to create a token to authenticate as themselves</a:t>
            </a:r>
          </a:p>
          <a:p>
            <a:r>
              <a:rPr lang="en-US" dirty="0"/>
              <a:t>"Promiscuous mode"  support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77BA89-5148-4F6A-BF00-0CBB2151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Authentication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E4AAA-0502-4266-90FB-18B988CCB5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62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45737D-A205-496C-A4A3-9A629EDBD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020" y="349985"/>
            <a:ext cx="4813707" cy="313596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9C8BD2-1BCE-4029-96D8-ACD91B17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842" y="3415040"/>
            <a:ext cx="9144000" cy="914400"/>
          </a:xfrm>
        </p:spPr>
        <p:txBody>
          <a:bodyPr/>
          <a:lstStyle/>
          <a:p>
            <a:r>
              <a:rPr lang="en-US" dirty="0"/>
              <a:t>USB "Thumb Drive" first introduced in </a:t>
            </a:r>
            <a:r>
              <a:rPr lang="en-US" dirty="0" err="1"/>
              <a:t>Yr</a:t>
            </a:r>
            <a:r>
              <a:rPr lang="en-US" dirty="0"/>
              <a:t> 2000</a:t>
            </a:r>
            <a:br>
              <a:rPr lang="en-US" dirty="0"/>
            </a:br>
            <a:r>
              <a:rPr lang="en-US" dirty="0"/>
              <a:t>(8MB for $50)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6948-5587-4067-8221-43669D977A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8137657-2BA5-40E6-A772-8F5B5154C9D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kern="0"/>
              <a:t>File Transfer Improvements</a:t>
            </a:r>
            <a:endParaRPr lang="en-US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194379-19F2-4E4C-8E48-76C1250FC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316" y="4558974"/>
            <a:ext cx="2868842" cy="15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50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Transfer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A significant number of improvements have been done for URL-based transfers in the last year:…">
            <a:extLst>
              <a:ext uri="{FF2B5EF4-FFF2-40B4-BE49-F238E27FC236}">
                <a16:creationId xmlns:a16="http://schemas.microsoft.com/office/drawing/2014/main" id="{724E65FC-DC5E-444C-9058-E3C9B9596AB4}"/>
              </a:ext>
            </a:extLst>
          </p:cNvPr>
          <p:cNvSpPr txBox="1">
            <a:spLocks noGrp="1"/>
          </p:cNvSpPr>
          <p:nvPr/>
        </p:nvSpPr>
        <p:spPr>
          <a:xfrm>
            <a:off x="0" y="313888"/>
            <a:ext cx="8732171" cy="6230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68959" lvl="1" indent="-284479" defTabSz="373887">
              <a:spcBef>
                <a:spcPts val="2600"/>
              </a:spcBef>
              <a:defRPr sz="2048"/>
            </a:pPr>
            <a:r>
              <a:rPr lang="en-US" b="1" dirty="0">
                <a:latin typeface="+mn-lt"/>
              </a:rPr>
              <a:t>Performance improvements. </a:t>
            </a:r>
            <a:r>
              <a:rPr lang="en-US" dirty="0">
                <a:latin typeface="+mn-lt"/>
              </a:rPr>
              <a:t>No network turn-around between files.  Available v8.9.2</a:t>
            </a:r>
            <a:endParaRPr lang="en-US" b="1" dirty="0">
              <a:latin typeface="+mn-lt"/>
            </a:endParaRPr>
          </a:p>
          <a:p>
            <a:pPr marL="568959" lvl="1" indent="-284479" defTabSz="373887">
              <a:spcBef>
                <a:spcPts val="2600"/>
              </a:spcBef>
              <a:defRPr sz="2048"/>
            </a:pPr>
            <a:r>
              <a:rPr b="1" dirty="0">
                <a:latin typeface="+mn-lt"/>
              </a:rPr>
              <a:t>Error messages </a:t>
            </a:r>
            <a:r>
              <a:rPr b="1" i="1" dirty="0">
                <a:latin typeface="+mn-lt"/>
              </a:rPr>
              <a:t>greatly</a:t>
            </a:r>
            <a:r>
              <a:rPr b="1" dirty="0">
                <a:latin typeface="+mn-lt"/>
              </a:rPr>
              <a:t> improved</a:t>
            </a:r>
            <a:r>
              <a:rPr dirty="0">
                <a:latin typeface="+mn-lt"/>
              </a:rPr>
              <a:t>: URL-based transfers can now provide sane, human-readable error messages when they fail (instead of just an exit code).  Available in 8.8 series.</a:t>
            </a:r>
          </a:p>
          <a:p>
            <a:pPr marL="568959" lvl="1" indent="-284479" defTabSz="373887">
              <a:spcBef>
                <a:spcPts val="2600"/>
              </a:spcBef>
              <a:defRPr sz="2048"/>
            </a:pPr>
            <a:r>
              <a:rPr dirty="0">
                <a:latin typeface="+mn-lt"/>
              </a:rPr>
              <a:t>URLs for output: Individual </a:t>
            </a:r>
            <a:r>
              <a:rPr b="1" dirty="0">
                <a:latin typeface="+mn-lt"/>
              </a:rPr>
              <a:t>output files can be URLs</a:t>
            </a:r>
            <a:r>
              <a:rPr dirty="0">
                <a:latin typeface="+mn-lt"/>
              </a:rPr>
              <a:t>, allowing </a:t>
            </a:r>
            <a:r>
              <a:rPr dirty="0" err="1">
                <a:latin typeface="+mn-lt"/>
              </a:rPr>
              <a:t>stdout</a:t>
            </a:r>
            <a:r>
              <a:rPr dirty="0">
                <a:latin typeface="+mn-lt"/>
              </a:rPr>
              <a:t> to be sent to the submit host and large output data sent elsewhere.  Available in 8.9.1.</a:t>
            </a:r>
          </a:p>
          <a:p>
            <a:pPr marL="568959" lvl="1" indent="-284479" defTabSz="373887">
              <a:spcBef>
                <a:spcPts val="2600"/>
              </a:spcBef>
              <a:defRPr sz="2048"/>
            </a:pPr>
            <a:r>
              <a:rPr lang="en-US" b="1" dirty="0">
                <a:latin typeface="+mn-lt"/>
              </a:rPr>
              <a:t>Smarter retries.</a:t>
            </a:r>
            <a:r>
              <a:rPr lang="en-US" dirty="0">
                <a:latin typeface="+mn-lt"/>
              </a:rPr>
              <a:t>  Including retries triggered by low throughput. Available in 8.9.2.</a:t>
            </a:r>
          </a:p>
          <a:p>
            <a:pPr marL="568959" lvl="1" indent="-284479" defTabSz="373887">
              <a:spcBef>
                <a:spcPts val="2600"/>
              </a:spcBef>
              <a:defRPr sz="2048"/>
            </a:pPr>
            <a:r>
              <a:rPr dirty="0">
                <a:latin typeface="+mn-lt"/>
              </a:rPr>
              <a:t>If you use HTCondor to manage credentials, these </a:t>
            </a:r>
            <a:r>
              <a:rPr b="1" dirty="0">
                <a:latin typeface="+mn-lt"/>
              </a:rPr>
              <a:t>tokens can be used directly </a:t>
            </a:r>
            <a:r>
              <a:rPr dirty="0">
                <a:latin typeface="+mn-lt"/>
              </a:rPr>
              <a:t>by URL-based transfers.  </a:t>
            </a:r>
            <a:r>
              <a:rPr lang="en-US" dirty="0">
                <a:latin typeface="+mn-lt"/>
              </a:rPr>
              <a:t>Box.com transfers now natively supported, more to come. </a:t>
            </a:r>
            <a:r>
              <a:rPr dirty="0">
                <a:latin typeface="+mn-lt"/>
              </a:rPr>
              <a:t>Available in 8.9.</a:t>
            </a:r>
            <a:r>
              <a:rPr lang="en-US" dirty="0">
                <a:latin typeface="+mn-lt"/>
              </a:rPr>
              <a:t>2</a:t>
            </a:r>
            <a:r>
              <a:rPr dirty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162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0226C-73D6-44B0-9106-97FC888E93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9533-92E6-4ABA-9CDA-19E1E7320231}"/>
              </a:ext>
            </a:extLst>
          </p:cNvPr>
          <p:cNvSpPr txBox="1"/>
          <p:nvPr/>
        </p:nvSpPr>
        <p:spPr>
          <a:xfrm>
            <a:off x="244305" y="1570534"/>
            <a:ext cx="88996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executable = myprogram.exe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transfer_input_files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box://htcondor/myinput.dat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use_oauth_services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box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</a:p>
        </p:txBody>
      </p:sp>
    </p:spTree>
    <p:extLst>
      <p:ext uri="{BB962C8B-B14F-4D97-AF65-F5344CB8AC3E}">
        <p14:creationId xmlns:p14="http://schemas.microsoft.com/office/powerpoint/2010/main" val="488948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910" y="793479"/>
            <a:ext cx="8399462" cy="4227513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Central manager now manages queries</a:t>
            </a:r>
          </a:p>
          <a:p>
            <a:pPr lvl="1"/>
            <a:r>
              <a:rPr lang="en-US" sz="2400" dirty="0">
                <a:cs typeface="Courier New" panose="02070309020205020404" pitchFamily="49" charset="0"/>
              </a:rPr>
              <a:t>Queries (</a:t>
            </a:r>
            <a:r>
              <a:rPr lang="en-US" sz="2400" dirty="0" err="1">
                <a:cs typeface="Courier New" panose="02070309020205020404" pitchFamily="49" charset="0"/>
              </a:rPr>
              <a:t>ie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condor_status</a:t>
            </a:r>
            <a:r>
              <a:rPr lang="en-US" sz="2400" dirty="0">
                <a:cs typeface="Courier New" panose="02070309020205020404" pitchFamily="49" charset="0"/>
              </a:rPr>
              <a:t> calls) are queued; priority is given to operational queries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More performance metrics (e.g. in collector, DAGMan)</a:t>
            </a:r>
          </a:p>
          <a:p>
            <a:r>
              <a:rPr lang="en-US" i="1" dirty="0">
                <a:solidFill>
                  <a:srgbClr val="FF0000"/>
                </a:solidFill>
              </a:rPr>
              <a:t>In v8.8 late materialization</a:t>
            </a:r>
            <a:r>
              <a:rPr lang="en-US" dirty="0">
                <a:solidFill>
                  <a:srgbClr val="FF0000"/>
                </a:solidFill>
              </a:rPr>
              <a:t> of jobs in the </a:t>
            </a:r>
            <a:r>
              <a:rPr lang="en-US" dirty="0" err="1">
                <a:solidFill>
                  <a:srgbClr val="FF0000"/>
                </a:solidFill>
              </a:rPr>
              <a:t>schedd</a:t>
            </a:r>
            <a:r>
              <a:rPr lang="en-US" dirty="0"/>
              <a:t> to enable submission of very large sets of jobs</a:t>
            </a:r>
          </a:p>
          <a:p>
            <a:pPr lvl="1"/>
            <a:r>
              <a:rPr lang="en-US" sz="2400" dirty="0"/>
              <a:t>Submit / remove millions of jobs in &lt; 1 sec</a:t>
            </a:r>
          </a:p>
          <a:p>
            <a:pPr lvl="1"/>
            <a:r>
              <a:rPr lang="en-US" sz="2400" dirty="0">
                <a:cs typeface="Courier New" panose="02070309020205020404" pitchFamily="49" charset="0"/>
              </a:rPr>
              <a:t>More jobs materialized once number of idle jobs drops below a threshold (like DAGMan throttling)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Enhancements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68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materialization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5130" y="914400"/>
            <a:ext cx="72937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This submit file will stop adding jobs into the queue once 50 jobs are idle:</a:t>
            </a:r>
          </a:p>
          <a:p>
            <a:endParaRPr lang="en-US" sz="4000" dirty="0"/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executable = foo.exe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arguments = -run $(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ProcessId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materialize_max_idle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queue 1000000</a:t>
            </a:r>
          </a:p>
        </p:txBody>
      </p:sp>
    </p:spTree>
    <p:extLst>
      <p:ext uri="{BB962C8B-B14F-4D97-AF65-F5344CB8AC3E}">
        <p14:creationId xmlns:p14="http://schemas.microsoft.com/office/powerpoint/2010/main" val="3913598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0A03A9-08C0-464F-9F27-BD90BE23F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69" y="1102864"/>
            <a:ext cx="8399462" cy="4227513"/>
          </a:xfrm>
        </p:spPr>
        <p:txBody>
          <a:bodyPr/>
          <a:lstStyle/>
          <a:p>
            <a:r>
              <a:rPr lang="en-US" dirty="0"/>
              <a:t>Job "clusters" with late materialization mostly behave as expected</a:t>
            </a:r>
          </a:p>
          <a:p>
            <a:pPr lvl="1"/>
            <a:r>
              <a:rPr lang="en-US" dirty="0"/>
              <a:t>Can remove all jobs in a cluster</a:t>
            </a:r>
          </a:p>
          <a:p>
            <a:pPr lvl="1"/>
            <a:r>
              <a:rPr lang="en-US" dirty="0"/>
              <a:t>Can edit all jobs in a cluster</a:t>
            </a:r>
          </a:p>
          <a:p>
            <a:r>
              <a:rPr lang="en-US" dirty="0"/>
              <a:t>But some pieces are missing</a:t>
            </a:r>
          </a:p>
          <a:p>
            <a:pPr lvl="1"/>
            <a:r>
              <a:rPr lang="en-US" dirty="0"/>
              <a:t>Append jobs to a set (in a subsequent submission)</a:t>
            </a:r>
          </a:p>
          <a:p>
            <a:pPr lvl="1"/>
            <a:r>
              <a:rPr lang="en-US" dirty="0"/>
              <a:t>Move an entire set of jobs from one </a:t>
            </a:r>
            <a:r>
              <a:rPr lang="en-US" dirty="0" err="1"/>
              <a:t>schedd</a:t>
            </a:r>
            <a:r>
              <a:rPr lang="en-US" dirty="0"/>
              <a:t> to another</a:t>
            </a:r>
          </a:p>
          <a:p>
            <a:pPr lvl="1"/>
            <a:r>
              <a:rPr lang="en-US" dirty="0"/>
              <a:t>Job set aggregates exposed to policy engine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8464"/>
            <a:ext cx="9144000" cy="914400"/>
          </a:xfrm>
        </p:spPr>
        <p:txBody>
          <a:bodyPr/>
          <a:lstStyle/>
          <a:p>
            <a:r>
              <a:rPr lang="en-US" dirty="0"/>
              <a:t>From Job Clusters to</a:t>
            </a:r>
            <a:br>
              <a:rPr lang="en-US" dirty="0"/>
            </a:br>
            <a:r>
              <a:rPr lang="en-US" dirty="0"/>
              <a:t>Job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19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546192-E9C6-45C4-97FD-D0A506522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876" y="1404586"/>
            <a:ext cx="6526442" cy="422751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Minicondor</a:t>
            </a:r>
            <a:r>
              <a:rPr lang="en-US" dirty="0"/>
              <a:t> package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yum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minicondor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apt-get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minihtcondor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"Personal Condor" = single machine, single user (daemons run as a regular user)</a:t>
            </a:r>
          </a:p>
          <a:p>
            <a:r>
              <a:rPr lang="en-US" dirty="0"/>
              <a:t>"</a:t>
            </a:r>
            <a:r>
              <a:rPr lang="en-US" dirty="0" err="1"/>
              <a:t>Minicondor</a:t>
            </a:r>
            <a:r>
              <a:rPr lang="en-US" dirty="0"/>
              <a:t>" = single machine, multi-user (daemons run as root)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28FE50-0A04-4D5E-A6F2-D84B600C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</a:t>
            </a:r>
            <a:r>
              <a:rPr lang="en-US" dirty="0" err="1"/>
              <a:t>Minicondor</a:t>
            </a:r>
            <a:r>
              <a:rPr lang="en-US" dirty="0"/>
              <a:t>" Package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64A97-1F67-4216-9B97-D28F73F4CB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6" name="Picture 5" descr="A close up of a person holding a bird&#10;&#10;Description automatically generated">
            <a:extLst>
              <a:ext uri="{FF2B5EF4-FFF2-40B4-BE49-F238E27FC236}">
                <a16:creationId xmlns:a16="http://schemas.microsoft.com/office/drawing/2014/main" id="{17BCA333-A7FD-4DF5-84C1-AA50C9B64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4762"/>
            <a:ext cx="2450975" cy="36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54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515E2F-B5F3-40F7-99A7-4E409A9E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3" y="4101774"/>
            <a:ext cx="9144000" cy="914400"/>
          </a:xfrm>
        </p:spPr>
        <p:txBody>
          <a:bodyPr/>
          <a:lstStyle/>
          <a:p>
            <a:r>
              <a:rPr lang="en-US" dirty="0"/>
              <a:t>The "</a:t>
            </a:r>
            <a:r>
              <a:rPr lang="en-US" dirty="0" err="1"/>
              <a:t>iSmell</a:t>
            </a:r>
            <a:r>
              <a:rPr lang="en-US" dirty="0"/>
              <a:t>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6C065-C10A-4A46-8E78-3D446FEAB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6" name="Picture 5" descr="A picture containing indoor, remote&#10;&#10;Description automatically generated">
            <a:extLst>
              <a:ext uri="{FF2B5EF4-FFF2-40B4-BE49-F238E27FC236}">
                <a16:creationId xmlns:a16="http://schemas.microsoft.com/office/drawing/2014/main" id="{E0D45216-15DF-4EF9-A6C5-C9CD99AE5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01" y="914400"/>
            <a:ext cx="4016205" cy="3146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4BEECB-5E16-4A48-8A99-13A61C69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316" y="4558974"/>
            <a:ext cx="2868842" cy="15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5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2550F-0F16-4E2D-9A75-54741BBD4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EA2EA0-71A3-4F83-BC2C-56E5F38A3D0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1B21C-94B1-42D0-9528-AA3576756BDE}"/>
              </a:ext>
            </a:extLst>
          </p:cNvPr>
          <p:cNvSpPr/>
          <p:nvPr/>
        </p:nvSpPr>
        <p:spPr>
          <a:xfrm>
            <a:off x="1428596" y="4147813"/>
            <a:ext cx="6692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There are 2 hard problems in computer science: caching, naming, and </a:t>
            </a:r>
            <a:r>
              <a:rPr lang="en-US" sz="4000" i="1" dirty="0"/>
              <a:t>off-by-1 bugs</a:t>
            </a:r>
            <a:r>
              <a:rPr lang="en-US" sz="4000"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8CD99-72B4-43CF-A260-27A229D41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6"/>
            <a:ext cx="4982950" cy="2696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383236-9366-4975-A1A6-672F1074F4C2}"/>
              </a:ext>
            </a:extLst>
          </p:cNvPr>
          <p:cNvSpPr txBox="1"/>
          <p:nvPr/>
        </p:nvSpPr>
        <p:spPr>
          <a:xfrm>
            <a:off x="984202" y="2813554"/>
            <a:ext cx="5630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So what year was the first </a:t>
            </a:r>
          </a:p>
          <a:p>
            <a:r>
              <a:rPr lang="en-US" sz="4000" dirty="0">
                <a:solidFill>
                  <a:srgbClr val="FF0000"/>
                </a:solidFill>
              </a:rPr>
              <a:t>Condor Week meeting?</a:t>
            </a:r>
          </a:p>
        </p:txBody>
      </p:sp>
    </p:spTree>
    <p:extLst>
      <p:ext uri="{BB962C8B-B14F-4D97-AF65-F5344CB8AC3E}">
        <p14:creationId xmlns:p14="http://schemas.microsoft.com/office/powerpoint/2010/main" val="26531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00325"/>
            <a:ext cx="9144000" cy="9144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1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EE7CA17-3ED9-4FF6-840B-D97D7F9C332B}" type="slidenum">
              <a:rPr lang="en-US" sz="1400" smtClean="0"/>
              <a:pPr/>
              <a:t>5</a:t>
            </a:fld>
            <a:endParaRPr lang="en-US" sz="1400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416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Release Series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646" y="721763"/>
            <a:ext cx="7696200" cy="4348163"/>
          </a:xfrm>
        </p:spPr>
        <p:txBody>
          <a:bodyPr/>
          <a:lstStyle/>
          <a:p>
            <a:r>
              <a:rPr lang="en-US" sz="2400" dirty="0"/>
              <a:t>Stable Series (</a:t>
            </a:r>
            <a:r>
              <a:rPr lang="en-US" sz="2400" i="1" dirty="0"/>
              <a:t>bug fixes only</a:t>
            </a:r>
            <a:r>
              <a:rPr lang="en-US" sz="2400" dirty="0"/>
              <a:t>)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HTCondor v8.8.x - introduced Jan 2019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(Currently at v8.8.4)</a:t>
            </a:r>
            <a:endParaRPr 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400" dirty="0"/>
              <a:t>Development Series (</a:t>
            </a:r>
            <a:r>
              <a:rPr lang="en-US" sz="2400" i="1" dirty="0"/>
              <a:t>should be 'new features' series)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HTCondor v8.9.x (Currently at v8.9.2)</a:t>
            </a:r>
            <a:endParaRPr lang="en-US" dirty="0"/>
          </a:p>
          <a:p>
            <a:r>
              <a:rPr lang="en-US" sz="2400" dirty="0"/>
              <a:t>Since HTCondor Week 2018…</a:t>
            </a:r>
          </a:p>
          <a:p>
            <a:pPr lvl="1"/>
            <a:r>
              <a:rPr lang="en-US" sz="2400" dirty="0"/>
              <a:t>Public Releases: 10</a:t>
            </a:r>
          </a:p>
          <a:p>
            <a:pPr lvl="1"/>
            <a:r>
              <a:rPr lang="en-US" sz="2400" dirty="0"/>
              <a:t>Documented enhancements: ~81</a:t>
            </a:r>
          </a:p>
          <a:p>
            <a:pPr lvl="1"/>
            <a:r>
              <a:rPr lang="en-US" sz="2400" dirty="0"/>
              <a:t>Documented bug fixes: ~78</a:t>
            </a:r>
          </a:p>
          <a:p>
            <a:r>
              <a:rPr lang="en-US" sz="2400" dirty="0"/>
              <a:t>Detailed Version History in the Manual</a:t>
            </a:r>
          </a:p>
          <a:p>
            <a:pPr lvl="1"/>
            <a:r>
              <a:rPr lang="en-US" sz="1600" dirty="0"/>
              <a:t>http://htcondor.org/manual/latest/VersionHistoryandReleaseNotes.html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86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9E3F0-957F-4C2E-A4DA-12781F60800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 descr="Development Release Series 8.7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6" y="131765"/>
            <a:ext cx="8345065" cy="59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662" y="1233303"/>
            <a:ext cx="8130478" cy="4708798"/>
          </a:xfrm>
        </p:spPr>
        <p:txBody>
          <a:bodyPr/>
          <a:lstStyle/>
          <a:p>
            <a:r>
              <a:rPr lang="en-US" sz="2400" dirty="0"/>
              <a:t>Scalability and stability</a:t>
            </a:r>
          </a:p>
          <a:p>
            <a:pPr lvl="1"/>
            <a:r>
              <a:rPr lang="en-US" sz="2000" dirty="0"/>
              <a:t>Goal: 200k slots in one pool, 10 </a:t>
            </a:r>
            <a:r>
              <a:rPr lang="en-US" sz="2000" dirty="0" err="1"/>
              <a:t>schedds</a:t>
            </a:r>
            <a:r>
              <a:rPr lang="en-US" sz="2000" dirty="0"/>
              <a:t> managing 400k jobs</a:t>
            </a:r>
          </a:p>
          <a:p>
            <a:r>
              <a:rPr lang="en-US" sz="2400" dirty="0"/>
              <a:t>Introduced Docker Job Universe</a:t>
            </a:r>
          </a:p>
          <a:p>
            <a:r>
              <a:rPr lang="en-US" sz="2400" dirty="0"/>
              <a:t>IPv6 support</a:t>
            </a:r>
          </a:p>
          <a:p>
            <a:r>
              <a:rPr lang="en-US" sz="2400" dirty="0"/>
              <a:t>Tool improvements, </a:t>
            </a:r>
            <a:r>
              <a:rPr lang="en-US" sz="2400" dirty="0" err="1"/>
              <a:t>esp</a:t>
            </a:r>
            <a:r>
              <a:rPr lang="en-US" sz="2400" dirty="0"/>
              <a:t> </a:t>
            </a:r>
            <a:r>
              <a:rPr lang="en-US" sz="2400" dirty="0" err="1"/>
              <a:t>condor_submit</a:t>
            </a:r>
            <a:endParaRPr lang="en-US" sz="2400" dirty="0"/>
          </a:p>
          <a:p>
            <a:r>
              <a:rPr lang="en-US" sz="2400" dirty="0"/>
              <a:t>Encrypted Job Execute Directory</a:t>
            </a:r>
          </a:p>
          <a:p>
            <a:r>
              <a:rPr lang="en-US" sz="2400" dirty="0"/>
              <a:t>Periodic application-layer checkpoint support in Vanilla Universe</a:t>
            </a:r>
          </a:p>
          <a:p>
            <a:r>
              <a:rPr lang="en-US" sz="2400" dirty="0"/>
              <a:t>Submit requirements</a:t>
            </a:r>
          </a:p>
          <a:p>
            <a:r>
              <a:rPr lang="en-US" sz="2400" dirty="0"/>
              <a:t>New RPM / DEB packaging</a:t>
            </a:r>
          </a:p>
          <a:p>
            <a:r>
              <a:rPr lang="en-US" sz="2400" dirty="0" err="1"/>
              <a:t>Systemd</a:t>
            </a:r>
            <a:r>
              <a:rPr lang="en-US" sz="2400" dirty="0"/>
              <a:t> / </a:t>
            </a:r>
            <a:r>
              <a:rPr lang="en-US" sz="2400" dirty="0" err="1"/>
              <a:t>SELinux</a:t>
            </a:r>
            <a:r>
              <a:rPr lang="en-US" sz="2400" dirty="0"/>
              <a:t> compatibility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0370"/>
            <a:ext cx="9144000" cy="914400"/>
          </a:xfrm>
        </p:spPr>
        <p:txBody>
          <a:bodyPr/>
          <a:lstStyle/>
          <a:p>
            <a:r>
              <a:rPr lang="en-US" dirty="0"/>
              <a:t>Enhancements in HTCondor v8.4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Enabled and configured by default</a:t>
            </a:r>
            <a:r>
              <a:rPr lang="en-US" dirty="0"/>
              <a:t>: use single TCP port, </a:t>
            </a:r>
            <a:r>
              <a:rPr lang="en-US" dirty="0" err="1"/>
              <a:t>cgroups</a:t>
            </a:r>
            <a:r>
              <a:rPr lang="en-US" dirty="0"/>
              <a:t>, mixed IPv6 + IPv4, kernel tuning</a:t>
            </a:r>
          </a:p>
          <a:p>
            <a:r>
              <a:rPr lang="en-US" u="sng" dirty="0">
                <a:solidFill>
                  <a:srgbClr val="FF0000"/>
                </a:solidFill>
              </a:rPr>
              <a:t>Made some common tasks easier</a:t>
            </a:r>
          </a:p>
          <a:p>
            <a:r>
              <a:rPr lang="en-US" u="sng" dirty="0" err="1">
                <a:solidFill>
                  <a:srgbClr val="FF0000"/>
                </a:solidFill>
              </a:rPr>
              <a:t>Schedd</a:t>
            </a:r>
            <a:r>
              <a:rPr lang="en-US" u="sng" dirty="0">
                <a:solidFill>
                  <a:srgbClr val="FF0000"/>
                </a:solidFill>
              </a:rPr>
              <a:t> Job Transforms</a:t>
            </a:r>
          </a:p>
          <a:p>
            <a:r>
              <a:rPr lang="en-US" u="sng" dirty="0">
                <a:solidFill>
                  <a:srgbClr val="FF0000"/>
                </a:solidFill>
              </a:rPr>
              <a:t>Docker Universe enhancements</a:t>
            </a:r>
            <a:r>
              <a:rPr lang="en-US" u="sng" dirty="0"/>
              <a:t>:</a:t>
            </a:r>
            <a:r>
              <a:rPr lang="en-US" dirty="0"/>
              <a:t> usage updates, volume mounts, conditionally drop capabilities</a:t>
            </a:r>
          </a:p>
          <a:p>
            <a:r>
              <a:rPr lang="en-US" u="sng" dirty="0">
                <a:solidFill>
                  <a:srgbClr val="FF0000"/>
                </a:solidFill>
              </a:rPr>
              <a:t>Singularity Support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1226"/>
            <a:ext cx="9144000" cy="914400"/>
          </a:xfrm>
        </p:spPr>
        <p:txBody>
          <a:bodyPr/>
          <a:lstStyle/>
          <a:p>
            <a:r>
              <a:rPr lang="en-US" dirty="0"/>
              <a:t>Enhancements in HTCondor v8.6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2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54476"/>
            <a:ext cx="9144000" cy="914400"/>
          </a:xfrm>
        </p:spPr>
        <p:txBody>
          <a:bodyPr/>
          <a:lstStyle/>
          <a:p>
            <a:r>
              <a:rPr lang="en-US" dirty="0"/>
              <a:t>What's new in v8.8 and/or</a:t>
            </a:r>
            <a:br>
              <a:rPr lang="en-US" dirty="0"/>
            </a:br>
            <a:r>
              <a:rPr lang="en-US" dirty="0"/>
              <a:t>cooking for v8.9 and beyond?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2" descr="http://www.darkgovernment.com/news/wp-content/uploads/2013/01/crystal-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52" y="2468126"/>
            <a:ext cx="3920623" cy="35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64111"/>
      </p:ext>
    </p:extLst>
  </p:cSld>
  <p:clrMapOvr>
    <a:masterClrMapping/>
  </p:clrMapOvr>
</p:sld>
</file>

<file path=ppt/theme/theme1.xml><?xml version="1.0" encoding="utf-8"?>
<a:theme xmlns:a="http://schemas.openxmlformats.org/drawingml/2006/main" name="tannenba_whatsnew_cw2013_v3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tannenba_whatsnew_cw2013_v3</Template>
  <TotalTime>18210</TotalTime>
  <Words>1775</Words>
  <Application>Microsoft Office PowerPoint</Application>
  <PresentationFormat>On-screen Show (4:3)</PresentationFormat>
  <Paragraphs>322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Times New Roman</vt:lpstr>
      <vt:lpstr>Courier New</vt:lpstr>
      <vt:lpstr>Marlett</vt:lpstr>
      <vt:lpstr>Arial</vt:lpstr>
      <vt:lpstr>Comic Sans MS</vt:lpstr>
      <vt:lpstr>tannenba_whatsnew_cw2013_v3</vt:lpstr>
      <vt:lpstr>What’s new in HTCondor? What’s coming?  HTCondor Week 2019 May 21, 2019 – Madison, WI </vt:lpstr>
      <vt:lpstr>PowerPoint Presentation</vt:lpstr>
      <vt:lpstr>PowerPoint Presentation</vt:lpstr>
      <vt:lpstr>PowerPoint Presentation</vt:lpstr>
      <vt:lpstr>Release Series</vt:lpstr>
      <vt:lpstr>PowerPoint Presentation</vt:lpstr>
      <vt:lpstr>Enhancements in HTCondor v8.4</vt:lpstr>
      <vt:lpstr>Enhancements in HTCondor v8.6</vt:lpstr>
      <vt:lpstr>What's new in v8.8 and/or cooking for v8.9 and beyond?</vt:lpstr>
      <vt:lpstr>PowerPoint Presentation</vt:lpstr>
      <vt:lpstr>Winter is coming for…</vt:lpstr>
      <vt:lpstr>Manual is now a cheat-sheet "Page790.pdf"</vt:lpstr>
      <vt:lpstr>http://htcondor.readthedocs.io</vt:lpstr>
      <vt:lpstr>http://htcondor.readthedocs.io</vt:lpstr>
      <vt:lpstr>HTCondor Singularity Integration</vt:lpstr>
      <vt:lpstr>Docker Job Enhancements </vt:lpstr>
      <vt:lpstr>Not just Batch -  Interactive Sessions</vt:lpstr>
      <vt:lpstr>Higher Level Python Abstractions</vt:lpstr>
      <vt:lpstr>htcondor package</vt:lpstr>
      <vt:lpstr>htcondor_jobs package </vt:lpstr>
      <vt:lpstr>PowerPoint Presentation</vt:lpstr>
      <vt:lpstr>PowerPoint Presentation</vt:lpstr>
      <vt:lpstr>HTCondor "Annex"</vt:lpstr>
      <vt:lpstr>Grid Universe</vt:lpstr>
      <vt:lpstr>V8.8 Added Grid Universe support for Azure, SLURM, Cobalt, soon k8s  </vt:lpstr>
      <vt:lpstr>PowerPoint Presentation</vt:lpstr>
      <vt:lpstr>No internet access to HPC edge service? File-based Job Submission</vt:lpstr>
      <vt:lpstr>GPUs</vt:lpstr>
      <vt:lpstr>Security</vt:lpstr>
      <vt:lpstr>Security: From identity certs to  authorization tokens</vt:lpstr>
      <vt:lpstr>Token Authentication Method</vt:lpstr>
      <vt:lpstr>USB "Thumb Drive" first introduced in Yr 2000 (8MB for $50)</vt:lpstr>
      <vt:lpstr>File Transfer Improvements</vt:lpstr>
      <vt:lpstr>PowerPoint Presentation</vt:lpstr>
      <vt:lpstr>Scalability Enhancements</vt:lpstr>
      <vt:lpstr>Late materialization</vt:lpstr>
      <vt:lpstr>From Job Clusters to Job Sets</vt:lpstr>
      <vt:lpstr>"Minicondor" Package</vt:lpstr>
      <vt:lpstr>The "iSmell"</vt:lpstr>
      <vt:lpstr>Thank you!</vt:lpstr>
    </vt:vector>
  </TitlesOfParts>
  <Company>UW-Madison CHTC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HTCondor? What’s coming?  HTCondor Week 2014</dc:title>
  <dc:creator>Todd Tannenbaum</dc:creator>
  <cp:lastModifiedBy>tannenba</cp:lastModifiedBy>
  <cp:revision>481</cp:revision>
  <dcterms:created xsi:type="dcterms:W3CDTF">2014-04-27T20:13:55Z</dcterms:created>
  <dcterms:modified xsi:type="dcterms:W3CDTF">2019-05-21T16:41:45Z</dcterms:modified>
</cp:coreProperties>
</file>