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2"/>
  </p:notesMasterIdLst>
  <p:handoutMasterIdLst>
    <p:handoutMasterId r:id="rId23"/>
  </p:handoutMasterIdLst>
  <p:sldIdLst>
    <p:sldId id="294" r:id="rId2"/>
    <p:sldId id="275" r:id="rId3"/>
    <p:sldId id="295" r:id="rId4"/>
    <p:sldId id="261" r:id="rId5"/>
    <p:sldId id="296" r:id="rId6"/>
    <p:sldId id="297" r:id="rId7"/>
    <p:sldId id="350" r:id="rId8"/>
    <p:sldId id="298" r:id="rId9"/>
    <p:sldId id="301" r:id="rId10"/>
    <p:sldId id="355" r:id="rId11"/>
    <p:sldId id="356" r:id="rId12"/>
    <p:sldId id="346" r:id="rId13"/>
    <p:sldId id="347" r:id="rId14"/>
    <p:sldId id="348" r:id="rId15"/>
    <p:sldId id="352" r:id="rId16"/>
    <p:sldId id="303" r:id="rId17"/>
    <p:sldId id="304" r:id="rId18"/>
    <p:sldId id="353" r:id="rId19"/>
    <p:sldId id="354" r:id="rId20"/>
    <p:sldId id="357" r:id="rId2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4" autoAdjust="0"/>
    <p:restoredTop sz="70816"/>
  </p:normalViewPr>
  <p:slideViewPr>
    <p:cSldViewPr snapToGrid="0" snapToObjects="1" showGuides="1">
      <p:cViewPr varScale="1">
        <p:scale>
          <a:sx n="142" d="100"/>
          <a:sy n="142" d="100"/>
        </p:scale>
        <p:origin x="1952" y="16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80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46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One box missing – Locally owned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Traditionally exist in the locally owned and Grid boxes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42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HPC Resources are incorporated using GlideinWMS pilots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Currently requires outbound networking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Cloud resources are VMs that are pre-configured as pilots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Third negotiator added to handle any special constraints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CMS is flocking HEPCloud jobs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HEPCloud negotiator is using job constraint to select only the flocked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89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6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Containerizing Workers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Igor </a:t>
            </a:r>
            <a:r>
              <a:rPr lang="en-US" dirty="0" err="1"/>
              <a:t>Sfiligoi’s</a:t>
            </a:r>
            <a:r>
              <a:rPr lang="en-US" dirty="0"/>
              <a:t> talk is similar to what we want </a:t>
            </a:r>
            <a:r>
              <a:rPr lang="en-US"/>
              <a:t>to explore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HTCondor – HPC no network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Mentioned in Todd’s talk of ”inconvenient truths”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Jaime’s talk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57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HTCondor – HPC no network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Mentioned in Todd’s talk of ”inconvenient truths”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Jaime’s talk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3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two CMS clusters managed by the CMS Tier-1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GPGrid</a:t>
            </a:r>
            <a:r>
              <a:rPr lang="en-US" dirty="0"/>
              <a:t> managed by the Grid Services team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cluster had different storage mounts, software installed, and user sets on the worker nodes.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Purpose built clusters for the specific needs and requirements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8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19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8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All slots look similar to the GlideinWMS negotiator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Negotiation policies combined Local resources with OSG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Allowed pool to grow based on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66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Million CPU-Hours requested/used for large memory or multi-core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10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Single Pool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Single administrative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Local worker nodes can be fully utilized by jobs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OSG Pilots added to the pool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46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New requirements: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Make LPC available to CMS Connect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Make CRAB3 jobs run on LPC resources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Workers reconfigured to remove all extra storage mounts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Once this was done, the workers looked identical to the Tier-1 workers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LPC needed Grid interface for CMS Connect and CRAB3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The Tier-1 was already Grid-enabled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However, 2 competing usage models: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Tier-1 wants to be fully utilized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LPC wants resources at the time of need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Make good use of Negotiator constraints to specify jobs and resources to be considered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Thanks to HTCondor team for the extra knobs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4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HTCondor-CE uses Job Router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LPC </a:t>
            </a:r>
            <a:r>
              <a:rPr lang="en-US" dirty="0" err="1"/>
              <a:t>Schedds</a:t>
            </a:r>
            <a:r>
              <a:rPr lang="en-US" dirty="0"/>
              <a:t> use Job Transforms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Workers advertise Docker Capable = True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Pilots advertise Docker Capable – False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Route/Transform sets the </a:t>
            </a:r>
            <a:r>
              <a:rPr lang="en-US" dirty="0" err="1"/>
              <a:t>WantDocker</a:t>
            </a:r>
            <a:r>
              <a:rPr lang="en-US" dirty="0"/>
              <a:t> attribute to an expression that is evaluated at match to determine whether the job should run in Docker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Docker image is set to an expression that currently uses desired OS to determine image name e.g. if OS == SL7 or “any” give an SL7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Local </a:t>
            </a:r>
            <a:r>
              <a:rPr lang="en-US" dirty="0" err="1"/>
              <a:t>Schedds</a:t>
            </a:r>
            <a:r>
              <a:rPr lang="en-US" dirty="0"/>
              <a:t> set </a:t>
            </a:r>
            <a:r>
              <a:rPr lang="en-US" dirty="0" err="1"/>
              <a:t>DockerImage</a:t>
            </a:r>
            <a:r>
              <a:rPr lang="en-US" dirty="0"/>
              <a:t> to be a protected attribute so that it cannot be changed afterwards (prevents users from specifying arbitrary images)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Docker Wrapper uses these </a:t>
            </a:r>
            <a:r>
              <a:rPr lang="en-US" dirty="0" err="1"/>
              <a:t>attrs</a:t>
            </a:r>
            <a:r>
              <a:rPr lang="en-US" dirty="0"/>
              <a:t> to launch Docker Image: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Wrapper handles changing docker syntax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Enforces images and allows black listing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Does an image pull (docker doesn’t do this by default)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Sets docker flag to create /</a:t>
            </a:r>
            <a:r>
              <a:rPr lang="en-US" dirty="0" err="1"/>
              <a:t>etc</a:t>
            </a:r>
            <a:r>
              <a:rPr lang="en-US" dirty="0"/>
              <a:t>/hosts entry to allow reverse DNS lookups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“disable” swap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All this has been fed back to HTCondor developers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749"/>
            <a:ext cx="8686800" cy="48130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800">
                <a:solidFill>
                  <a:srgbClr val="154D8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5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4" y="4886325"/>
            <a:ext cx="1076325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2/16/2016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675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/>
              <a:t>S. Fuess | SC-PMT Facility Resource Analysis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04417-7697-40B0-973E-5418502CEC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53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5/22/19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9269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1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782285"/>
            <a:ext cx="8672513" cy="3740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404040"/>
                </a:solidFill>
              </a:defRPr>
            </a:lvl1pPr>
            <a:lvl2pPr>
              <a:defRPr sz="1650">
                <a:solidFill>
                  <a:srgbClr val="404040"/>
                </a:solidFill>
              </a:defRPr>
            </a:lvl2pPr>
            <a:lvl3pPr>
              <a:defRPr sz="1500">
                <a:solidFill>
                  <a:srgbClr val="404040"/>
                </a:solidFill>
              </a:defRPr>
            </a:lvl3pPr>
            <a:lvl4pPr>
              <a:defRPr sz="1350">
                <a:solidFill>
                  <a:srgbClr val="404040"/>
                </a:solidFill>
              </a:defRPr>
            </a:lvl4pPr>
            <a:lvl5pPr marL="1543050" indent="-171450">
              <a:buFont typeface="Arial"/>
              <a:buChar char="•"/>
              <a:defRPr sz="135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1" y="4736360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1612"/>
            <a:ext cx="793775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05/19/16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5601" y="4871612"/>
            <a:ext cx="5365329" cy="17796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Burt Holzman | Fermilab HEPCloud Facilty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1612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1DF1-CD64-4DE5-A43B-390F1090BBBF}" type="datetime1">
              <a:rPr lang="en-US" smtClean="0"/>
              <a:t>5/22/19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1/17/2013 Scientific Computing Portfolio Review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9141-72C7-472D-8186-6F5088AF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8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  <p:sldLayoutId id="2147484124" r:id="rId9"/>
    <p:sldLayoutId id="2147484125" r:id="rId10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Managing a Dynamic </a:t>
            </a:r>
            <a:r>
              <a:rPr lang="en-US" sz="2400" dirty="0" err="1"/>
              <a:t>Sharded</a:t>
            </a:r>
            <a:r>
              <a:rPr lang="en-US" sz="2400" dirty="0"/>
              <a:t> Pool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Anthony Tiradani	</a:t>
            </a:r>
          </a:p>
          <a:p>
            <a:r>
              <a:rPr lang="en-US" dirty="0"/>
              <a:t>HTCondor Week 2019</a:t>
            </a:r>
          </a:p>
          <a:p>
            <a:r>
              <a:rPr lang="en-US" dirty="0"/>
              <a:t>22 May 2019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11EE7C-F7E2-A749-9549-05C465091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5457" y="728663"/>
            <a:ext cx="8198798" cy="37941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6E27050-8D22-3040-B491-0AF917B0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Tier-1 + LPC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FDB1D-AB94-644F-A2A2-DD8C3ABCF5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417A0C-B8C2-C541-9938-322292F48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4F84B-AC3E-E143-AD1A-B79A36E316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23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8539128-E5AE-A144-8CC9-18CAEB764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249019"/>
            <a:ext cx="8672513" cy="27534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257FD4-7B86-6C4C-B0BA-0CCA4049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- Docker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9ACCF-A781-4645-92AD-1C2701364B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5/16/19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1C079-A779-0A45-8FE1-ABAC2E281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67171-6211-9548-BF85-A0278DEC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17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HEPCloud - Drivers for Evolving the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5/16/19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880" r="16436"/>
          <a:stretch/>
        </p:blipFill>
        <p:spPr>
          <a:xfrm>
            <a:off x="4769428" y="2211462"/>
            <a:ext cx="3211016" cy="21618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88680" y="2408295"/>
            <a:ext cx="19917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Price of one core-year on </a:t>
            </a:r>
          </a:p>
          <a:p>
            <a:r>
              <a:rPr lang="en-US" sz="1350" dirty="0"/>
              <a:t>Commercial Cloud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1" y="4040826"/>
            <a:ext cx="369890" cy="48235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 descr="LHCRun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2" t="5149" r="2234"/>
          <a:stretch/>
        </p:blipFill>
        <p:spPr>
          <a:xfrm>
            <a:off x="719178" y="1912755"/>
            <a:ext cx="3318710" cy="2748395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2250" y="770228"/>
            <a:ext cx="4071111" cy="661264"/>
          </a:xfrm>
        </p:spPr>
        <p:txBody>
          <a:bodyPr/>
          <a:lstStyle/>
          <a:p>
            <a:r>
              <a:rPr lang="en-US" dirty="0"/>
              <a:t>HEP computing needs will be 10-100x current capacity</a:t>
            </a:r>
          </a:p>
          <a:p>
            <a:pPr marL="457200" lvl="1" indent="0">
              <a:buNone/>
            </a:pPr>
            <a:r>
              <a:rPr lang="en-US" sz="1050" dirty="0"/>
              <a:t>Two new programs coming online (DUNE, High-Luminosity LHC), while new physics search programs (Mu2e) will be operating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5" name="Content Placeholder 10"/>
          <p:cNvSpPr txBox="1">
            <a:spLocks/>
          </p:cNvSpPr>
          <p:nvPr/>
        </p:nvSpPr>
        <p:spPr>
          <a:xfrm>
            <a:off x="4488872" y="770228"/>
            <a:ext cx="3935949" cy="153340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Scale of industry at or above R&amp;D</a:t>
            </a:r>
          </a:p>
          <a:p>
            <a:pPr lvl="1"/>
            <a:r>
              <a:rPr lang="en-US" sz="1650" dirty="0"/>
              <a:t>Commercial clouds offering increased </a:t>
            </a:r>
            <a:r>
              <a:rPr lang="en-US" sz="1650" b="1" dirty="0">
                <a:solidFill>
                  <a:schemeClr val="tx1"/>
                </a:solidFill>
              </a:rPr>
              <a:t>value</a:t>
            </a:r>
            <a:r>
              <a:rPr lang="en-US" sz="1650" dirty="0"/>
              <a:t> for decreased </a:t>
            </a:r>
            <a:r>
              <a:rPr lang="en-US" sz="1650" b="1" dirty="0">
                <a:solidFill>
                  <a:srgbClr val="004C97"/>
                </a:solidFill>
              </a:rPr>
              <a:t>cost </a:t>
            </a:r>
            <a:r>
              <a:rPr lang="en-US" sz="1650" dirty="0"/>
              <a:t>compared to the past</a:t>
            </a:r>
            <a:endParaRPr lang="en-US" sz="1650" b="1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91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HEPCloud - Drivers for Evolving the Facility: Elasticity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5/16/19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88" y="833220"/>
            <a:ext cx="6504385" cy="126593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Usage is not steady-state</a:t>
            </a:r>
          </a:p>
          <a:p>
            <a:r>
              <a:rPr lang="en-US" dirty="0"/>
              <a:t>Computing schedules driven by real-world considerations (detector, accelerator, </a:t>
            </a:r>
            <a:r>
              <a:rPr lang="is-IS" dirty="0"/>
              <a:t>…) but also </a:t>
            </a:r>
            <a:r>
              <a:rPr lang="en-US" dirty="0"/>
              <a:t>ingenuity – this is research and development of cutting-edge science</a:t>
            </a:r>
          </a:p>
        </p:txBody>
      </p:sp>
      <p:pic>
        <p:nvPicPr>
          <p:cNvPr id="48" name="Picture 47" descr="Screenshot 2016-05-02 14.00.0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"/>
          <a:stretch/>
        </p:blipFill>
        <p:spPr>
          <a:xfrm>
            <a:off x="1520656" y="2099150"/>
            <a:ext cx="6308894" cy="25674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3073" y="2120735"/>
            <a:ext cx="327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accent3"/>
                </a:solidFill>
              </a:rPr>
              <a:t>NOvA</a:t>
            </a:r>
            <a:r>
              <a:rPr lang="en-US" sz="1800" dirty="0">
                <a:solidFill>
                  <a:schemeClr val="accent3"/>
                </a:solidFill>
              </a:rPr>
              <a:t> jobs in the queue at FNAL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905001" y="3120571"/>
            <a:ext cx="5909072" cy="1814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83158" y="2774323"/>
            <a:ext cx="1246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Facility size</a:t>
            </a:r>
          </a:p>
        </p:txBody>
      </p:sp>
    </p:spTree>
    <p:extLst>
      <p:ext uri="{BB962C8B-B14F-4D97-AF65-F5344CB8AC3E}">
        <p14:creationId xmlns:p14="http://schemas.microsoft.com/office/powerpoint/2010/main" val="1178884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HEPCloud - Classes of Resource Providers</a:t>
            </a:r>
          </a:p>
        </p:txBody>
      </p:sp>
      <p:sp>
        <p:nvSpPr>
          <p:cNvPr id="8" name="Shape 23"/>
          <p:cNvSpPr/>
          <p:nvPr/>
        </p:nvSpPr>
        <p:spPr>
          <a:xfrm>
            <a:off x="1268048" y="646048"/>
            <a:ext cx="2118298" cy="4067956"/>
          </a:xfrm>
          <a:prstGeom prst="roundRect">
            <a:avLst>
              <a:gd name="adj" fmla="val 3541"/>
            </a:avLst>
          </a:prstGeom>
          <a:solidFill>
            <a:srgbClr val="5C9B38"/>
          </a:solidFill>
          <a:ln w="25400">
            <a:miter lim="400000"/>
          </a:ln>
          <a:effectLst>
            <a:outerShdw blurRad="76200" dist="50800" dir="5400000" rotWithShape="0">
              <a:srgbClr val="000000">
                <a:alpha val="50000"/>
              </a:srgbClr>
            </a:outerShdw>
          </a:effectLst>
        </p:spPr>
        <p:txBody>
          <a:bodyPr lIns="32004" tIns="32004" rIns="32004" bIns="32004" anchor="ctr"/>
          <a:lstStyle/>
          <a:p>
            <a:pPr lvl="0" algn="ctr">
              <a:lnSpc>
                <a:spcPct val="100000"/>
              </a:lnSpc>
              <a:defRPr sz="7000" b="1">
                <a:solidFill>
                  <a:srgbClr val="FFFFFF"/>
                </a:solidFill>
                <a:uFill>
                  <a:solidFill>
                    <a:srgbClr val="404040"/>
                  </a:solidFill>
                </a:uFill>
              </a:defRPr>
            </a:pPr>
            <a:endParaRPr sz="5250"/>
          </a:p>
        </p:txBody>
      </p:sp>
      <p:sp>
        <p:nvSpPr>
          <p:cNvPr id="9" name="Shape 24"/>
          <p:cNvSpPr/>
          <p:nvPr/>
        </p:nvSpPr>
        <p:spPr>
          <a:xfrm>
            <a:off x="3512851" y="646048"/>
            <a:ext cx="2118299" cy="4067956"/>
          </a:xfrm>
          <a:prstGeom prst="roundRect">
            <a:avLst>
              <a:gd name="adj" fmla="val 3541"/>
            </a:avLst>
          </a:prstGeom>
          <a:solidFill>
            <a:srgbClr val="FA9F3B"/>
          </a:solidFill>
          <a:ln w="25400">
            <a:miter lim="400000"/>
          </a:ln>
          <a:effectLst>
            <a:outerShdw blurRad="76200" dist="50800" dir="5400000" rotWithShape="0">
              <a:srgbClr val="000000">
                <a:alpha val="50000"/>
              </a:srgbClr>
            </a:outerShdw>
          </a:effectLst>
        </p:spPr>
        <p:txBody>
          <a:bodyPr lIns="32004" tIns="32004" rIns="32004" bIns="32004" anchor="ctr"/>
          <a:lstStyle/>
          <a:p>
            <a:pPr lvl="0" algn="ctr">
              <a:lnSpc>
                <a:spcPct val="100000"/>
              </a:lnSpc>
              <a:defRPr sz="7000" b="1">
                <a:solidFill>
                  <a:srgbClr val="FFFFFF"/>
                </a:solidFill>
                <a:uFill>
                  <a:solidFill>
                    <a:srgbClr val="404040"/>
                  </a:solidFill>
                </a:uFill>
              </a:defRPr>
            </a:pPr>
            <a:endParaRPr sz="5250"/>
          </a:p>
        </p:txBody>
      </p:sp>
      <p:sp>
        <p:nvSpPr>
          <p:cNvPr id="10" name="Shape 25"/>
          <p:cNvSpPr/>
          <p:nvPr/>
        </p:nvSpPr>
        <p:spPr>
          <a:xfrm>
            <a:off x="5757654" y="646049"/>
            <a:ext cx="2118299" cy="4091768"/>
          </a:xfrm>
          <a:prstGeom prst="roundRect">
            <a:avLst>
              <a:gd name="adj" fmla="val 3541"/>
            </a:avLst>
          </a:prstGeom>
          <a:solidFill>
            <a:srgbClr val="A8DEEE"/>
          </a:solidFill>
          <a:ln w="25400">
            <a:miter lim="400000"/>
          </a:ln>
          <a:effectLst>
            <a:outerShdw blurRad="76200" dist="50800" dir="5400000" rotWithShape="0">
              <a:srgbClr val="000000">
                <a:alpha val="50000"/>
              </a:srgbClr>
            </a:outerShdw>
          </a:effectLst>
        </p:spPr>
        <p:txBody>
          <a:bodyPr lIns="32004" tIns="32004" rIns="32004" bIns="32004" anchor="ctr"/>
          <a:lstStyle/>
          <a:p>
            <a:pPr lvl="0" algn="ctr">
              <a:lnSpc>
                <a:spcPct val="100000"/>
              </a:lnSpc>
              <a:defRPr sz="7000" b="1">
                <a:solidFill>
                  <a:srgbClr val="FFFFFF"/>
                </a:solidFill>
                <a:uFill>
                  <a:solidFill>
                    <a:srgbClr val="404040"/>
                  </a:solidFill>
                </a:uFill>
              </a:defRPr>
            </a:pPr>
            <a:endParaRPr sz="5250"/>
          </a:p>
        </p:txBody>
      </p:sp>
      <p:sp>
        <p:nvSpPr>
          <p:cNvPr id="11" name="Shape 26"/>
          <p:cNvSpPr/>
          <p:nvPr/>
        </p:nvSpPr>
        <p:spPr>
          <a:xfrm>
            <a:off x="2052827" y="829884"/>
            <a:ext cx="548740" cy="39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2004" tIns="32004" rIns="32004" bIns="32004" anchor="ctr">
            <a:spAutoFit/>
          </a:bodyPr>
          <a:lstStyle>
            <a:lvl1pPr algn="ctr">
              <a:defRPr sz="70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175"/>
              <a:t>Grid</a:t>
            </a:r>
          </a:p>
        </p:txBody>
      </p:sp>
      <p:sp>
        <p:nvSpPr>
          <p:cNvPr id="12" name="Shape 27"/>
          <p:cNvSpPr/>
          <p:nvPr/>
        </p:nvSpPr>
        <p:spPr>
          <a:xfrm>
            <a:off x="4213472" y="829884"/>
            <a:ext cx="717056" cy="39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2004" tIns="32004" rIns="32004" bIns="32004" anchor="ctr">
            <a:spAutoFit/>
          </a:bodyPr>
          <a:lstStyle>
            <a:lvl1pPr algn="ctr">
              <a:defRPr sz="70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175"/>
              <a:t>Cloud</a:t>
            </a:r>
          </a:p>
        </p:txBody>
      </p:sp>
      <p:sp>
        <p:nvSpPr>
          <p:cNvPr id="13" name="Shape 28"/>
          <p:cNvSpPr/>
          <p:nvPr/>
        </p:nvSpPr>
        <p:spPr>
          <a:xfrm>
            <a:off x="6551249" y="829884"/>
            <a:ext cx="531107" cy="39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2004" tIns="32004" rIns="32004" bIns="32004" anchor="ctr">
            <a:spAutoFit/>
          </a:bodyPr>
          <a:lstStyle>
            <a:lvl1pPr algn="ctr">
              <a:defRPr sz="70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175"/>
              <a:t>HPC</a:t>
            </a:r>
          </a:p>
        </p:txBody>
      </p:sp>
      <p:sp>
        <p:nvSpPr>
          <p:cNvPr id="14" name="Shape 29"/>
          <p:cNvSpPr/>
          <p:nvPr/>
        </p:nvSpPr>
        <p:spPr>
          <a:xfrm>
            <a:off x="1371936" y="4331690"/>
            <a:ext cx="1910523" cy="39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2004" tIns="32004" rIns="32004" bIns="32004" anchor="ctr">
            <a:spAutoFit/>
          </a:bodyPr>
          <a:lstStyle>
            <a:lvl1pPr algn="ctr">
              <a:defRPr sz="70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175" dirty="0"/>
              <a:t>Trust Federation</a:t>
            </a:r>
          </a:p>
        </p:txBody>
      </p:sp>
      <p:sp>
        <p:nvSpPr>
          <p:cNvPr id="15" name="Shape 30"/>
          <p:cNvSpPr/>
          <p:nvPr/>
        </p:nvSpPr>
        <p:spPr>
          <a:xfrm>
            <a:off x="3592951" y="4331690"/>
            <a:ext cx="1958100" cy="39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2004" tIns="32004" rIns="32004" bIns="32004" anchor="ctr">
            <a:spAutoFit/>
          </a:bodyPr>
          <a:lstStyle>
            <a:lvl1pPr algn="ctr">
              <a:defRPr sz="70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175"/>
              <a:t>Economic Model</a:t>
            </a:r>
          </a:p>
        </p:txBody>
      </p:sp>
      <p:sp>
        <p:nvSpPr>
          <p:cNvPr id="16" name="Shape 31"/>
          <p:cNvSpPr/>
          <p:nvPr/>
        </p:nvSpPr>
        <p:spPr>
          <a:xfrm>
            <a:off x="5866928" y="4331690"/>
            <a:ext cx="1899751" cy="399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2004" tIns="32004" rIns="32004" bIns="32004" anchor="ctr">
            <a:spAutoFit/>
          </a:bodyPr>
          <a:lstStyle>
            <a:lvl1pPr algn="ctr">
              <a:defRPr sz="7000" b="1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175"/>
              <a:t>Grant Allocation</a:t>
            </a:r>
          </a:p>
        </p:txBody>
      </p:sp>
      <p:sp>
        <p:nvSpPr>
          <p:cNvPr id="17" name="Shape 32"/>
          <p:cNvSpPr/>
          <p:nvPr/>
        </p:nvSpPr>
        <p:spPr>
          <a:xfrm>
            <a:off x="3588455" y="1267679"/>
            <a:ext cx="1967090" cy="30255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141750" indent="-85050">
              <a:spcBef>
                <a:spcPts val="126"/>
              </a:spcBef>
              <a:buSzPct val="100000"/>
              <a:buFont typeface="Arial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1125">
                <a:solidFill>
                  <a:srgbClr val="BF3B3D"/>
                </a:solidFill>
                <a:uFill>
                  <a:solidFill>
                    <a:srgbClr val="595959"/>
                  </a:solidFill>
                </a:uFill>
              </a:rPr>
              <a:t>Community Clouds - Similar trust federation to Grids</a:t>
            </a:r>
          </a:p>
          <a:p>
            <a:pPr marL="141750" indent="-85050">
              <a:spcBef>
                <a:spcPts val="126"/>
              </a:spcBef>
              <a:buSzPct val="100000"/>
              <a:buFont typeface="Arial"/>
              <a:buChar char="▪"/>
              <a:defRPr sz="1800">
                <a:solidFill>
                  <a:srgbClr val="000000"/>
                </a:solidFill>
                <a:uFillTx/>
              </a:defRPr>
            </a:pPr>
            <a:endParaRPr sz="1125">
              <a:solidFill>
                <a:srgbClr val="BF3B3D"/>
              </a:solidFill>
              <a:uFill>
                <a:solidFill>
                  <a:srgbClr val="595959"/>
                </a:solidFill>
              </a:uFill>
            </a:endParaRPr>
          </a:p>
          <a:p>
            <a:pPr marL="141750" indent="-85050">
              <a:spcBef>
                <a:spcPts val="126"/>
              </a:spcBef>
              <a:buSzPct val="100000"/>
              <a:buFont typeface="Arial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1125">
                <a:solidFill>
                  <a:srgbClr val="BF3B3D"/>
                </a:solidFill>
                <a:uFill>
                  <a:solidFill>
                    <a:srgbClr val="595959"/>
                  </a:solidFill>
                </a:uFill>
              </a:rPr>
              <a:t>Commercial Clouds - </a:t>
            </a:r>
            <a:r>
              <a:rPr sz="1125" b="1">
                <a:solidFill>
                  <a:srgbClr val="BF3B3D"/>
                </a:solidFill>
                <a:uFill>
                  <a:solidFill>
                    <a:srgbClr val="595959"/>
                  </a:solidFill>
                </a:uFill>
              </a:rPr>
              <a:t>Pay-As-You-Go</a:t>
            </a:r>
            <a:r>
              <a:rPr sz="1125">
                <a:solidFill>
                  <a:srgbClr val="BF3B3D"/>
                </a:solidFill>
                <a:uFill>
                  <a:solidFill>
                    <a:srgbClr val="595959"/>
                  </a:solidFill>
                </a:uFill>
              </a:rPr>
              <a:t> model</a:t>
            </a:r>
          </a:p>
          <a:p>
            <a:pPr marL="286650" lvl="1" indent="-59850">
              <a:spcBef>
                <a:spcPts val="126"/>
              </a:spcBef>
              <a:buSzPct val="70000"/>
              <a:buFont typeface="Arial"/>
              <a:buChar char="๏"/>
              <a:defRPr sz="1800">
                <a:solidFill>
                  <a:srgbClr val="000000"/>
                </a:solidFill>
                <a:uFillTx/>
              </a:defRPr>
            </a:pPr>
            <a:r>
              <a:rPr sz="600">
                <a:uFill>
                  <a:solidFill>
                    <a:srgbClr val="595959"/>
                  </a:solidFill>
                </a:uFill>
              </a:rPr>
              <a:t>Strongly accounted</a:t>
            </a:r>
          </a:p>
          <a:p>
            <a:pPr marL="286650" lvl="1" indent="-59850">
              <a:spcBef>
                <a:spcPts val="126"/>
              </a:spcBef>
              <a:buSzPct val="70000"/>
              <a:buFont typeface="Arial"/>
              <a:buChar char="๏"/>
              <a:defRPr sz="1800">
                <a:solidFill>
                  <a:srgbClr val="000000"/>
                </a:solidFill>
                <a:uFillTx/>
              </a:defRPr>
            </a:pPr>
            <a:r>
              <a:rPr sz="600">
                <a:uFill>
                  <a:solidFill>
                    <a:srgbClr val="595959"/>
                  </a:solidFill>
                </a:uFill>
              </a:rPr>
              <a:t>Near-infinite capacity ➜ </a:t>
            </a:r>
            <a:r>
              <a:rPr sz="600" b="1">
                <a:uFill>
                  <a:solidFill>
                    <a:srgbClr val="595959"/>
                  </a:solidFill>
                </a:uFill>
              </a:rPr>
              <a:t>Elasticity</a:t>
            </a:r>
            <a:endParaRPr sz="600">
              <a:uFill>
                <a:solidFill>
                  <a:srgbClr val="595959"/>
                </a:solidFill>
              </a:uFill>
            </a:endParaRPr>
          </a:p>
          <a:p>
            <a:pPr marL="286650" lvl="1" indent="-59850">
              <a:spcBef>
                <a:spcPts val="126"/>
              </a:spcBef>
              <a:buSzPct val="70000"/>
              <a:buFont typeface="Arial"/>
              <a:buChar char="๏"/>
              <a:defRPr sz="1800">
                <a:solidFill>
                  <a:srgbClr val="000000"/>
                </a:solidFill>
                <a:uFillTx/>
              </a:defRPr>
            </a:pPr>
            <a:r>
              <a:rPr sz="600">
                <a:uFill>
                  <a:solidFill>
                    <a:srgbClr val="595959"/>
                  </a:solidFill>
                </a:uFill>
              </a:rPr>
              <a:t>Spot price market</a:t>
            </a:r>
          </a:p>
        </p:txBody>
      </p:sp>
      <p:sp>
        <p:nvSpPr>
          <p:cNvPr id="18" name="Shape 33"/>
          <p:cNvSpPr/>
          <p:nvPr/>
        </p:nvSpPr>
        <p:spPr>
          <a:xfrm>
            <a:off x="5818609" y="1267679"/>
            <a:ext cx="1996389" cy="302555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marL="141750" indent="-85050">
              <a:spcBef>
                <a:spcPts val="126"/>
              </a:spcBef>
              <a:buSzPct val="100000"/>
              <a:buFont typeface="Arial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1125">
                <a:solidFill>
                  <a:srgbClr val="BF3B3D"/>
                </a:solidFill>
                <a:uFill>
                  <a:solidFill>
                    <a:srgbClr val="595959"/>
                  </a:solidFill>
                </a:uFill>
              </a:rPr>
              <a:t>Researchers granted access to HPC installations</a:t>
            </a:r>
          </a:p>
          <a:p>
            <a:pPr marL="141750" indent="-85050">
              <a:spcBef>
                <a:spcPts val="126"/>
              </a:spcBef>
              <a:buSzPct val="100000"/>
              <a:buFont typeface="Arial"/>
              <a:buChar char="▪"/>
              <a:defRPr sz="1800">
                <a:solidFill>
                  <a:srgbClr val="000000"/>
                </a:solidFill>
                <a:uFillTx/>
              </a:defRPr>
            </a:pPr>
            <a:endParaRPr sz="1125">
              <a:solidFill>
                <a:srgbClr val="BF3B3D"/>
              </a:solidFill>
              <a:uFill>
                <a:solidFill>
                  <a:srgbClr val="595959"/>
                </a:solidFill>
              </a:uFill>
            </a:endParaRPr>
          </a:p>
          <a:p>
            <a:pPr marL="141750" indent="-85050">
              <a:spcBef>
                <a:spcPts val="126"/>
              </a:spcBef>
              <a:buSzPct val="100000"/>
              <a:buFont typeface="Arial"/>
              <a:buChar char="▪"/>
              <a:defRPr sz="1800">
                <a:solidFill>
                  <a:srgbClr val="000000"/>
                </a:solidFill>
                <a:uFillTx/>
              </a:defRPr>
            </a:pPr>
            <a:r>
              <a:rPr sz="1125">
                <a:solidFill>
                  <a:srgbClr val="BF3B3D"/>
                </a:solidFill>
                <a:uFill>
                  <a:solidFill>
                    <a:srgbClr val="595959"/>
                  </a:solidFill>
                </a:uFill>
              </a:rPr>
              <a:t>Peer review committees award </a:t>
            </a:r>
            <a:r>
              <a:rPr sz="1125" b="1">
                <a:solidFill>
                  <a:srgbClr val="BF3B3D"/>
                </a:solidFill>
                <a:uFill>
                  <a:solidFill>
                    <a:srgbClr val="595959"/>
                  </a:solidFill>
                </a:uFill>
              </a:rPr>
              <a:t>Allocations</a:t>
            </a:r>
            <a:endParaRPr sz="1125">
              <a:solidFill>
                <a:srgbClr val="BF3B3D"/>
              </a:solidFill>
              <a:uFill>
                <a:solidFill>
                  <a:srgbClr val="595959"/>
                </a:solidFill>
              </a:uFill>
            </a:endParaRPr>
          </a:p>
          <a:p>
            <a:pPr marL="286650" lvl="1" indent="-59850">
              <a:spcBef>
                <a:spcPts val="126"/>
              </a:spcBef>
              <a:buSzPct val="70000"/>
              <a:buFont typeface="Arial"/>
              <a:buChar char="๏"/>
              <a:defRPr sz="1800">
                <a:solidFill>
                  <a:srgbClr val="000000"/>
                </a:solidFill>
                <a:uFillTx/>
              </a:defRPr>
            </a:pPr>
            <a:r>
              <a:rPr sz="600">
                <a:uFill>
                  <a:solidFill>
                    <a:srgbClr val="595959"/>
                  </a:solidFill>
                </a:uFill>
              </a:rPr>
              <a:t>Awards model designed for individual PIs rather than large collaborations</a:t>
            </a:r>
          </a:p>
        </p:txBody>
      </p:sp>
      <p:sp>
        <p:nvSpPr>
          <p:cNvPr id="19" name="Shape 34"/>
          <p:cNvSpPr txBox="1">
            <a:spLocks/>
          </p:cNvSpPr>
          <p:nvPr/>
        </p:nvSpPr>
        <p:spPr>
          <a:xfrm>
            <a:off x="1317344" y="1267678"/>
            <a:ext cx="1996389" cy="302555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anchor="ctr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1750" indent="-85050">
              <a:defRPr sz="1800">
                <a:solidFill>
                  <a:srgbClr val="000000"/>
                </a:solidFill>
                <a:uFillTx/>
              </a:defRPr>
            </a:pPr>
            <a:r>
              <a:rPr lang="en-US" sz="1125">
                <a:solidFill>
                  <a:srgbClr val="000000"/>
                </a:solidFill>
              </a:rPr>
              <a:t>Virtual Organizations (VOs) of users trusted by Grid sites</a:t>
            </a:r>
          </a:p>
          <a:p>
            <a:pPr marL="141750" indent="-85050">
              <a:defRPr sz="1800">
                <a:solidFill>
                  <a:srgbClr val="000000"/>
                </a:solidFill>
                <a:uFillTx/>
              </a:defRPr>
            </a:pPr>
            <a:endParaRPr lang="en-US" sz="1125">
              <a:solidFill>
                <a:srgbClr val="000000"/>
              </a:solidFill>
            </a:endParaRPr>
          </a:p>
          <a:p>
            <a:pPr marL="141750" indent="-85050">
              <a:defRPr sz="1800">
                <a:solidFill>
                  <a:srgbClr val="000000"/>
                </a:solidFill>
                <a:uFillTx/>
              </a:defRPr>
            </a:pPr>
            <a:r>
              <a:rPr lang="en-US" sz="1125">
                <a:solidFill>
                  <a:srgbClr val="000000"/>
                </a:solidFill>
              </a:rPr>
              <a:t>VOs get allocations ➜ </a:t>
            </a:r>
            <a:r>
              <a:rPr lang="en-US" sz="1125" b="1">
                <a:solidFill>
                  <a:srgbClr val="000000"/>
                </a:solidFill>
              </a:rPr>
              <a:t>Pledges</a:t>
            </a:r>
            <a:endParaRPr lang="en-US" sz="1125">
              <a:solidFill>
                <a:srgbClr val="000000"/>
              </a:solidFill>
            </a:endParaRPr>
          </a:p>
          <a:p>
            <a:pPr marL="286650" lvl="1" indent="-59850">
              <a:defRPr sz="1800">
                <a:solidFill>
                  <a:srgbClr val="000000"/>
                </a:solidFill>
                <a:uFillTx/>
              </a:defRPr>
            </a:pPr>
            <a:r>
              <a:rPr lang="en-US" sz="600">
                <a:solidFill>
                  <a:srgbClr val="000000"/>
                </a:solidFill>
              </a:rPr>
              <a:t>Unused allocations: opportunistic resources</a:t>
            </a:r>
          </a:p>
        </p:txBody>
      </p:sp>
      <p:sp>
        <p:nvSpPr>
          <p:cNvPr id="20" name="Title 32"/>
          <p:cNvSpPr txBox="1">
            <a:spLocks/>
          </p:cNvSpPr>
          <p:nvPr/>
        </p:nvSpPr>
        <p:spPr>
          <a:xfrm>
            <a:off x="1314450" y="349269"/>
            <a:ext cx="65151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sz="2100" dirty="0"/>
          </a:p>
        </p:txBody>
      </p:sp>
      <p:sp>
        <p:nvSpPr>
          <p:cNvPr id="21" name="TextBox 20"/>
          <p:cNvSpPr txBox="1"/>
          <p:nvPr/>
        </p:nvSpPr>
        <p:spPr>
          <a:xfrm>
            <a:off x="3588455" y="3669986"/>
            <a:ext cx="20871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/>
              <a:t>“Things you rent”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8048" y="3676473"/>
            <a:ext cx="211461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/>
              <a:t>“Things you borrow”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18609" y="3676473"/>
            <a:ext cx="21823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u="sng" dirty="0"/>
              <a:t>“Things you are given”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8DEA08F-440D-F441-84EF-501BACD2B2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</p:spPr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89913E4-6D8F-D848-8AF1-A9C03686C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D533D362-966F-F947-96DC-F3D51942F8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37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0F8FAF-AE7C-7D43-B882-7CB96CEAE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DOE requirements: Use LCF Facilities</a:t>
            </a:r>
          </a:p>
          <a:p>
            <a:r>
              <a:rPr lang="en-US" dirty="0"/>
              <a:t>HEPCloud adds Cloud and HPC resources to the pool</a:t>
            </a:r>
          </a:p>
          <a:p>
            <a:r>
              <a:rPr lang="en-US" dirty="0"/>
              <a:t>Cloud and HPC resource requests are carefully curated for specific classes of jobs</a:t>
            </a:r>
          </a:p>
          <a:p>
            <a:pPr lvl="1"/>
            <a:r>
              <a:rPr lang="en-US" dirty="0"/>
              <a:t>Only want appropriate jobs to land on Cloud and HPC resources</a:t>
            </a:r>
          </a:p>
          <a:p>
            <a:pPr lvl="1"/>
            <a:r>
              <a:rPr lang="en-US" dirty="0"/>
              <a:t>Additional negotiator also gives more flexibility in handling new resource types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7F5CCC-A215-8748-ADEB-859ED799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HEPCloud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422D8-C579-B74D-9C23-E7A8B8B70C0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D39F2-B4A2-6C4B-8D79-F9CCFD9BB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85E07-38A7-3C4F-A594-17EBAF5E7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2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7D0895-92FF-3E47-BE5C-2C499ACA42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369655" y="773864"/>
            <a:ext cx="6404690" cy="291482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A427782-D3E6-3D49-B6E6-8FADAD2F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HEPCloud Era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EC0F5-8D84-1B4C-8B72-C10C335F3E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022A21-AE5D-D045-9EBA-768CE19BD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649C5-CA1D-A746-8CA4-4BEC0243C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72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483B28-C348-A14E-8C63-6543BB75C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5902" y="728663"/>
            <a:ext cx="6917909" cy="37941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73FB90-0BB0-DD4C-8702-DF49B4EF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098"/>
            <a:ext cx="8686800" cy="320908"/>
          </a:xfrm>
        </p:spPr>
        <p:txBody>
          <a:bodyPr/>
          <a:lstStyle/>
          <a:p>
            <a:r>
              <a:rPr lang="en-US" dirty="0"/>
              <a:t>Monitoring – Negotiation Cycles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30033-1907-A142-AF89-C4A76A5D49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B1EB1-1E20-6A4B-8781-6D5C102BE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26D3A-A968-2E4B-A07C-9F4EDA8B3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29405D7-610D-374E-ACC7-45FEECC6CACC}"/>
              </a:ext>
            </a:extLst>
          </p:cNvPr>
          <p:cNvSpPr/>
          <p:nvPr/>
        </p:nvSpPr>
        <p:spPr>
          <a:xfrm>
            <a:off x="1530602" y="770113"/>
            <a:ext cx="2512479" cy="28319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Negotiation Cycle Time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0696B61-CE0A-5E4A-BA10-3EBE21C21C2E}"/>
              </a:ext>
            </a:extLst>
          </p:cNvPr>
          <p:cNvSpPr/>
          <p:nvPr/>
        </p:nvSpPr>
        <p:spPr>
          <a:xfrm>
            <a:off x="1763686" y="2208997"/>
            <a:ext cx="2106612" cy="28319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Successful Matches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0AF83EB-7740-B040-B583-D6C65B0596AD}"/>
              </a:ext>
            </a:extLst>
          </p:cNvPr>
          <p:cNvSpPr/>
          <p:nvPr/>
        </p:nvSpPr>
        <p:spPr>
          <a:xfrm>
            <a:off x="6573586" y="2092420"/>
            <a:ext cx="1055378" cy="23315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Idle Jobs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22527F0-4895-4E43-91AA-DD0041CE7181}"/>
              </a:ext>
            </a:extLst>
          </p:cNvPr>
          <p:cNvSpPr/>
          <p:nvPr/>
        </p:nvSpPr>
        <p:spPr>
          <a:xfrm>
            <a:off x="1994900" y="3506285"/>
            <a:ext cx="1788205" cy="283192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Considered Jobs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7D54B2E-E3B3-D845-81CE-9A74905298DD}"/>
              </a:ext>
            </a:extLst>
          </p:cNvPr>
          <p:cNvSpPr/>
          <p:nvPr/>
        </p:nvSpPr>
        <p:spPr>
          <a:xfrm>
            <a:off x="5631703" y="3478872"/>
            <a:ext cx="1517397" cy="23315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Rejected Jobs</a:t>
            </a:r>
          </a:p>
        </p:txBody>
      </p:sp>
    </p:spTree>
    <p:extLst>
      <p:ext uri="{BB962C8B-B14F-4D97-AF65-F5344CB8AC3E}">
        <p14:creationId xmlns:p14="http://schemas.microsoft.com/office/powerpoint/2010/main" val="365095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483B28-C348-A14E-8C63-6543BB75C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05" y="1111624"/>
            <a:ext cx="8789590" cy="230527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C73FB90-0BB0-DD4C-8702-DF49B4EF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– Central Manager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30033-1907-A142-AF89-C4A76A5D49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0B1EB1-1E20-6A4B-8781-6D5C102BED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26D3A-A968-2E4B-A07C-9F4EDA8B3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6D42346-82CF-6D4E-A31E-F17EF8DBE0D7}"/>
              </a:ext>
            </a:extLst>
          </p:cNvPr>
          <p:cNvSpPr/>
          <p:nvPr/>
        </p:nvSpPr>
        <p:spPr>
          <a:xfrm>
            <a:off x="1412195" y="3135800"/>
            <a:ext cx="2106612" cy="28110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Recent Updates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B9545DF-4798-994F-983C-28C60F380FAF}"/>
              </a:ext>
            </a:extLst>
          </p:cNvPr>
          <p:cNvSpPr/>
          <p:nvPr/>
        </p:nvSpPr>
        <p:spPr>
          <a:xfrm>
            <a:off x="3518694" y="1748305"/>
            <a:ext cx="2106612" cy="28110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Average match rates</a:t>
            </a:r>
          </a:p>
        </p:txBody>
      </p:sp>
    </p:spTree>
    <p:extLst>
      <p:ext uri="{BB962C8B-B14F-4D97-AF65-F5344CB8AC3E}">
        <p14:creationId xmlns:p14="http://schemas.microsoft.com/office/powerpoint/2010/main" val="586121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DD68B5-8F02-F94F-91A7-65903C5C1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CI/CD pipelines for Docker containers</a:t>
            </a:r>
          </a:p>
          <a:p>
            <a:r>
              <a:rPr lang="en-US" dirty="0"/>
              <a:t>Containerizing workers? (Kubernetes, DC/OS, etc.)</a:t>
            </a:r>
          </a:p>
          <a:p>
            <a:r>
              <a:rPr lang="en-US" dirty="0"/>
              <a:t>HTCondor on HPC facilities with no outbound networking</a:t>
            </a:r>
          </a:p>
          <a:p>
            <a:r>
              <a:rPr lang="en-US" dirty="0"/>
              <a:t>Better handling of MPI jobs</a:t>
            </a:r>
          </a:p>
          <a:p>
            <a:pPr lvl="1"/>
            <a:r>
              <a:rPr lang="en-US" dirty="0"/>
              <a:t>No dedicated FIFO scheduler</a:t>
            </a:r>
          </a:p>
          <a:p>
            <a:pPr lvl="1"/>
            <a:r>
              <a:rPr lang="en-US" dirty="0"/>
              <a:t>No preemption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1536E2-BA1C-944E-B2F0-8B5EC52B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E1AE3-B5B9-7149-9542-72B4EBE93A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87F6D-882E-CA40-B641-A4A247547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FA602-A0B8-6246-82E7-36091406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28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archaeology from my time at Fermilab</a:t>
            </a:r>
          </a:p>
          <a:p>
            <a:pPr lvl="1"/>
            <a:r>
              <a:rPr lang="en-US" dirty="0"/>
              <a:t>Earliest archived Fermilab talks at HTCondor Week – 15 years ago!</a:t>
            </a:r>
          </a:p>
          <a:p>
            <a:pPr lvl="1"/>
            <a:r>
              <a:rPr lang="en-US" dirty="0"/>
              <a:t>My earliest HTCondor Week talk in 2012</a:t>
            </a:r>
          </a:p>
          <a:p>
            <a:r>
              <a:rPr lang="en-US" dirty="0"/>
              <a:t>Describe the current state of the cluster(s)</a:t>
            </a:r>
          </a:p>
          <a:p>
            <a:r>
              <a:rPr lang="en-US" dirty="0"/>
              <a:t>Along the way, I hope to:</a:t>
            </a:r>
          </a:p>
          <a:p>
            <a:pPr lvl="1"/>
            <a:r>
              <a:rPr lang="en-US" dirty="0"/>
              <a:t>Show some (maybe) unique uses of HTCondor</a:t>
            </a:r>
          </a:p>
          <a:p>
            <a:pPr lvl="1"/>
            <a:r>
              <a:rPr lang="en-US" dirty="0"/>
              <a:t>Explain why we did what we did</a:t>
            </a:r>
          </a:p>
          <a:p>
            <a:pPr lvl="1"/>
            <a:r>
              <a:rPr lang="en-US" dirty="0"/>
              <a:t>Give a peek into some future activities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5/16/19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DD68B5-8F02-F94F-91A7-65903C5C1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1536E2-BA1C-944E-B2F0-8B5EC52B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Questions, Comments?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E1AE3-B5B9-7149-9542-72B4EBE93A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87F6D-882E-CA40-B641-A4A247547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FA602-A0B8-6246-82E7-360914065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6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3" y="728664"/>
            <a:ext cx="8483135" cy="734376"/>
          </a:xfrm>
        </p:spPr>
        <p:txBody>
          <a:bodyPr/>
          <a:lstStyle/>
          <a:p>
            <a:r>
              <a:rPr lang="en-US" dirty="0"/>
              <a:t>There was HTCondor!  And it was Good.</a:t>
            </a:r>
          </a:p>
          <a:p>
            <a:pPr lvl="1"/>
            <a:r>
              <a:rPr lang="en-US" dirty="0"/>
              <a:t>When I started, the silent “HT” hadn’t been added to the name yet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Beginning… (At least for me)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5/16/19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23878DF8-2498-244D-B944-ED9DF4C01766}"/>
              </a:ext>
            </a:extLst>
          </p:cNvPr>
          <p:cNvSpPr txBox="1">
            <a:spLocks/>
          </p:cNvSpPr>
          <p:nvPr/>
        </p:nvSpPr>
        <p:spPr>
          <a:xfrm>
            <a:off x="2188379" y="1422030"/>
            <a:ext cx="2227014" cy="1566460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Single VO</a:t>
            </a:r>
          </a:p>
          <a:p>
            <a:r>
              <a:rPr lang="en-US" sz="1600" dirty="0"/>
              <a:t>Grid-enabled</a:t>
            </a:r>
          </a:p>
          <a:p>
            <a:r>
              <a:rPr lang="en-US" sz="1600" dirty="0"/>
              <a:t>Priorities</a:t>
            </a:r>
          </a:p>
          <a:p>
            <a:r>
              <a:rPr lang="en-US" sz="1600" dirty="0"/>
              <a:t>CMS + OSG</a:t>
            </a:r>
          </a:p>
          <a:p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847315C-94F9-6C4A-8C8B-15F90D646D4C}"/>
              </a:ext>
            </a:extLst>
          </p:cNvPr>
          <p:cNvSpPr txBox="1">
            <a:spLocks/>
          </p:cNvSpPr>
          <p:nvPr/>
        </p:nvSpPr>
        <p:spPr>
          <a:xfrm>
            <a:off x="6484724" y="1718137"/>
            <a:ext cx="2227014" cy="2504727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Multi-VO Pool</a:t>
            </a:r>
          </a:p>
          <a:p>
            <a:r>
              <a:rPr lang="en-US" sz="1600" dirty="0"/>
              <a:t>Grid-enabled</a:t>
            </a:r>
          </a:p>
          <a:p>
            <a:r>
              <a:rPr lang="en-US" sz="1600" dirty="0"/>
              <a:t>Quotas</a:t>
            </a:r>
          </a:p>
          <a:p>
            <a:r>
              <a:rPr lang="en-US" sz="1600" dirty="0"/>
              <a:t>Many experiments + OSG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5E600-6B1D-6C4F-82E0-DECC12DF5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170" y="1718137"/>
            <a:ext cx="1905000" cy="1854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F50EB7-246D-3E4D-978F-256E05624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80" y="1463040"/>
            <a:ext cx="1525109" cy="1484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371313-7805-174E-B2D2-F85573FA8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580" y="3066073"/>
            <a:ext cx="1525109" cy="1484440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BCB9A26-0911-B043-8D24-03E6D02AC009}"/>
              </a:ext>
            </a:extLst>
          </p:cNvPr>
          <p:cNvSpPr txBox="1">
            <a:spLocks/>
          </p:cNvSpPr>
          <p:nvPr/>
        </p:nvSpPr>
        <p:spPr>
          <a:xfrm>
            <a:off x="2188379" y="3066073"/>
            <a:ext cx="2227014" cy="1566460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Single VO Pool</a:t>
            </a:r>
          </a:p>
          <a:p>
            <a:r>
              <a:rPr lang="en-US" sz="1600" dirty="0"/>
              <a:t>Local Analysis only</a:t>
            </a:r>
          </a:p>
          <a:p>
            <a:r>
              <a:rPr lang="en-US" sz="1600" dirty="0"/>
              <a:t>Priority based scheduling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6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ermigrid.fnal.gov/monitor/png/fermigrid-merged-total-slots-plot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880" y="1085850"/>
            <a:ext cx="6661190" cy="319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0751" y="1409746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</a:rPr>
              <a:t>Queued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00650" y="302895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Idle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7950" y="3028950"/>
            <a:ext cx="62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Busy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703107" y="1548245"/>
            <a:ext cx="497794" cy="138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600039" y="2114550"/>
            <a:ext cx="1090908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703107" y="2400300"/>
            <a:ext cx="383494" cy="62865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24644" y="3522513"/>
            <a:ext cx="1017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|- Holidays -|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35214" y="769076"/>
            <a:ext cx="1494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Last 3 months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8806" y="147899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24000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714500" y="1686745"/>
            <a:ext cx="244305" cy="31350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39141-72C7-472D-8186-6F5088AFE587}" type="slidenum">
              <a:rPr lang="en-US" smtClean="0"/>
              <a:t>4</a:t>
            </a:fld>
            <a:endParaRPr lang="en-US"/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7538019B-3FF5-6648-92EA-87573463BCC3}"/>
              </a:ext>
            </a:extLst>
          </p:cNvPr>
          <p:cNvSpPr txBox="1">
            <a:spLocks/>
          </p:cNvSpPr>
          <p:nvPr/>
        </p:nvSpPr>
        <p:spPr>
          <a:xfrm>
            <a:off x="589512" y="4847034"/>
            <a:ext cx="675368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900" dirty="0"/>
              <a:t>5/16/19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B99DF66C-A5A8-554D-AC6B-57084CC1EE3C}"/>
              </a:ext>
            </a:extLst>
          </p:cNvPr>
          <p:cNvSpPr txBox="1">
            <a:spLocks/>
          </p:cNvSpPr>
          <p:nvPr/>
        </p:nvSpPr>
        <p:spPr>
          <a:xfrm>
            <a:off x="1632142" y="4854995"/>
            <a:ext cx="6262118" cy="18215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sz="900" dirty="0"/>
              <a:t>Anthony Tiradani | HTCondor Week 2019</a:t>
            </a:r>
            <a:endParaRPr lang="en-US" sz="900" b="1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36BCBDD2-0410-8743-A127-96773924BF52}"/>
              </a:ext>
            </a:extLst>
          </p:cNvPr>
          <p:cNvSpPr txBox="1">
            <a:spLocks/>
          </p:cNvSpPr>
          <p:nvPr/>
        </p:nvSpPr>
        <p:spPr>
          <a:xfrm>
            <a:off x="228600" y="188814"/>
            <a:ext cx="8686800" cy="320908"/>
          </a:xfr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2E5286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/>
              <a:t>Net Batch Slot Utilization – 2013 Scientific Computing Portfolio Review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9C244C9-2DB8-E445-BF00-8F2E3B01F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3473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F2A6DB-2931-F44E-B338-4CA6F5587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8599513" cy="320908"/>
          </a:xfrm>
        </p:spPr>
        <p:txBody>
          <a:bodyPr/>
          <a:lstStyle/>
          <a:p>
            <a:r>
              <a:rPr lang="en-US" dirty="0" err="1"/>
              <a:t>FifeBatch</a:t>
            </a:r>
            <a:r>
              <a:rPr lang="en-US" dirty="0"/>
              <a:t> was created using GlideinWMS</a:t>
            </a:r>
          </a:p>
          <a:p>
            <a:pPr lvl="1"/>
            <a:r>
              <a:rPr lang="en-US" dirty="0"/>
              <a:t>Main motivation was the desire to use OSG resources seamlessly.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DE459B-373F-8E4A-B0B7-5EA4F6719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FIFEBatch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EDD57-B667-0C40-980B-BD6CAC03A5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FF270-D7F8-5343-8F58-42D2F5F10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46B32-FCAE-984F-B8E2-C6A82639A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EEC7A2-97F8-A84C-ACF6-012C6C9BE9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03592" y="1429879"/>
            <a:ext cx="4336815" cy="327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917C94-798A-3B48-941B-0A390D39E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FIFEBatch</a:t>
            </a:r>
            <a:r>
              <a:rPr lang="en-US" dirty="0"/>
              <a:t> was a GlideinWMS pool</a:t>
            </a:r>
          </a:p>
          <a:p>
            <a:pPr lvl="1"/>
            <a:r>
              <a:rPr lang="en-US" dirty="0"/>
              <a:t>All slots are similar – controlled by pilot (glidein)</a:t>
            </a:r>
          </a:p>
          <a:p>
            <a:pPr lvl="1"/>
            <a:r>
              <a:rPr lang="en-US" dirty="0"/>
              <a:t>Used the glideinWMS Frontend to implement policies</a:t>
            </a:r>
          </a:p>
          <a:p>
            <a:pPr lvl="1"/>
            <a:r>
              <a:rPr lang="en-US" dirty="0"/>
              <a:t>Used the OSG Factory for pilot submission</a:t>
            </a:r>
          </a:p>
          <a:p>
            <a:pPr lvl="1"/>
            <a:r>
              <a:rPr lang="en-US" dirty="0"/>
              <a:t>Pilot “shape” defined by Factory</a:t>
            </a:r>
          </a:p>
          <a:p>
            <a:pPr lvl="1"/>
            <a:r>
              <a:rPr lang="en-US" dirty="0"/>
              <a:t>All of the benefits of glideinWMS and OSG</a:t>
            </a:r>
          </a:p>
          <a:p>
            <a:r>
              <a:rPr lang="en-US" dirty="0"/>
              <a:t>All FNAL experiment jobs ran within the </a:t>
            </a:r>
            <a:r>
              <a:rPr lang="en-US" dirty="0" err="1"/>
              <a:t>FifeBatch</a:t>
            </a:r>
            <a:r>
              <a:rPr lang="en-US" dirty="0"/>
              <a:t> pool</a:t>
            </a:r>
          </a:p>
          <a:p>
            <a:r>
              <a:rPr lang="en-US" dirty="0" err="1"/>
              <a:t>FIFEBatch</a:t>
            </a:r>
            <a:r>
              <a:rPr lang="en-US" dirty="0"/>
              <a:t> managed by experimental support team</a:t>
            </a:r>
          </a:p>
          <a:p>
            <a:r>
              <a:rPr lang="en-US" dirty="0" err="1"/>
              <a:t>GPGrid</a:t>
            </a:r>
            <a:r>
              <a:rPr lang="en-US" dirty="0"/>
              <a:t> Managed by Grid Computing team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5A56FF-1DF6-F74C-AB6B-4B568876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FIFEBatch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B0629-5485-3240-8D9E-07666E3690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708BE-9B01-844C-B1F3-8B8322EFC9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E74B2D-4239-7949-A210-1E3416F8AA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2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747904"/>
            <a:ext cx="4796444" cy="39414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184"/>
            <a:ext cx="8686800" cy="481304"/>
          </a:xfrm>
        </p:spPr>
        <p:txBody>
          <a:bodyPr/>
          <a:lstStyle/>
          <a:p>
            <a:r>
              <a:rPr lang="en-US" dirty="0"/>
              <a:t>SC-PMT - GP Grid Processing requests: </a:t>
            </a:r>
            <a:br>
              <a:rPr lang="en-US" dirty="0"/>
            </a:br>
            <a:r>
              <a:rPr lang="en-US" dirty="0"/>
              <a:t>Large memory or multi-core as single slot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588" y="4876655"/>
            <a:ext cx="1076325" cy="180975"/>
          </a:xfrm>
        </p:spPr>
        <p:txBody>
          <a:bodyPr/>
          <a:lstStyle/>
          <a:p>
            <a:r>
              <a:rPr lang="en-US" altLang="en-US" dirty="0"/>
              <a:t>5/16/19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7251" y="4866986"/>
            <a:ext cx="4796445" cy="189139"/>
          </a:xfrm>
        </p:spPr>
        <p:txBody>
          <a:bodyPr/>
          <a:lstStyle/>
          <a:p>
            <a:pPr>
              <a:defRPr/>
            </a:pPr>
            <a:r>
              <a:rPr lang="en-US" sz="800" dirty="0"/>
              <a:t>Anthony Tiradani | HTCondor Week 2019</a:t>
            </a:r>
            <a:endParaRPr lang="en-US" sz="8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C7CA4-D646-4915-853E-15B858D2D4C1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49283" y="1426670"/>
            <a:ext cx="1125416" cy="3212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Box 9"/>
          <p:cNvSpPr txBox="1"/>
          <p:nvPr/>
        </p:nvSpPr>
        <p:spPr>
          <a:xfrm>
            <a:off x="953628" y="1487338"/>
            <a:ext cx="91672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/>
              <a:t>Last year’s</a:t>
            </a:r>
          </a:p>
          <a:p>
            <a:pPr algn="ctr"/>
            <a:r>
              <a:rPr lang="en-US" sz="1350" dirty="0"/>
              <a:t>SC-PMT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059EAE56-4148-C24A-903B-03821738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3039" y="747904"/>
            <a:ext cx="3778077" cy="3775282"/>
          </a:xfrm>
        </p:spPr>
        <p:txBody>
          <a:bodyPr/>
          <a:lstStyle/>
          <a:p>
            <a:r>
              <a:rPr lang="en-US" dirty="0"/>
              <a:t>We began to see increased demand for large memory or multi-core slots</a:t>
            </a:r>
          </a:p>
          <a:p>
            <a:r>
              <a:rPr lang="en-US" dirty="0"/>
              <a:t>For context:</a:t>
            </a:r>
          </a:p>
          <a:p>
            <a:pPr lvl="1"/>
            <a:r>
              <a:rPr lang="en-US" dirty="0"/>
              <a:t>A “standard” slot was defined as 1 core, 2GB RAM</a:t>
            </a:r>
          </a:p>
          <a:p>
            <a:r>
              <a:rPr lang="en-US" dirty="0"/>
              <a:t>Partitionable slots limited by the pilot size</a:t>
            </a:r>
          </a:p>
          <a:p>
            <a:r>
              <a:rPr lang="en-US" dirty="0"/>
              <a:t>Unable to use extra worker resources beyond what is claimed by the pilot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02399D-C7B2-7944-A9E1-90839217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Combined: </a:t>
            </a:r>
            <a:r>
              <a:rPr lang="en-US" dirty="0" err="1"/>
              <a:t>GPGrid</a:t>
            </a:r>
            <a:r>
              <a:rPr lang="en-US" dirty="0"/>
              <a:t> + </a:t>
            </a:r>
            <a:r>
              <a:rPr lang="en-US" dirty="0" err="1"/>
              <a:t>FifeBatch</a:t>
            </a:r>
            <a:r>
              <a:rPr lang="en-US" dirty="0"/>
              <a:t> = </a:t>
            </a:r>
            <a:r>
              <a:rPr lang="en-US" dirty="0" err="1"/>
              <a:t>FermiGrid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DE19B-4F7B-1445-BF7F-73EDCE2EC91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5A479-97FF-F246-BF51-1B5334B68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901CA-8E67-3E4B-8DEC-2925436E0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821CBF-7E2F-934E-9683-5D30E3DB3E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8484" y="922244"/>
            <a:ext cx="7847032" cy="329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23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CBC384-386A-8440-B970-5693D60C4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requirements:</a:t>
            </a:r>
          </a:p>
          <a:p>
            <a:pPr lvl="1"/>
            <a:r>
              <a:rPr lang="en-US" dirty="0"/>
              <a:t>Make LPC available to CMS Connect</a:t>
            </a:r>
          </a:p>
          <a:p>
            <a:pPr lvl="1"/>
            <a:r>
              <a:rPr lang="en-US" dirty="0"/>
              <a:t>Make CRAB3 jobs run on LPC resources</a:t>
            </a:r>
          </a:p>
          <a:p>
            <a:r>
              <a:rPr lang="en-US" dirty="0"/>
              <a:t>LPC workers reconfigured to remove all extra storage mounts</a:t>
            </a:r>
          </a:p>
          <a:p>
            <a:pPr lvl="1"/>
            <a:r>
              <a:rPr lang="en-US" dirty="0"/>
              <a:t>Now LPC workers look identical to the Tier-1 workers</a:t>
            </a:r>
          </a:p>
          <a:p>
            <a:r>
              <a:rPr lang="en-US" dirty="0"/>
              <a:t>LPC needed Grid interface for CMS Connect and CRAB3</a:t>
            </a:r>
          </a:p>
          <a:p>
            <a:pPr lvl="1"/>
            <a:r>
              <a:rPr lang="en-US" dirty="0"/>
              <a:t>The Tier-1 was already Grid-enabled</a:t>
            </a:r>
          </a:p>
          <a:p>
            <a:r>
              <a:rPr lang="en-US" dirty="0"/>
              <a:t>However, 2 competing usage models:</a:t>
            </a:r>
          </a:p>
          <a:p>
            <a:pPr lvl="1"/>
            <a:r>
              <a:rPr lang="en-US" dirty="0"/>
              <a:t>Tier-1 wants to be fully utilized</a:t>
            </a:r>
          </a:p>
          <a:p>
            <a:pPr lvl="1"/>
            <a:r>
              <a:rPr lang="en-US" dirty="0"/>
              <a:t>LPC wants resources at the time of need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6A9433-70CF-F342-BEF1-974235EC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Tier-1 + LPC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CBBAC-B1A7-7C49-8A51-1FC00DC4A7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5/22/19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39E5C-E4D5-FE4A-B757-7CE3DE497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Anthony Tiradani | HTCondor Week 2019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F47A0-5DD4-E545-931D-E3A07871AB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3987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030C984-AF35-2D43-BC4D-A75FFC56F81D}" vid="{EB41B1C2-3118-DB43-8588-E4A8D5D983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Fermilab_PPT_090915</Template>
  <TotalTime>4679</TotalTime>
  <Words>1341</Words>
  <Application>Microsoft Macintosh PowerPoint</Application>
  <PresentationFormat>On-screen Show (16:9)</PresentationFormat>
  <Paragraphs>258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</vt:lpstr>
      <vt:lpstr>Fermilab_PPT_090915</vt:lpstr>
      <vt:lpstr>PowerPoint Presentation</vt:lpstr>
      <vt:lpstr>Introduction</vt:lpstr>
      <vt:lpstr>In the Beginning… (At least for me)</vt:lpstr>
      <vt:lpstr> </vt:lpstr>
      <vt:lpstr>FIFEBatch</vt:lpstr>
      <vt:lpstr>FIFEBatch</vt:lpstr>
      <vt:lpstr>SC-PMT - GP Grid Processing requests:  Large memory or multi-core as single slot</vt:lpstr>
      <vt:lpstr>Combined: GPGrid + FifeBatch = FermiGrid</vt:lpstr>
      <vt:lpstr>CMS Tier-1 + LPC</vt:lpstr>
      <vt:lpstr>CMS Tier-1 + LPC</vt:lpstr>
      <vt:lpstr>CMS - Docker</vt:lpstr>
      <vt:lpstr>HEPCloud - Drivers for Evolving the Facility</vt:lpstr>
      <vt:lpstr>HEPCloud - Drivers for Evolving the Facility: Elasticity</vt:lpstr>
      <vt:lpstr>HEPCloud - Classes of Resource Providers</vt:lpstr>
      <vt:lpstr>HEPCloud</vt:lpstr>
      <vt:lpstr>HEPCloud Era</vt:lpstr>
      <vt:lpstr>Monitoring – Negotiation Cycles</vt:lpstr>
      <vt:lpstr>Monitoring – Central Manager</vt:lpstr>
      <vt:lpstr>Next Steps</vt:lpstr>
      <vt:lpstr>Questions,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R Tiradani</dc:creator>
  <cp:lastModifiedBy>Anthony R Tiradani</cp:lastModifiedBy>
  <cp:revision>66</cp:revision>
  <cp:lastPrinted>2014-01-20T19:40:21Z</cp:lastPrinted>
  <dcterms:created xsi:type="dcterms:W3CDTF">2019-05-13T14:07:51Z</dcterms:created>
  <dcterms:modified xsi:type="dcterms:W3CDTF">2019-05-22T17:06:31Z</dcterms:modified>
</cp:coreProperties>
</file>