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33"/>
  </p:notesMasterIdLst>
  <p:sldIdLst>
    <p:sldId id="256" r:id="rId2"/>
    <p:sldId id="257" r:id="rId3"/>
    <p:sldId id="286" r:id="rId4"/>
    <p:sldId id="284" r:id="rId5"/>
    <p:sldId id="285" r:id="rId6"/>
    <p:sldId id="298" r:id="rId7"/>
    <p:sldId id="302" r:id="rId8"/>
    <p:sldId id="289" r:id="rId9"/>
    <p:sldId id="291" r:id="rId10"/>
    <p:sldId id="306" r:id="rId11"/>
    <p:sldId id="304" r:id="rId12"/>
    <p:sldId id="305" r:id="rId13"/>
    <p:sldId id="307" r:id="rId14"/>
    <p:sldId id="311" r:id="rId15"/>
    <p:sldId id="296" r:id="rId16"/>
    <p:sldId id="287" r:id="rId17"/>
    <p:sldId id="288" r:id="rId18"/>
    <p:sldId id="290" r:id="rId19"/>
    <p:sldId id="292" r:id="rId20"/>
    <p:sldId id="303" r:id="rId21"/>
    <p:sldId id="308" r:id="rId22"/>
    <p:sldId id="293" r:id="rId23"/>
    <p:sldId id="294" r:id="rId24"/>
    <p:sldId id="309" r:id="rId25"/>
    <p:sldId id="310" r:id="rId26"/>
    <p:sldId id="299" r:id="rId27"/>
    <p:sldId id="312" r:id="rId28"/>
    <p:sldId id="300" r:id="rId29"/>
    <p:sldId id="313" r:id="rId30"/>
    <p:sldId id="314" r:id="rId31"/>
    <p:sldId id="283" r:id="rId32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C60036"/>
    <a:srgbClr val="808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13" autoAdjust="0"/>
    <p:restoredTop sz="94567" autoAdjust="0"/>
  </p:normalViewPr>
  <p:slideViewPr>
    <p:cSldViewPr snapToGrid="0">
      <p:cViewPr varScale="1">
        <p:scale>
          <a:sx n="94" d="100"/>
          <a:sy n="94" d="100"/>
        </p:scale>
        <p:origin x="-96" y="-2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46" d="100"/>
          <a:sy n="46" d="100"/>
        </p:scale>
        <p:origin x="-2658" y="-11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0DDE668-1C34-46D8-8C87-45DBD7915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476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HTC_logo_color_ve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4" y="436960"/>
            <a:ext cx="2211387" cy="94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C:\Users\vmuser\Desktop\HTCondor_red_blk_nota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6" y="1494235"/>
            <a:ext cx="2708275" cy="479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6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33258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78306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3505200" y="4869657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7B0B7-E75A-45E6-8334-DC3A57A259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60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3771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3771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3505200" y="4869657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E83DE-4924-4CEB-B587-40D68EDCB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42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81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0934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3505200" y="4869657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BF044-77D7-4194-95AC-E462B665E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79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25178"/>
            <a:ext cx="3810000" cy="28039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25178"/>
            <a:ext cx="3810000" cy="28039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467600" y="4686300"/>
            <a:ext cx="990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DFF8D-01C6-456E-8402-4011AB2E71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68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3505200" y="4869657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8208D-0250-4ED8-9CAC-6A438104E5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48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3505200" y="4869657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16ACA-F66D-42EC-9687-31F200158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34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3505200" y="4869657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02BB8D-2BA2-4A87-8345-E04FA754A0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47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218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3910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2263" y="1016794"/>
            <a:ext cx="8399462" cy="317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29" r:id="rId2"/>
    <p:sldLayoutId id="2147483730" r:id="rId3"/>
    <p:sldLayoutId id="2147483739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40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Arial" charset="0"/>
          <a:ea typeface="MS PGothic" pitchFamily="34" charset="-128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Arial" charset="0"/>
          <a:ea typeface="MS PGothic" pitchFamily="34" charset="-128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Arial" charset="0"/>
          <a:ea typeface="MS PGothic" pitchFamily="34" charset="-128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C60036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charset="0"/>
          <a:ea typeface="ＭＳ Ｐゴシック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charset="0"/>
          <a:ea typeface="ＭＳ Ｐゴシック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charset="0"/>
          <a:ea typeface="ＭＳ Ｐゴシック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3333CC"/>
          </a:solidFill>
          <a:latin typeface="Comic Sans MS" charset="0"/>
          <a:ea typeface="ＭＳ Ｐゴシック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08000"/>
        </a:buClr>
        <a:buSzPct val="120000"/>
        <a:buChar char="›"/>
        <a:defRPr sz="3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90000"/>
        <a:buFont typeface="Marlett" pitchFamily="2" charset="2"/>
        <a:buChar char="h"/>
        <a:defRPr sz="2800">
          <a:solidFill>
            <a:schemeClr val="tx1"/>
          </a:solidFill>
          <a:latin typeface="+mn-lt"/>
          <a:ea typeface="MS PGothic" pitchFamily="34" charset="-128"/>
          <a:cs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8637"/>
            <a:ext cx="7772400" cy="1961002"/>
          </a:xfrm>
        </p:spPr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HTCondor Philosophy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Greg Thain</a:t>
            </a:r>
          </a:p>
        </p:txBody>
      </p:sp>
    </p:spTree>
    <p:extLst>
      <p:ext uri="{BB962C8B-B14F-4D97-AF65-F5344CB8AC3E}">
        <p14:creationId xmlns:p14="http://schemas.microsoft.com/office/powerpoint/2010/main" val="140976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560" y="1056323"/>
            <a:ext cx="50292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2263" y="1016794"/>
            <a:ext cx="5377497" cy="375840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Manage:</a:t>
            </a:r>
          </a:p>
          <a:p>
            <a:r>
              <a:rPr lang="en-US" dirty="0" smtClean="0"/>
              <a:t>Remove what you create</a:t>
            </a:r>
          </a:p>
          <a:p>
            <a:pPr lvl="1"/>
            <a:r>
              <a:rPr lang="en-US" dirty="0" smtClean="0"/>
              <a:t>and what they created…</a:t>
            </a:r>
          </a:p>
          <a:p>
            <a:r>
              <a:rPr lang="en-US" dirty="0" smtClean="0"/>
              <a:t>Measure what you create</a:t>
            </a:r>
          </a:p>
          <a:p>
            <a:pPr lvl="1"/>
            <a:r>
              <a:rPr lang="en-US" dirty="0" smtClean="0"/>
              <a:t>And report it</a:t>
            </a:r>
          </a:p>
          <a:p>
            <a:r>
              <a:rPr lang="en-US" dirty="0" smtClean="0"/>
              <a:t>Limit what you create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i="1" dirty="0" smtClean="0"/>
              <a:t>manages</a:t>
            </a:r>
            <a:r>
              <a:rPr lang="en-US" dirty="0" smtClean="0"/>
              <a:t>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633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2263" y="1016794"/>
            <a:ext cx="8399462" cy="357552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Requires a scheduler, the </a:t>
            </a:r>
            <a:r>
              <a:rPr lang="en-US" dirty="0" err="1" smtClean="0"/>
              <a:t>condor_schedd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Users submit jobs to schedd</a:t>
            </a:r>
          </a:p>
          <a:p>
            <a:pPr marL="0" indent="0">
              <a:buNone/>
            </a:pPr>
            <a:r>
              <a:rPr lang="en-US" dirty="0" smtClean="0"/>
              <a:t>Schedd is a database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reliable, slow</a:t>
            </a:r>
          </a:p>
          <a:p>
            <a:pPr marL="0" indent="0">
              <a:buNone/>
            </a:pPr>
            <a:r>
              <a:rPr lang="en-US" dirty="0" smtClean="0"/>
              <a:t>On crash, all restart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To support many jobs,</a:t>
            </a:r>
          </a:p>
          <a:p>
            <a:pPr marL="0" indent="0">
              <a:buNone/>
            </a:pPr>
            <a:r>
              <a:rPr lang="en-US" dirty="0" smtClean="0"/>
              <a:t> reliably means…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as many jobs…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758" y="2367281"/>
            <a:ext cx="4445242" cy="277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528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944" y="148301"/>
            <a:ext cx="9144000" cy="685800"/>
          </a:xfrm>
        </p:spPr>
        <p:txBody>
          <a:bodyPr/>
          <a:lstStyle/>
          <a:p>
            <a:r>
              <a:rPr lang="en-US" dirty="0" smtClean="0"/>
              <a:t>Scaling via many submit points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68908" y="4618199"/>
            <a:ext cx="3198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Submit machines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826" y="1063171"/>
            <a:ext cx="595357" cy="102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226" y="1215571"/>
            <a:ext cx="595357" cy="102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626" y="1367971"/>
            <a:ext cx="595357" cy="102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026" y="1520371"/>
            <a:ext cx="595357" cy="102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426" y="1672771"/>
            <a:ext cx="595357" cy="102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26" y="1825171"/>
            <a:ext cx="595357" cy="102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770026" y="2886932"/>
            <a:ext cx="137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Execute</a:t>
            </a:r>
            <a:endParaRPr lang="en-US" dirty="0"/>
          </a:p>
        </p:txBody>
      </p:sp>
      <p:pic>
        <p:nvPicPr>
          <p:cNvPr id="3074" name="Picture 2" descr="C:\Users\gthain\AppData\Local\Microsoft\Windows\INetCache\IE\UX4WY9Z7\Server2_by_mimooh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91" y="910000"/>
            <a:ext cx="1158551" cy="163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199453" y="4187312"/>
            <a:ext cx="19445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 Manager</a:t>
            </a:r>
            <a:endParaRPr lang="en-US" dirty="0"/>
          </a:p>
        </p:txBody>
      </p:sp>
      <p:pic>
        <p:nvPicPr>
          <p:cNvPr id="3075" name="Picture 3" descr="C:\Users\gthain\AppData\Local\Microsoft\Windows\INetCache\IE\AX77XF3R\stoplight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364" y="3479624"/>
            <a:ext cx="1033462" cy="142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>
            <a:stCxn id="24" idx="3"/>
          </p:cNvCxnSpPr>
          <p:nvPr/>
        </p:nvCxnSpPr>
        <p:spPr bwMode="auto">
          <a:xfrm>
            <a:off x="1145607" y="2988375"/>
            <a:ext cx="5214553" cy="1075625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>
            <a:stCxn id="3075" idx="3"/>
          </p:cNvCxnSpPr>
          <p:nvPr/>
        </p:nvCxnSpPr>
        <p:spPr bwMode="auto">
          <a:xfrm flipV="1">
            <a:off x="7312826" y="2395443"/>
            <a:ext cx="595357" cy="1798556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1127760" y="1825171"/>
            <a:ext cx="5232400" cy="1982511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4" name="Picture 2" descr="C:\Users\gthain\AppData\Local\Microsoft\Windows\INetCache\IE\UX4WY9Z7\Server2_by_mimooh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44" y="2169068"/>
            <a:ext cx="1158551" cy="163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gthain\AppData\Local\Microsoft\Windows\INetCache\IE\UX4WY9Z7\Server2_by_mimooh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3" y="3410152"/>
            <a:ext cx="1158551" cy="163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/>
          <p:cNvCxnSpPr/>
          <p:nvPr/>
        </p:nvCxnSpPr>
        <p:spPr bwMode="auto">
          <a:xfrm flipV="1">
            <a:off x="975360" y="4422499"/>
            <a:ext cx="5425597" cy="322221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>
            <a:stCxn id="3074" idx="3"/>
          </p:cNvCxnSpPr>
          <p:nvPr/>
        </p:nvCxnSpPr>
        <p:spPr bwMode="auto">
          <a:xfrm>
            <a:off x="1127760" y="1729307"/>
            <a:ext cx="6513224" cy="60960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1046480" y="2468880"/>
            <a:ext cx="6716424" cy="418052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Straight Arrow Connector 31"/>
          <p:cNvCxnSpPr>
            <a:stCxn id="25" idx="3"/>
          </p:cNvCxnSpPr>
          <p:nvPr/>
        </p:nvCxnSpPr>
        <p:spPr bwMode="auto">
          <a:xfrm flipV="1">
            <a:off x="1186404" y="2643707"/>
            <a:ext cx="6759380" cy="1585752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1091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944" y="148301"/>
            <a:ext cx="9144000" cy="685800"/>
          </a:xfrm>
        </p:spPr>
        <p:txBody>
          <a:bodyPr/>
          <a:lstStyle/>
          <a:p>
            <a:r>
              <a:rPr lang="en-US" dirty="0" smtClean="0"/>
              <a:t>Scaling via many submit points</a:t>
            </a:r>
            <a:endParaRPr lang="en-US" dirty="0"/>
          </a:p>
        </p:txBody>
      </p:sp>
      <p:pic>
        <p:nvPicPr>
          <p:cNvPr id="3074" name="Picture 2" descr="C:\Users\gthain\AppData\Local\Microsoft\Windows\INetCache\IE\UX4WY9Z7\Server2_by_mimooh.svg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91" y="910000"/>
            <a:ext cx="1158551" cy="163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gthain\AppData\Local\Microsoft\Windows\INetCache\IE\UX4WY9Z7\Server2_by_mimooh.svg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44" y="2169068"/>
            <a:ext cx="1158551" cy="163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gthain\AppData\Local\Microsoft\Windows\INetCache\IE\UX4WY9Z7\Server2_by_mimooh.svg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3" y="3410152"/>
            <a:ext cx="1158551" cy="163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ontent Placeholder 1"/>
          <p:cNvSpPr>
            <a:spLocks noGrp="1"/>
          </p:cNvSpPr>
          <p:nvPr>
            <p:ph idx="1"/>
          </p:nvPr>
        </p:nvSpPr>
        <p:spPr>
          <a:xfrm>
            <a:off x="1348423" y="1403057"/>
            <a:ext cx="8399462" cy="317063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Adding submit points just helps scaling</a:t>
            </a:r>
          </a:p>
          <a:p>
            <a:pPr marL="0" indent="0">
              <a:buNone/>
            </a:pPr>
            <a:r>
              <a:rPr lang="en-US" dirty="0" smtClean="0"/>
              <a:t>Allows submit near the user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“Submit locally, run globally”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13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does a little</a:t>
            </a:r>
          </a:p>
          <a:p>
            <a:r>
              <a:rPr lang="en-US" dirty="0" smtClean="0"/>
              <a:t>Schedd has jobs, can request machines</a:t>
            </a:r>
          </a:p>
          <a:p>
            <a:r>
              <a:rPr lang="en-US" dirty="0" smtClean="0"/>
              <a:t>But only uses the machines given to it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the schedd doesn’t schedule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502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2263" y="1413034"/>
            <a:ext cx="8399462" cy="3170635"/>
          </a:xfrm>
        </p:spPr>
        <p:txBody>
          <a:bodyPr/>
          <a:lstStyle/>
          <a:p>
            <a:r>
              <a:rPr lang="en-US" dirty="0" smtClean="0"/>
              <a:t>One process per running job on submit</a:t>
            </a:r>
          </a:p>
          <a:p>
            <a:r>
              <a:rPr lang="en-US" dirty="0" smtClean="0"/>
              <a:t>Responsible for job’s policy remotely</a:t>
            </a:r>
          </a:p>
          <a:p>
            <a:pPr lvl="1"/>
            <a:r>
              <a:rPr lang="en-US" dirty="0" smtClean="0"/>
              <a:t>Tells the worker node what to do</a:t>
            </a:r>
          </a:p>
          <a:p>
            <a:r>
              <a:rPr lang="en-US" dirty="0" smtClean="0"/>
              <a:t>Expensive?  Yes – worth it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54000"/>
            <a:ext cx="9144000" cy="685800"/>
          </a:xfrm>
        </p:spPr>
        <p:txBody>
          <a:bodyPr/>
          <a:lstStyle/>
          <a:p>
            <a:r>
              <a:rPr lang="en-US" dirty="0" smtClean="0"/>
              <a:t>The shadow manage running, remote jobs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109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Implies machines are heterogeneous</a:t>
            </a:r>
          </a:p>
          <a:p>
            <a:pPr marL="0" indent="0">
              <a:buNone/>
            </a:pPr>
            <a:r>
              <a:rPr lang="en-US" dirty="0" smtClean="0"/>
              <a:t>Could be foreign pools</a:t>
            </a:r>
          </a:p>
          <a:p>
            <a:pPr marL="0" indent="0">
              <a:buNone/>
            </a:pPr>
            <a:r>
              <a:rPr lang="en-US" dirty="0" smtClean="0"/>
              <a:t>Could be same pool with different </a:t>
            </a:r>
            <a:r>
              <a:rPr lang="en-US" dirty="0" err="1" smtClean="0"/>
              <a:t>config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Could be places without shared filesystem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</a:t>
            </a:r>
            <a:r>
              <a:rPr lang="en-US" i="1" dirty="0" smtClean="0"/>
              <a:t>on as many machines</a:t>
            </a:r>
            <a:endParaRPr lang="en-US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61" y="4011888"/>
            <a:ext cx="595357" cy="1027472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221" y="3976328"/>
            <a:ext cx="595357" cy="1027472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821" y="4011888"/>
            <a:ext cx="595357" cy="102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021" y="3999188"/>
            <a:ext cx="595357" cy="102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581" y="4011888"/>
            <a:ext cx="595357" cy="102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540" y="3385242"/>
            <a:ext cx="958460" cy="1654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581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016794"/>
            <a:ext cx="9005103" cy="317063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Split responsibility: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Worker side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Submit side</a:t>
            </a:r>
          </a:p>
          <a:p>
            <a:pPr marL="0" indent="0">
              <a:buNone/>
            </a:pPr>
            <a:r>
              <a:rPr lang="en-US" dirty="0" smtClean="0"/>
              <a:t>We </a:t>
            </a:r>
            <a:r>
              <a:rPr lang="en-US" b="1" i="1" dirty="0" smtClean="0"/>
              <a:t>encourage</a:t>
            </a:r>
            <a:r>
              <a:rPr lang="en-US" dirty="0" smtClean="0"/>
              <a:t> different </a:t>
            </a:r>
            <a:r>
              <a:rPr lang="en-US" dirty="0" err="1" smtClean="0"/>
              <a:t>config</a:t>
            </a:r>
            <a:r>
              <a:rPr lang="en-US" dirty="0" smtClean="0"/>
              <a:t> on both sides</a:t>
            </a:r>
          </a:p>
          <a:p>
            <a:pPr marL="0" indent="0">
              <a:buNone/>
            </a:pPr>
            <a:r>
              <a:rPr lang="en-US" dirty="0" smtClean="0"/>
              <a:t>Always focusing on responsibility of the side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Always consider where responsibility goes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wo-faced nature of HTCondor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130" y="812800"/>
            <a:ext cx="20955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0" y="812800"/>
            <a:ext cx="20955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976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Startd represents the policy of the machine</a:t>
            </a:r>
          </a:p>
          <a:p>
            <a:r>
              <a:rPr lang="en-US" dirty="0" smtClean="0"/>
              <a:t>Creates “slots”, places for jobs to run</a:t>
            </a:r>
          </a:p>
          <a:p>
            <a:r>
              <a:rPr lang="en-US" dirty="0" smtClean="0"/>
              <a:t>Could conflict with job’s policy?</a:t>
            </a:r>
          </a:p>
          <a:p>
            <a:pPr lvl="1"/>
            <a:r>
              <a:rPr lang="en-US" dirty="0" smtClean="0"/>
              <a:t>Who wins?</a:t>
            </a:r>
          </a:p>
          <a:p>
            <a:pPr lvl="1"/>
            <a:endParaRPr lang="en-US" dirty="0"/>
          </a:p>
          <a:p>
            <a:r>
              <a:rPr lang="en-US" dirty="0" smtClean="0"/>
              <a:t>Always the machine – the job is a guest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startd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405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5747" y="1005219"/>
            <a:ext cx="8605978" cy="3170635"/>
          </a:xfrm>
        </p:spPr>
        <p:txBody>
          <a:bodyPr/>
          <a:lstStyle/>
          <a:p>
            <a:r>
              <a:rPr lang="en-US" dirty="0" smtClean="0"/>
              <a:t>Near sighted</a:t>
            </a:r>
          </a:p>
          <a:p>
            <a:r>
              <a:rPr lang="en-US" dirty="0" smtClean="0"/>
              <a:t>3 inputs only:</a:t>
            </a:r>
          </a:p>
          <a:p>
            <a:pPr lvl="1"/>
            <a:r>
              <a:rPr lang="en-US" dirty="0" smtClean="0"/>
              <a:t>Machine</a:t>
            </a:r>
          </a:p>
          <a:p>
            <a:pPr lvl="1"/>
            <a:r>
              <a:rPr lang="en-US" dirty="0" smtClean="0"/>
              <a:t>Running Jobs</a:t>
            </a:r>
          </a:p>
          <a:p>
            <a:pPr lvl="1"/>
            <a:r>
              <a:rPr lang="en-US" dirty="0" smtClean="0"/>
              <a:t>Candidate Running Job</a:t>
            </a:r>
          </a:p>
          <a:p>
            <a:r>
              <a:rPr lang="en-US" dirty="0" smtClean="0"/>
              <a:t>Knows nothing about the rest of the system!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Startd Mission Statement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851" y="796249"/>
            <a:ext cx="1582654" cy="2731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sharpenSoften amoun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196" r="22405"/>
          <a:stretch/>
        </p:blipFill>
        <p:spPr bwMode="auto">
          <a:xfrm>
            <a:off x="3157965" y="1493134"/>
            <a:ext cx="3214314" cy="1719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gthain\AppData\Local\Microsoft\Windows\INetCache\IE\K107BPMI\glasses_request_by_rildraw-d4a5op6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255">
            <a:off x="5888184" y="1401870"/>
            <a:ext cx="3110736" cy="152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81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289311" y="671385"/>
            <a:ext cx="8399462" cy="347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SzPct val="120000"/>
              <a:buChar char="›"/>
              <a:defRPr sz="3200">
                <a:solidFill>
                  <a:schemeClr val="tx1"/>
                </a:solidFill>
                <a:latin typeface="+mn-lt"/>
                <a:ea typeface="MS PGothic" pitchFamily="34" charset="-128"/>
                <a:cs typeface="MS PGothic" pitchFamily="34" charset="-128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90000"/>
              <a:buFont typeface="Marlett" pitchFamily="2" charset="2"/>
              <a:buChar char="h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  <a:cs typeface="Arial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pPr marL="457200" lvl="1" indent="0">
              <a:buNone/>
            </a:pPr>
            <a:endParaRPr lang="en-US" kern="0" dirty="0" smtClean="0"/>
          </a:p>
          <a:p>
            <a:pPr marL="457200" lvl="1" indent="0">
              <a:buNone/>
            </a:pPr>
            <a:endParaRPr lang="en-US" kern="0" dirty="0"/>
          </a:p>
          <a:p>
            <a:pPr marL="457200" lvl="1" indent="0">
              <a:buNone/>
            </a:pPr>
            <a:r>
              <a:rPr lang="en-US" kern="0" dirty="0" smtClean="0"/>
              <a:t>The rest of the tutorials at this conference is about the </a:t>
            </a:r>
            <a:r>
              <a:rPr lang="en-US" b="1" kern="0" dirty="0" err="1" smtClean="0"/>
              <a:t>hows</a:t>
            </a:r>
            <a:r>
              <a:rPr lang="en-US" b="1" kern="0" dirty="0" smtClean="0"/>
              <a:t> </a:t>
            </a:r>
            <a:r>
              <a:rPr lang="en-US" kern="0" dirty="0" smtClean="0"/>
              <a:t>of HTCondor</a:t>
            </a:r>
          </a:p>
          <a:p>
            <a:pPr marL="457200" lvl="1" indent="0">
              <a:buNone/>
            </a:pPr>
            <a:endParaRPr lang="en-US" kern="0" dirty="0" smtClean="0"/>
          </a:p>
          <a:p>
            <a:pPr marL="457200" lvl="1" indent="0">
              <a:buNone/>
            </a:pPr>
            <a:r>
              <a:rPr lang="en-US" kern="0" dirty="0" smtClean="0"/>
              <a:t>This talk is about the </a:t>
            </a:r>
            <a:r>
              <a:rPr lang="en-US" b="1" kern="0" dirty="0" smtClean="0"/>
              <a:t>why</a:t>
            </a:r>
            <a:endParaRPr lang="en-US" kern="0" dirty="0" smtClean="0"/>
          </a:p>
          <a:p>
            <a:pPr marL="457200" lvl="1" indent="0">
              <a:buNone/>
            </a:pPr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207693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5747" y="1005219"/>
            <a:ext cx="8605978" cy="3170635"/>
          </a:xfrm>
        </p:spPr>
        <p:txBody>
          <a:bodyPr/>
          <a:lstStyle/>
          <a:p>
            <a:r>
              <a:rPr lang="en-US" dirty="0" smtClean="0"/>
              <a:t>Only run some kinds of jobs</a:t>
            </a:r>
          </a:p>
          <a:p>
            <a:r>
              <a:rPr lang="en-US" dirty="0" smtClean="0"/>
              <a:t>Preempt one job for another</a:t>
            </a:r>
          </a:p>
          <a:p>
            <a:r>
              <a:rPr lang="en-US" dirty="0" smtClean="0"/>
              <a:t>Only run 1 job of some type</a:t>
            </a:r>
          </a:p>
          <a:p>
            <a:r>
              <a:rPr lang="en-US" dirty="0" smtClean="0"/>
              <a:t>Expose and match custom resource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the startd can do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851" y="796249"/>
            <a:ext cx="1582654" cy="2731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gthain\AppData\Local\Microsoft\Windows\INetCache\IE\K107BPMI\glasses_request_by_rildraw-d4a5op6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255">
            <a:off x="5888184" y="1401870"/>
            <a:ext cx="3110736" cy="152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5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5747" y="1005219"/>
            <a:ext cx="8605978" cy="3170635"/>
          </a:xfrm>
        </p:spPr>
        <p:txBody>
          <a:bodyPr/>
          <a:lstStyle/>
          <a:p>
            <a:r>
              <a:rPr lang="en-US" dirty="0" smtClean="0"/>
              <a:t>Doesn’t run jobs directly,</a:t>
            </a:r>
          </a:p>
          <a:p>
            <a:r>
              <a:rPr lang="en-US" dirty="0" smtClean="0"/>
              <a:t>Creates (and manages!)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  child process, the starter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the startd doesn’t run job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851" y="796249"/>
            <a:ext cx="1582654" cy="2731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gthain\AppData\Local\Microsoft\Windows\INetCache\IE\K107BPMI\glasses_request_by_rildraw-d4a5op6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4255">
            <a:off x="5888184" y="1401870"/>
            <a:ext cx="3110736" cy="152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95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Startd manages </a:t>
            </a:r>
            <a:r>
              <a:rPr lang="en-US" i="1" dirty="0" smtClean="0"/>
              <a:t>machine, </a:t>
            </a:r>
            <a:r>
              <a:rPr lang="en-US" dirty="0" smtClean="0"/>
              <a:t>starter </a:t>
            </a:r>
            <a:r>
              <a:rPr lang="en-US" i="1" dirty="0" smtClean="0"/>
              <a:t>job</a:t>
            </a:r>
            <a:endParaRPr lang="en-US" dirty="0" smtClean="0"/>
          </a:p>
          <a:p>
            <a:r>
              <a:rPr lang="en-US" dirty="0" smtClean="0"/>
              <a:t>When job starts, startd spawns starter</a:t>
            </a:r>
          </a:p>
          <a:p>
            <a:r>
              <a:rPr lang="en-US" dirty="0" smtClean="0"/>
              <a:t>One starter per job, thus one per slot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Starter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551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1943" y="732314"/>
            <a:ext cx="8399462" cy="3170635"/>
          </a:xfrm>
        </p:spPr>
        <p:txBody>
          <a:bodyPr/>
          <a:lstStyle/>
          <a:p>
            <a:r>
              <a:rPr lang="en-US" dirty="0" smtClean="0"/>
              <a:t>Starter manages running job on machine:</a:t>
            </a:r>
          </a:p>
          <a:p>
            <a:r>
              <a:rPr lang="en-US" dirty="0" smtClean="0"/>
              <a:t>Create environment for job</a:t>
            </a:r>
          </a:p>
          <a:p>
            <a:r>
              <a:rPr lang="en-US" dirty="0" smtClean="0"/>
              <a:t>Monitor, report job resource usage home</a:t>
            </a:r>
          </a:p>
          <a:p>
            <a:r>
              <a:rPr lang="en-US" dirty="0" smtClean="0"/>
              <a:t>Creates “Universe” metaphor</a:t>
            </a:r>
          </a:p>
          <a:p>
            <a:r>
              <a:rPr lang="en-US" dirty="0" smtClean="0"/>
              <a:t>Clean up after job</a:t>
            </a:r>
          </a:p>
          <a:p>
            <a:pPr lvl="1"/>
            <a:r>
              <a:rPr lang="en-US" dirty="0" smtClean="0"/>
              <a:t>Condor Philosophy: renters clean up after use</a:t>
            </a:r>
          </a:p>
          <a:p>
            <a:pPr lvl="2"/>
            <a:r>
              <a:rPr lang="en-US" dirty="0" smtClean="0"/>
              <a:t>(Startd cleans up after starter…)</a:t>
            </a:r>
          </a:p>
          <a:p>
            <a:r>
              <a:rPr lang="en-US" dirty="0" smtClean="0"/>
              <a:t>File Transfer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Starter Responsibilities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84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can use shared FS or File Transfer</a:t>
            </a:r>
          </a:p>
          <a:p>
            <a:r>
              <a:rPr lang="en-US" dirty="0" smtClean="0"/>
              <a:t>Prefer File Transfer:</a:t>
            </a:r>
          </a:p>
          <a:p>
            <a:pPr lvl="1"/>
            <a:r>
              <a:rPr lang="en-US" dirty="0" smtClean="0"/>
              <a:t>Managed</a:t>
            </a:r>
          </a:p>
          <a:p>
            <a:pPr lvl="1"/>
            <a:r>
              <a:rPr lang="en-US" dirty="0" smtClean="0"/>
              <a:t>Portable</a:t>
            </a:r>
          </a:p>
          <a:p>
            <a:pPr lvl="1"/>
            <a:r>
              <a:rPr lang="en-US" dirty="0" smtClean="0"/>
              <a:t>Declarative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words on file transfer…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744720" y="2406485"/>
            <a:ext cx="3596640" cy="200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259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4221"/>
            <a:ext cx="9144000" cy="685800"/>
          </a:xfrm>
        </p:spPr>
        <p:txBody>
          <a:bodyPr/>
          <a:lstStyle/>
          <a:p>
            <a:r>
              <a:rPr lang="en-US" dirty="0" smtClean="0"/>
              <a:t>Moving on to the middle side…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511" y="3128489"/>
            <a:ext cx="137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Submit</a:t>
            </a:r>
            <a:endParaRPr lang="en-US" dirty="0"/>
          </a:p>
        </p:txBody>
      </p:sp>
      <p:sp>
        <p:nvSpPr>
          <p:cNvPr id="6" name="Vertical Scroll 5"/>
          <p:cNvSpPr/>
          <p:nvPr/>
        </p:nvSpPr>
        <p:spPr bwMode="auto">
          <a:xfrm>
            <a:off x="1192193" y="2181728"/>
            <a:ext cx="451412" cy="694481"/>
          </a:xfrm>
          <a:prstGeom prst="verticalScroll">
            <a:avLst/>
          </a:prstGeom>
          <a:solidFill>
            <a:srgbClr val="FF99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826" y="1063171"/>
            <a:ext cx="595357" cy="102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226" y="1215571"/>
            <a:ext cx="595357" cy="102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626" y="1367971"/>
            <a:ext cx="595357" cy="102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026" y="1520371"/>
            <a:ext cx="595357" cy="102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426" y="1672771"/>
            <a:ext cx="595357" cy="102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26" y="1825171"/>
            <a:ext cx="595357" cy="102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770026" y="2886932"/>
            <a:ext cx="137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Execute</a:t>
            </a:r>
            <a:endParaRPr lang="en-US" dirty="0"/>
          </a:p>
        </p:txBody>
      </p:sp>
      <p:pic>
        <p:nvPicPr>
          <p:cNvPr id="3074" name="Picture 2" descr="C:\Users\gthain\AppData\Local\Microsoft\Windows\INetCache\IE\UX4WY9Z7\Server2_by_mimooh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29" y="1210021"/>
            <a:ext cx="1158551" cy="163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518701" y="4193999"/>
            <a:ext cx="19445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 Manager</a:t>
            </a:r>
            <a:endParaRPr lang="en-US" dirty="0"/>
          </a:p>
        </p:txBody>
      </p:sp>
      <p:pic>
        <p:nvPicPr>
          <p:cNvPr id="3075" name="Picture 3" descr="C:\Users\gthain\AppData\Local\Microsoft\Windows\INetCache\IE\AX77XF3R\stoplight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049" y="2804777"/>
            <a:ext cx="1033462" cy="142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 bwMode="auto">
          <a:xfrm>
            <a:off x="1643605" y="2804777"/>
            <a:ext cx="1977900" cy="1051599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4822511" y="2600110"/>
            <a:ext cx="2795115" cy="1256266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1703763" y="2083070"/>
            <a:ext cx="5609063" cy="7573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0258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 1: The Collector</a:t>
            </a:r>
          </a:p>
          <a:p>
            <a:pPr lvl="1"/>
            <a:r>
              <a:rPr lang="en-US" dirty="0" smtClean="0"/>
              <a:t>The central database</a:t>
            </a:r>
          </a:p>
          <a:p>
            <a:pPr lvl="1"/>
            <a:r>
              <a:rPr lang="en-US" dirty="0" smtClean="0"/>
              <a:t>All in memory, lightweight</a:t>
            </a:r>
          </a:p>
          <a:p>
            <a:pPr lvl="1"/>
            <a:r>
              <a:rPr lang="en-US" dirty="0" smtClean="0"/>
              <a:t>Every thing reports to collector</a:t>
            </a:r>
          </a:p>
          <a:p>
            <a:pPr lvl="2"/>
            <a:r>
              <a:rPr lang="en-US" dirty="0" smtClean="0"/>
              <a:t>Everything is a classad</a:t>
            </a:r>
          </a:p>
          <a:p>
            <a:pPr lvl="1"/>
            <a:r>
              <a:rPr lang="en-US" dirty="0" err="1"/>
              <a:t>c</a:t>
            </a:r>
            <a:r>
              <a:rPr lang="en-US" dirty="0" err="1" smtClean="0"/>
              <a:t>ondor_status</a:t>
            </a:r>
            <a:r>
              <a:rPr lang="en-US" dirty="0" smtClean="0"/>
              <a:t> queries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Central 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8814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Looses everything when it crashes</a:t>
            </a:r>
          </a:p>
          <a:p>
            <a:r>
              <a:rPr lang="en-US" dirty="0" smtClean="0"/>
              <a:t>Protocol is always be updating</a:t>
            </a:r>
          </a:p>
          <a:p>
            <a:r>
              <a:rPr lang="en-US" dirty="0" smtClean="0"/>
              <a:t>Not a central point of failure</a:t>
            </a:r>
          </a:p>
          <a:p>
            <a:r>
              <a:rPr lang="en-US" dirty="0" smtClean="0"/>
              <a:t>Garbage collects if no updates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Collector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222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Whole talk on this later…</a:t>
            </a:r>
          </a:p>
          <a:p>
            <a:r>
              <a:rPr lang="en-US" dirty="0" smtClean="0"/>
              <a:t>Other “half” of scheduling</a:t>
            </a:r>
          </a:p>
          <a:p>
            <a:r>
              <a:rPr lang="en-US" dirty="0" smtClean="0"/>
              <a:t>Slow, allocates machines to user</a:t>
            </a:r>
          </a:p>
          <a:p>
            <a:r>
              <a:rPr lang="en-US" dirty="0" smtClean="0"/>
              <a:t>Not a single point of failure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Negotiator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7874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to hold job that runs &gt; 24 hours</a:t>
            </a:r>
          </a:p>
          <a:p>
            <a:pPr lvl="1"/>
            <a:r>
              <a:rPr lang="en-US" dirty="0" smtClean="0"/>
              <a:t>Or rather, where?</a:t>
            </a:r>
          </a:p>
          <a:p>
            <a:r>
              <a:rPr lang="en-US" dirty="0" smtClean="0"/>
              <a:t>On the submit machine?</a:t>
            </a:r>
          </a:p>
          <a:p>
            <a:r>
              <a:rPr lang="en-US" dirty="0" smtClean="0"/>
              <a:t>Or Execute Machine?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Discuss!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34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2262" y="1016794"/>
            <a:ext cx="8628697" cy="317063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Know where to put policy and why: e.g.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Limit one IO heavy job per machine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How to hold job that runs &gt; 24 hours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Where to change priority of user for pool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this talk, you should…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484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depends!</a:t>
            </a:r>
          </a:p>
          <a:p>
            <a:endParaRPr lang="en-US" dirty="0"/>
          </a:p>
          <a:p>
            <a:pPr lvl="1"/>
            <a:r>
              <a:rPr lang="en-US" dirty="0" smtClean="0"/>
              <a:t>Property of </a:t>
            </a:r>
            <a:r>
              <a:rPr lang="en-US" i="1" dirty="0" smtClean="0"/>
              <a:t>job</a:t>
            </a:r>
            <a:r>
              <a:rPr lang="en-US" dirty="0" smtClean="0"/>
              <a:t>   or property of </a:t>
            </a:r>
            <a:r>
              <a:rPr lang="en-US" i="1" dirty="0" smtClean="0"/>
              <a:t>machine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 Answer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0410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7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1711" y="1618678"/>
            <a:ext cx="8399462" cy="203892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To </a:t>
            </a:r>
            <a:r>
              <a:rPr lang="en-US" b="1" i="1" dirty="0" smtClean="0"/>
              <a:t>reliably</a:t>
            </a:r>
            <a:r>
              <a:rPr lang="en-US" dirty="0" smtClean="0"/>
              <a:t> run </a:t>
            </a:r>
            <a:r>
              <a:rPr lang="en-US" b="1" i="1" dirty="0" smtClean="0"/>
              <a:t>as many job</a:t>
            </a:r>
            <a:r>
              <a:rPr lang="en-US" b="1" i="1" dirty="0"/>
              <a:t>s</a:t>
            </a:r>
            <a:r>
              <a:rPr lang="en-US" b="1" dirty="0" smtClean="0"/>
              <a:t> </a:t>
            </a:r>
            <a:r>
              <a:rPr lang="en-US" dirty="0" smtClean="0"/>
              <a:t>as possible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on </a:t>
            </a:r>
            <a:r>
              <a:rPr lang="en-US" b="1" i="1" dirty="0" smtClean="0"/>
              <a:t>as many machines</a:t>
            </a:r>
            <a:r>
              <a:rPr lang="en-US" b="1" dirty="0" smtClean="0"/>
              <a:t> </a:t>
            </a:r>
            <a:r>
              <a:rPr lang="en-US" dirty="0" smtClean="0"/>
              <a:t>as possible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400" dirty="0" smtClean="0"/>
              <a:t>(in order of precedence)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Philosophy on 1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365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8-Koch-user-tutorial (2) - Microsoft PowerPoint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2" t="27259" r="6697" b="14272"/>
          <a:stretch/>
        </p:blipFill>
        <p:spPr>
          <a:xfrm>
            <a:off x="4561839" y="2014904"/>
            <a:ext cx="3454401" cy="188653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2263" y="1016794"/>
            <a:ext cx="8399462" cy="363648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Many independent jobs make up a workflow</a:t>
            </a:r>
          </a:p>
          <a:p>
            <a:pPr marL="0" indent="0">
              <a:buNone/>
            </a:pPr>
            <a:r>
              <a:rPr lang="en-US" dirty="0" smtClean="0"/>
              <a:t>Bags, </a:t>
            </a:r>
            <a:r>
              <a:rPr lang="en-US" dirty="0" err="1" smtClean="0"/>
              <a:t>Dags</a:t>
            </a:r>
            <a:r>
              <a:rPr lang="en-US" dirty="0" smtClean="0"/>
              <a:t>, files as </a:t>
            </a:r>
            <a:r>
              <a:rPr lang="en-US" dirty="0" err="1" smtClean="0"/>
              <a:t>ipc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*whole talk about this downstairs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Unstated </a:t>
            </a:r>
            <a:r>
              <a:rPr lang="en-US" dirty="0" smtClean="0"/>
              <a:t>Assumption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016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4221"/>
            <a:ext cx="9144000" cy="685800"/>
          </a:xfrm>
        </p:spPr>
        <p:txBody>
          <a:bodyPr/>
          <a:lstStyle/>
          <a:p>
            <a:r>
              <a:rPr lang="en-US" dirty="0" smtClean="0"/>
              <a:t>Overview of condor:</a:t>
            </a:r>
            <a:br>
              <a:rPr lang="en-US" dirty="0" smtClean="0"/>
            </a:br>
            <a:r>
              <a:rPr lang="en-US" dirty="0" smtClean="0"/>
              <a:t>3 sides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511" y="3128489"/>
            <a:ext cx="137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Submit</a:t>
            </a:r>
            <a:endParaRPr lang="en-US" dirty="0"/>
          </a:p>
        </p:txBody>
      </p:sp>
      <p:sp>
        <p:nvSpPr>
          <p:cNvPr id="6" name="Vertical Scroll 5"/>
          <p:cNvSpPr/>
          <p:nvPr/>
        </p:nvSpPr>
        <p:spPr bwMode="auto">
          <a:xfrm>
            <a:off x="1192193" y="2181728"/>
            <a:ext cx="451412" cy="694481"/>
          </a:xfrm>
          <a:prstGeom prst="verticalScroll">
            <a:avLst/>
          </a:prstGeom>
          <a:solidFill>
            <a:srgbClr val="FF99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826" y="1063171"/>
            <a:ext cx="595357" cy="102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226" y="1215571"/>
            <a:ext cx="595357" cy="102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626" y="1367971"/>
            <a:ext cx="595357" cy="102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026" y="1520371"/>
            <a:ext cx="595357" cy="102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426" y="1672771"/>
            <a:ext cx="595357" cy="102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826" y="1825171"/>
            <a:ext cx="595357" cy="102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770026" y="2886932"/>
            <a:ext cx="137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Execute</a:t>
            </a:r>
            <a:endParaRPr lang="en-US" dirty="0"/>
          </a:p>
        </p:txBody>
      </p:sp>
      <p:pic>
        <p:nvPicPr>
          <p:cNvPr id="3074" name="Picture 2" descr="C:\Users\gthain\AppData\Local\Microsoft\Windows\INetCache\IE\UX4WY9Z7\Server2_by_mimooh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29" y="1210021"/>
            <a:ext cx="1158551" cy="163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518701" y="4193999"/>
            <a:ext cx="19445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Central Manager</a:t>
            </a:r>
            <a:endParaRPr lang="en-US" dirty="0"/>
          </a:p>
        </p:txBody>
      </p:sp>
      <p:pic>
        <p:nvPicPr>
          <p:cNvPr id="3075" name="Picture 3" descr="C:\Users\gthain\AppData\Local\Microsoft\Windows\INetCache\IE\AX77XF3R\stoplight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049" y="2804777"/>
            <a:ext cx="1033462" cy="142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 bwMode="auto">
          <a:xfrm>
            <a:off x="1643605" y="2804777"/>
            <a:ext cx="1977900" cy="1051599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4822511" y="2600110"/>
            <a:ext cx="2795115" cy="1256266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1703763" y="2083070"/>
            <a:ext cx="5609063" cy="7573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8314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Reliability 1</a:t>
            </a:r>
            <a:r>
              <a:rPr lang="en-US" baseline="30000" dirty="0" smtClean="0"/>
              <a:t>st</a:t>
            </a:r>
            <a:r>
              <a:rPr lang="en-US" dirty="0" smtClean="0"/>
              <a:t> priority</a:t>
            </a:r>
          </a:p>
          <a:p>
            <a:endParaRPr lang="en-US" dirty="0" smtClean="0"/>
          </a:p>
          <a:p>
            <a:r>
              <a:rPr lang="en-US" dirty="0" smtClean="0"/>
              <a:t>We can make HTCondor </a:t>
            </a:r>
            <a:r>
              <a:rPr lang="en-US" b="1" i="1" dirty="0" smtClean="0"/>
              <a:t>fast enough</a:t>
            </a: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w/o sacrificing any reliability – no screw polishing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reliably run…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93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8643" y="1086243"/>
            <a:ext cx="6191197" cy="3925596"/>
          </a:xfrm>
        </p:spPr>
        <p:txBody>
          <a:bodyPr/>
          <a:lstStyle/>
          <a:p>
            <a:r>
              <a:rPr lang="en-US" dirty="0" smtClean="0"/>
              <a:t>Unix process per daemon</a:t>
            </a:r>
          </a:p>
          <a:p>
            <a:r>
              <a:rPr lang="en-US" dirty="0" smtClean="0"/>
              <a:t>Each has failure semantics</a:t>
            </a:r>
          </a:p>
          <a:p>
            <a:r>
              <a:rPr lang="en-US" dirty="0" smtClean="0"/>
              <a:t>Each cleans up on exit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Each has responsibility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To reliably run…</a:t>
            </a:r>
            <a:endParaRPr lang="en-US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520" y="1281771"/>
            <a:ext cx="2559661" cy="331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521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2146" y="607683"/>
            <a:ext cx="8636542" cy="3925596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S</a:t>
            </a:r>
            <a:r>
              <a:rPr lang="en-US" sz="2800" dirty="0" smtClean="0"/>
              <a:t>mall </a:t>
            </a:r>
            <a:r>
              <a:rPr lang="en-US" sz="2800" dirty="0" err="1" smtClean="0"/>
              <a:t>condor_master</a:t>
            </a:r>
            <a:r>
              <a:rPr lang="en-US" sz="2800" dirty="0" smtClean="0"/>
              <a:t> runs on all condor machines</a:t>
            </a:r>
          </a:p>
          <a:p>
            <a:pPr marL="0" indent="0">
              <a:buNone/>
            </a:pPr>
            <a:r>
              <a:rPr lang="en-US" sz="2800" dirty="0" smtClean="0"/>
              <a:t>Responsibilities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Like </a:t>
            </a:r>
            <a:r>
              <a:rPr lang="en-US" strike="sngStrike" dirty="0" err="1" smtClean="0"/>
              <a:t>systemd</a:t>
            </a:r>
            <a:r>
              <a:rPr lang="en-US" dirty="0"/>
              <a:t> </a:t>
            </a:r>
            <a:r>
              <a:rPr lang="en-US" dirty="0" err="1" smtClean="0"/>
              <a:t>init</a:t>
            </a:r>
            <a:r>
              <a:rPr lang="en-US" dirty="0" smtClean="0"/>
              <a:t>, </a:t>
            </a:r>
          </a:p>
          <a:p>
            <a:pPr lvl="2"/>
            <a:r>
              <a:rPr lang="en-US" dirty="0" smtClean="0"/>
              <a:t>starts, restarts, kills children</a:t>
            </a:r>
          </a:p>
          <a:p>
            <a:pPr lvl="1"/>
            <a:r>
              <a:rPr lang="en-US" dirty="0" err="1" smtClean="0"/>
              <a:t>condor_on</a:t>
            </a:r>
            <a:r>
              <a:rPr lang="en-US" dirty="0" smtClean="0"/>
              <a:t>, </a:t>
            </a:r>
            <a:endParaRPr lang="en-US" dirty="0"/>
          </a:p>
          <a:p>
            <a:pPr lvl="1"/>
            <a:r>
              <a:rPr lang="en-US" dirty="0" err="1" smtClean="0"/>
              <a:t>condor_off</a:t>
            </a:r>
            <a:r>
              <a:rPr lang="en-US" dirty="0" smtClean="0"/>
              <a:t>, </a:t>
            </a:r>
            <a:r>
              <a:rPr lang="en-US" dirty="0" err="1" smtClean="0"/>
              <a:t>condor_reconfig</a:t>
            </a:r>
            <a:endParaRPr lang="en-US" dirty="0" smtClean="0"/>
          </a:p>
          <a:p>
            <a:pPr lvl="1"/>
            <a:r>
              <a:rPr lang="en-US" dirty="0" smtClean="0"/>
              <a:t>Detects hung kids and kills them(!)</a:t>
            </a:r>
          </a:p>
          <a:p>
            <a:pPr lvl="1"/>
            <a:r>
              <a:rPr lang="en-US" dirty="0" smtClean="0"/>
              <a:t>Exits if disk full</a:t>
            </a:r>
          </a:p>
          <a:p>
            <a:pPr lvl="1"/>
            <a:r>
              <a:rPr lang="en-US" dirty="0" smtClean="0"/>
              <a:t>Runs Linux kernel tuning script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To reliably run… requires parent</a:t>
            </a:r>
            <a:endParaRPr lang="en-US" i="1" dirty="0"/>
          </a:p>
        </p:txBody>
      </p:sp>
      <p:sp>
        <p:nvSpPr>
          <p:cNvPr id="4" name="Oval 3"/>
          <p:cNvSpPr/>
          <p:nvPr/>
        </p:nvSpPr>
        <p:spPr bwMode="auto">
          <a:xfrm>
            <a:off x="6248400" y="1513840"/>
            <a:ext cx="2214880" cy="105664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master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5745480" y="3154260"/>
            <a:ext cx="1310640" cy="62525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child1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7655560" y="3154259"/>
            <a:ext cx="1310640" cy="62525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rPr>
              <a:t>child2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6350000" y="2570480"/>
            <a:ext cx="955040" cy="5837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>
            <a:off x="7305040" y="2570481"/>
            <a:ext cx="955040" cy="58377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6068643" y="2631039"/>
            <a:ext cx="80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Fork/exec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833360" y="2723869"/>
            <a:ext cx="80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Fork/exec</a:t>
            </a:r>
            <a:endParaRPr lang="en-US" sz="1200" dirty="0"/>
          </a:p>
        </p:txBody>
      </p:sp>
      <p:cxnSp>
        <p:nvCxnSpPr>
          <p:cNvPr id="15" name="Straight Arrow Connector 14"/>
          <p:cNvCxnSpPr>
            <a:endCxn id="4" idx="2"/>
          </p:cNvCxnSpPr>
          <p:nvPr/>
        </p:nvCxnSpPr>
        <p:spPr bwMode="auto">
          <a:xfrm>
            <a:off x="5222240" y="2042160"/>
            <a:ext cx="102616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5512083" y="1744140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TCP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4420417" y="1765161"/>
            <a:ext cx="1021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On/off/restart</a:t>
            </a:r>
          </a:p>
          <a:p>
            <a:r>
              <a:rPr lang="en-US" sz="1200" dirty="0" smtClean="0"/>
              <a:t>commands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25091008"/>
      </p:ext>
    </p:extLst>
  </p:cSld>
  <p:clrMapOvr>
    <a:masterClrMapping/>
  </p:clrMapOvr>
</p:sld>
</file>

<file path=ppt/theme/theme1.xml><?xml version="1.0" encoding="utf-8"?>
<a:theme xmlns:a="http://schemas.openxmlformats.org/drawingml/2006/main" name="HTCondor-Presentation-Template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3_Condor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ndorNew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ndorN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HTCondor-Presentation-Template</Template>
  <TotalTime>52504</TotalTime>
  <Words>703</Words>
  <Application>Microsoft Office PowerPoint</Application>
  <PresentationFormat>On-screen Show (16:9)</PresentationFormat>
  <Paragraphs>184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HTCondor-Presentation-Template</vt:lpstr>
      <vt:lpstr>HTCondor Philosophy</vt:lpstr>
      <vt:lpstr>Agenda</vt:lpstr>
      <vt:lpstr>After this talk, you should…</vt:lpstr>
      <vt:lpstr>The Philosophy on 1 slide</vt:lpstr>
      <vt:lpstr>The Unstated Assumption</vt:lpstr>
      <vt:lpstr>Overview of condor: 3 sides</vt:lpstr>
      <vt:lpstr>To reliably run…</vt:lpstr>
      <vt:lpstr>To reliably run…</vt:lpstr>
      <vt:lpstr>To reliably run… requires parent</vt:lpstr>
      <vt:lpstr>master manages process</vt:lpstr>
      <vt:lpstr>… as many jobs…</vt:lpstr>
      <vt:lpstr>Scaling via many submit points</vt:lpstr>
      <vt:lpstr>Scaling via many submit points</vt:lpstr>
      <vt:lpstr>But the schedd doesn’t schedule</vt:lpstr>
      <vt:lpstr>The shadow manage running, remote jobs</vt:lpstr>
      <vt:lpstr>…on as many machines</vt:lpstr>
      <vt:lpstr>Two-faced nature of HTCondor</vt:lpstr>
      <vt:lpstr>The startd</vt:lpstr>
      <vt:lpstr>Startd Mission Statement</vt:lpstr>
      <vt:lpstr>Things the startd can do</vt:lpstr>
      <vt:lpstr>But the startd doesn’t run job</vt:lpstr>
      <vt:lpstr>The Starter</vt:lpstr>
      <vt:lpstr>Starter Responsibilities</vt:lpstr>
      <vt:lpstr>A few words on file transfer…</vt:lpstr>
      <vt:lpstr>Moving on to the middle side…</vt:lpstr>
      <vt:lpstr>The Central Manager</vt:lpstr>
      <vt:lpstr>The Collector</vt:lpstr>
      <vt:lpstr>The Negotiator</vt:lpstr>
      <vt:lpstr>Quiz Time</vt:lpstr>
      <vt:lpstr>Quiz Answer</vt:lpstr>
      <vt:lpstr>Thank you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High Throughput was my cluster?  Greg Thain  Center for High Throughput Computing</dc:title>
  <dc:creator>gthain</dc:creator>
  <cp:lastModifiedBy>gthain</cp:lastModifiedBy>
  <cp:revision>418</cp:revision>
  <dcterms:created xsi:type="dcterms:W3CDTF">2014-04-23T21:43:38Z</dcterms:created>
  <dcterms:modified xsi:type="dcterms:W3CDTF">2019-05-20T13:01:06Z</dcterms:modified>
</cp:coreProperties>
</file>