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Lst>
  <p:notesMasterIdLst>
    <p:notesMasterId r:id="rId31"/>
  </p:notesMasterIdLst>
  <p:handoutMasterIdLst>
    <p:handoutMasterId r:id="rId32"/>
  </p:handoutMasterIdLst>
  <p:sldIdLst>
    <p:sldId id="299" r:id="rId2"/>
    <p:sldId id="274" r:id="rId3"/>
    <p:sldId id="275" r:id="rId4"/>
    <p:sldId id="305" r:id="rId5"/>
    <p:sldId id="300" r:id="rId6"/>
    <p:sldId id="474" r:id="rId7"/>
    <p:sldId id="302" r:id="rId8"/>
    <p:sldId id="475" r:id="rId9"/>
    <p:sldId id="476" r:id="rId10"/>
    <p:sldId id="281" r:id="rId11"/>
    <p:sldId id="310" r:id="rId12"/>
    <p:sldId id="308" r:id="rId13"/>
    <p:sldId id="301" r:id="rId14"/>
    <p:sldId id="307" r:id="rId15"/>
    <p:sldId id="312" r:id="rId16"/>
    <p:sldId id="466" r:id="rId17"/>
    <p:sldId id="473" r:id="rId18"/>
    <p:sldId id="303" r:id="rId19"/>
    <p:sldId id="471" r:id="rId20"/>
    <p:sldId id="468" r:id="rId21"/>
    <p:sldId id="470" r:id="rId22"/>
    <p:sldId id="461" r:id="rId23"/>
    <p:sldId id="313" r:id="rId24"/>
    <p:sldId id="472" r:id="rId25"/>
    <p:sldId id="304" r:id="rId26"/>
    <p:sldId id="311" r:id="rId27"/>
    <p:sldId id="477" r:id="rId28"/>
    <p:sldId id="478" r:id="rId29"/>
    <p:sldId id="465" r:id="rId30"/>
  </p:sldIdLst>
  <p:sldSz cx="12192000" cy="6858000"/>
  <p:notesSz cx="6858000" cy="9144000"/>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6C4DA5B-E70F-E643-9044-6E8AA7D4EC7E}">
          <p14:sldIdLst/>
        </p14:section>
        <p14:section name="Main Content" id="{AB216EAE-0C65-0E49-88BE-B0C4C0CBDF64}">
          <p14:sldIdLst>
            <p14:sldId id="299"/>
            <p14:sldId id="274"/>
            <p14:sldId id="275"/>
            <p14:sldId id="305"/>
            <p14:sldId id="300"/>
            <p14:sldId id="474"/>
            <p14:sldId id="302"/>
            <p14:sldId id="475"/>
            <p14:sldId id="476"/>
            <p14:sldId id="281"/>
            <p14:sldId id="310"/>
            <p14:sldId id="308"/>
            <p14:sldId id="301"/>
            <p14:sldId id="307"/>
            <p14:sldId id="312"/>
            <p14:sldId id="466"/>
            <p14:sldId id="473"/>
            <p14:sldId id="303"/>
            <p14:sldId id="471"/>
            <p14:sldId id="468"/>
            <p14:sldId id="470"/>
            <p14:sldId id="461"/>
            <p14:sldId id="313"/>
            <p14:sldId id="472"/>
            <p14:sldId id="304"/>
            <p14:sldId id="311"/>
            <p14:sldId id="477"/>
            <p14:sldId id="478"/>
            <p14:sldId id="4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2061"/>
    <a:srgbClr val="2B2168"/>
    <a:srgbClr val="DDDEEB"/>
    <a:srgbClr val="EBEDF6"/>
    <a:srgbClr val="DEE0EE"/>
    <a:srgbClr val="C5C7DF"/>
    <a:srgbClr val="B9C7FF"/>
    <a:srgbClr val="1D1751"/>
    <a:srgbClr val="2F2681"/>
    <a:srgbClr val="CED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81"/>
    <p:restoredTop sz="94745"/>
  </p:normalViewPr>
  <p:slideViewPr>
    <p:cSldViewPr snapToGrid="0" snapToObjects="1">
      <p:cViewPr>
        <p:scale>
          <a:sx n="83" d="100"/>
          <a:sy n="83" d="100"/>
        </p:scale>
        <p:origin x="144" y="432"/>
      </p:cViewPr>
      <p:guideLst/>
    </p:cSldViewPr>
  </p:slideViewPr>
  <p:outlineViewPr>
    <p:cViewPr>
      <p:scale>
        <a:sx n="33" d="100"/>
        <a:sy n="33" d="100"/>
      </p:scale>
      <p:origin x="0" y="-6616"/>
    </p:cViewPr>
  </p:outlineViewPr>
  <p:notesTextViewPr>
    <p:cViewPr>
      <p:scale>
        <a:sx n="1" d="1"/>
        <a:sy n="1" d="1"/>
      </p:scale>
      <p:origin x="0" y="0"/>
    </p:cViewPr>
  </p:notesTextViewPr>
  <p:notesViewPr>
    <p:cSldViewPr snapToGrid="0" snapToObjects="1" showGuides="1">
      <p:cViewPr varScale="1">
        <p:scale>
          <a:sx n="132" d="100"/>
          <a:sy n="132" d="100"/>
        </p:scale>
        <p:origin x="6176" y="1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B36C09-6DA0-F240-96F8-43202E026671}" type="slidenum">
              <a:rPr lang="en-US" smtClean="0"/>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6757DE-A587-3C49-85AA-DE94176149D3}" type="datetimeFigureOut">
              <a:rPr lang="en-US" smtClean="0"/>
              <a:t>5/19/19</a:t>
            </a:fld>
            <a:endParaRPr lang="en-US"/>
          </a:p>
        </p:txBody>
      </p:sp>
    </p:spTree>
    <p:extLst>
      <p:ext uri="{BB962C8B-B14F-4D97-AF65-F5344CB8AC3E}">
        <p14:creationId xmlns:p14="http://schemas.microsoft.com/office/powerpoint/2010/main" val="1387429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7BD10-E2AF-1D41-B437-33796279AD29}" type="datetimeFigureOut">
              <a:rPr lang="en-US" smtClean="0"/>
              <a:t>5/19/19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AFF0A-C8D3-6B43-8816-7DE30C8B371F}" type="slidenum">
              <a:rPr lang="en-US" smtClean="0"/>
              <a:t>‹#›</a:t>
            </a:fld>
            <a:endParaRPr lang="en-US"/>
          </a:p>
        </p:txBody>
      </p:sp>
    </p:spTree>
    <p:extLst>
      <p:ext uri="{BB962C8B-B14F-4D97-AF65-F5344CB8AC3E}">
        <p14:creationId xmlns:p14="http://schemas.microsoft.com/office/powerpoint/2010/main" val="303650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2AFF0A-C8D3-6B43-8816-7DE30C8B371F}" type="slidenum">
              <a:rPr lang="en-US" smtClean="0"/>
              <a:t>2</a:t>
            </a:fld>
            <a:endParaRPr lang="en-US"/>
          </a:p>
        </p:txBody>
      </p:sp>
    </p:spTree>
    <p:extLst>
      <p:ext uri="{BB962C8B-B14F-4D97-AF65-F5344CB8AC3E}">
        <p14:creationId xmlns:p14="http://schemas.microsoft.com/office/powerpoint/2010/main" val="45230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2AFF0A-C8D3-6B43-8816-7DE30C8B371F}" type="slidenum">
              <a:rPr lang="en-US" smtClean="0"/>
              <a:t>12</a:t>
            </a:fld>
            <a:endParaRPr lang="en-US"/>
          </a:p>
        </p:txBody>
      </p:sp>
    </p:spTree>
    <p:extLst>
      <p:ext uri="{BB962C8B-B14F-4D97-AF65-F5344CB8AC3E}">
        <p14:creationId xmlns:p14="http://schemas.microsoft.com/office/powerpoint/2010/main" val="1499281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2AFF0A-C8D3-6B43-8816-7DE30C8B371F}" type="slidenum">
              <a:rPr lang="en-US" smtClean="0"/>
              <a:t>18</a:t>
            </a:fld>
            <a:endParaRPr lang="en-US"/>
          </a:p>
        </p:txBody>
      </p:sp>
    </p:spTree>
    <p:extLst>
      <p:ext uri="{BB962C8B-B14F-4D97-AF65-F5344CB8AC3E}">
        <p14:creationId xmlns:p14="http://schemas.microsoft.com/office/powerpoint/2010/main" val="194780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2AFF0A-C8D3-6B43-8816-7DE30C8B371F}" type="slidenum">
              <a:rPr lang="en-US" smtClean="0"/>
              <a:t>19</a:t>
            </a:fld>
            <a:endParaRPr lang="en-US"/>
          </a:p>
        </p:txBody>
      </p:sp>
    </p:spTree>
    <p:extLst>
      <p:ext uri="{BB962C8B-B14F-4D97-AF65-F5344CB8AC3E}">
        <p14:creationId xmlns:p14="http://schemas.microsoft.com/office/powerpoint/2010/main" val="3457064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85AF4-FEFB-DA4E-B8D6-6E902AC6ADBE}" type="slidenum">
              <a:rPr lang="en-US" smtClean="0"/>
              <a:t>20</a:t>
            </a:fld>
            <a:endParaRPr lang="en-US"/>
          </a:p>
        </p:txBody>
      </p:sp>
    </p:spTree>
    <p:extLst>
      <p:ext uri="{BB962C8B-B14F-4D97-AF65-F5344CB8AC3E}">
        <p14:creationId xmlns:p14="http://schemas.microsoft.com/office/powerpoint/2010/main" val="1832521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85AF4-FEFB-DA4E-B8D6-6E902AC6ADBE}" type="slidenum">
              <a:rPr lang="en-US" smtClean="0"/>
              <a:t>21</a:t>
            </a:fld>
            <a:endParaRPr lang="en-US"/>
          </a:p>
        </p:txBody>
      </p:sp>
    </p:spTree>
    <p:extLst>
      <p:ext uri="{BB962C8B-B14F-4D97-AF65-F5344CB8AC3E}">
        <p14:creationId xmlns:p14="http://schemas.microsoft.com/office/powerpoint/2010/main" val="3320928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85AF4-FEFB-DA4E-B8D6-6E902AC6ADBE}" type="slidenum">
              <a:rPr lang="en-US" smtClean="0"/>
              <a:t>22</a:t>
            </a:fld>
            <a:endParaRPr lang="en-US"/>
          </a:p>
        </p:txBody>
      </p:sp>
    </p:spTree>
    <p:extLst>
      <p:ext uri="{BB962C8B-B14F-4D97-AF65-F5344CB8AC3E}">
        <p14:creationId xmlns:p14="http://schemas.microsoft.com/office/powerpoint/2010/main" val="1551471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5.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612"/>
            <a:ext cx="12193593" cy="6860612"/>
          </a:xfrm>
          <a:prstGeom prst="rect">
            <a:avLst/>
          </a:prstGeom>
          <a:blipFill dpi="0" rotWithShape="1">
            <a:blip r:embed="rId3">
              <a:alphaModFix amt="1000"/>
            </a:blip>
            <a:srcRect/>
            <a:tile tx="0" ty="0" sx="100000" sy="100000" flip="none" algn="tl"/>
          </a:blipFill>
          <a:effectLst>
            <a:softEdge rad="0"/>
          </a:effectLst>
        </p:spPr>
      </p:pic>
      <p:sp>
        <p:nvSpPr>
          <p:cNvPr id="10" name="Rectangle 9"/>
          <p:cNvSpPr/>
          <p:nvPr userDrawn="1"/>
        </p:nvSpPr>
        <p:spPr>
          <a:xfrm>
            <a:off x="-9906" y="0"/>
            <a:ext cx="12212641" cy="6858000"/>
          </a:xfrm>
          <a:prstGeom prst="rect">
            <a:avLst/>
          </a:prstGeom>
          <a:gradFill>
            <a:gsLst>
              <a:gs pos="100000">
                <a:srgbClr val="451D5C">
                  <a:alpha val="3000"/>
                </a:srgbClr>
              </a:gs>
              <a:gs pos="3896">
                <a:schemeClr val="tx1">
                  <a:lumMod val="95000"/>
                  <a:lumOff val="5000"/>
                  <a:alpha val="14000"/>
                </a:schemeClr>
              </a:gs>
              <a:gs pos="27000">
                <a:srgbClr val="01082D">
                  <a:alpha val="45000"/>
                </a:srgbClr>
              </a:gs>
              <a:gs pos="61000">
                <a:srgbClr val="01082E">
                  <a:alpha val="29000"/>
                </a:srgbClr>
              </a:gs>
            </a:gsLst>
            <a:lin ang="54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flipH="1" flipV="1">
            <a:off x="4766181" y="567034"/>
            <a:ext cx="2655036" cy="1680045"/>
          </a:xfrm>
          <a:prstGeom prst="rect">
            <a:avLst/>
          </a:prstGeom>
        </p:spPr>
      </p:pic>
      <p:sp>
        <p:nvSpPr>
          <p:cNvPr id="14" name="Rectangle 13"/>
          <p:cNvSpPr/>
          <p:nvPr userDrawn="1"/>
        </p:nvSpPr>
        <p:spPr>
          <a:xfrm>
            <a:off x="533401" y="1698172"/>
            <a:ext cx="11218336" cy="2656114"/>
          </a:xfrm>
          <a:prstGeom prst="rect">
            <a:avLst/>
          </a:prstGeom>
          <a:noFill/>
          <a:ln w="1270">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15" name="Straight Connector 14"/>
          <p:cNvCxnSpPr/>
          <p:nvPr userDrawn="1"/>
        </p:nvCxnSpPr>
        <p:spPr>
          <a:xfrm>
            <a:off x="533401" y="4965192"/>
            <a:ext cx="11124435" cy="674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242730" y="2350177"/>
            <a:ext cx="5723467" cy="877163"/>
          </a:xfrm>
          <a:prstGeom prst="rect">
            <a:avLst/>
          </a:prstGeom>
          <a:noFill/>
          <a:effectLst>
            <a:glow>
              <a:schemeClr val="accent1">
                <a:alpha val="40000"/>
              </a:schemeClr>
            </a:glow>
            <a:outerShdw blurRad="12700" dist="12700" dir="2400000" algn="tl" rotWithShape="0">
              <a:prstClr val="black">
                <a:alpha val="0"/>
              </a:prstClr>
            </a:outerShdw>
          </a:effectLst>
        </p:spPr>
        <p:txBody>
          <a:bodyPr wrap="square" rtlCol="0" anchor="t" anchorCtr="0">
            <a:spAutoFit/>
          </a:bodyPr>
          <a:lstStyle/>
          <a:p>
            <a:pPr algn="ctr"/>
            <a:r>
              <a:rPr lang="en-US" sz="1700" spc="150" baseline="0" dirty="0">
                <a:solidFill>
                  <a:srgbClr val="00B0F0"/>
                </a:solidFill>
                <a:latin typeface="Franklin Gothic Medium Cond" charset="0"/>
                <a:ea typeface="Franklin Gothic Medium Cond" charset="0"/>
                <a:cs typeface="Franklin Gothic Medium Cond" charset="0"/>
              </a:rPr>
              <a:t>EXPANDING THE FRONTIERS OF SPACE ASTRONOMY</a:t>
            </a:r>
          </a:p>
          <a:p>
            <a:pPr algn="ctr"/>
            <a:endParaRPr lang="en-US" sz="1700" spc="150" baseline="0" dirty="0">
              <a:solidFill>
                <a:schemeClr val="bg1"/>
              </a:solidFill>
              <a:latin typeface="Franklin Gothic Medium Cond" charset="0"/>
              <a:ea typeface="Franklin Gothic Medium Cond" charset="0"/>
              <a:cs typeface="Franklin Gothic Medium Cond" charset="0"/>
            </a:endParaRPr>
          </a:p>
          <a:p>
            <a:endParaRPr lang="en-US" sz="1700" spc="150" baseline="0" dirty="0">
              <a:solidFill>
                <a:schemeClr val="bg1"/>
              </a:solidFill>
              <a:latin typeface="Franklin Gothic Medium Cond" charset="0"/>
              <a:ea typeface="Franklin Gothic Medium Cond" charset="0"/>
              <a:cs typeface="Franklin Gothic Medium Cond" charset="0"/>
            </a:endParaRPr>
          </a:p>
        </p:txBody>
      </p:sp>
      <p:sp>
        <p:nvSpPr>
          <p:cNvPr id="23" name="Title 22"/>
          <p:cNvSpPr>
            <a:spLocks noGrp="1"/>
          </p:cNvSpPr>
          <p:nvPr>
            <p:ph type="title"/>
          </p:nvPr>
        </p:nvSpPr>
        <p:spPr>
          <a:xfrm>
            <a:off x="533401" y="4361031"/>
            <a:ext cx="11124435" cy="558441"/>
          </a:xfrm>
          <a:prstGeom prst="rect">
            <a:avLst/>
          </a:prstGeom>
        </p:spPr>
        <p:txBody>
          <a:bodyPr/>
          <a:lstStyle>
            <a:lvl1pPr algn="ctr">
              <a:defRPr sz="3200" spc="150" baseline="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6336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par>
                          <p:cTn id="8" fill="hold">
                            <p:stCondLst>
                              <p:cond delay="2000"/>
                            </p:stCondLst>
                            <p:childTnLst>
                              <p:par>
                                <p:cTn id="9" presetID="12" presetClass="entr" presetSubtype="1" repeatCount="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additive="base">
                                        <p:cTn id="11" dur="1000"/>
                                        <p:tgtEl>
                                          <p:spTgt spid="16">
                                            <p:txEl>
                                              <p:pRg st="0" end="0"/>
                                            </p:txEl>
                                          </p:spTgt>
                                        </p:tgtEl>
                                        <p:attrNameLst>
                                          <p:attrName>ppt_y</p:attrName>
                                        </p:attrNameLst>
                                      </p:cBhvr>
                                      <p:tavLst>
                                        <p:tav tm="0">
                                          <p:val>
                                            <p:strVal val="#ppt_y-#ppt_h*1.125000"/>
                                          </p:val>
                                        </p:tav>
                                        <p:tav tm="100000">
                                          <p:val>
                                            <p:strVal val="#ppt_y"/>
                                          </p:val>
                                        </p:tav>
                                      </p:tavLst>
                                    </p:anim>
                                    <p:animEffect transition="in" filter="wipe(down)">
                                      <p:cBhvr>
                                        <p:cTn id="12" dur="1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bldLvl="4"/>
    </p:bldLst>
  </p:timing>
  <p:extLst mod="1">
    <p:ext uri="{DCECCB84-F9BA-43D5-87BE-67443E8EF086}">
      <p15:sldGuideLst xmlns:p15="http://schemas.microsoft.com/office/powerpoint/2012/main">
        <p15:guide id="1" orient="horz" pos="2568">
          <p15:clr>
            <a:srgbClr val="FBAE40"/>
          </p15:clr>
        </p15:guide>
        <p15:guide id="2" pos="3840">
          <p15:clr>
            <a:srgbClr val="FBAE40"/>
          </p15:clr>
        </p15:guide>
        <p15:guide id="3" orient="horz" pos="30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TSci Vision/Mission Statement Slide">
    <p:bg>
      <p:bgPr>
        <a:solidFill>
          <a:srgbClr val="01082D"/>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145"/>
            <a:ext cx="12191999" cy="6867145"/>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4591050" y="1720515"/>
            <a:ext cx="3009900" cy="1904595"/>
          </a:xfrm>
          <a:prstGeom prst="rect">
            <a:avLst/>
          </a:prstGeom>
        </p:spPr>
      </p:pic>
      <p:sp>
        <p:nvSpPr>
          <p:cNvPr id="15" name="TextBox 14"/>
          <p:cNvSpPr txBox="1"/>
          <p:nvPr userDrawn="1"/>
        </p:nvSpPr>
        <p:spPr>
          <a:xfrm>
            <a:off x="8101797" y="4462872"/>
            <a:ext cx="3274832" cy="1506566"/>
          </a:xfrm>
          <a:prstGeom prst="rect">
            <a:avLst/>
          </a:prstGeom>
          <a:noFill/>
          <a:effectLst/>
        </p:spPr>
        <p:txBody>
          <a:bodyPr wrap="square" rtlCol="0">
            <a:spAutoFit/>
          </a:bodyPr>
          <a:lstStyle/>
          <a:p>
            <a:pPr algn="ctr">
              <a:lnSpc>
                <a:spcPts val="2800"/>
              </a:lnSpc>
            </a:pPr>
            <a:r>
              <a:rPr lang="en-US" sz="2000" spc="150" dirty="0">
                <a:solidFill>
                  <a:schemeClr val="accent1">
                    <a:lumMod val="20000"/>
                    <a:lumOff val="80000"/>
                  </a:schemeClr>
                </a:solidFill>
                <a:latin typeface="Calibri Light" charset="0"/>
                <a:ea typeface="Calibri Light" charset="0"/>
                <a:cs typeface="Calibri Light" charset="0"/>
              </a:rPr>
              <a:t>We help humanity</a:t>
            </a:r>
          </a:p>
          <a:p>
            <a:pPr algn="ctr">
              <a:lnSpc>
                <a:spcPts val="2800"/>
              </a:lnSpc>
            </a:pPr>
            <a:r>
              <a:rPr lang="en-US" sz="2000" spc="150" dirty="0">
                <a:solidFill>
                  <a:schemeClr val="accent1">
                    <a:lumMod val="20000"/>
                    <a:lumOff val="80000"/>
                  </a:schemeClr>
                </a:solidFill>
                <a:latin typeface="Calibri Light" charset="0"/>
                <a:ea typeface="Calibri Light" charset="0"/>
                <a:cs typeface="Calibri Light" charset="0"/>
              </a:rPr>
              <a:t>explore the universe</a:t>
            </a:r>
            <a:br>
              <a:rPr lang="en-US" sz="2000" spc="150" dirty="0">
                <a:solidFill>
                  <a:schemeClr val="accent1">
                    <a:lumMod val="20000"/>
                    <a:lumOff val="80000"/>
                  </a:schemeClr>
                </a:solidFill>
                <a:latin typeface="Calibri Light" charset="0"/>
                <a:ea typeface="Calibri Light" charset="0"/>
                <a:cs typeface="Calibri Light" charset="0"/>
              </a:rPr>
            </a:br>
            <a:r>
              <a:rPr lang="en-US" sz="2000" spc="150" dirty="0">
                <a:solidFill>
                  <a:schemeClr val="accent1">
                    <a:lumMod val="20000"/>
                    <a:lumOff val="80000"/>
                  </a:schemeClr>
                </a:solidFill>
                <a:latin typeface="Calibri Light" charset="0"/>
                <a:ea typeface="Calibri Light" charset="0"/>
                <a:cs typeface="Calibri Light" charset="0"/>
              </a:rPr>
              <a:t>with advanced space telescopes and archives </a:t>
            </a:r>
          </a:p>
        </p:txBody>
      </p:sp>
      <p:sp>
        <p:nvSpPr>
          <p:cNvPr id="16" name="TextBox 15"/>
          <p:cNvSpPr txBox="1"/>
          <p:nvPr userDrawn="1"/>
        </p:nvSpPr>
        <p:spPr>
          <a:xfrm>
            <a:off x="855784" y="4499448"/>
            <a:ext cx="3274832" cy="1218026"/>
          </a:xfrm>
          <a:prstGeom prst="rect">
            <a:avLst/>
          </a:prstGeom>
          <a:noFill/>
          <a:effectLst/>
        </p:spPr>
        <p:txBody>
          <a:bodyPr wrap="square" rtlCol="0">
            <a:spAutoFit/>
          </a:bodyPr>
          <a:lstStyle/>
          <a:p>
            <a:pPr algn="ctr">
              <a:lnSpc>
                <a:spcPts val="3000"/>
              </a:lnSpc>
            </a:pPr>
            <a:r>
              <a:rPr lang="en-US" sz="2000" spc="150" dirty="0">
                <a:solidFill>
                  <a:schemeClr val="accent1">
                    <a:lumMod val="20000"/>
                    <a:lumOff val="80000"/>
                  </a:schemeClr>
                </a:solidFill>
                <a:latin typeface="Calibri Light" charset="0"/>
                <a:ea typeface="Calibri Light" charset="0"/>
                <a:cs typeface="Calibri Light" charset="0"/>
              </a:rPr>
              <a:t>Expanding the</a:t>
            </a:r>
          </a:p>
          <a:p>
            <a:pPr algn="ctr">
              <a:lnSpc>
                <a:spcPts val="3000"/>
              </a:lnSpc>
            </a:pPr>
            <a:r>
              <a:rPr lang="en-US" sz="2000" spc="150" dirty="0">
                <a:solidFill>
                  <a:schemeClr val="accent1">
                    <a:lumMod val="20000"/>
                    <a:lumOff val="80000"/>
                  </a:schemeClr>
                </a:solidFill>
                <a:latin typeface="Calibri Light" charset="0"/>
                <a:ea typeface="Calibri Light" charset="0"/>
                <a:cs typeface="Calibri Light" charset="0"/>
              </a:rPr>
              <a:t>frontiers of</a:t>
            </a:r>
          </a:p>
          <a:p>
            <a:pPr algn="ctr">
              <a:lnSpc>
                <a:spcPts val="3000"/>
              </a:lnSpc>
            </a:pPr>
            <a:r>
              <a:rPr lang="en-US" sz="2000" spc="150" dirty="0">
                <a:solidFill>
                  <a:schemeClr val="accent1">
                    <a:lumMod val="20000"/>
                    <a:lumOff val="80000"/>
                  </a:schemeClr>
                </a:solidFill>
                <a:latin typeface="Calibri Light" charset="0"/>
                <a:ea typeface="Calibri Light" charset="0"/>
                <a:cs typeface="Calibri Light" charset="0"/>
              </a:rPr>
              <a:t>space astronomy</a:t>
            </a:r>
          </a:p>
        </p:txBody>
      </p:sp>
    </p:spTree>
    <p:extLst>
      <p:ext uri="{BB962C8B-B14F-4D97-AF65-F5344CB8AC3E}">
        <p14:creationId xmlns:p14="http://schemas.microsoft.com/office/powerpoint/2010/main" val="1779249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TSci Strategic Goals Slide">
    <p:bg>
      <p:bgPr>
        <a:solidFill>
          <a:srgbClr val="01082D"/>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288" y="0"/>
            <a:ext cx="12273280" cy="6903720"/>
          </a:xfrm>
          <a:prstGeom prst="rect">
            <a:avLst/>
          </a:prstGeom>
        </p:spPr>
      </p:pic>
      <p:sp>
        <p:nvSpPr>
          <p:cNvPr id="3" name="TextBox 2"/>
          <p:cNvSpPr txBox="1"/>
          <p:nvPr userDrawn="1"/>
        </p:nvSpPr>
        <p:spPr>
          <a:xfrm>
            <a:off x="95690" y="2009556"/>
            <a:ext cx="8952615" cy="384721"/>
          </a:xfrm>
          <a:prstGeom prst="rect">
            <a:avLst/>
          </a:prstGeom>
          <a:noFill/>
        </p:spPr>
        <p:txBody>
          <a:bodyPr wrap="square" rtlCol="0">
            <a:spAutoFit/>
          </a:bodyPr>
          <a:lstStyle/>
          <a:p>
            <a:pPr algn="r"/>
            <a:r>
              <a:rPr lang="en-US" sz="1900" dirty="0">
                <a:solidFill>
                  <a:schemeClr val="bg1"/>
                </a:solidFill>
                <a:effectLst>
                  <a:outerShdw blurRad="38100" dist="25400" dir="2700000" algn="tl" rotWithShape="0">
                    <a:prstClr val="black">
                      <a:alpha val="85000"/>
                    </a:prstClr>
                  </a:outerShdw>
                </a:effectLst>
                <a:latin typeface="+mj-lt"/>
              </a:rPr>
              <a:t>Excel in the science operations of NASA's current and future astrophysics flagship missions</a:t>
            </a:r>
          </a:p>
        </p:txBody>
      </p:sp>
      <p:sp>
        <p:nvSpPr>
          <p:cNvPr id="4" name="TextBox 3"/>
          <p:cNvSpPr txBox="1"/>
          <p:nvPr userDrawn="1"/>
        </p:nvSpPr>
        <p:spPr>
          <a:xfrm>
            <a:off x="95690" y="3268538"/>
            <a:ext cx="8952615" cy="384721"/>
          </a:xfrm>
          <a:prstGeom prst="rect">
            <a:avLst/>
          </a:prstGeom>
          <a:noFill/>
        </p:spPr>
        <p:txBody>
          <a:bodyPr wrap="square" rtlCol="0">
            <a:spAutoFit/>
          </a:bodyPr>
          <a:lstStyle/>
          <a:p>
            <a:pPr algn="r"/>
            <a:r>
              <a:rPr lang="en-US" sz="1900" dirty="0">
                <a:solidFill>
                  <a:schemeClr val="bg1"/>
                </a:solidFill>
                <a:effectLst>
                  <a:outerShdw blurRad="38100" dist="25400" dir="2700000" algn="tl" rotWithShape="0">
                    <a:prstClr val="black">
                      <a:alpha val="85000"/>
                    </a:prstClr>
                  </a:outerShdw>
                </a:effectLst>
                <a:latin typeface="+mj-lt"/>
              </a:rPr>
              <a:t>Advance state-of-the-art astronomical data, archives, and tools for scientific discovery</a:t>
            </a:r>
          </a:p>
        </p:txBody>
      </p:sp>
      <p:sp>
        <p:nvSpPr>
          <p:cNvPr id="5" name="TextBox 4"/>
          <p:cNvSpPr txBox="1"/>
          <p:nvPr userDrawn="1"/>
        </p:nvSpPr>
        <p:spPr>
          <a:xfrm>
            <a:off x="2037905" y="4542055"/>
            <a:ext cx="7010400" cy="384721"/>
          </a:xfrm>
          <a:prstGeom prst="rect">
            <a:avLst/>
          </a:prstGeom>
          <a:noFill/>
        </p:spPr>
        <p:txBody>
          <a:bodyPr wrap="square" rtlCol="0">
            <a:spAutoFit/>
          </a:bodyPr>
          <a:lstStyle/>
          <a:p>
            <a:pPr algn="r"/>
            <a:r>
              <a:rPr lang="en-US" sz="1900" dirty="0">
                <a:solidFill>
                  <a:schemeClr val="bg1"/>
                </a:solidFill>
                <a:effectLst>
                  <a:outerShdw blurRad="38100" dist="25400" dir="2700000" algn="tl" rotWithShape="0">
                    <a:prstClr val="black">
                      <a:alpha val="85000"/>
                    </a:prstClr>
                  </a:outerShdw>
                </a:effectLst>
                <a:latin typeface="+mj-lt"/>
              </a:rPr>
              <a:t>Make the world's astronomical information accessible to all</a:t>
            </a:r>
          </a:p>
        </p:txBody>
      </p:sp>
    </p:spTree>
    <p:extLst>
      <p:ext uri="{BB962C8B-B14F-4D97-AF65-F5344CB8AC3E}">
        <p14:creationId xmlns:p14="http://schemas.microsoft.com/office/powerpoint/2010/main" val="13915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9" name="Rectangle 8"/>
          <p:cNvSpPr/>
          <p:nvPr userDrawn="1"/>
        </p:nvSpPr>
        <p:spPr>
          <a:xfrm>
            <a:off x="-42454" y="-2"/>
            <a:ext cx="12234454" cy="6858002"/>
          </a:xfrm>
          <a:prstGeom prst="rect">
            <a:avLst/>
          </a:prstGeom>
          <a:solidFill>
            <a:srgbClr val="01082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ScI Slide Layout">
    <p:spTree>
      <p:nvGrpSpPr>
        <p:cNvPr id="1" name=""/>
        <p:cNvGrpSpPr/>
        <p:nvPr/>
      </p:nvGrpSpPr>
      <p:grpSpPr>
        <a:xfrm>
          <a:off x="0" y="0"/>
          <a:ext cx="0" cy="0"/>
          <a:chOff x="0" y="0"/>
          <a:chExt cx="0" cy="0"/>
        </a:xfrm>
      </p:grpSpPr>
      <p:cxnSp>
        <p:nvCxnSpPr>
          <p:cNvPr id="9" name="Straight Connector 8"/>
          <p:cNvCxnSpPr/>
          <p:nvPr userDrawn="1"/>
        </p:nvCxnSpPr>
        <p:spPr>
          <a:xfrm>
            <a:off x="1091746" y="997580"/>
            <a:ext cx="10508942"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p:nvPr>
        </p:nvSpPr>
        <p:spPr>
          <a:xfrm>
            <a:off x="1152144" y="585216"/>
            <a:ext cx="10448544" cy="625473"/>
          </a:xfrm>
          <a:prstGeom prst="rect">
            <a:avLst/>
          </a:prstGeom>
        </p:spPr>
        <p:txBody>
          <a:bodyPr>
            <a:normAutofit/>
          </a:bodyPr>
          <a:lstStyle>
            <a:lvl1pPr marL="0" algn="l" defTabSz="914400" rtl="0" eaLnBrk="1" latinLnBrk="0" hangingPunct="1">
              <a:lnSpc>
                <a:spcPct val="90000"/>
              </a:lnSpc>
              <a:spcBef>
                <a:spcPct val="0"/>
              </a:spcBef>
              <a:buNone/>
              <a:defRPr lang="en-US" sz="2400" kern="1200" spc="150" dirty="0">
                <a:solidFill>
                  <a:srgbClr val="002060"/>
                </a:solidFill>
                <a:latin typeface="Franklin Gothic Medium" panose="020B0603020102020204" pitchFamily="34" charset="0"/>
                <a:ea typeface="+mj-ea"/>
                <a:cs typeface="+mj-cs"/>
              </a:defRPr>
            </a:lvl1pPr>
          </a:lstStyle>
          <a:p>
            <a:r>
              <a:rPr lang="en-US" dirty="0"/>
              <a:t>Click to edit Master title style</a:t>
            </a: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8162" y="1047560"/>
            <a:ext cx="1127685" cy="255016"/>
          </a:xfrm>
          <a:prstGeom prst="rect">
            <a:avLst/>
          </a:prstGeom>
        </p:spPr>
      </p:pic>
      <p:pic>
        <p:nvPicPr>
          <p:cNvPr id="21" name="Picture 20"/>
          <p:cNvPicPr>
            <a:picLocks noChangeAspect="1"/>
          </p:cNvPicPr>
          <p:nvPr userDrawn="1"/>
        </p:nvPicPr>
        <p:blipFill rotWithShape="1">
          <a:blip r:embed="rId3" cstate="screen">
            <a:extLst>
              <a:ext uri="{28A0092B-C50C-407E-A947-70E740481C1C}">
                <a14:useLocalDpi xmlns:a14="http://schemas.microsoft.com/office/drawing/2010/main"/>
              </a:ext>
            </a:extLst>
          </a:blip>
          <a:srcRect l="25709" r="22839" b="30243"/>
          <a:stretch/>
        </p:blipFill>
        <p:spPr>
          <a:xfrm rot="10800000" flipH="1" flipV="1">
            <a:off x="298162" y="314928"/>
            <a:ext cx="853982" cy="732632"/>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482444" y="6463506"/>
            <a:ext cx="1372151" cy="189426"/>
          </a:xfrm>
          <a:prstGeom prst="rect">
            <a:avLst/>
          </a:prstGeom>
        </p:spPr>
      </p:pic>
      <p:sp>
        <p:nvSpPr>
          <p:cNvPr id="5" name="Content Placeholder 4"/>
          <p:cNvSpPr>
            <a:spLocks noGrp="1"/>
          </p:cNvSpPr>
          <p:nvPr>
            <p:ph sz="quarter" idx="10"/>
          </p:nvPr>
        </p:nvSpPr>
        <p:spPr>
          <a:xfrm>
            <a:off x="1005839" y="1404637"/>
            <a:ext cx="10595611" cy="4969176"/>
          </a:xfrm>
          <a:prstGeom prst="rect">
            <a:avLst/>
          </a:prstGeom>
        </p:spPr>
        <p:txBody>
          <a:bodyPr/>
          <a:lstStyle>
            <a:lvl1pPr marL="0" indent="0">
              <a:buFontTx/>
              <a:buNone/>
              <a:tabLst>
                <a:tab pos="225425" algn="l"/>
              </a:tabLst>
              <a:defRPr sz="2400">
                <a:solidFill>
                  <a:srgbClr val="002061"/>
                </a:solidFill>
                <a:latin typeface="+mj-lt"/>
              </a:defRPr>
            </a:lvl1pPr>
            <a:lvl2pPr marL="685800" indent="-228600">
              <a:buFont typeface="Arial" charset="0"/>
              <a:buChar char="•"/>
              <a:defRPr sz="2000">
                <a:solidFill>
                  <a:srgbClr val="002061"/>
                </a:solidFill>
                <a:latin typeface="+mj-lt"/>
              </a:defRPr>
            </a:lvl2pPr>
            <a:lvl3pPr marL="1143000" indent="-228600">
              <a:buFont typeface="LucidaGrande" charset="0"/>
              <a:buChar char="-"/>
              <a:defRPr sz="1800">
                <a:solidFill>
                  <a:srgbClr val="002061"/>
                </a:solidFill>
                <a:latin typeface="+mj-lt"/>
              </a:defRPr>
            </a:lvl3pPr>
            <a:lvl4pPr marL="1600200" indent="-228600">
              <a:buSzPct val="90000"/>
              <a:buFont typeface="LucidaGrande" charset="0"/>
              <a:buChar char="▸"/>
              <a:defRPr sz="1600">
                <a:solidFill>
                  <a:srgbClr val="002061"/>
                </a:solidFill>
                <a:latin typeface="+mj-lt"/>
              </a:defRPr>
            </a:lvl4pPr>
            <a:lvl5pPr marL="2057400" indent="-228600">
              <a:buSzPct val="80000"/>
              <a:buFont typeface="LucidaGrande" charset="0"/>
              <a:buChar char="◆"/>
              <a:defRPr sz="1600">
                <a:solidFill>
                  <a:srgbClr val="00206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073384" y="6620945"/>
            <a:ext cx="982980" cy="13475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UBBLE Content Slide">
    <p:spTree>
      <p:nvGrpSpPr>
        <p:cNvPr id="1" name=""/>
        <p:cNvGrpSpPr/>
        <p:nvPr/>
      </p:nvGrpSpPr>
      <p:grpSpPr>
        <a:xfrm>
          <a:off x="0" y="0"/>
          <a:ext cx="0" cy="0"/>
          <a:chOff x="0" y="0"/>
          <a:chExt cx="0" cy="0"/>
        </a:xfrm>
      </p:grpSpPr>
      <p:cxnSp>
        <p:nvCxnSpPr>
          <p:cNvPr id="9" name="Straight Connector 8"/>
          <p:cNvCxnSpPr/>
          <p:nvPr userDrawn="1"/>
        </p:nvCxnSpPr>
        <p:spPr>
          <a:xfrm>
            <a:off x="1091746" y="997580"/>
            <a:ext cx="10508942"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Content Placeholder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93" y="272041"/>
            <a:ext cx="1218024" cy="1069848"/>
          </a:xfrm>
          <a:prstGeom prst="rect">
            <a:avLst/>
          </a:prstGeom>
        </p:spPr>
      </p:pic>
      <p:sp>
        <p:nvSpPr>
          <p:cNvPr id="20" name="Title 1"/>
          <p:cNvSpPr>
            <a:spLocks noGrp="1"/>
          </p:cNvSpPr>
          <p:nvPr>
            <p:ph type="title"/>
          </p:nvPr>
        </p:nvSpPr>
        <p:spPr>
          <a:xfrm>
            <a:off x="1152144" y="585216"/>
            <a:ext cx="10448544" cy="625473"/>
          </a:xfrm>
          <a:prstGeom prst="rect">
            <a:avLst/>
          </a:prstGeom>
        </p:spPr>
        <p:txBody>
          <a:bodyPr>
            <a:normAutofit/>
          </a:bodyPr>
          <a:lstStyle>
            <a:lvl1pPr marL="0" algn="l" defTabSz="914400" rtl="0" eaLnBrk="1" latinLnBrk="0" hangingPunct="1">
              <a:lnSpc>
                <a:spcPct val="90000"/>
              </a:lnSpc>
              <a:spcBef>
                <a:spcPct val="0"/>
              </a:spcBef>
              <a:buNone/>
              <a:defRPr lang="en-US" sz="2400" kern="1200" spc="150" dirty="0">
                <a:solidFill>
                  <a:srgbClr val="002060"/>
                </a:solidFill>
                <a:latin typeface="Franklin Gothic Medium" panose="020B0603020102020204" pitchFamily="34" charset="0"/>
                <a:ea typeface="+mj-ea"/>
                <a:cs typeface="+mj-cs"/>
              </a:defRPr>
            </a:lvl1pPr>
          </a:lstStyle>
          <a:p>
            <a:r>
              <a:rPr lang="en-US" dirty="0"/>
              <a:t>Click to edit Master title style</a:t>
            </a:r>
          </a:p>
        </p:txBody>
      </p:sp>
      <p:sp>
        <p:nvSpPr>
          <p:cNvPr id="10" name="Content Placeholder 4"/>
          <p:cNvSpPr>
            <a:spLocks noGrp="1"/>
          </p:cNvSpPr>
          <p:nvPr>
            <p:ph sz="quarter" idx="10"/>
          </p:nvPr>
        </p:nvSpPr>
        <p:spPr>
          <a:xfrm>
            <a:off x="1005839" y="1404637"/>
            <a:ext cx="10595611" cy="4969176"/>
          </a:xfrm>
          <a:prstGeom prst="rect">
            <a:avLst/>
          </a:prstGeom>
        </p:spPr>
        <p:txBody>
          <a:bodyPr/>
          <a:lstStyle>
            <a:lvl1pPr marL="0" indent="0">
              <a:buFontTx/>
              <a:buNone/>
              <a:tabLst>
                <a:tab pos="225425" algn="l"/>
              </a:tabLst>
              <a:defRPr sz="2400">
                <a:solidFill>
                  <a:srgbClr val="002061"/>
                </a:solidFill>
                <a:latin typeface="+mj-lt"/>
              </a:defRPr>
            </a:lvl1pPr>
            <a:lvl2pPr marL="685800" indent="-228600">
              <a:buFont typeface="Arial" charset="0"/>
              <a:buChar char="•"/>
              <a:defRPr sz="2000">
                <a:solidFill>
                  <a:srgbClr val="002061"/>
                </a:solidFill>
                <a:latin typeface="+mj-lt"/>
              </a:defRPr>
            </a:lvl2pPr>
            <a:lvl3pPr marL="1143000" indent="-228600">
              <a:buFont typeface="LucidaGrande" charset="0"/>
              <a:buChar char="-"/>
              <a:defRPr sz="1800">
                <a:solidFill>
                  <a:srgbClr val="002061"/>
                </a:solidFill>
                <a:latin typeface="+mj-lt"/>
              </a:defRPr>
            </a:lvl3pPr>
            <a:lvl4pPr marL="1600200" indent="-228600">
              <a:buSzPct val="90000"/>
              <a:buFont typeface="LucidaGrande" charset="0"/>
              <a:buChar char="▸"/>
              <a:defRPr sz="1600">
                <a:solidFill>
                  <a:srgbClr val="002061"/>
                </a:solidFill>
                <a:latin typeface="+mj-lt"/>
              </a:defRPr>
            </a:lvl4pPr>
            <a:lvl5pPr marL="2057400" indent="-228600">
              <a:buSzPct val="80000"/>
              <a:buFont typeface="LucidaGrande" charset="0"/>
              <a:buChar char="◆"/>
              <a:defRPr sz="1600">
                <a:solidFill>
                  <a:srgbClr val="00206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073384" y="6620945"/>
            <a:ext cx="982980" cy="13475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552">
          <p15:clr>
            <a:srgbClr val="FBAE40"/>
          </p15:clr>
        </p15:guide>
        <p15:guide id="2" pos="6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WST Content Slide">
    <p:spTree>
      <p:nvGrpSpPr>
        <p:cNvPr id="1" name=""/>
        <p:cNvGrpSpPr/>
        <p:nvPr/>
      </p:nvGrpSpPr>
      <p:grpSpPr>
        <a:xfrm>
          <a:off x="0" y="0"/>
          <a:ext cx="0" cy="0"/>
          <a:chOff x="0" y="0"/>
          <a:chExt cx="0" cy="0"/>
        </a:xfrm>
      </p:grpSpPr>
      <p:cxnSp>
        <p:nvCxnSpPr>
          <p:cNvPr id="9" name="Straight Connector 8"/>
          <p:cNvCxnSpPr/>
          <p:nvPr userDrawn="1"/>
        </p:nvCxnSpPr>
        <p:spPr>
          <a:xfrm>
            <a:off x="1091746" y="997580"/>
            <a:ext cx="10508942"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p:nvPr>
        </p:nvSpPr>
        <p:spPr>
          <a:xfrm>
            <a:off x="1152144" y="585216"/>
            <a:ext cx="10448544" cy="625473"/>
          </a:xfrm>
          <a:prstGeom prst="rect">
            <a:avLst/>
          </a:prstGeom>
        </p:spPr>
        <p:txBody>
          <a:bodyPr>
            <a:normAutofit/>
          </a:bodyPr>
          <a:lstStyle>
            <a:lvl1pPr marL="0" algn="l" defTabSz="914400" rtl="0" eaLnBrk="1" latinLnBrk="0" hangingPunct="1">
              <a:lnSpc>
                <a:spcPct val="90000"/>
              </a:lnSpc>
              <a:spcBef>
                <a:spcPct val="0"/>
              </a:spcBef>
              <a:buNone/>
              <a:defRPr lang="en-US" sz="2400" kern="1200" spc="150" dirty="0">
                <a:solidFill>
                  <a:srgbClr val="002060"/>
                </a:solidFill>
                <a:latin typeface="Franklin Gothic Medium" panose="020B0603020102020204" pitchFamily="34" charset="0"/>
                <a:ea typeface="+mj-ea"/>
                <a:cs typeface="+mj-cs"/>
              </a:defRPr>
            </a:lvl1pPr>
          </a:lstStyle>
          <a:p>
            <a:r>
              <a:rPr lang="en-US" dirty="0"/>
              <a:t>Click to edit Master title style</a:t>
            </a:r>
          </a:p>
        </p:txBody>
      </p:sp>
      <p:pic>
        <p:nvPicPr>
          <p:cNvPr id="21" name="Content Placeholder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5339" y="270960"/>
            <a:ext cx="1217959" cy="1069848"/>
          </a:xfrm>
          <a:prstGeom prst="rect">
            <a:avLst/>
          </a:prstGeom>
        </p:spPr>
      </p:pic>
      <p:sp>
        <p:nvSpPr>
          <p:cNvPr id="10" name="Content Placeholder 4"/>
          <p:cNvSpPr>
            <a:spLocks noGrp="1"/>
          </p:cNvSpPr>
          <p:nvPr>
            <p:ph sz="quarter" idx="10"/>
          </p:nvPr>
        </p:nvSpPr>
        <p:spPr>
          <a:xfrm>
            <a:off x="1005839" y="1404637"/>
            <a:ext cx="10595611" cy="4969176"/>
          </a:xfrm>
          <a:prstGeom prst="rect">
            <a:avLst/>
          </a:prstGeom>
        </p:spPr>
        <p:txBody>
          <a:bodyPr/>
          <a:lstStyle>
            <a:lvl1pPr marL="0" indent="0">
              <a:buFontTx/>
              <a:buNone/>
              <a:tabLst>
                <a:tab pos="225425" algn="l"/>
              </a:tabLst>
              <a:defRPr sz="2400">
                <a:solidFill>
                  <a:srgbClr val="002061"/>
                </a:solidFill>
                <a:latin typeface="+mj-lt"/>
              </a:defRPr>
            </a:lvl1pPr>
            <a:lvl2pPr marL="685800" indent="-228600">
              <a:buFont typeface="Arial" charset="0"/>
              <a:buChar char="•"/>
              <a:defRPr sz="2000">
                <a:solidFill>
                  <a:srgbClr val="002061"/>
                </a:solidFill>
                <a:latin typeface="+mj-lt"/>
              </a:defRPr>
            </a:lvl2pPr>
            <a:lvl3pPr marL="1143000" indent="-228600">
              <a:buFont typeface="LucidaGrande" charset="0"/>
              <a:buChar char="-"/>
              <a:defRPr sz="1800">
                <a:solidFill>
                  <a:srgbClr val="002061"/>
                </a:solidFill>
                <a:latin typeface="+mj-lt"/>
              </a:defRPr>
            </a:lvl3pPr>
            <a:lvl4pPr marL="1600200" indent="-228600">
              <a:buSzPct val="90000"/>
              <a:buFont typeface="LucidaGrande" charset="0"/>
              <a:buChar char="▸"/>
              <a:defRPr sz="1600">
                <a:solidFill>
                  <a:srgbClr val="002061"/>
                </a:solidFill>
                <a:latin typeface="+mj-lt"/>
              </a:defRPr>
            </a:lvl4pPr>
            <a:lvl5pPr marL="2057400" indent="-228600">
              <a:buSzPct val="80000"/>
              <a:buFont typeface="LucidaGrande" charset="0"/>
              <a:buChar char="◆"/>
              <a:defRPr sz="1600">
                <a:solidFill>
                  <a:srgbClr val="00206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073384" y="6620945"/>
            <a:ext cx="982980" cy="13475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552">
          <p15:clr>
            <a:srgbClr val="FBAE40"/>
          </p15:clr>
        </p15:guide>
        <p15:guide id="2" pos="6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FIRST Content Slide">
    <p:spTree>
      <p:nvGrpSpPr>
        <p:cNvPr id="1" name=""/>
        <p:cNvGrpSpPr/>
        <p:nvPr/>
      </p:nvGrpSpPr>
      <p:grpSpPr>
        <a:xfrm>
          <a:off x="0" y="0"/>
          <a:ext cx="0" cy="0"/>
          <a:chOff x="0" y="0"/>
          <a:chExt cx="0" cy="0"/>
        </a:xfrm>
      </p:grpSpPr>
      <p:cxnSp>
        <p:nvCxnSpPr>
          <p:cNvPr id="9" name="Straight Connector 8"/>
          <p:cNvCxnSpPr/>
          <p:nvPr userDrawn="1"/>
        </p:nvCxnSpPr>
        <p:spPr>
          <a:xfrm>
            <a:off x="1091746" y="997580"/>
            <a:ext cx="10508942"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p:nvPr>
        </p:nvSpPr>
        <p:spPr>
          <a:xfrm>
            <a:off x="1152144" y="585216"/>
            <a:ext cx="10448544" cy="625473"/>
          </a:xfrm>
          <a:prstGeom prst="rect">
            <a:avLst/>
          </a:prstGeom>
        </p:spPr>
        <p:txBody>
          <a:bodyPr>
            <a:normAutofit/>
          </a:bodyPr>
          <a:lstStyle>
            <a:lvl1pPr marL="0" algn="l" defTabSz="914400" rtl="0" eaLnBrk="1" latinLnBrk="0" hangingPunct="1">
              <a:lnSpc>
                <a:spcPct val="90000"/>
              </a:lnSpc>
              <a:spcBef>
                <a:spcPct val="0"/>
              </a:spcBef>
              <a:buNone/>
              <a:defRPr lang="en-US" sz="2400" kern="1200" spc="150" dirty="0">
                <a:solidFill>
                  <a:srgbClr val="002060"/>
                </a:solidFill>
                <a:latin typeface="Franklin Gothic Medium" panose="020B0603020102020204" pitchFamily="34" charset="0"/>
                <a:ea typeface="+mj-ea"/>
                <a:cs typeface="+mj-cs"/>
              </a:defRPr>
            </a:lvl1pPr>
          </a:lstStyle>
          <a:p>
            <a:r>
              <a:rPr lang="en-US" dirty="0"/>
              <a:t>Click to edit Master title style</a:t>
            </a:r>
          </a:p>
        </p:txBody>
      </p:sp>
      <p:pic>
        <p:nvPicPr>
          <p:cNvPr id="21" name="Content Placeholder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93" y="270960"/>
            <a:ext cx="1220305" cy="1072011"/>
          </a:xfrm>
          <a:prstGeom prst="rect">
            <a:avLst/>
          </a:prstGeom>
        </p:spPr>
      </p:pic>
      <p:sp>
        <p:nvSpPr>
          <p:cNvPr id="8" name="Content Placeholder 4"/>
          <p:cNvSpPr>
            <a:spLocks noGrp="1"/>
          </p:cNvSpPr>
          <p:nvPr>
            <p:ph sz="quarter" idx="10"/>
          </p:nvPr>
        </p:nvSpPr>
        <p:spPr>
          <a:xfrm>
            <a:off x="1005839" y="1404637"/>
            <a:ext cx="10595611" cy="4969176"/>
          </a:xfrm>
          <a:prstGeom prst="rect">
            <a:avLst/>
          </a:prstGeom>
        </p:spPr>
        <p:txBody>
          <a:bodyPr/>
          <a:lstStyle>
            <a:lvl1pPr marL="0" indent="0">
              <a:buFontTx/>
              <a:buNone/>
              <a:tabLst>
                <a:tab pos="225425" algn="l"/>
              </a:tabLst>
              <a:defRPr sz="2400">
                <a:solidFill>
                  <a:srgbClr val="002061"/>
                </a:solidFill>
                <a:latin typeface="+mj-lt"/>
              </a:defRPr>
            </a:lvl1pPr>
            <a:lvl2pPr marL="685800" indent="-228600">
              <a:buFont typeface="Arial" charset="0"/>
              <a:buChar char="•"/>
              <a:defRPr sz="2000">
                <a:solidFill>
                  <a:srgbClr val="002061"/>
                </a:solidFill>
                <a:latin typeface="+mj-lt"/>
              </a:defRPr>
            </a:lvl2pPr>
            <a:lvl3pPr marL="1143000" indent="-228600">
              <a:buFont typeface="LucidaGrande" charset="0"/>
              <a:buChar char="-"/>
              <a:defRPr sz="1800">
                <a:solidFill>
                  <a:srgbClr val="002061"/>
                </a:solidFill>
                <a:latin typeface="+mj-lt"/>
              </a:defRPr>
            </a:lvl3pPr>
            <a:lvl4pPr marL="1600200" indent="-228600">
              <a:buSzPct val="90000"/>
              <a:buFont typeface="LucidaGrande" charset="0"/>
              <a:buChar char="▸"/>
              <a:defRPr sz="1600">
                <a:solidFill>
                  <a:srgbClr val="002061"/>
                </a:solidFill>
                <a:latin typeface="+mj-lt"/>
              </a:defRPr>
            </a:lvl4pPr>
            <a:lvl5pPr marL="2057400" indent="-228600">
              <a:buSzPct val="80000"/>
              <a:buFont typeface="LucidaGrande" charset="0"/>
              <a:buChar char="◆"/>
              <a:defRPr sz="1600">
                <a:solidFill>
                  <a:srgbClr val="00206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073384" y="6620945"/>
            <a:ext cx="982980" cy="13475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552">
          <p15:clr>
            <a:srgbClr val="FBAE40"/>
          </p15:clr>
        </p15:guide>
        <p15:guide id="2" pos="6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 Content Slide">
    <p:spTree>
      <p:nvGrpSpPr>
        <p:cNvPr id="1" name=""/>
        <p:cNvGrpSpPr/>
        <p:nvPr/>
      </p:nvGrpSpPr>
      <p:grpSpPr>
        <a:xfrm>
          <a:off x="0" y="0"/>
          <a:ext cx="0" cy="0"/>
          <a:chOff x="0" y="0"/>
          <a:chExt cx="0" cy="0"/>
        </a:xfrm>
      </p:grpSpPr>
      <p:cxnSp>
        <p:nvCxnSpPr>
          <p:cNvPr id="9" name="Straight Connector 8"/>
          <p:cNvCxnSpPr/>
          <p:nvPr userDrawn="1"/>
        </p:nvCxnSpPr>
        <p:spPr>
          <a:xfrm>
            <a:off x="1091746" y="997580"/>
            <a:ext cx="10508942"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p:nvPr>
        </p:nvSpPr>
        <p:spPr>
          <a:xfrm>
            <a:off x="1152144" y="585216"/>
            <a:ext cx="10448544" cy="625473"/>
          </a:xfrm>
          <a:prstGeom prst="rect">
            <a:avLst/>
          </a:prstGeom>
        </p:spPr>
        <p:txBody>
          <a:bodyPr>
            <a:normAutofit/>
          </a:bodyPr>
          <a:lstStyle>
            <a:lvl1pPr marL="0" algn="l" defTabSz="914400" rtl="0" eaLnBrk="1" latinLnBrk="0" hangingPunct="1">
              <a:lnSpc>
                <a:spcPct val="90000"/>
              </a:lnSpc>
              <a:spcBef>
                <a:spcPct val="0"/>
              </a:spcBef>
              <a:buNone/>
              <a:defRPr lang="en-US" sz="2400" kern="1200" spc="150" dirty="0">
                <a:solidFill>
                  <a:srgbClr val="002060"/>
                </a:solidFill>
                <a:latin typeface="Franklin Gothic Medium" panose="020B0603020102020204" pitchFamily="34" charset="0"/>
                <a:ea typeface="+mj-ea"/>
                <a:cs typeface="+mj-cs"/>
              </a:defRPr>
            </a:lvl1pPr>
          </a:lstStyle>
          <a:p>
            <a:r>
              <a:rPr lang="en-US" dirty="0"/>
              <a:t>Click to edit Master title style</a:t>
            </a:r>
          </a:p>
        </p:txBody>
      </p:sp>
      <p:pic>
        <p:nvPicPr>
          <p:cNvPr id="19" name="Content Placeholder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6966" y="270960"/>
            <a:ext cx="1217446" cy="1069848"/>
          </a:xfrm>
          <a:prstGeom prst="rect">
            <a:avLst/>
          </a:prstGeom>
        </p:spPr>
      </p:pic>
      <p:sp>
        <p:nvSpPr>
          <p:cNvPr id="8" name="Content Placeholder 4"/>
          <p:cNvSpPr>
            <a:spLocks noGrp="1"/>
          </p:cNvSpPr>
          <p:nvPr>
            <p:ph sz="quarter" idx="10"/>
          </p:nvPr>
        </p:nvSpPr>
        <p:spPr>
          <a:xfrm>
            <a:off x="1005839" y="1404637"/>
            <a:ext cx="10595611" cy="4969176"/>
          </a:xfrm>
          <a:prstGeom prst="rect">
            <a:avLst/>
          </a:prstGeom>
        </p:spPr>
        <p:txBody>
          <a:bodyPr/>
          <a:lstStyle>
            <a:lvl1pPr marL="0" indent="0">
              <a:buFontTx/>
              <a:buNone/>
              <a:tabLst>
                <a:tab pos="225425" algn="l"/>
              </a:tabLst>
              <a:defRPr sz="2400">
                <a:solidFill>
                  <a:srgbClr val="002061"/>
                </a:solidFill>
                <a:latin typeface="+mj-lt"/>
              </a:defRPr>
            </a:lvl1pPr>
            <a:lvl2pPr marL="685800" indent="-228600">
              <a:buFont typeface="Arial" charset="0"/>
              <a:buChar char="•"/>
              <a:defRPr sz="2000">
                <a:solidFill>
                  <a:srgbClr val="002061"/>
                </a:solidFill>
                <a:latin typeface="+mj-lt"/>
              </a:defRPr>
            </a:lvl2pPr>
            <a:lvl3pPr marL="1143000" indent="-228600">
              <a:buFont typeface="LucidaGrande" charset="0"/>
              <a:buChar char="-"/>
              <a:defRPr sz="1800">
                <a:solidFill>
                  <a:srgbClr val="002061"/>
                </a:solidFill>
                <a:latin typeface="+mj-lt"/>
              </a:defRPr>
            </a:lvl3pPr>
            <a:lvl4pPr marL="1600200" indent="-228600">
              <a:buSzPct val="90000"/>
              <a:buFont typeface="LucidaGrande" charset="0"/>
              <a:buChar char="▸"/>
              <a:defRPr sz="1600">
                <a:solidFill>
                  <a:srgbClr val="002061"/>
                </a:solidFill>
                <a:latin typeface="+mj-lt"/>
              </a:defRPr>
            </a:lvl4pPr>
            <a:lvl5pPr marL="2057400" indent="-228600">
              <a:buSzPct val="80000"/>
              <a:buFont typeface="LucidaGrande" charset="0"/>
              <a:buChar char="◆"/>
              <a:defRPr sz="1600">
                <a:solidFill>
                  <a:srgbClr val="00206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073384" y="6620945"/>
            <a:ext cx="982980" cy="13475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552">
          <p15:clr>
            <a:srgbClr val="FBAE40"/>
          </p15:clr>
        </p15:guide>
        <p15:guide id="2" pos="67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052" y="-9144"/>
            <a:ext cx="12240768" cy="6885432"/>
          </a:xfrm>
          <a:prstGeom prst="rect">
            <a:avLst/>
          </a:prstGeom>
        </p:spPr>
      </p:pic>
      <p:sp>
        <p:nvSpPr>
          <p:cNvPr id="9" name="Rectangle 8"/>
          <p:cNvSpPr/>
          <p:nvPr userDrawn="1"/>
        </p:nvSpPr>
        <p:spPr>
          <a:xfrm>
            <a:off x="-35052" y="0"/>
            <a:ext cx="12251436" cy="6858000"/>
          </a:xfrm>
          <a:prstGeom prst="rect">
            <a:avLst/>
          </a:prstGeom>
          <a:solidFill>
            <a:srgbClr val="01082D">
              <a:alpha val="6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userDrawn="1"/>
        </p:nvCxnSpPr>
        <p:spPr>
          <a:xfrm>
            <a:off x="370332" y="3456432"/>
            <a:ext cx="11430000" cy="9144"/>
          </a:xfrm>
          <a:prstGeom prst="line">
            <a:avLst/>
          </a:prstGeom>
          <a:ln w="95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Title 22"/>
          <p:cNvSpPr>
            <a:spLocks noGrp="1"/>
          </p:cNvSpPr>
          <p:nvPr>
            <p:ph type="title"/>
          </p:nvPr>
        </p:nvSpPr>
        <p:spPr>
          <a:xfrm>
            <a:off x="370332" y="2911707"/>
            <a:ext cx="11430000" cy="444141"/>
          </a:xfrm>
          <a:prstGeom prst="rect">
            <a:avLst/>
          </a:prstGeom>
        </p:spPr>
        <p:txBody>
          <a:bodyPr/>
          <a:lstStyle>
            <a:lvl1pPr algn="ctr">
              <a:defRPr sz="3200" spc="150" baseline="0">
                <a:solidFill>
                  <a:schemeClr val="bg1"/>
                </a:solidFill>
                <a:latin typeface="+mn-lt"/>
              </a:defRPr>
            </a:lvl1pPr>
          </a:lstStyle>
          <a:p>
            <a:r>
              <a:rPr lang="en-US"/>
              <a:t>Click to edit Master title style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 and/or Last Slide">
    <p:bg>
      <p:bgPr>
        <a:solidFill>
          <a:srgbClr val="01082D"/>
        </a:solidFill>
        <a:effectLst/>
      </p:bgPr>
    </p:bg>
    <p:spTree>
      <p:nvGrpSpPr>
        <p:cNvPr id="1" name=""/>
        <p:cNvGrpSpPr/>
        <p:nvPr/>
      </p:nvGrpSpPr>
      <p:grpSpPr>
        <a:xfrm>
          <a:off x="0" y="0"/>
          <a:ext cx="0" cy="0"/>
          <a:chOff x="0" y="0"/>
          <a:chExt cx="0" cy="0"/>
        </a:xfrm>
      </p:grpSpPr>
      <p:pic>
        <p:nvPicPr>
          <p:cNvPr id="6" name="Picture 5"/>
          <p:cNvPicPr>
            <a:picLocks/>
          </p:cNvPicPr>
          <p:nvPr userDrawn="1"/>
        </p:nvPicPr>
        <p:blipFill>
          <a:blip r:embed="rId4" cstate="screen">
            <a:alphaModFix amt="45000"/>
            <a:extLst>
              <a:ext uri="{28A0092B-C50C-407E-A947-70E740481C1C}">
                <a14:useLocalDpi xmlns:a14="http://schemas.microsoft.com/office/drawing/2010/main"/>
              </a:ext>
            </a:extLst>
          </a:blip>
          <a:stretch>
            <a:fillRect/>
          </a:stretch>
        </p:blipFill>
        <p:spPr>
          <a:xfrm>
            <a:off x="3048" y="0"/>
            <a:ext cx="12188952" cy="6858000"/>
          </a:xfrm>
          <a:prstGeom prst="rect">
            <a:avLst/>
          </a:prstGeom>
        </p:spPr>
      </p:pic>
      <p:pic>
        <p:nvPicPr>
          <p:cNvPr id="7" name="Images_1.mp4">
            <a:hlinkClick r:id="" action="ppaction://media"/>
          </p:cNvPr>
          <p:cNvPicPr>
            <a:picLocks noChangeAspect="1"/>
          </p:cNvPicPr>
          <p:nvPr userDrawn="1">
            <a:vide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10630" y="0"/>
            <a:ext cx="12192000" cy="6858000"/>
          </a:xfrm>
          <a:prstGeom prst="rect">
            <a:avLst/>
          </a:prstGeom>
        </p:spPr>
      </p:pic>
      <p:sp>
        <p:nvSpPr>
          <p:cNvPr id="8" name="Rectangle 7"/>
          <p:cNvSpPr/>
          <p:nvPr userDrawn="1"/>
        </p:nvSpPr>
        <p:spPr>
          <a:xfrm rot="10800000">
            <a:off x="3048" y="0"/>
            <a:ext cx="12188952" cy="6858000"/>
          </a:xfrm>
          <a:prstGeom prst="rect">
            <a:avLst/>
          </a:prstGeom>
          <a:gradFill>
            <a:gsLst>
              <a:gs pos="71000">
                <a:schemeClr val="tx1">
                  <a:alpha val="0"/>
                </a:schemeClr>
              </a:gs>
              <a:gs pos="100000">
                <a:srgbClr val="121E23">
                  <a:lumMod val="0"/>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21260" y="-2"/>
            <a:ext cx="12188952" cy="6858000"/>
          </a:xfrm>
          <a:prstGeom prst="rect">
            <a:avLst/>
          </a:prstGeom>
          <a:gradFill flip="none" rotWithShape="1">
            <a:gsLst>
              <a:gs pos="71000">
                <a:schemeClr val="tx1">
                  <a:alpha val="0"/>
                </a:schemeClr>
              </a:gs>
              <a:gs pos="100000">
                <a:srgbClr val="121E23">
                  <a:lumMod val="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4913198" y="-3327406"/>
            <a:ext cx="2365604" cy="2355498"/>
          </a:xfrm>
          <a:prstGeom prst="rect">
            <a:avLst/>
          </a:prstGeom>
        </p:spPr>
      </p:pic>
      <p:pic>
        <p:nvPicPr>
          <p:cNvPr id="11" name="Picture 10"/>
          <p:cNvPicPr>
            <a:picLocks noChangeAspect="1"/>
          </p:cNvPicPr>
          <p:nvPr userDrawn="1"/>
        </p:nvPicPr>
        <p:blipFill rotWithShape="1">
          <a:blip r:embed="rId7">
            <a:extLst>
              <a:ext uri="{28A0092B-C50C-407E-A947-70E740481C1C}">
                <a14:useLocalDpi xmlns:a14="http://schemas.microsoft.com/office/drawing/2010/main"/>
              </a:ext>
            </a:extLst>
          </a:blip>
          <a:srcRect/>
          <a:stretch/>
        </p:blipFill>
        <p:spPr>
          <a:xfrm>
            <a:off x="3396490" y="7712248"/>
            <a:ext cx="5399020" cy="750990"/>
          </a:xfrm>
          <a:prstGeom prst="rect">
            <a:avLst/>
          </a:prstGeom>
          <a:noFill/>
          <a:ln>
            <a:noFill/>
          </a:ln>
        </p:spPr>
      </p:pic>
      <p:sp>
        <p:nvSpPr>
          <p:cNvPr id="12" name="TextBox 11"/>
          <p:cNvSpPr txBox="1"/>
          <p:nvPr userDrawn="1"/>
        </p:nvSpPr>
        <p:spPr>
          <a:xfrm>
            <a:off x="-10630" y="5057505"/>
            <a:ext cx="12192000" cy="1200329"/>
          </a:xfrm>
          <a:prstGeom prst="rect">
            <a:avLst/>
          </a:prstGeom>
          <a:noFill/>
          <a:effectLst>
            <a:glow>
              <a:schemeClr val="accent1">
                <a:alpha val="40000"/>
              </a:schemeClr>
            </a:glow>
            <a:outerShdw blurRad="12700" dist="12700" dir="2400000" algn="tl" rotWithShape="0">
              <a:prstClr val="black">
                <a:alpha val="0"/>
              </a:prstClr>
            </a:outerShdw>
          </a:effectLst>
        </p:spPr>
        <p:txBody>
          <a:bodyPr wrap="square" rtlCol="0" anchor="t" anchorCtr="0">
            <a:spAutoFit/>
          </a:bodyPr>
          <a:lstStyle/>
          <a:p>
            <a:pPr algn="ctr"/>
            <a:r>
              <a:rPr lang="en-US" sz="2400" spc="300" dirty="0">
                <a:solidFill>
                  <a:schemeClr val="bg1"/>
                </a:solidFill>
                <a:latin typeface="Franklin Gothic Medium Cond" charset="0"/>
                <a:ea typeface="Franklin Gothic Medium Cond" charset="0"/>
                <a:cs typeface="Franklin Gothic Medium Cond" charset="0"/>
              </a:rPr>
              <a:t>EXPANDING THE FRONTIERS OF SPACE ASTRONOMY</a:t>
            </a:r>
          </a:p>
          <a:p>
            <a:pPr algn="ctr"/>
            <a:endParaRPr lang="en-US" sz="2400" spc="300" dirty="0">
              <a:solidFill>
                <a:schemeClr val="bg1"/>
              </a:solidFill>
              <a:latin typeface="Franklin Gothic Medium Cond" charset="0"/>
              <a:ea typeface="Franklin Gothic Medium Cond" charset="0"/>
              <a:cs typeface="Franklin Gothic Medium Cond" charset="0"/>
            </a:endParaRPr>
          </a:p>
          <a:p>
            <a:endParaRPr lang="en-US" sz="2400" spc="300" dirty="0">
              <a:solidFill>
                <a:schemeClr val="bg1"/>
              </a:solidFill>
              <a:latin typeface="Franklin Gothic Medium Cond" charset="0"/>
              <a:ea typeface="Franklin Gothic Medium Cond" charset="0"/>
              <a:cs typeface="Franklin Gothic Medium Cond" charset="0"/>
            </a:endParaRPr>
          </a:p>
        </p:txBody>
      </p:sp>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0"/>
                                        <p:tgtEl>
                                          <p:spTgt spid="6"/>
                                        </p:tgtEl>
                                      </p:cBhvr>
                                    </p:animEffect>
                                  </p:childTnLst>
                                </p:cTn>
                              </p:par>
                            </p:childTnLst>
                          </p:cTn>
                        </p:par>
                        <p:par>
                          <p:cTn id="8" fill="hold">
                            <p:stCondLst>
                              <p:cond delay="5000"/>
                            </p:stCondLst>
                            <p:childTnLst>
                              <p:par>
                                <p:cTn id="9" presetID="0" presetClass="path" presetSubtype="0" accel="50000" decel="50000" fill="hold" nodeType="afterEffect">
                                  <p:stCondLst>
                                    <p:cond delay="0"/>
                                  </p:stCondLst>
                                  <p:childTnLst>
                                    <p:animMotion origin="layout" path="M 0 -4.07407E-6 L 0 0.65695 " pathEditMode="relative" rAng="0" ptsTypes="AA">
                                      <p:cBhvr>
                                        <p:cTn id="10" dur="2000" fill="hold"/>
                                        <p:tgtEl>
                                          <p:spTgt spid="10"/>
                                        </p:tgtEl>
                                        <p:attrNameLst>
                                          <p:attrName>ppt_x</p:attrName>
                                          <p:attrName>ppt_y</p:attrName>
                                        </p:attrNameLst>
                                      </p:cBhvr>
                                      <p:rCtr x="0" y="32847"/>
                                    </p:animMotion>
                                  </p:childTnLst>
                                </p:cTn>
                              </p:par>
                              <p:par>
                                <p:cTn id="11" presetID="0" presetClass="path" presetSubtype="0" accel="50000" decel="50000" fill="hold" nodeType="withEffect">
                                  <p:stCondLst>
                                    <p:cond delay="0"/>
                                  </p:stCondLst>
                                  <p:childTnLst>
                                    <p:animMotion origin="layout" path="M 0 3.33333E-6 L 0 -0.55348 " pathEditMode="relative" rAng="0" ptsTypes="AA">
                                      <p:cBhvr>
                                        <p:cTn id="12" dur="2000" fill="hold"/>
                                        <p:tgtEl>
                                          <p:spTgt spid="11"/>
                                        </p:tgtEl>
                                        <p:attrNameLst>
                                          <p:attrName>ppt_x</p:attrName>
                                          <p:attrName>ppt_y</p:attrName>
                                        </p:attrNameLst>
                                      </p:cBhvr>
                                      <p:rCtr x="0" y="-27685"/>
                                    </p:animMotion>
                                  </p:childTnLst>
                                </p:cTn>
                              </p:par>
                            </p:childTnLst>
                          </p:cTn>
                        </p:par>
                        <p:par>
                          <p:cTn id="13" fill="hold">
                            <p:stCondLst>
                              <p:cond delay="7000"/>
                            </p:stCondLst>
                            <p:childTnLst>
                              <p:par>
                                <p:cTn id="14" presetID="22" presetClass="entr" presetSubtype="2" fill="hold" grpId="0"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right)">
                                      <p:cBhvr>
                                        <p:cTn id="16" dur="1500"/>
                                        <p:tgtEl>
                                          <p:spTgt spid="12">
                                            <p:txEl>
                                              <p:pRg st="0" end="0"/>
                                            </p:txEl>
                                          </p:spTgt>
                                        </p:tgtEl>
                                      </p:cBhvr>
                                    </p:animEffect>
                                  </p:childTnLst>
                                </p:cTn>
                              </p:par>
                            </p:childTnLst>
                          </p:cTn>
                        </p:par>
                        <p:par>
                          <p:cTn id="17" fill="hold">
                            <p:stCondLst>
                              <p:cond delay="8500"/>
                            </p:stCondLst>
                            <p:childTnLst>
                              <p:par>
                                <p:cTn id="18" presetID="42" presetClass="entr" presetSubtype="0" repeatCount="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7" presetClass="entr" presetSubtype="0" repeatCount="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20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0"/>
                                        <p:tgtEl>
                                          <p:spTgt spid="7"/>
                                        </p:tgtEl>
                                      </p:cBhvr>
                                    </p:animEffect>
                                  </p:childTnLst>
                                </p:cTn>
                              </p:par>
                              <p:par>
                                <p:cTn id="31" presetID="1" presetClass="mediacall" presetSubtype="0" fill="hold" nodeType="withEffect">
                                  <p:stCondLst>
                                    <p:cond delay="0"/>
                                  </p:stCondLst>
                                  <p:childTnLst>
                                    <p:cmd type="call" cmd="playFrom(0.0)">
                                      <p:cBhvr>
                                        <p:cTn id="32" dur="2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7"/>
                                        </p:tgtEl>
                                      </p:cBhvr>
                                    </p:cmd>
                                  </p:childTnLst>
                                </p:cTn>
                              </p:par>
                            </p:childTnLst>
                          </p:cTn>
                        </p:par>
                      </p:childTnLst>
                    </p:cTn>
                  </p:par>
                </p:childTnLst>
              </p:cTn>
              <p:nextCondLst>
                <p:cond evt="onClick" delay="0">
                  <p:tgtEl>
                    <p:spTgt spid="7"/>
                  </p:tgtEl>
                </p:cond>
              </p:nextCondLst>
            </p:seq>
            <p:video>
              <p:cMediaNode vol="80000">
                <p:cTn id="38" repeatCount="indefinite" fill="hold" display="0">
                  <p:stCondLst>
                    <p:cond delay="indefinite"/>
                  </p:stCondLst>
                  <p:endCondLst>
                    <p:cond evt="onNext" delay="0">
                      <p:tgtEl>
                        <p:sldTgt/>
                      </p:tgtEl>
                    </p:cond>
                  </p:endCondLst>
                </p:cTn>
                <p:tgtEl>
                  <p:spTgt spid="7"/>
                </p:tgtEl>
              </p:cMediaNode>
            </p:video>
          </p:childTnLst>
        </p:cTn>
      </p:par>
    </p:tnLst>
    <p:bldLst>
      <p:bldP spid="8" grpId="0" animBg="1"/>
      <p:bldP spid="9" grpId="0" animBg="1"/>
      <p:bldP spid="12" grpId="0" build="allAtOnce" bldLvl="4"/>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583226"/>
      </p:ext>
    </p:extLst>
  </p:cSld>
  <p:clrMap bg1="lt1" tx1="dk1" bg2="lt2" tx2="dk2" accent1="accent1" accent2="accent2" accent3="accent3" accent4="accent4" accent5="accent5" accent6="accent6" hlink="hlink" folHlink="folHlink"/>
  <p:sldLayoutIdLst>
    <p:sldLayoutId id="2147483695" r:id="rId1"/>
    <p:sldLayoutId id="2147483681" r:id="rId2"/>
    <p:sldLayoutId id="2147483682" r:id="rId3"/>
    <p:sldLayoutId id="2147483683" r:id="rId4"/>
    <p:sldLayoutId id="2147483684" r:id="rId5"/>
    <p:sldLayoutId id="2147483685" r:id="rId6"/>
    <p:sldLayoutId id="2147483688" r:id="rId7"/>
    <p:sldLayoutId id="2147483697" r:id="rId8"/>
    <p:sldLayoutId id="2147483696" r:id="rId9"/>
    <p:sldLayoutId id="2147483692" r:id="rId10"/>
    <p:sldLayoutId id="2147483693"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nasa.gov/" TargetMode="External"/><Relationship Id="rId2" Type="http://schemas.openxmlformats.org/officeDocument/2006/relationships/image" Target="../media/image21.t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www.nasa.gov/" TargetMode="External"/><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hyperlink" Target="http://www.stsci.edu/" TargetMode="External"/><Relationship Id="rId4" Type="http://schemas.openxmlformats.org/officeDocument/2006/relationships/hyperlink" Target="http://www.spacetelescope.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www.space.com/22086-how-hubble-space-telescope-photos-work.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www.nasa.gov/tess-transiting-exoplanet-survey-satellite" TargetMode="Externa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hyperlink" Target="https://www.nasa.gov/tess-transiting-exoplanet-survey-satellit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cadc-ccda.hia-iha.nrc-cnrc.gc.ca/en/doc/caom/" TargetMode="External"/><Relationship Id="rId2" Type="http://schemas.openxmlformats.org/officeDocument/2006/relationships/hyperlink" Target="https://www.nasa.gov/tess-transiting-exoplanet-survey-satellite" TargetMode="Externa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hyperlink" Target="https://exoplanets.nasa.gov/news/1573/discovery-alert-tess-serves-up-two-new-planets" TargetMode="External"/><Relationship Id="rId4" Type="http://schemas.openxmlformats.org/officeDocument/2006/relationships/hyperlink" Target="https://www.nasa.gov/feature/goddard/2018/nasa-s-planet-hunting-tess-catches-a-comet-before-starting-scienc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hyperlink" Target="https://jwst.nasa.gov/" TargetMode="External"/><Relationship Id="rId7" Type="http://schemas.openxmlformats.org/officeDocument/2006/relationships/hyperlink" Target="https://jwst.nasa.gov/fgs.html"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jwst.nasa.gov/miri.html" TargetMode="External"/><Relationship Id="rId5" Type="http://schemas.openxmlformats.org/officeDocument/2006/relationships/hyperlink" Target="https://jwst.nasa.gov/nirspec.html" TargetMode="External"/><Relationship Id="rId4" Type="http://schemas.openxmlformats.org/officeDocument/2006/relationships/hyperlink" Target="https://jwst.nasa.gov/nircam.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wfirst.gsfc.nasa.gov/"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wfirst.gsfc.nasa.gov/"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hyperlink" Target="https://wfirst.gsfc.nasa.gov/" TargetMode="Externa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hyperlink" Target="http://archive.stsci.edu/"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agenda.hep.wisc.edu/event/1201/session/12/contribution/12/material/slides/0.pdf" TargetMode="External"/><Relationship Id="rId2" Type="http://schemas.openxmlformats.org/officeDocument/2006/relationships/hyperlink" Target="https://research.cs.wisc.edu/htcondor/HTCondorWeek2016/presentations/ThuSwam_HST.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hyperlink" Target="https://www.spacetelescope.org/about/general/instruments/fgs/" TargetMode="External"/><Relationship Id="rId3" Type="http://schemas.openxmlformats.org/officeDocument/2006/relationships/hyperlink" Target="https://www.spacetelescope.org/about/general/instruments/wfc3/" TargetMode="External"/><Relationship Id="rId7" Type="http://schemas.openxmlformats.org/officeDocument/2006/relationships/hyperlink" Target="https://www.spacetelescope.org/about/general/instruments/nicmos/" TargetMode="External"/><Relationship Id="rId2" Type="http://schemas.openxmlformats.org/officeDocument/2006/relationships/hyperlink" Target="https://www.nasa.gov/mission_pages/hubble/main/index.html" TargetMode="External"/><Relationship Id="rId1" Type="http://schemas.openxmlformats.org/officeDocument/2006/relationships/slideLayout" Target="../slideLayouts/slideLayout3.xml"/><Relationship Id="rId6" Type="http://schemas.openxmlformats.org/officeDocument/2006/relationships/hyperlink" Target="https://www.spacetelescope.org/about/general/instruments/stis/" TargetMode="External"/><Relationship Id="rId5" Type="http://schemas.openxmlformats.org/officeDocument/2006/relationships/hyperlink" Target="https://www.spacetelescope.org/about/general/instruments/acs/" TargetMode="External"/><Relationship Id="rId4" Type="http://schemas.openxmlformats.org/officeDocument/2006/relationships/hyperlink" Target="https://www.spacetelescope.org/about/general/instruments/cos/" TargetMode="External"/><Relationship Id="rId9"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hla.stsci.edu/" TargetMode="External"/><Relationship Id="rId1" Type="http://schemas.openxmlformats.org/officeDocument/2006/relationships/slideLayout" Target="../slideLayouts/slideLayout3.xml"/><Relationship Id="rId4" Type="http://schemas.openxmlformats.org/officeDocument/2006/relationships/hyperlink" Target="http://hubblesite.org/news_release/news/2013-12"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hubblesite.org/news_release/news/2011-11" TargetMode="External"/><Relationship Id="rId2" Type="http://schemas.openxmlformats.org/officeDocument/2006/relationships/image" Target="../media/image20.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3401" y="3921071"/>
            <a:ext cx="11124435" cy="998402"/>
          </a:xfrm>
        </p:spPr>
        <p:txBody>
          <a:bodyPr/>
          <a:lstStyle/>
          <a:p>
            <a:r>
              <a:rPr lang="en-US" b="1" dirty="0" err="1"/>
              <a:t>STScI</a:t>
            </a:r>
            <a:r>
              <a:rPr lang="en-US" b="1" dirty="0"/>
              <a:t> </a:t>
            </a:r>
            <a:r>
              <a:rPr lang="en-US" sz="3600" b="1" dirty="0"/>
              <a:t>and</a:t>
            </a:r>
            <a:r>
              <a:rPr lang="en-US" b="1" dirty="0"/>
              <a:t> </a:t>
            </a:r>
            <a:r>
              <a:rPr lang="en-US" b="1" dirty="0" err="1"/>
              <a:t>HTCondor</a:t>
            </a:r>
            <a:br>
              <a:rPr lang="en-US" b="1" dirty="0"/>
            </a:br>
            <a:r>
              <a:rPr lang="en-US" b="1" dirty="0"/>
              <a:t>Reporting on Today and Exploring Tomorrow</a:t>
            </a:r>
            <a:endParaRPr lang="en-US" dirty="0"/>
          </a:p>
        </p:txBody>
      </p:sp>
      <p:sp>
        <p:nvSpPr>
          <p:cNvPr id="4" name="TextBox 3"/>
          <p:cNvSpPr txBox="1"/>
          <p:nvPr/>
        </p:nvSpPr>
        <p:spPr>
          <a:xfrm>
            <a:off x="712874" y="5304595"/>
            <a:ext cx="10515600" cy="906402"/>
          </a:xfrm>
          <a:prstGeom prst="rect">
            <a:avLst/>
          </a:prstGeom>
          <a:noFill/>
        </p:spPr>
        <p:txBody>
          <a:bodyPr wrap="square" rtlCol="0">
            <a:spAutoFit/>
          </a:bodyPr>
          <a:lstStyle/>
          <a:p>
            <a:pPr algn="ctr"/>
            <a:r>
              <a:rPr lang="en-US" sz="2600" dirty="0">
                <a:solidFill>
                  <a:schemeClr val="bg1"/>
                </a:solidFill>
                <a:latin typeface="+mj-lt"/>
              </a:rPr>
              <a:t>Mary </a:t>
            </a:r>
            <a:r>
              <a:rPr lang="en-US" sz="2600" dirty="0" err="1">
                <a:solidFill>
                  <a:schemeClr val="bg1"/>
                </a:solidFill>
                <a:latin typeface="+mj-lt"/>
              </a:rPr>
              <a:t>Romelfanger</a:t>
            </a:r>
            <a:r>
              <a:rPr lang="en-US" sz="2600" dirty="0">
                <a:solidFill>
                  <a:schemeClr val="bg1"/>
                </a:solidFill>
                <a:latin typeface="+mj-lt"/>
              </a:rPr>
              <a:t> and Mike Swam</a:t>
            </a:r>
          </a:p>
          <a:p>
            <a:pPr algn="ctr">
              <a:lnSpc>
                <a:spcPct val="150000"/>
              </a:lnSpc>
            </a:pPr>
            <a:r>
              <a:rPr lang="en-US" sz="2000" dirty="0">
                <a:solidFill>
                  <a:schemeClr val="accent2"/>
                </a:solidFill>
              </a:rPr>
              <a:t>21 May 2019</a:t>
            </a:r>
            <a:endParaRPr lang="en-US" sz="2400" dirty="0">
              <a:solidFill>
                <a:schemeClr val="bg1"/>
              </a:solidFill>
              <a:latin typeface="+mj-lt"/>
            </a:endParaRPr>
          </a:p>
        </p:txBody>
      </p:sp>
    </p:spTree>
    <p:extLst>
      <p:ext uri="{BB962C8B-B14F-4D97-AF65-F5344CB8AC3E}">
        <p14:creationId xmlns:p14="http://schemas.microsoft.com/office/powerpoint/2010/main" val="192071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ppt_y</p:attrName>
                                        </p:attrNameLst>
                                      </p:cBhvr>
                                      <p:tavLst>
                                        <p:tav tm="0">
                                          <p:val>
                                            <p:strVal val="#ppt_y+#ppt_h*1.125000"/>
                                          </p:val>
                                        </p:tav>
                                        <p:tav tm="100000">
                                          <p:val>
                                            <p:strVal val="#ppt_y"/>
                                          </p:val>
                                        </p:tav>
                                      </p:tavLst>
                                    </p:anim>
                                    <p:animEffect transition="in" filter="wipe(up)">
                                      <p:cBhvr>
                                        <p:cTn id="8" dur="1000"/>
                                        <p:tgtEl>
                                          <p:spTgt spid="3"/>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p:tgtEl>
                                          <p:spTgt spid="4"/>
                                        </p:tgtEl>
                                        <p:attrNameLst>
                                          <p:attrName>ppt_y</p:attrName>
                                        </p:attrNameLst>
                                      </p:cBhvr>
                                      <p:tavLst>
                                        <p:tav tm="0">
                                          <p:val>
                                            <p:strVal val="#ppt_y-#ppt_h*1.125000"/>
                                          </p:val>
                                        </p:tav>
                                        <p:tav tm="100000">
                                          <p:val>
                                            <p:strVal val="#ppt_y"/>
                                          </p:val>
                                        </p:tav>
                                      </p:tavLst>
                                    </p:anim>
                                    <p:animEffect transition="in" filter="wipe(down)">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083" y="486606"/>
            <a:ext cx="2631731" cy="584775"/>
          </a:xfrm>
          <a:prstGeom prst="rect">
            <a:avLst/>
          </a:prstGeom>
          <a:noFill/>
        </p:spPr>
        <p:txBody>
          <a:bodyPr wrap="square" rtlCol="0">
            <a:spAutoFit/>
          </a:bodyPr>
          <a:lstStyle/>
          <a:p>
            <a:r>
              <a:rPr lang="en-US" sz="1600" spc="100" dirty="0">
                <a:solidFill>
                  <a:schemeClr val="bg1"/>
                </a:solidFill>
                <a:latin typeface="Franklin Gothic Medium" charset="0"/>
                <a:ea typeface="Franklin Gothic Medium" charset="0"/>
                <a:cs typeface="Franklin Gothic Medium" charset="0"/>
              </a:rPr>
              <a:t>Southern Crab Nebula</a:t>
            </a:r>
          </a:p>
          <a:p>
            <a:endParaRPr lang="en-US" sz="1600" spc="100" dirty="0">
              <a:solidFill>
                <a:schemeClr val="bg1"/>
              </a:solidFill>
              <a:latin typeface="Franklin Gothic Medium" charset="0"/>
              <a:ea typeface="Franklin Gothic Medium" charset="0"/>
              <a:cs typeface="Franklin Gothic Medium" charset="0"/>
            </a:endParaRPr>
          </a:p>
        </p:txBody>
      </p:sp>
      <p:sp>
        <p:nvSpPr>
          <p:cNvPr id="3" name="TextBox 2"/>
          <p:cNvSpPr txBox="1"/>
          <p:nvPr/>
        </p:nvSpPr>
        <p:spPr>
          <a:xfrm>
            <a:off x="141403" y="1071381"/>
            <a:ext cx="2883808" cy="2390270"/>
          </a:xfrm>
          <a:prstGeom prst="rect">
            <a:avLst/>
          </a:prstGeom>
          <a:noFill/>
        </p:spPr>
        <p:txBody>
          <a:bodyPr wrap="square" rtlCol="0">
            <a:spAutoFit/>
          </a:bodyPr>
          <a:lstStyle>
            <a:defPPr>
              <a:defRPr lang="en-US"/>
            </a:defPPr>
            <a:lvl1pPr>
              <a:lnSpc>
                <a:spcPts val="1800"/>
              </a:lnSpc>
              <a:defRPr sz="1300">
                <a:solidFill>
                  <a:schemeClr val="bg1"/>
                </a:solidFill>
                <a:latin typeface="+mj-lt"/>
                <a:ea typeface="Franklin Gothic Medium" charset="0"/>
                <a:cs typeface="Franklin Gothic Medium" charset="0"/>
              </a:defRPr>
            </a:lvl1pPr>
          </a:lstStyle>
          <a:p>
            <a:r>
              <a:rPr lang="en-US" sz="1400" dirty="0"/>
              <a:t>This image was taken in 1999 by Wide Field and Planetary Camera 2(WFPC2).  This is a pair of aging stars buried in the glow of the tiny, central nebula. One of them is a red giant, a star that is exhausting its nuclear fuel and is currently releasing its outer layers in a powerful stellar wind. Its companion is a hot, white dwarf, a burned-out star.</a:t>
            </a:r>
          </a:p>
        </p:txBody>
      </p:sp>
      <p:pic>
        <p:nvPicPr>
          <p:cNvPr id="5" name="Picture 4">
            <a:extLst>
              <a:ext uri="{FF2B5EF4-FFF2-40B4-BE49-F238E27FC236}">
                <a16:creationId xmlns:a16="http://schemas.microsoft.com/office/drawing/2014/main" id="{0CB02E04-8BEF-1F40-9748-73CD28100206}"/>
              </a:ext>
            </a:extLst>
          </p:cNvPr>
          <p:cNvPicPr>
            <a:picLocks noChangeAspect="1"/>
          </p:cNvPicPr>
          <p:nvPr/>
        </p:nvPicPr>
        <p:blipFill>
          <a:blip r:embed="rId2"/>
          <a:stretch>
            <a:fillRect/>
          </a:stretch>
        </p:blipFill>
        <p:spPr>
          <a:xfrm>
            <a:off x="3200400" y="228600"/>
            <a:ext cx="8208130" cy="6270099"/>
          </a:xfrm>
          <a:prstGeom prst="rect">
            <a:avLst/>
          </a:prstGeom>
          <a:noFill/>
          <a:ln w="3175">
            <a:solidFill>
              <a:schemeClr val="bg1"/>
            </a:solidFill>
          </a:ln>
        </p:spPr>
      </p:pic>
      <p:sp>
        <p:nvSpPr>
          <p:cNvPr id="6" name="TextBox 5">
            <a:extLst>
              <a:ext uri="{FF2B5EF4-FFF2-40B4-BE49-F238E27FC236}">
                <a16:creationId xmlns:a16="http://schemas.microsoft.com/office/drawing/2014/main" id="{4AC54DB9-7C70-E34A-BA0D-007467AE1DEF}"/>
              </a:ext>
            </a:extLst>
          </p:cNvPr>
          <p:cNvSpPr txBox="1"/>
          <p:nvPr/>
        </p:nvSpPr>
        <p:spPr>
          <a:xfrm>
            <a:off x="141404" y="3977004"/>
            <a:ext cx="2631731" cy="2390270"/>
          </a:xfrm>
          <a:prstGeom prst="rect">
            <a:avLst/>
          </a:prstGeom>
          <a:noFill/>
        </p:spPr>
        <p:txBody>
          <a:bodyPr wrap="square" rtlCol="0">
            <a:spAutoFit/>
          </a:bodyPr>
          <a:lstStyle>
            <a:defPPr>
              <a:defRPr lang="en-US"/>
            </a:defPPr>
            <a:lvl1pPr>
              <a:lnSpc>
                <a:spcPts val="1800"/>
              </a:lnSpc>
              <a:defRPr sz="1300">
                <a:solidFill>
                  <a:schemeClr val="bg1"/>
                </a:solidFill>
                <a:latin typeface="+mj-lt"/>
                <a:ea typeface="Franklin Gothic Medium" charset="0"/>
                <a:cs typeface="Franklin Gothic Medium" charset="0"/>
              </a:defRPr>
            </a:lvl1pPr>
          </a:lstStyle>
          <a:p>
            <a:r>
              <a:rPr lang="en-US" sz="1400" dirty="0"/>
              <a:t>Credits: Romano </a:t>
            </a:r>
            <a:r>
              <a:rPr lang="en-US" sz="1400" dirty="0" err="1"/>
              <a:t>Corradi</a:t>
            </a:r>
            <a:r>
              <a:rPr lang="en-US" sz="1400" dirty="0"/>
              <a:t>, Instituto de </a:t>
            </a:r>
            <a:r>
              <a:rPr lang="en-US" sz="1400" dirty="0" err="1"/>
              <a:t>Astrofisica</a:t>
            </a:r>
            <a:r>
              <a:rPr lang="en-US" sz="1400" dirty="0"/>
              <a:t> de Canarias, Tenerife, Spain; Mario </a:t>
            </a:r>
            <a:r>
              <a:rPr lang="en-US" sz="1400" dirty="0" err="1"/>
              <a:t>Livio</a:t>
            </a:r>
            <a:r>
              <a:rPr lang="en-US" sz="1400" dirty="0"/>
              <a:t>, Space Telescope Science Institute, Baltimore, Md.; </a:t>
            </a:r>
            <a:r>
              <a:rPr lang="en-US" sz="1400" dirty="0" err="1"/>
              <a:t>Ulisse</a:t>
            </a:r>
            <a:r>
              <a:rPr lang="en-US" sz="1400" dirty="0"/>
              <a:t> </a:t>
            </a:r>
            <a:r>
              <a:rPr lang="en-US" sz="1400" dirty="0" err="1"/>
              <a:t>Munari</a:t>
            </a:r>
            <a:r>
              <a:rPr lang="en-US" sz="1400" dirty="0"/>
              <a:t>, </a:t>
            </a:r>
            <a:r>
              <a:rPr lang="en-US" sz="1400" dirty="0" err="1"/>
              <a:t>Osservatorio</a:t>
            </a:r>
            <a:r>
              <a:rPr lang="en-US" sz="1400" dirty="0"/>
              <a:t> </a:t>
            </a:r>
            <a:r>
              <a:rPr lang="en-US" sz="1400" dirty="0" err="1"/>
              <a:t>Astronomico</a:t>
            </a:r>
            <a:r>
              <a:rPr lang="en-US" sz="1400" dirty="0"/>
              <a:t> di Padova-Asiago, Italy; Hugo Schwarz, Nordic Optical Telescope, Canarias, Spain; and </a:t>
            </a:r>
            <a:r>
              <a:rPr lang="en-US" sz="1400" dirty="0">
                <a:hlinkClick r:id="rId3"/>
              </a:rPr>
              <a:t>NASA</a:t>
            </a:r>
            <a:endParaRPr lang="en-US" sz="1400" dirty="0"/>
          </a:p>
        </p:txBody>
      </p:sp>
    </p:spTree>
    <p:extLst>
      <p:ext uri="{BB962C8B-B14F-4D97-AF65-F5344CB8AC3E}">
        <p14:creationId xmlns:p14="http://schemas.microsoft.com/office/powerpoint/2010/main" val="41694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083" y="486606"/>
            <a:ext cx="2631731" cy="584775"/>
          </a:xfrm>
          <a:prstGeom prst="rect">
            <a:avLst/>
          </a:prstGeom>
          <a:noFill/>
        </p:spPr>
        <p:txBody>
          <a:bodyPr wrap="square" rtlCol="0">
            <a:spAutoFit/>
          </a:bodyPr>
          <a:lstStyle/>
          <a:p>
            <a:r>
              <a:rPr lang="en-US" sz="1600" spc="100" dirty="0">
                <a:solidFill>
                  <a:schemeClr val="bg1"/>
                </a:solidFill>
                <a:latin typeface="Franklin Gothic Medium" charset="0"/>
                <a:ea typeface="Franklin Gothic Medium" charset="0"/>
                <a:cs typeface="Franklin Gothic Medium" charset="0"/>
              </a:rPr>
              <a:t>Southern Crab Nebula</a:t>
            </a:r>
          </a:p>
          <a:p>
            <a:endParaRPr lang="en-US" sz="1600" spc="100" dirty="0">
              <a:solidFill>
                <a:schemeClr val="bg1"/>
              </a:solidFill>
              <a:latin typeface="Franklin Gothic Medium" charset="0"/>
              <a:ea typeface="Franklin Gothic Medium" charset="0"/>
              <a:cs typeface="Franklin Gothic Medium" charset="0"/>
            </a:endParaRPr>
          </a:p>
        </p:txBody>
      </p:sp>
      <p:sp>
        <p:nvSpPr>
          <p:cNvPr id="3" name="TextBox 2"/>
          <p:cNvSpPr txBox="1"/>
          <p:nvPr/>
        </p:nvSpPr>
        <p:spPr>
          <a:xfrm>
            <a:off x="291083" y="1071381"/>
            <a:ext cx="2631731" cy="2159437"/>
          </a:xfrm>
          <a:prstGeom prst="rect">
            <a:avLst/>
          </a:prstGeom>
          <a:noFill/>
        </p:spPr>
        <p:txBody>
          <a:bodyPr wrap="square" rtlCol="0">
            <a:spAutoFit/>
          </a:bodyPr>
          <a:lstStyle>
            <a:defPPr>
              <a:defRPr lang="en-US"/>
            </a:defPPr>
            <a:lvl1pPr>
              <a:lnSpc>
                <a:spcPts val="1800"/>
              </a:lnSpc>
              <a:defRPr sz="1300">
                <a:solidFill>
                  <a:schemeClr val="bg1"/>
                </a:solidFill>
                <a:latin typeface="+mj-lt"/>
                <a:ea typeface="Franklin Gothic Medium" charset="0"/>
                <a:cs typeface="Franklin Gothic Medium" charset="0"/>
              </a:defRPr>
            </a:lvl1pPr>
          </a:lstStyle>
          <a:p>
            <a:r>
              <a:rPr lang="en-US" sz="1400" dirty="0"/>
              <a:t>This latest image of the Southern Crab Nebula was created from several exposures that were taken in March 2019 by Wide Field Camera 3. This image is a composite of exposures taken to detect various wavelengths of light that correspond to the glowing gases in the nebula. </a:t>
            </a:r>
          </a:p>
        </p:txBody>
      </p:sp>
      <p:pic>
        <p:nvPicPr>
          <p:cNvPr id="5" name="Picture 4">
            <a:extLst>
              <a:ext uri="{FF2B5EF4-FFF2-40B4-BE49-F238E27FC236}">
                <a16:creationId xmlns:a16="http://schemas.microsoft.com/office/drawing/2014/main" id="{0CB02E04-8BEF-1F40-9748-73CD28100206}"/>
              </a:ext>
            </a:extLst>
          </p:cNvPr>
          <p:cNvPicPr>
            <a:picLocks noChangeAspect="1"/>
          </p:cNvPicPr>
          <p:nvPr/>
        </p:nvPicPr>
        <p:blipFill rotWithShape="1">
          <a:blip r:embed="rId2"/>
          <a:srcRect l="1705" t="12296" r="10361" b="19312"/>
          <a:stretch/>
        </p:blipFill>
        <p:spPr>
          <a:xfrm>
            <a:off x="3840480" y="91440"/>
            <a:ext cx="7270119" cy="6623779"/>
          </a:xfrm>
          <a:prstGeom prst="rect">
            <a:avLst/>
          </a:prstGeom>
          <a:noFill/>
          <a:ln w="3175">
            <a:solidFill>
              <a:schemeClr val="bg1"/>
            </a:solidFill>
          </a:ln>
        </p:spPr>
      </p:pic>
      <p:sp>
        <p:nvSpPr>
          <p:cNvPr id="6" name="TextBox 5">
            <a:extLst>
              <a:ext uri="{FF2B5EF4-FFF2-40B4-BE49-F238E27FC236}">
                <a16:creationId xmlns:a16="http://schemas.microsoft.com/office/drawing/2014/main" id="{47A43718-6B9F-3B4C-A229-B55C7B39014C}"/>
              </a:ext>
            </a:extLst>
          </p:cNvPr>
          <p:cNvSpPr txBox="1"/>
          <p:nvPr/>
        </p:nvSpPr>
        <p:spPr>
          <a:xfrm>
            <a:off x="291082" y="5959067"/>
            <a:ext cx="2631731" cy="540276"/>
          </a:xfrm>
          <a:prstGeom prst="rect">
            <a:avLst/>
          </a:prstGeom>
          <a:noFill/>
        </p:spPr>
        <p:txBody>
          <a:bodyPr wrap="square" rtlCol="0">
            <a:spAutoFit/>
          </a:bodyPr>
          <a:lstStyle>
            <a:defPPr>
              <a:defRPr lang="en-US"/>
            </a:defPPr>
            <a:lvl1pPr>
              <a:lnSpc>
                <a:spcPts val="1800"/>
              </a:lnSpc>
              <a:defRPr sz="1300">
                <a:solidFill>
                  <a:schemeClr val="bg1"/>
                </a:solidFill>
                <a:latin typeface="+mj-lt"/>
                <a:ea typeface="Franklin Gothic Medium" charset="0"/>
                <a:cs typeface="Franklin Gothic Medium" charset="0"/>
              </a:defRPr>
            </a:lvl1pPr>
          </a:lstStyle>
          <a:p>
            <a:r>
              <a:rPr lang="en-US" sz="1400" dirty="0"/>
              <a:t>Credits </a:t>
            </a:r>
          </a:p>
          <a:p>
            <a:r>
              <a:rPr lang="en-US" sz="1400" dirty="0">
                <a:hlinkClick r:id="rId3"/>
              </a:rPr>
              <a:t>NASA</a:t>
            </a:r>
            <a:r>
              <a:rPr lang="en-US" sz="1400" dirty="0"/>
              <a:t>, </a:t>
            </a:r>
            <a:r>
              <a:rPr lang="en-US" sz="1400" dirty="0">
                <a:hlinkClick r:id="rId4"/>
              </a:rPr>
              <a:t>ESA</a:t>
            </a:r>
            <a:r>
              <a:rPr lang="en-US" sz="1400" dirty="0"/>
              <a:t>, and </a:t>
            </a:r>
            <a:r>
              <a:rPr lang="en-US" sz="1400" dirty="0">
                <a:hlinkClick r:id="rId5"/>
              </a:rPr>
              <a:t>STScI</a:t>
            </a:r>
            <a:endParaRPr lang="en-US" sz="1400" dirty="0"/>
          </a:p>
        </p:txBody>
      </p:sp>
    </p:spTree>
    <p:extLst>
      <p:ext uri="{BB962C8B-B14F-4D97-AF65-F5344CB8AC3E}">
        <p14:creationId xmlns:p14="http://schemas.microsoft.com/office/powerpoint/2010/main" val="206207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206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ECB9DF-76A8-BB4A-8FEF-E4063F4ECC7A}"/>
              </a:ext>
            </a:extLst>
          </p:cNvPr>
          <p:cNvPicPr>
            <a:picLocks noChangeAspect="1"/>
          </p:cNvPicPr>
          <p:nvPr/>
        </p:nvPicPr>
        <p:blipFill>
          <a:blip r:embed="rId3"/>
          <a:stretch>
            <a:fillRect/>
          </a:stretch>
        </p:blipFill>
        <p:spPr>
          <a:xfrm>
            <a:off x="0" y="0"/>
            <a:ext cx="12192000" cy="6096000"/>
          </a:xfrm>
          <a:prstGeom prst="rect">
            <a:avLst/>
          </a:prstGeom>
        </p:spPr>
      </p:pic>
      <p:sp>
        <p:nvSpPr>
          <p:cNvPr id="6" name="TextBox 5">
            <a:extLst>
              <a:ext uri="{FF2B5EF4-FFF2-40B4-BE49-F238E27FC236}">
                <a16:creationId xmlns:a16="http://schemas.microsoft.com/office/drawing/2014/main" id="{927E39C7-F499-1040-8E04-7FE0D3AD1E06}"/>
              </a:ext>
            </a:extLst>
          </p:cNvPr>
          <p:cNvSpPr txBox="1"/>
          <p:nvPr/>
        </p:nvSpPr>
        <p:spPr>
          <a:xfrm>
            <a:off x="154743" y="6249517"/>
            <a:ext cx="7329268" cy="369332"/>
          </a:xfrm>
          <a:prstGeom prst="rect">
            <a:avLst/>
          </a:prstGeom>
          <a:noFill/>
        </p:spPr>
        <p:txBody>
          <a:bodyPr wrap="square" rtlCol="0">
            <a:spAutoFit/>
          </a:bodyPr>
          <a:lstStyle/>
          <a:p>
            <a:r>
              <a:rPr lang="en-US" dirty="0">
                <a:solidFill>
                  <a:schemeClr val="bg1"/>
                </a:solidFill>
                <a:hlinkClick r:id="rId4"/>
              </a:rPr>
              <a:t>How HST photos are created</a:t>
            </a:r>
            <a:r>
              <a:rPr lang="en-US" dirty="0">
                <a:solidFill>
                  <a:schemeClr val="bg1"/>
                </a:solidFill>
              </a:rPr>
              <a:t> is explained here.</a:t>
            </a:r>
          </a:p>
        </p:txBody>
      </p:sp>
    </p:spTree>
    <p:extLst>
      <p:ext uri="{BB962C8B-B14F-4D97-AF65-F5344CB8AC3E}">
        <p14:creationId xmlns:p14="http://schemas.microsoft.com/office/powerpoint/2010/main" val="236281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Transiting Exoplanet Survey Satellite</a:t>
            </a:r>
          </a:p>
        </p:txBody>
      </p:sp>
    </p:spTree>
    <p:extLst>
      <p:ext uri="{BB962C8B-B14F-4D97-AF65-F5344CB8AC3E}">
        <p14:creationId xmlns:p14="http://schemas.microsoft.com/office/powerpoint/2010/main" val="105462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DAFA13-9264-1B40-9D40-0BDBE8F16E3F}"/>
              </a:ext>
            </a:extLst>
          </p:cNvPr>
          <p:cNvPicPr>
            <a:picLocks noChangeAspect="1"/>
          </p:cNvPicPr>
          <p:nvPr/>
        </p:nvPicPr>
        <p:blipFill>
          <a:blip r:embed="rId2"/>
          <a:stretch>
            <a:fillRect/>
          </a:stretch>
        </p:blipFill>
        <p:spPr>
          <a:xfrm>
            <a:off x="6376416" y="1060046"/>
            <a:ext cx="5238651" cy="2619325"/>
          </a:xfrm>
          <a:prstGeom prst="rect">
            <a:avLst/>
          </a:prstGeom>
        </p:spPr>
      </p:pic>
      <p:sp>
        <p:nvSpPr>
          <p:cNvPr id="2" name="Title 1"/>
          <p:cNvSpPr>
            <a:spLocks noGrp="1"/>
          </p:cNvSpPr>
          <p:nvPr>
            <p:ph type="title"/>
          </p:nvPr>
        </p:nvSpPr>
        <p:spPr/>
        <p:txBody>
          <a:bodyPr/>
          <a:lstStyle/>
          <a:p>
            <a:r>
              <a:rPr lang="en-US" dirty="0">
                <a:hlinkClick r:id="rId3"/>
              </a:rPr>
              <a:t>Transiting Exoplanet Survey Satellite (TESS)</a:t>
            </a:r>
            <a:endParaRPr lang="en-US" dirty="0"/>
          </a:p>
        </p:txBody>
      </p:sp>
      <p:sp>
        <p:nvSpPr>
          <p:cNvPr id="3" name="Content Placeholder 2"/>
          <p:cNvSpPr>
            <a:spLocks noGrp="1"/>
          </p:cNvSpPr>
          <p:nvPr>
            <p:ph sz="quarter" idx="10"/>
          </p:nvPr>
        </p:nvSpPr>
        <p:spPr/>
        <p:txBody>
          <a:bodyPr/>
          <a:lstStyle/>
          <a:p>
            <a:pPr lvl="1">
              <a:spcBef>
                <a:spcPts val="400"/>
              </a:spcBef>
            </a:pPr>
            <a:r>
              <a:rPr lang="en-US" dirty="0"/>
              <a:t>Launched 18 April 2018</a:t>
            </a:r>
          </a:p>
          <a:p>
            <a:pPr lvl="1">
              <a:spcBef>
                <a:spcPts val="400"/>
              </a:spcBef>
            </a:pPr>
            <a:r>
              <a:rPr lang="en-US" dirty="0"/>
              <a:t>Primary  mission is a two year survey</a:t>
            </a:r>
          </a:p>
          <a:p>
            <a:pPr lvl="1">
              <a:spcBef>
                <a:spcPts val="400"/>
              </a:spcBef>
            </a:pPr>
            <a:r>
              <a:rPr lang="en-US" dirty="0"/>
              <a:t>4 cameras observe each sector for 27 days</a:t>
            </a:r>
          </a:p>
          <a:p>
            <a:pPr lvl="1">
              <a:spcBef>
                <a:spcPts val="400"/>
              </a:spcBef>
            </a:pPr>
            <a:r>
              <a:rPr lang="en-US" dirty="0"/>
              <a:t> Maps show 1st year planned sectors and </a:t>
            </a:r>
          </a:p>
          <a:p>
            <a:pPr marL="457200" lvl="1" indent="0">
              <a:spcBef>
                <a:spcPts val="400"/>
              </a:spcBef>
              <a:buNone/>
            </a:pPr>
            <a:r>
              <a:rPr lang="en-US" dirty="0"/>
              <a:t>    the sectors that have been completed </a:t>
            </a:r>
          </a:p>
          <a:p>
            <a:pPr lvl="1">
              <a:spcBef>
                <a:spcPts val="400"/>
              </a:spcBef>
            </a:pPr>
            <a:r>
              <a:rPr lang="en-US" dirty="0"/>
              <a:t>Year 2 surveys the northern ecliptic hemisphere</a:t>
            </a:r>
          </a:p>
          <a:p>
            <a:pPr marL="457200" lvl="1" indent="0">
              <a:buNone/>
            </a:pPr>
            <a:endParaRPr lang="en-US" dirty="0"/>
          </a:p>
        </p:txBody>
      </p:sp>
      <p:pic>
        <p:nvPicPr>
          <p:cNvPr id="5" name="Picture 4">
            <a:extLst>
              <a:ext uri="{FF2B5EF4-FFF2-40B4-BE49-F238E27FC236}">
                <a16:creationId xmlns:a16="http://schemas.microsoft.com/office/drawing/2014/main" id="{A429D0ED-E3EB-EB48-AF8F-D1AF4E6119E0}"/>
              </a:ext>
            </a:extLst>
          </p:cNvPr>
          <p:cNvPicPr preferRelativeResize="0">
            <a:picLocks noChangeAspect="1"/>
          </p:cNvPicPr>
          <p:nvPr/>
        </p:nvPicPr>
        <p:blipFill rotWithShape="1">
          <a:blip r:embed="rId4"/>
          <a:stretch/>
        </p:blipFill>
        <p:spPr>
          <a:xfrm>
            <a:off x="1946789" y="3630613"/>
            <a:ext cx="3634983" cy="2743200"/>
          </a:xfrm>
          <a:prstGeom prst="rect">
            <a:avLst/>
          </a:prstGeom>
        </p:spPr>
      </p:pic>
      <p:pic>
        <p:nvPicPr>
          <p:cNvPr id="7" name="Picture 6">
            <a:extLst>
              <a:ext uri="{FF2B5EF4-FFF2-40B4-BE49-F238E27FC236}">
                <a16:creationId xmlns:a16="http://schemas.microsoft.com/office/drawing/2014/main" id="{3FFD1F44-6EAC-2447-BD73-B35ADD3E27EF}"/>
              </a:ext>
            </a:extLst>
          </p:cNvPr>
          <p:cNvPicPr>
            <a:picLocks noChangeAspect="1"/>
          </p:cNvPicPr>
          <p:nvPr/>
        </p:nvPicPr>
        <p:blipFill rotWithShape="1">
          <a:blip r:embed="rId5"/>
          <a:srcRect t="6751" b="15057"/>
          <a:stretch/>
        </p:blipFill>
        <p:spPr>
          <a:xfrm>
            <a:off x="6485211" y="3679371"/>
            <a:ext cx="5115858" cy="2796988"/>
          </a:xfrm>
          <a:prstGeom prst="rect">
            <a:avLst/>
          </a:prstGeom>
        </p:spPr>
      </p:pic>
    </p:spTree>
    <p:extLst>
      <p:ext uri="{BB962C8B-B14F-4D97-AF65-F5344CB8AC3E}">
        <p14:creationId xmlns:p14="http://schemas.microsoft.com/office/powerpoint/2010/main" val="58199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Transiting Exoplanet Survey Satellite</a:t>
            </a:r>
            <a:r>
              <a:rPr lang="en-US" dirty="0"/>
              <a:t> (TESS)</a:t>
            </a:r>
          </a:p>
        </p:txBody>
      </p:sp>
      <p:sp>
        <p:nvSpPr>
          <p:cNvPr id="3" name="Content Placeholder 2"/>
          <p:cNvSpPr>
            <a:spLocks noGrp="1"/>
          </p:cNvSpPr>
          <p:nvPr>
            <p:ph sz="quarter" idx="10"/>
          </p:nvPr>
        </p:nvSpPr>
        <p:spPr/>
        <p:txBody>
          <a:bodyPr/>
          <a:lstStyle/>
          <a:p>
            <a:r>
              <a:rPr lang="en-US" dirty="0"/>
              <a:t>MIT led NASA Mission</a:t>
            </a:r>
          </a:p>
          <a:p>
            <a:pPr lvl="1"/>
            <a:r>
              <a:rPr lang="en-US" dirty="0"/>
              <a:t>Data processed and calibrated at NASA's Ames Research Center and MIT</a:t>
            </a:r>
          </a:p>
          <a:p>
            <a:pPr lvl="1"/>
            <a:r>
              <a:rPr lang="en-US" dirty="0"/>
              <a:t>Data is then delivered to </a:t>
            </a:r>
            <a:r>
              <a:rPr lang="en-US" dirty="0" err="1"/>
              <a:t>STScI</a:t>
            </a:r>
            <a:r>
              <a:rPr lang="en-US" dirty="0"/>
              <a:t> for Archive and Distribution in batches by sector</a:t>
            </a:r>
          </a:p>
          <a:p>
            <a:pPr lvl="1"/>
            <a:endParaRPr lang="en-US" sz="2100" dirty="0"/>
          </a:p>
          <a:p>
            <a:pPr>
              <a:spcBef>
                <a:spcPts val="600"/>
              </a:spcBef>
            </a:pPr>
            <a:r>
              <a:rPr lang="en-US" sz="2100" dirty="0"/>
              <a:t>Per sector:  1.78 TB of Full Frame Images that cover 30 minute exposures of each 96 x 13 degree sector in the sky. They also produce an additional 1TB of individual target data where known good targets are monitored. This results in over 81,000 delivered files for each sector</a:t>
            </a:r>
          </a:p>
          <a:p>
            <a:pPr>
              <a:spcBef>
                <a:spcPts val="1200"/>
              </a:spcBef>
            </a:pPr>
            <a:endParaRPr lang="en-US" sz="2100" dirty="0"/>
          </a:p>
          <a:p>
            <a:pPr>
              <a:spcBef>
                <a:spcPts val="600"/>
              </a:spcBef>
            </a:pPr>
            <a:r>
              <a:rPr lang="en-US" sz="2100" dirty="0"/>
              <a:t>Total archived (9 Sectors): 26TB  in about 750,000 files</a:t>
            </a:r>
          </a:p>
          <a:p>
            <a:pPr>
              <a:spcBef>
                <a:spcPts val="400"/>
              </a:spcBef>
            </a:pPr>
            <a:r>
              <a:rPr lang="en-US" sz="2100" dirty="0"/>
              <a:t>2 year (26 sectors) total expected:  over 60TB in over 2 Million files.</a:t>
            </a:r>
          </a:p>
          <a:p>
            <a:r>
              <a:rPr lang="en-US" sz="2100" dirty="0"/>
              <a:t>For the expected years 3 and 4, these 26 sectors will repeat but at a higher resolution </a:t>
            </a:r>
          </a:p>
          <a:p>
            <a:pPr lvl="1"/>
            <a:r>
              <a:rPr lang="en-US" dirty="0"/>
              <a:t>This will more than double the data volume to about 4TB of data per sector </a:t>
            </a:r>
          </a:p>
          <a:p>
            <a:pPr algn="ctr"/>
            <a:r>
              <a:rPr lang="en-US" dirty="0"/>
              <a:t>Fuel is available for many many more years of science.</a:t>
            </a:r>
          </a:p>
        </p:txBody>
      </p:sp>
    </p:spTree>
    <p:extLst>
      <p:ext uri="{BB962C8B-B14F-4D97-AF65-F5344CB8AC3E}">
        <p14:creationId xmlns:p14="http://schemas.microsoft.com/office/powerpoint/2010/main" val="106320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Transiting Exoplanet Survey Satellite (TESS)</a:t>
            </a:r>
            <a:endParaRPr lang="en-US" dirty="0"/>
          </a:p>
        </p:txBody>
      </p:sp>
      <p:sp>
        <p:nvSpPr>
          <p:cNvPr id="3" name="Content Placeholder 2"/>
          <p:cNvSpPr>
            <a:spLocks noGrp="1"/>
          </p:cNvSpPr>
          <p:nvPr>
            <p:ph sz="quarter" idx="10"/>
          </p:nvPr>
        </p:nvSpPr>
        <p:spPr>
          <a:xfrm>
            <a:off x="232011" y="1404636"/>
            <a:ext cx="11767731" cy="5105345"/>
          </a:xfrm>
        </p:spPr>
        <p:txBody>
          <a:bodyPr/>
          <a:lstStyle/>
          <a:p>
            <a:pPr marL="457200" lvl="1" indent="0">
              <a:buNone/>
            </a:pPr>
            <a:endParaRPr lang="en-US" sz="1000" dirty="0"/>
          </a:p>
          <a:p>
            <a:pPr lvl="1">
              <a:spcBef>
                <a:spcPts val="700"/>
              </a:spcBef>
            </a:pPr>
            <a:r>
              <a:rPr lang="en-US" sz="1800" dirty="0"/>
              <a:t>Once the data delivery is validated, </a:t>
            </a:r>
            <a:r>
              <a:rPr lang="en-US" sz="1800" dirty="0" err="1"/>
              <a:t>HTCondor</a:t>
            </a:r>
            <a:r>
              <a:rPr lang="en-US" sz="1800" dirty="0"/>
              <a:t> is used to parallelize metadata xml generation and </a:t>
            </a:r>
            <a:r>
              <a:rPr lang="en-US" sz="1800" dirty="0">
                <a:hlinkClick r:id="rId3"/>
              </a:rPr>
              <a:t>Common Archive Observation Model </a:t>
            </a:r>
            <a:r>
              <a:rPr lang="en-US" sz="1800" dirty="0"/>
              <a:t>(CAOM) postings for each of the 81,000+ delivered files</a:t>
            </a:r>
          </a:p>
          <a:p>
            <a:pPr lvl="1">
              <a:spcBef>
                <a:spcPts val="700"/>
              </a:spcBef>
            </a:pPr>
            <a:r>
              <a:rPr lang="en-US" sz="1800" dirty="0"/>
              <a:t>Average time to archive a sector: 24 hours – includes all data validation, archiving, and CAOM delivery steps.</a:t>
            </a:r>
          </a:p>
          <a:p>
            <a:pPr lvl="1">
              <a:spcBef>
                <a:spcPts val="700"/>
              </a:spcBef>
            </a:pPr>
            <a:r>
              <a:rPr lang="en-US" sz="1800" dirty="0"/>
              <a:t>This runs on a very small system that meets the needs of this project without interfering with the other projects.</a:t>
            </a:r>
          </a:p>
          <a:p>
            <a:pPr marL="457200" lvl="1" indent="0">
              <a:spcBef>
                <a:spcPts val="700"/>
              </a:spcBef>
              <a:buNone/>
            </a:pPr>
            <a:endParaRPr lang="en-US" dirty="0">
              <a:hlinkClick r:id="rId4"/>
            </a:endParaRPr>
          </a:p>
          <a:p>
            <a:pPr marL="457200" lvl="1" indent="0">
              <a:buNone/>
            </a:pPr>
            <a:endParaRPr lang="en-US" dirty="0">
              <a:hlinkClick r:id="rId4"/>
            </a:endParaRPr>
          </a:p>
          <a:p>
            <a:pPr marL="457200" lvl="1" indent="0">
              <a:buNone/>
            </a:pPr>
            <a:endParaRPr lang="en-US" dirty="0">
              <a:hlinkClick r:id="rId4"/>
            </a:endParaRPr>
          </a:p>
          <a:p>
            <a:pPr marL="457200" lvl="1" indent="0">
              <a:buNone/>
            </a:pPr>
            <a:endParaRPr lang="en-US" dirty="0">
              <a:hlinkClick r:id="rId4"/>
            </a:endParaRPr>
          </a:p>
          <a:p>
            <a:pPr marL="457200" lvl="1" indent="0">
              <a:buNone/>
            </a:pPr>
            <a:endParaRPr lang="en-US" dirty="0">
              <a:hlinkClick r:id="rId4"/>
            </a:endParaRPr>
          </a:p>
          <a:p>
            <a:pPr marL="457200" lvl="1" indent="0">
              <a:buNone/>
            </a:pPr>
            <a:endParaRPr lang="en-US" dirty="0">
              <a:hlinkClick r:id="rId4"/>
            </a:endParaRPr>
          </a:p>
          <a:p>
            <a:pPr marL="457200" lvl="1" indent="0">
              <a:buNone/>
            </a:pPr>
            <a:endParaRPr lang="en-US" dirty="0">
              <a:hlinkClick r:id="rId4"/>
            </a:endParaRPr>
          </a:p>
          <a:p>
            <a:pPr marL="457200" lvl="1" indent="0">
              <a:buNone/>
            </a:pPr>
            <a:endParaRPr lang="en-US" dirty="0">
              <a:hlinkClick r:id="rId4"/>
            </a:endParaRPr>
          </a:p>
          <a:p>
            <a:pPr marL="457200" lvl="1" indent="0">
              <a:buNone/>
            </a:pPr>
            <a:endParaRPr lang="en-US" sz="1000" dirty="0">
              <a:hlinkClick r:id="rId4"/>
            </a:endParaRPr>
          </a:p>
          <a:p>
            <a:pPr marL="457200" lvl="1" indent="0">
              <a:buNone/>
            </a:pPr>
            <a:r>
              <a:rPr lang="en-US" dirty="0">
                <a:hlinkClick r:id="rId4"/>
              </a:rPr>
              <a:t>Series of TESS </a:t>
            </a:r>
            <a:r>
              <a:rPr lang="en-US" kern="1000" dirty="0">
                <a:hlinkClick r:id="rId4"/>
              </a:rPr>
              <a:t>exposures</a:t>
            </a:r>
            <a:r>
              <a:rPr lang="en-US" dirty="0">
                <a:hlinkClick r:id="rId4"/>
              </a:rPr>
              <a:t> catches a comet</a:t>
            </a:r>
            <a:endParaRPr lang="en-US" dirty="0"/>
          </a:p>
          <a:p>
            <a:pPr marL="457200" lvl="1" indent="0">
              <a:buNone/>
            </a:pPr>
            <a:r>
              <a:rPr lang="en-US" dirty="0">
                <a:hlinkClick r:id="rId5"/>
              </a:rPr>
              <a:t>TESS reports two </a:t>
            </a:r>
            <a:r>
              <a:rPr lang="en-US" sz="1800" dirty="0">
                <a:hlinkClick r:id="rId5"/>
              </a:rPr>
              <a:t>more</a:t>
            </a:r>
            <a:r>
              <a:rPr lang="en-US" dirty="0">
                <a:hlinkClick r:id="rId5"/>
              </a:rPr>
              <a:t> planets</a:t>
            </a:r>
            <a:r>
              <a:rPr lang="en-US" dirty="0"/>
              <a:t> May 2019 article</a:t>
            </a:r>
          </a:p>
          <a:p>
            <a:pPr marL="457200" lvl="1" indent="0">
              <a:buNone/>
            </a:pPr>
            <a:endParaRPr lang="en-US" dirty="0"/>
          </a:p>
        </p:txBody>
      </p:sp>
      <p:pic>
        <p:nvPicPr>
          <p:cNvPr id="5" name="Picture 4">
            <a:extLst>
              <a:ext uri="{FF2B5EF4-FFF2-40B4-BE49-F238E27FC236}">
                <a16:creationId xmlns:a16="http://schemas.microsoft.com/office/drawing/2014/main" id="{88346B88-1159-4A42-89A0-0588C652825D}"/>
              </a:ext>
            </a:extLst>
          </p:cNvPr>
          <p:cNvPicPr>
            <a:picLocks noChangeAspect="1"/>
          </p:cNvPicPr>
          <p:nvPr/>
        </p:nvPicPr>
        <p:blipFill>
          <a:blip r:embed="rId6"/>
          <a:stretch>
            <a:fillRect/>
          </a:stretch>
        </p:blipFill>
        <p:spPr>
          <a:xfrm>
            <a:off x="681036" y="3036048"/>
            <a:ext cx="10869680" cy="2717420"/>
          </a:xfrm>
          <a:prstGeom prst="rect">
            <a:avLst/>
          </a:prstGeom>
        </p:spPr>
      </p:pic>
    </p:spTree>
    <p:extLst>
      <p:ext uri="{BB962C8B-B14F-4D97-AF65-F5344CB8AC3E}">
        <p14:creationId xmlns:p14="http://schemas.microsoft.com/office/powerpoint/2010/main" val="194483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James Webb Space Telescope</a:t>
            </a:r>
            <a:br>
              <a:rPr lang="en-US" dirty="0"/>
            </a:br>
            <a:br>
              <a:rPr lang="en-US" dirty="0"/>
            </a:br>
            <a:endParaRPr lang="en-US" dirty="0"/>
          </a:p>
        </p:txBody>
      </p:sp>
    </p:spTree>
    <p:extLst>
      <p:ext uri="{BB962C8B-B14F-4D97-AF65-F5344CB8AC3E}">
        <p14:creationId xmlns:p14="http://schemas.microsoft.com/office/powerpoint/2010/main" val="214204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3"/>
              </a:rPr>
              <a:t>James Webb Space Telescope</a:t>
            </a:r>
            <a:r>
              <a:rPr lang="en-US" dirty="0"/>
              <a:t> (JWST)</a:t>
            </a:r>
          </a:p>
        </p:txBody>
      </p:sp>
      <p:sp>
        <p:nvSpPr>
          <p:cNvPr id="3" name="Content Placeholder 2"/>
          <p:cNvSpPr>
            <a:spLocks noGrp="1"/>
          </p:cNvSpPr>
          <p:nvPr>
            <p:ph sz="quarter" idx="10"/>
          </p:nvPr>
        </p:nvSpPr>
        <p:spPr/>
        <p:txBody>
          <a:bodyPr/>
          <a:lstStyle/>
          <a:p>
            <a:endParaRPr lang="en-US" sz="2000" dirty="0"/>
          </a:p>
          <a:p>
            <a:r>
              <a:rPr lang="en-US" sz="2000" dirty="0"/>
              <a:t>Launch date 30 March 2021</a:t>
            </a:r>
          </a:p>
          <a:p>
            <a:r>
              <a:rPr lang="en-US" sz="2000" dirty="0"/>
              <a:t>Ariane 5 rocket from </a:t>
            </a:r>
            <a:r>
              <a:rPr lang="en-US" sz="2000" dirty="0" err="1"/>
              <a:t>Kourou</a:t>
            </a:r>
            <a:r>
              <a:rPr lang="en-US" sz="2000" dirty="0"/>
              <a:t>, French Guiana</a:t>
            </a:r>
          </a:p>
          <a:p>
            <a:r>
              <a:rPr lang="en-US" sz="2000" dirty="0"/>
              <a:t>Shipping from California on a barge that will </a:t>
            </a:r>
          </a:p>
          <a:p>
            <a:r>
              <a:rPr lang="en-US" sz="2000" dirty="0"/>
              <a:t>	travel through the panama canal</a:t>
            </a:r>
          </a:p>
          <a:p>
            <a:r>
              <a:rPr lang="en-US" sz="2000" dirty="0"/>
              <a:t>5 year primary mission</a:t>
            </a:r>
          </a:p>
          <a:p>
            <a:pPr marL="971550" lvl="1" indent="-285750">
              <a:buFont typeface="Arial" panose="020B0604020202020204" pitchFamily="34" charset="0"/>
              <a:buChar char="•"/>
            </a:pPr>
            <a:r>
              <a:rPr lang="en-US" sz="1800" dirty="0"/>
              <a:t>possible 5 year extension</a:t>
            </a:r>
          </a:p>
          <a:p>
            <a:pPr marL="971550" lvl="1" indent="-285750">
              <a:buFont typeface="Arial" panose="020B0604020202020204" pitchFamily="34" charset="0"/>
              <a:buChar char="•"/>
            </a:pPr>
            <a:r>
              <a:rPr lang="en-US" sz="1800" dirty="0"/>
              <a:t>There are consumables on board.</a:t>
            </a:r>
          </a:p>
          <a:p>
            <a:pPr marL="971550" lvl="1" indent="-285750">
              <a:buFont typeface="Arial" panose="020B0604020202020204" pitchFamily="34" charset="0"/>
              <a:buChar char="•"/>
            </a:pPr>
            <a:r>
              <a:rPr lang="en-US" sz="1800" dirty="0"/>
              <a:t>Servicing is not possible</a:t>
            </a:r>
            <a:endParaRPr lang="en-US" sz="2000" dirty="0"/>
          </a:p>
          <a:p>
            <a:r>
              <a:rPr lang="en-US" sz="2000" dirty="0"/>
              <a:t>Four Instruments</a:t>
            </a:r>
            <a:endParaRPr lang="en-US" sz="1800" dirty="0"/>
          </a:p>
          <a:p>
            <a:pPr marL="971550" lvl="1" indent="-285750">
              <a:buFont typeface="Arial" panose="020B0604020202020204" pitchFamily="34" charset="0"/>
              <a:buChar char="•"/>
            </a:pPr>
            <a:r>
              <a:rPr lang="en-US" dirty="0">
                <a:hlinkClick r:id="rId4"/>
              </a:rPr>
              <a:t>Near-Infrared Camera</a:t>
            </a:r>
            <a:r>
              <a:rPr lang="en-US" dirty="0"/>
              <a:t>,  </a:t>
            </a:r>
            <a:r>
              <a:rPr lang="en-US" dirty="0" err="1"/>
              <a:t>NIRCam</a:t>
            </a:r>
            <a:endParaRPr lang="en-US" dirty="0"/>
          </a:p>
          <a:p>
            <a:pPr marL="971550" lvl="1" indent="-285750">
              <a:buFont typeface="Arial" panose="020B0604020202020204" pitchFamily="34" charset="0"/>
              <a:buChar char="•"/>
            </a:pPr>
            <a:r>
              <a:rPr lang="en-US" dirty="0">
                <a:hlinkClick r:id="rId5"/>
              </a:rPr>
              <a:t>Near-Infrared Spectrograph</a:t>
            </a:r>
            <a:r>
              <a:rPr lang="en-US" dirty="0"/>
              <a:t>,  </a:t>
            </a:r>
            <a:r>
              <a:rPr lang="en-US" dirty="0" err="1"/>
              <a:t>NIRSpec</a:t>
            </a:r>
            <a:endParaRPr lang="en-US" dirty="0"/>
          </a:p>
          <a:p>
            <a:pPr marL="971550" lvl="1" indent="-285750">
              <a:buFont typeface="Arial" panose="020B0604020202020204" pitchFamily="34" charset="0"/>
              <a:buChar char="•"/>
            </a:pPr>
            <a:r>
              <a:rPr lang="en-US" dirty="0">
                <a:hlinkClick r:id="rId6"/>
              </a:rPr>
              <a:t>Mid-Infrared Instrument</a:t>
            </a:r>
            <a:r>
              <a:rPr lang="en-US" dirty="0"/>
              <a:t>,  MIRI </a:t>
            </a:r>
          </a:p>
          <a:p>
            <a:pPr marL="971550" lvl="1" indent="-285750">
              <a:buFont typeface="Arial" panose="020B0604020202020204" pitchFamily="34" charset="0"/>
              <a:buChar char="•"/>
            </a:pPr>
            <a:r>
              <a:rPr lang="en-US" dirty="0">
                <a:hlinkClick r:id="rId7"/>
              </a:rPr>
              <a:t>Fine Guidance Sensor/ Near InfraRed Imager and Slitless Spectrograph </a:t>
            </a:r>
            <a:r>
              <a:rPr lang="en-US" dirty="0"/>
              <a:t>,  FGS/NIRISS</a:t>
            </a:r>
          </a:p>
          <a:p>
            <a:pPr lvl="1" indent="0">
              <a:buNone/>
            </a:pPr>
            <a:endParaRPr lang="en-US" dirty="0"/>
          </a:p>
          <a:p>
            <a:endParaRPr lang="en-US" dirty="0"/>
          </a:p>
        </p:txBody>
      </p:sp>
      <p:grpSp>
        <p:nvGrpSpPr>
          <p:cNvPr id="10" name="Group 9">
            <a:extLst>
              <a:ext uri="{FF2B5EF4-FFF2-40B4-BE49-F238E27FC236}">
                <a16:creationId xmlns:a16="http://schemas.microsoft.com/office/drawing/2014/main" id="{915C251E-46CE-0946-B841-940DC6B7FDBB}"/>
              </a:ext>
            </a:extLst>
          </p:cNvPr>
          <p:cNvGrpSpPr/>
          <p:nvPr/>
        </p:nvGrpSpPr>
        <p:grpSpPr>
          <a:xfrm>
            <a:off x="5886394" y="1404637"/>
            <a:ext cx="5714294" cy="3859567"/>
            <a:chOff x="6376416" y="2828550"/>
            <a:chExt cx="5714294" cy="3859567"/>
          </a:xfrm>
        </p:grpSpPr>
        <p:sp>
          <p:nvSpPr>
            <p:cNvPr id="6" name="TextBox 5">
              <a:extLst>
                <a:ext uri="{FF2B5EF4-FFF2-40B4-BE49-F238E27FC236}">
                  <a16:creationId xmlns:a16="http://schemas.microsoft.com/office/drawing/2014/main" id="{A8DE4812-C4FE-C048-B91A-7424C3B0FDC6}"/>
                </a:ext>
              </a:extLst>
            </p:cNvPr>
            <p:cNvSpPr txBox="1"/>
            <p:nvPr/>
          </p:nvSpPr>
          <p:spPr>
            <a:xfrm>
              <a:off x="6654001" y="6380340"/>
              <a:ext cx="5224272" cy="307777"/>
            </a:xfrm>
            <a:prstGeom prst="rect">
              <a:avLst/>
            </a:prstGeom>
            <a:noFill/>
          </p:spPr>
          <p:txBody>
            <a:bodyPr wrap="square" rtlCol="0">
              <a:spAutoFit/>
            </a:bodyPr>
            <a:lstStyle/>
            <a:p>
              <a:pPr algn="ctr"/>
              <a:r>
                <a:rPr lang="en-US" sz="1400" dirty="0"/>
                <a:t>Full Size Model of JWST at South by Southwest 2013 </a:t>
              </a:r>
            </a:p>
          </p:txBody>
        </p:sp>
        <p:pic>
          <p:nvPicPr>
            <p:cNvPr id="9" name="Picture 8">
              <a:extLst>
                <a:ext uri="{FF2B5EF4-FFF2-40B4-BE49-F238E27FC236}">
                  <a16:creationId xmlns:a16="http://schemas.microsoft.com/office/drawing/2014/main" id="{9762AAA9-30F5-6A44-B26D-82A4D910FF29}"/>
                </a:ext>
              </a:extLst>
            </p:cNvPr>
            <p:cNvPicPr>
              <a:picLocks noChangeAspect="1"/>
            </p:cNvPicPr>
            <p:nvPr/>
          </p:nvPicPr>
          <p:blipFill>
            <a:blip r:embed="rId8"/>
            <a:stretch>
              <a:fillRect/>
            </a:stretch>
          </p:blipFill>
          <p:spPr>
            <a:xfrm>
              <a:off x="6376416" y="2828550"/>
              <a:ext cx="5714294" cy="3545263"/>
            </a:xfrm>
            <a:prstGeom prst="rect">
              <a:avLst/>
            </a:prstGeom>
          </p:spPr>
        </p:pic>
      </p:grpSp>
    </p:spTree>
    <p:extLst>
      <p:ext uri="{BB962C8B-B14F-4D97-AF65-F5344CB8AC3E}">
        <p14:creationId xmlns:p14="http://schemas.microsoft.com/office/powerpoint/2010/main" val="163128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62AAA9-30F5-6A44-B26D-82A4D910FF29}"/>
              </a:ext>
            </a:extLst>
          </p:cNvPr>
          <p:cNvPicPr>
            <a:picLocks noChangeAspect="1"/>
          </p:cNvPicPr>
          <p:nvPr/>
        </p:nvPicPr>
        <p:blipFill>
          <a:blip r:embed="rId3"/>
          <a:stretch>
            <a:fillRect/>
          </a:stretch>
        </p:blipFill>
        <p:spPr>
          <a:xfrm>
            <a:off x="1488991" y="2902193"/>
            <a:ext cx="5409880" cy="3657600"/>
          </a:xfrm>
          <a:prstGeom prst="rect">
            <a:avLst/>
          </a:prstGeom>
        </p:spPr>
      </p:pic>
      <p:sp>
        <p:nvSpPr>
          <p:cNvPr id="2" name="Title 1"/>
          <p:cNvSpPr>
            <a:spLocks noGrp="1"/>
          </p:cNvSpPr>
          <p:nvPr>
            <p:ph type="title"/>
          </p:nvPr>
        </p:nvSpPr>
        <p:spPr/>
        <p:txBody>
          <a:bodyPr/>
          <a:lstStyle/>
          <a:p>
            <a:r>
              <a:rPr lang="en-US" dirty="0"/>
              <a:t>James Webb Space Telescope</a:t>
            </a:r>
          </a:p>
        </p:txBody>
      </p:sp>
      <p:sp>
        <p:nvSpPr>
          <p:cNvPr id="3" name="Content Placeholder 2"/>
          <p:cNvSpPr>
            <a:spLocks noGrp="1"/>
          </p:cNvSpPr>
          <p:nvPr>
            <p:ph sz="quarter" idx="10"/>
          </p:nvPr>
        </p:nvSpPr>
        <p:spPr>
          <a:xfrm>
            <a:off x="736260" y="1037934"/>
            <a:ext cx="10864428" cy="2976128"/>
          </a:xfrm>
        </p:spPr>
        <p:txBody>
          <a:bodyPr numCol="2"/>
          <a:lstStyle/>
          <a:p>
            <a:pPr lvl="1" indent="0">
              <a:buNone/>
            </a:pPr>
            <a:endParaRPr lang="en-US" sz="100" dirty="0"/>
          </a:p>
          <a:p>
            <a:pPr marL="971550" lvl="1" indent="-285750">
              <a:buFont typeface="Arial" panose="020B0604020202020204" pitchFamily="34" charset="0"/>
              <a:buChar char="•"/>
            </a:pPr>
            <a:r>
              <a:rPr lang="en-US" dirty="0"/>
              <a:t>Sun Shield is the size of a tennis court.</a:t>
            </a:r>
          </a:p>
          <a:p>
            <a:pPr marL="971550" lvl="1" indent="-285750">
              <a:buFont typeface="Arial" panose="020B0604020202020204" pitchFamily="34" charset="0"/>
              <a:buChar char="•"/>
            </a:pPr>
            <a:r>
              <a:rPr lang="en-US" dirty="0"/>
              <a:t>Primary mirror 6.5 meters (21 ft 4 in) </a:t>
            </a:r>
          </a:p>
          <a:p>
            <a:pPr marL="1428750" lvl="2" indent="-285750">
              <a:lnSpc>
                <a:spcPct val="80000"/>
              </a:lnSpc>
              <a:buFont typeface="Arial" panose="020B0604020202020204" pitchFamily="34" charset="0"/>
              <a:buChar char="•"/>
            </a:pPr>
            <a:r>
              <a:rPr lang="en-US" dirty="0"/>
              <a:t>Each of the 18 hexagons is 1.32 meters (4.3 ft) and can be individually focused.</a:t>
            </a:r>
          </a:p>
          <a:p>
            <a:pPr marL="1428750" lvl="2" indent="-285750">
              <a:lnSpc>
                <a:spcPct val="80000"/>
              </a:lnSpc>
              <a:buFont typeface="Arial" panose="020B0604020202020204" pitchFamily="34" charset="0"/>
              <a:buChar char="•"/>
            </a:pPr>
            <a:r>
              <a:rPr lang="en-US" dirty="0"/>
              <a:t>Each mirror is aligned to 1/10,000th the thickness of a human hair.</a:t>
            </a:r>
          </a:p>
          <a:p>
            <a:pPr marL="1428750" lvl="2" indent="-285750">
              <a:buFont typeface="Arial" panose="020B0604020202020204" pitchFamily="34" charset="0"/>
              <a:buChar char="•"/>
            </a:pPr>
            <a:endParaRPr lang="en-US" dirty="0"/>
          </a:p>
          <a:p>
            <a:pPr marL="1428750" lvl="2" indent="-285750">
              <a:buFont typeface="Arial" panose="020B0604020202020204" pitchFamily="34" charset="0"/>
              <a:buChar char="•"/>
            </a:pPr>
            <a:endParaRPr lang="en-US" dirty="0"/>
          </a:p>
          <a:p>
            <a:pPr lvl="2" indent="0">
              <a:buNone/>
            </a:pPr>
            <a:endParaRPr lang="en-US" dirty="0"/>
          </a:p>
          <a:p>
            <a:pPr marL="971550" lvl="1" indent="-285750">
              <a:buFont typeface="Arial" panose="020B0604020202020204" pitchFamily="34" charset="0"/>
              <a:buChar char="•"/>
            </a:pPr>
            <a:r>
              <a:rPr lang="en-US" dirty="0"/>
              <a:t>58.8 </a:t>
            </a:r>
            <a:r>
              <a:rPr lang="en-US" dirty="0" err="1"/>
              <a:t>Gbytes</a:t>
            </a:r>
            <a:r>
              <a:rPr lang="en-US" dirty="0"/>
              <a:t> onboard data storage</a:t>
            </a:r>
          </a:p>
          <a:p>
            <a:pPr marL="971550" lvl="1" indent="-285750">
              <a:buFont typeface="Arial" panose="020B0604020202020204" pitchFamily="34" charset="0"/>
              <a:buChar char="•"/>
            </a:pPr>
            <a:r>
              <a:rPr lang="en-US" dirty="0"/>
              <a:t>At least 28.6 GB  of recorded science data downlinked during each contact.</a:t>
            </a:r>
          </a:p>
          <a:p>
            <a:pPr marL="1428750" lvl="2" indent="-285750">
              <a:buFont typeface="Arial" panose="020B0604020202020204" pitchFamily="34" charset="0"/>
              <a:buChar char="•"/>
            </a:pPr>
            <a:r>
              <a:rPr lang="en-US" sz="2000" dirty="0"/>
              <a:t>Four hour contact made twice per day </a:t>
            </a:r>
          </a:p>
          <a:p>
            <a:endParaRPr lang="en-US" dirty="0"/>
          </a:p>
        </p:txBody>
      </p:sp>
      <p:pic>
        <p:nvPicPr>
          <p:cNvPr id="7" name="Picture 6">
            <a:extLst>
              <a:ext uri="{FF2B5EF4-FFF2-40B4-BE49-F238E27FC236}">
                <a16:creationId xmlns:a16="http://schemas.microsoft.com/office/drawing/2014/main" id="{082E64AB-6283-994A-AF24-C37A2C1455CF}"/>
              </a:ext>
            </a:extLst>
          </p:cNvPr>
          <p:cNvPicPr>
            <a:picLocks noChangeAspect="1"/>
          </p:cNvPicPr>
          <p:nvPr/>
        </p:nvPicPr>
        <p:blipFill>
          <a:blip r:embed="rId4"/>
          <a:stretch>
            <a:fillRect/>
          </a:stretch>
        </p:blipFill>
        <p:spPr>
          <a:xfrm>
            <a:off x="7651602" y="2902193"/>
            <a:ext cx="3657600" cy="3657600"/>
          </a:xfrm>
          <a:prstGeom prst="rect">
            <a:avLst/>
          </a:prstGeom>
        </p:spPr>
      </p:pic>
      <p:sp>
        <p:nvSpPr>
          <p:cNvPr id="13" name="TextBox 12">
            <a:extLst>
              <a:ext uri="{FF2B5EF4-FFF2-40B4-BE49-F238E27FC236}">
                <a16:creationId xmlns:a16="http://schemas.microsoft.com/office/drawing/2014/main" id="{6ED6E9BE-5617-C144-BF08-D96B0CE2AD2C}"/>
              </a:ext>
            </a:extLst>
          </p:cNvPr>
          <p:cNvSpPr txBox="1"/>
          <p:nvPr/>
        </p:nvSpPr>
        <p:spPr>
          <a:xfrm>
            <a:off x="6528816" y="6098315"/>
            <a:ext cx="5224272" cy="307777"/>
          </a:xfrm>
          <a:prstGeom prst="rect">
            <a:avLst/>
          </a:prstGeom>
          <a:noFill/>
        </p:spPr>
        <p:txBody>
          <a:bodyPr wrap="square" rtlCol="0">
            <a:spAutoFit/>
          </a:bodyPr>
          <a:lstStyle/>
          <a:p>
            <a:pPr algn="ctr"/>
            <a:r>
              <a:rPr lang="en-US" sz="1400" dirty="0"/>
              <a:t> </a:t>
            </a:r>
          </a:p>
        </p:txBody>
      </p:sp>
    </p:spTree>
    <p:extLst>
      <p:ext uri="{BB962C8B-B14F-4D97-AF65-F5344CB8AC3E}">
        <p14:creationId xmlns:p14="http://schemas.microsoft.com/office/powerpoint/2010/main" val="272126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81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Straight Arrow Connector 117">
            <a:extLst>
              <a:ext uri="{FF2B5EF4-FFF2-40B4-BE49-F238E27FC236}">
                <a16:creationId xmlns:a16="http://schemas.microsoft.com/office/drawing/2014/main" id="{D7D2D63F-77A7-344E-8749-1E5D4B25CAC1}"/>
              </a:ext>
            </a:extLst>
          </p:cNvPr>
          <p:cNvCxnSpPr>
            <a:cxnSpLocks/>
          </p:cNvCxnSpPr>
          <p:nvPr/>
        </p:nvCxnSpPr>
        <p:spPr>
          <a:xfrm flipV="1">
            <a:off x="6212114" y="3246120"/>
            <a:ext cx="382669" cy="13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Can 18">
            <a:extLst>
              <a:ext uri="{FF2B5EF4-FFF2-40B4-BE49-F238E27FC236}">
                <a16:creationId xmlns:a16="http://schemas.microsoft.com/office/drawing/2014/main" id="{EE734154-11BF-384E-9B5E-FAAD7B9A4010}"/>
              </a:ext>
            </a:extLst>
          </p:cNvPr>
          <p:cNvSpPr/>
          <p:nvPr/>
        </p:nvSpPr>
        <p:spPr>
          <a:xfrm>
            <a:off x="7514564" y="2730610"/>
            <a:ext cx="1827639" cy="737361"/>
          </a:xfrm>
          <a:prstGeom prst="ca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 </a:t>
            </a:r>
            <a:r>
              <a:rPr lang="en-US" sz="1600" dirty="0">
                <a:solidFill>
                  <a:schemeClr val="tx1"/>
                </a:solidFill>
              </a:rPr>
              <a:t>Distribution Archive</a:t>
            </a:r>
          </a:p>
        </p:txBody>
      </p:sp>
      <p:sp>
        <p:nvSpPr>
          <p:cNvPr id="13" name="Cube 12">
            <a:extLst>
              <a:ext uri="{FF2B5EF4-FFF2-40B4-BE49-F238E27FC236}">
                <a16:creationId xmlns:a16="http://schemas.microsoft.com/office/drawing/2014/main" id="{E05BC3B7-BB54-1644-B451-5CC1EB01E8EC}"/>
              </a:ext>
            </a:extLst>
          </p:cNvPr>
          <p:cNvSpPr/>
          <p:nvPr/>
        </p:nvSpPr>
        <p:spPr>
          <a:xfrm>
            <a:off x="6336506" y="4065584"/>
            <a:ext cx="2743200" cy="457200"/>
          </a:xfrm>
          <a:prstGeom prst="cube">
            <a:avLst/>
          </a:prstGeom>
          <a:solidFill>
            <a:srgbClr val="B1BDF4"/>
          </a:solidFill>
          <a:ln>
            <a:solidFill>
              <a:srgbClr val="7F8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DADS ARCHIVE Server</a:t>
            </a:r>
          </a:p>
        </p:txBody>
      </p:sp>
      <p:sp>
        <p:nvSpPr>
          <p:cNvPr id="26" name="Cube 25">
            <a:extLst>
              <a:ext uri="{FF2B5EF4-FFF2-40B4-BE49-F238E27FC236}">
                <a16:creationId xmlns:a16="http://schemas.microsoft.com/office/drawing/2014/main" id="{2424CD86-5AE8-464C-8CBE-56238B41D05F}"/>
              </a:ext>
            </a:extLst>
          </p:cNvPr>
          <p:cNvSpPr/>
          <p:nvPr/>
        </p:nvSpPr>
        <p:spPr>
          <a:xfrm>
            <a:off x="914400" y="5035565"/>
            <a:ext cx="2743200" cy="457200"/>
          </a:xfrm>
          <a:prstGeom prst="cube">
            <a:avLst/>
          </a:prstGeom>
          <a:gradFill flip="none" rotWithShape="1">
            <a:gsLst>
              <a:gs pos="0">
                <a:schemeClr val="accent6">
                  <a:lumMod val="60000"/>
                  <a:lumOff val="4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80" dirty="0" err="1">
                <a:solidFill>
                  <a:schemeClr val="tx1"/>
                </a:solidFill>
              </a:rPr>
              <a:t>HTCondor</a:t>
            </a:r>
            <a:r>
              <a:rPr lang="en-US" sz="1780" dirty="0">
                <a:solidFill>
                  <a:schemeClr val="tx1"/>
                </a:solidFill>
              </a:rPr>
              <a:t> Execute Node N</a:t>
            </a:r>
          </a:p>
        </p:txBody>
      </p:sp>
      <p:sp>
        <p:nvSpPr>
          <p:cNvPr id="24" name="Cube 23">
            <a:extLst>
              <a:ext uri="{FF2B5EF4-FFF2-40B4-BE49-F238E27FC236}">
                <a16:creationId xmlns:a16="http://schemas.microsoft.com/office/drawing/2014/main" id="{7F658AB7-165E-4F46-B165-C0F8FE3F427C}"/>
              </a:ext>
            </a:extLst>
          </p:cNvPr>
          <p:cNvSpPr/>
          <p:nvPr/>
        </p:nvSpPr>
        <p:spPr>
          <a:xfrm>
            <a:off x="914400" y="4478235"/>
            <a:ext cx="2743200" cy="457200"/>
          </a:xfrm>
          <a:prstGeom prst="cube">
            <a:avLst/>
          </a:prstGeom>
          <a:gradFill flip="none" rotWithShape="1">
            <a:gsLst>
              <a:gs pos="0">
                <a:schemeClr val="accent6">
                  <a:lumMod val="60000"/>
                  <a:lumOff val="4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HTCondor</a:t>
            </a:r>
            <a:r>
              <a:rPr lang="en-US" dirty="0">
                <a:solidFill>
                  <a:schemeClr val="tx1"/>
                </a:solidFill>
              </a:rPr>
              <a:t> Execute Node 3</a:t>
            </a:r>
          </a:p>
        </p:txBody>
      </p:sp>
      <p:sp>
        <p:nvSpPr>
          <p:cNvPr id="23" name="Cube 22">
            <a:extLst>
              <a:ext uri="{FF2B5EF4-FFF2-40B4-BE49-F238E27FC236}">
                <a16:creationId xmlns:a16="http://schemas.microsoft.com/office/drawing/2014/main" id="{49D930F3-6B76-1446-A18B-E195FF965519}"/>
              </a:ext>
            </a:extLst>
          </p:cNvPr>
          <p:cNvSpPr/>
          <p:nvPr/>
        </p:nvSpPr>
        <p:spPr>
          <a:xfrm>
            <a:off x="914400" y="4136968"/>
            <a:ext cx="2743200" cy="457200"/>
          </a:xfrm>
          <a:prstGeom prst="cube">
            <a:avLst/>
          </a:prstGeom>
          <a:gradFill flip="none" rotWithShape="1">
            <a:gsLst>
              <a:gs pos="0">
                <a:schemeClr val="accent6">
                  <a:lumMod val="60000"/>
                  <a:lumOff val="4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HTCondor</a:t>
            </a:r>
            <a:r>
              <a:rPr lang="en-US" dirty="0">
                <a:solidFill>
                  <a:schemeClr val="tx1"/>
                </a:solidFill>
              </a:rPr>
              <a:t> Execute Node 2</a:t>
            </a:r>
          </a:p>
        </p:txBody>
      </p:sp>
      <p:sp>
        <p:nvSpPr>
          <p:cNvPr id="2" name="Title 1"/>
          <p:cNvSpPr>
            <a:spLocks noGrp="1"/>
          </p:cNvSpPr>
          <p:nvPr>
            <p:ph type="title"/>
          </p:nvPr>
        </p:nvSpPr>
        <p:spPr/>
        <p:txBody>
          <a:bodyPr/>
          <a:lstStyle/>
          <a:p>
            <a:r>
              <a:rPr lang="en-US" dirty="0"/>
              <a:t>JWST Data Processing Workflow</a:t>
            </a:r>
          </a:p>
        </p:txBody>
      </p:sp>
      <p:sp>
        <p:nvSpPr>
          <p:cNvPr id="17" name="Can 16">
            <a:extLst>
              <a:ext uri="{FF2B5EF4-FFF2-40B4-BE49-F238E27FC236}">
                <a16:creationId xmlns:a16="http://schemas.microsoft.com/office/drawing/2014/main" id="{7310048B-B22A-F54C-A07C-34A3C62496C7}"/>
              </a:ext>
            </a:extLst>
          </p:cNvPr>
          <p:cNvSpPr/>
          <p:nvPr/>
        </p:nvSpPr>
        <p:spPr>
          <a:xfrm>
            <a:off x="3964364" y="3845805"/>
            <a:ext cx="1600200" cy="701010"/>
          </a:xfrm>
          <a:prstGeom prst="ca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Isilon Distributed File System </a:t>
            </a:r>
          </a:p>
        </p:txBody>
      </p:sp>
      <p:sp>
        <p:nvSpPr>
          <p:cNvPr id="22" name="Cube 21">
            <a:extLst>
              <a:ext uri="{FF2B5EF4-FFF2-40B4-BE49-F238E27FC236}">
                <a16:creationId xmlns:a16="http://schemas.microsoft.com/office/drawing/2014/main" id="{87DCD282-5D82-0C41-BEC3-7A17DB20429B}"/>
              </a:ext>
            </a:extLst>
          </p:cNvPr>
          <p:cNvSpPr/>
          <p:nvPr/>
        </p:nvSpPr>
        <p:spPr>
          <a:xfrm>
            <a:off x="3317665" y="2424381"/>
            <a:ext cx="2914047" cy="1077177"/>
          </a:xfrm>
          <a:prstGeom prst="cube">
            <a:avLst>
              <a:gd name="adj" fmla="val 15568"/>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HTCondor</a:t>
            </a:r>
            <a:r>
              <a:rPr lang="en-US" dirty="0">
                <a:solidFill>
                  <a:schemeClr val="tx1"/>
                </a:solidFill>
              </a:rPr>
              <a:t> Scheduler</a:t>
            </a:r>
          </a:p>
          <a:p>
            <a:pPr algn="ctr"/>
            <a:r>
              <a:rPr lang="en-US" sz="1400" dirty="0">
                <a:solidFill>
                  <a:schemeClr val="tx1"/>
                </a:solidFill>
              </a:rPr>
              <a:t>Scheduler + OWL +</a:t>
            </a:r>
          </a:p>
          <a:p>
            <a:pPr algn="ctr"/>
            <a:r>
              <a:rPr lang="en-US" sz="1400" dirty="0">
                <a:solidFill>
                  <a:schemeClr val="tx1"/>
                </a:solidFill>
              </a:rPr>
              <a:t>SDP </a:t>
            </a:r>
            <a:r>
              <a:rPr lang="en-US" sz="1400" dirty="0" err="1">
                <a:solidFill>
                  <a:schemeClr val="tx1"/>
                </a:solidFill>
              </a:rPr>
              <a:t>Pollers</a:t>
            </a:r>
            <a:r>
              <a:rPr lang="en-US" sz="1400" dirty="0">
                <a:solidFill>
                  <a:schemeClr val="tx1"/>
                </a:solidFill>
              </a:rPr>
              <a:t> &amp; </a:t>
            </a:r>
            <a:r>
              <a:rPr lang="en-US" sz="1400" dirty="0" err="1">
                <a:solidFill>
                  <a:schemeClr val="tx1"/>
                </a:solidFill>
              </a:rPr>
              <a:t>Shoveler</a:t>
            </a:r>
            <a:endParaRPr lang="en-US" sz="1400" dirty="0">
              <a:solidFill>
                <a:schemeClr val="tx1"/>
              </a:solidFill>
            </a:endParaRPr>
          </a:p>
        </p:txBody>
      </p:sp>
      <p:sp>
        <p:nvSpPr>
          <p:cNvPr id="27" name="Cube 26">
            <a:extLst>
              <a:ext uri="{FF2B5EF4-FFF2-40B4-BE49-F238E27FC236}">
                <a16:creationId xmlns:a16="http://schemas.microsoft.com/office/drawing/2014/main" id="{3B9680EC-3898-144C-A3AB-526A2ED2F326}"/>
              </a:ext>
            </a:extLst>
          </p:cNvPr>
          <p:cNvSpPr/>
          <p:nvPr/>
        </p:nvSpPr>
        <p:spPr>
          <a:xfrm>
            <a:off x="914400" y="3785139"/>
            <a:ext cx="2743200" cy="457200"/>
          </a:xfrm>
          <a:prstGeom prst="cube">
            <a:avLst/>
          </a:prstGeom>
          <a:gradFill flip="none" rotWithShape="1">
            <a:gsLst>
              <a:gs pos="0">
                <a:schemeClr val="accent6">
                  <a:lumMod val="60000"/>
                  <a:lumOff val="4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HTCondor</a:t>
            </a:r>
            <a:r>
              <a:rPr lang="en-US" dirty="0">
                <a:solidFill>
                  <a:schemeClr val="tx1"/>
                </a:solidFill>
              </a:rPr>
              <a:t> Execute Node 1</a:t>
            </a:r>
          </a:p>
        </p:txBody>
      </p:sp>
      <p:sp>
        <p:nvSpPr>
          <p:cNvPr id="29" name="Cube 28">
            <a:extLst>
              <a:ext uri="{FF2B5EF4-FFF2-40B4-BE49-F238E27FC236}">
                <a16:creationId xmlns:a16="http://schemas.microsoft.com/office/drawing/2014/main" id="{5D9789FE-68D0-E040-907B-B895BB13EB7B}"/>
              </a:ext>
            </a:extLst>
          </p:cNvPr>
          <p:cNvSpPr/>
          <p:nvPr/>
        </p:nvSpPr>
        <p:spPr>
          <a:xfrm>
            <a:off x="3413150" y="5832963"/>
            <a:ext cx="1448012" cy="649298"/>
          </a:xfrm>
          <a:prstGeom prst="cube">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OWL GUI  </a:t>
            </a:r>
          </a:p>
        </p:txBody>
      </p:sp>
      <p:sp>
        <p:nvSpPr>
          <p:cNvPr id="32" name="Snip Single Corner Rectangle 31">
            <a:extLst>
              <a:ext uri="{FF2B5EF4-FFF2-40B4-BE49-F238E27FC236}">
                <a16:creationId xmlns:a16="http://schemas.microsoft.com/office/drawing/2014/main" id="{2A564EB7-1885-9843-8587-92D2340E70E0}"/>
              </a:ext>
            </a:extLst>
          </p:cNvPr>
          <p:cNvSpPr/>
          <p:nvPr/>
        </p:nvSpPr>
        <p:spPr>
          <a:xfrm>
            <a:off x="6521412" y="1192585"/>
            <a:ext cx="2504905" cy="400120"/>
          </a:xfrm>
          <a:prstGeom prst="snip1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Engineering Database</a:t>
            </a:r>
          </a:p>
        </p:txBody>
      </p:sp>
      <p:cxnSp>
        <p:nvCxnSpPr>
          <p:cNvPr id="7" name="Straight Connector 6">
            <a:extLst>
              <a:ext uri="{FF2B5EF4-FFF2-40B4-BE49-F238E27FC236}">
                <a16:creationId xmlns:a16="http://schemas.microsoft.com/office/drawing/2014/main" id="{A0422F6B-13B0-704E-8D75-E6CB9F42B9D4}"/>
              </a:ext>
            </a:extLst>
          </p:cNvPr>
          <p:cNvCxnSpPr>
            <a:cxnSpLocks/>
          </p:cNvCxnSpPr>
          <p:nvPr/>
        </p:nvCxnSpPr>
        <p:spPr>
          <a:xfrm>
            <a:off x="10277856" y="1114252"/>
            <a:ext cx="1726" cy="366862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3" name="Cube 32">
            <a:extLst>
              <a:ext uri="{FF2B5EF4-FFF2-40B4-BE49-F238E27FC236}">
                <a16:creationId xmlns:a16="http://schemas.microsoft.com/office/drawing/2014/main" id="{EB86FA82-6280-7240-91FE-859331690E65}"/>
              </a:ext>
            </a:extLst>
          </p:cNvPr>
          <p:cNvSpPr/>
          <p:nvPr/>
        </p:nvSpPr>
        <p:spPr>
          <a:xfrm>
            <a:off x="8762110" y="4923836"/>
            <a:ext cx="1546790" cy="1175323"/>
          </a:xfrm>
          <a:prstGeom prst="cub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Archive Operators Interface</a:t>
            </a:r>
          </a:p>
        </p:txBody>
      </p:sp>
      <p:sp>
        <p:nvSpPr>
          <p:cNvPr id="20" name="Cube 19">
            <a:extLst>
              <a:ext uri="{FF2B5EF4-FFF2-40B4-BE49-F238E27FC236}">
                <a16:creationId xmlns:a16="http://schemas.microsoft.com/office/drawing/2014/main" id="{4C9550E8-32B9-8D4B-BDB5-CD6BC4790AFF}"/>
              </a:ext>
            </a:extLst>
          </p:cNvPr>
          <p:cNvSpPr/>
          <p:nvPr/>
        </p:nvSpPr>
        <p:spPr>
          <a:xfrm>
            <a:off x="3319272" y="1487198"/>
            <a:ext cx="2914047" cy="798000"/>
          </a:xfrm>
          <a:prstGeom prst="cub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HTCondor</a:t>
            </a:r>
            <a:r>
              <a:rPr lang="en-US" dirty="0">
                <a:solidFill>
                  <a:schemeClr val="tx1"/>
                </a:solidFill>
              </a:rPr>
              <a:t> Manager</a:t>
            </a:r>
          </a:p>
          <a:p>
            <a:pPr algn="ctr"/>
            <a:r>
              <a:rPr lang="en-US" dirty="0">
                <a:solidFill>
                  <a:schemeClr val="tx1"/>
                </a:solidFill>
              </a:rPr>
              <a:t>Collector and Negotiator</a:t>
            </a:r>
          </a:p>
        </p:txBody>
      </p:sp>
      <p:sp>
        <p:nvSpPr>
          <p:cNvPr id="34" name="Cube 33">
            <a:extLst>
              <a:ext uri="{FF2B5EF4-FFF2-40B4-BE49-F238E27FC236}">
                <a16:creationId xmlns:a16="http://schemas.microsoft.com/office/drawing/2014/main" id="{DF6A9491-D9E1-BD40-AFF3-2B84FCFCC337}"/>
              </a:ext>
            </a:extLst>
          </p:cNvPr>
          <p:cNvSpPr/>
          <p:nvPr/>
        </p:nvSpPr>
        <p:spPr>
          <a:xfrm>
            <a:off x="5618738" y="5588347"/>
            <a:ext cx="1448012" cy="649298"/>
          </a:xfrm>
          <a:prstGeom prst="cube">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Phoenix</a:t>
            </a:r>
          </a:p>
        </p:txBody>
      </p:sp>
      <p:sp>
        <p:nvSpPr>
          <p:cNvPr id="36" name="Cube 35">
            <a:extLst>
              <a:ext uri="{FF2B5EF4-FFF2-40B4-BE49-F238E27FC236}">
                <a16:creationId xmlns:a16="http://schemas.microsoft.com/office/drawing/2014/main" id="{A534E70B-9128-334B-9C80-12CF45889F31}"/>
              </a:ext>
            </a:extLst>
          </p:cNvPr>
          <p:cNvSpPr/>
          <p:nvPr/>
        </p:nvSpPr>
        <p:spPr>
          <a:xfrm>
            <a:off x="10784815" y="1834624"/>
            <a:ext cx="1097280" cy="1005840"/>
          </a:xfrm>
          <a:prstGeom prst="cube">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Archive Users Interface</a:t>
            </a:r>
          </a:p>
        </p:txBody>
      </p:sp>
      <p:sp>
        <p:nvSpPr>
          <p:cNvPr id="11" name="TextBox 10">
            <a:extLst>
              <a:ext uri="{FF2B5EF4-FFF2-40B4-BE49-F238E27FC236}">
                <a16:creationId xmlns:a16="http://schemas.microsoft.com/office/drawing/2014/main" id="{3D957FD7-C989-914C-BFA0-1E12543E9365}"/>
              </a:ext>
            </a:extLst>
          </p:cNvPr>
          <p:cNvSpPr txBox="1"/>
          <p:nvPr/>
        </p:nvSpPr>
        <p:spPr>
          <a:xfrm>
            <a:off x="10515130" y="1311404"/>
            <a:ext cx="1139629" cy="461665"/>
          </a:xfrm>
          <a:prstGeom prst="rect">
            <a:avLst/>
          </a:prstGeom>
          <a:noFill/>
        </p:spPr>
        <p:txBody>
          <a:bodyPr wrap="square" rtlCol="0">
            <a:spAutoFit/>
          </a:bodyPr>
          <a:lstStyle/>
          <a:p>
            <a:r>
              <a:rPr lang="en-US" sz="2400" dirty="0"/>
              <a:t>MAST</a:t>
            </a:r>
          </a:p>
        </p:txBody>
      </p:sp>
      <p:sp>
        <p:nvSpPr>
          <p:cNvPr id="37" name="Snip Single Corner Rectangle 36">
            <a:extLst>
              <a:ext uri="{FF2B5EF4-FFF2-40B4-BE49-F238E27FC236}">
                <a16:creationId xmlns:a16="http://schemas.microsoft.com/office/drawing/2014/main" id="{5B720A28-B0A7-174F-9AD7-93F264A430D0}"/>
              </a:ext>
            </a:extLst>
          </p:cNvPr>
          <p:cNvSpPr/>
          <p:nvPr/>
        </p:nvSpPr>
        <p:spPr>
          <a:xfrm>
            <a:off x="10359356" y="2955286"/>
            <a:ext cx="1577634" cy="362738"/>
          </a:xfrm>
          <a:prstGeom prst="snip1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Archive Database</a:t>
            </a:r>
          </a:p>
        </p:txBody>
      </p:sp>
      <p:sp>
        <p:nvSpPr>
          <p:cNvPr id="38" name="Snip Single Corner Rectangle 37">
            <a:extLst>
              <a:ext uri="{FF2B5EF4-FFF2-40B4-BE49-F238E27FC236}">
                <a16:creationId xmlns:a16="http://schemas.microsoft.com/office/drawing/2014/main" id="{18531D5D-C0EE-1F40-903D-3367312DA2D0}"/>
              </a:ext>
            </a:extLst>
          </p:cNvPr>
          <p:cNvSpPr/>
          <p:nvPr/>
        </p:nvSpPr>
        <p:spPr>
          <a:xfrm>
            <a:off x="10454780" y="3159998"/>
            <a:ext cx="1617248" cy="388435"/>
          </a:xfrm>
          <a:prstGeom prst="snip1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Archive Database</a:t>
            </a:r>
          </a:p>
        </p:txBody>
      </p:sp>
      <p:sp>
        <p:nvSpPr>
          <p:cNvPr id="39" name="Cube 38">
            <a:extLst>
              <a:ext uri="{FF2B5EF4-FFF2-40B4-BE49-F238E27FC236}">
                <a16:creationId xmlns:a16="http://schemas.microsoft.com/office/drawing/2014/main" id="{B929EEFB-A3EA-D843-B258-252F080F6BBD}"/>
              </a:ext>
            </a:extLst>
          </p:cNvPr>
          <p:cNvSpPr/>
          <p:nvPr/>
        </p:nvSpPr>
        <p:spPr>
          <a:xfrm>
            <a:off x="10670515" y="3635340"/>
            <a:ext cx="1325880" cy="1003256"/>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Archive Distribution Server</a:t>
            </a:r>
          </a:p>
        </p:txBody>
      </p:sp>
      <p:grpSp>
        <p:nvGrpSpPr>
          <p:cNvPr id="213" name="Group 212">
            <a:extLst>
              <a:ext uri="{FF2B5EF4-FFF2-40B4-BE49-F238E27FC236}">
                <a16:creationId xmlns:a16="http://schemas.microsoft.com/office/drawing/2014/main" id="{E60B4EAC-C81B-4E46-8795-9990031A6ABD}"/>
              </a:ext>
            </a:extLst>
          </p:cNvPr>
          <p:cNvGrpSpPr/>
          <p:nvPr/>
        </p:nvGrpSpPr>
        <p:grpSpPr>
          <a:xfrm>
            <a:off x="406716" y="1236658"/>
            <a:ext cx="1768074" cy="1748216"/>
            <a:chOff x="458431" y="1100855"/>
            <a:chExt cx="2010449" cy="1967746"/>
          </a:xfrm>
        </p:grpSpPr>
        <p:grpSp>
          <p:nvGrpSpPr>
            <p:cNvPr id="212" name="Group 211">
              <a:extLst>
                <a:ext uri="{FF2B5EF4-FFF2-40B4-BE49-F238E27FC236}">
                  <a16:creationId xmlns:a16="http://schemas.microsoft.com/office/drawing/2014/main" id="{68DBC195-44A5-5241-8B69-D3025656292F}"/>
                </a:ext>
              </a:extLst>
            </p:cNvPr>
            <p:cNvGrpSpPr/>
            <p:nvPr/>
          </p:nvGrpSpPr>
          <p:grpSpPr>
            <a:xfrm>
              <a:off x="640080" y="1979181"/>
              <a:ext cx="1828800" cy="1089420"/>
              <a:chOff x="640080" y="1979181"/>
              <a:chExt cx="1828800" cy="1089420"/>
            </a:xfrm>
          </p:grpSpPr>
          <p:sp>
            <p:nvSpPr>
              <p:cNvPr id="31" name="Can 30">
                <a:extLst>
                  <a:ext uri="{FF2B5EF4-FFF2-40B4-BE49-F238E27FC236}">
                    <a16:creationId xmlns:a16="http://schemas.microsoft.com/office/drawing/2014/main" id="{B53B98C0-2F90-5848-9A0D-2A98B07A9E45}"/>
                  </a:ext>
                </a:extLst>
              </p:cNvPr>
              <p:cNvSpPr/>
              <p:nvPr/>
            </p:nvSpPr>
            <p:spPr>
              <a:xfrm>
                <a:off x="792520" y="2320448"/>
                <a:ext cx="1526552" cy="748153"/>
              </a:xfrm>
              <a:prstGeom prst="ca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CRDS Reference Files - Master</a:t>
                </a:r>
              </a:p>
            </p:txBody>
          </p:sp>
          <p:sp>
            <p:nvSpPr>
              <p:cNvPr id="30" name="Cube 29">
                <a:extLst>
                  <a:ext uri="{FF2B5EF4-FFF2-40B4-BE49-F238E27FC236}">
                    <a16:creationId xmlns:a16="http://schemas.microsoft.com/office/drawing/2014/main" id="{6F8A0AA9-39A6-1843-8F82-B42E419100F8}"/>
                  </a:ext>
                </a:extLst>
              </p:cNvPr>
              <p:cNvSpPr/>
              <p:nvPr/>
            </p:nvSpPr>
            <p:spPr>
              <a:xfrm>
                <a:off x="640080" y="1979181"/>
                <a:ext cx="1828800" cy="457200"/>
              </a:xfrm>
              <a:prstGeom prst="cube">
                <a:avLst/>
              </a:prstGeom>
              <a:solidFill>
                <a:schemeClr val="bg2">
                  <a:lumMod val="9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CRDS DB Server</a:t>
                </a:r>
              </a:p>
            </p:txBody>
          </p:sp>
        </p:grpSp>
        <p:grpSp>
          <p:nvGrpSpPr>
            <p:cNvPr id="211" name="Group 210">
              <a:extLst>
                <a:ext uri="{FF2B5EF4-FFF2-40B4-BE49-F238E27FC236}">
                  <a16:creationId xmlns:a16="http://schemas.microsoft.com/office/drawing/2014/main" id="{EF52A6BF-FB4A-1849-B5D5-3ADAEBDF4C41}"/>
                </a:ext>
              </a:extLst>
            </p:cNvPr>
            <p:cNvGrpSpPr/>
            <p:nvPr/>
          </p:nvGrpSpPr>
          <p:grpSpPr>
            <a:xfrm>
              <a:off x="458431" y="1100855"/>
              <a:ext cx="2010449" cy="948886"/>
              <a:chOff x="458431" y="1100855"/>
              <a:chExt cx="2010449" cy="948886"/>
            </a:xfrm>
          </p:grpSpPr>
          <p:sp>
            <p:nvSpPr>
              <p:cNvPr id="41" name="TextBox 40">
                <a:extLst>
                  <a:ext uri="{FF2B5EF4-FFF2-40B4-BE49-F238E27FC236}">
                    <a16:creationId xmlns:a16="http://schemas.microsoft.com/office/drawing/2014/main" id="{701A981D-86C3-C648-8EB0-05C489A9F40A}"/>
                  </a:ext>
                </a:extLst>
              </p:cNvPr>
              <p:cNvSpPr txBox="1"/>
              <p:nvPr/>
            </p:nvSpPr>
            <p:spPr>
              <a:xfrm>
                <a:off x="458431" y="1100855"/>
                <a:ext cx="1092368" cy="523220"/>
              </a:xfrm>
              <a:prstGeom prst="rect">
                <a:avLst/>
              </a:prstGeom>
              <a:noFill/>
            </p:spPr>
            <p:txBody>
              <a:bodyPr wrap="square" rtlCol="0">
                <a:spAutoFit/>
              </a:bodyPr>
              <a:lstStyle/>
              <a:p>
                <a:r>
                  <a:rPr lang="en-US" sz="2400" dirty="0"/>
                  <a:t>CRDS</a:t>
                </a:r>
              </a:p>
            </p:txBody>
          </p:sp>
          <p:sp>
            <p:nvSpPr>
              <p:cNvPr id="35" name="Cube 34">
                <a:extLst>
                  <a:ext uri="{FF2B5EF4-FFF2-40B4-BE49-F238E27FC236}">
                    <a16:creationId xmlns:a16="http://schemas.microsoft.com/office/drawing/2014/main" id="{EDFA6FF5-4A45-354D-ABB9-2CD2968AEE4D}"/>
                  </a:ext>
                </a:extLst>
              </p:cNvPr>
              <p:cNvSpPr/>
              <p:nvPr/>
            </p:nvSpPr>
            <p:spPr>
              <a:xfrm>
                <a:off x="640080" y="1592541"/>
                <a:ext cx="1828800" cy="457200"/>
              </a:xfrm>
              <a:prstGeom prst="cube">
                <a:avLst/>
              </a:prstGeom>
              <a:solidFill>
                <a:schemeClr val="bg2">
                  <a:lumMod val="9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CRDS APP Server</a:t>
                </a:r>
              </a:p>
            </p:txBody>
          </p:sp>
        </p:grpSp>
      </p:grpSp>
      <p:cxnSp>
        <p:nvCxnSpPr>
          <p:cNvPr id="59" name="Straight Arrow Connector 58">
            <a:extLst>
              <a:ext uri="{FF2B5EF4-FFF2-40B4-BE49-F238E27FC236}">
                <a16:creationId xmlns:a16="http://schemas.microsoft.com/office/drawing/2014/main" id="{E25114D8-9FD0-F74D-B6FD-3AFDF7CDD1E2}"/>
              </a:ext>
            </a:extLst>
          </p:cNvPr>
          <p:cNvCxnSpPr>
            <a:cxnSpLocks/>
          </p:cNvCxnSpPr>
          <p:nvPr/>
        </p:nvCxnSpPr>
        <p:spPr>
          <a:xfrm flipV="1">
            <a:off x="8109757" y="4555346"/>
            <a:ext cx="0" cy="302977"/>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99A4626-45BD-7B44-9C2A-5AEEC9298EEE}"/>
              </a:ext>
            </a:extLst>
          </p:cNvPr>
          <p:cNvCxnSpPr>
            <a:cxnSpLocks/>
          </p:cNvCxnSpPr>
          <p:nvPr/>
        </p:nvCxnSpPr>
        <p:spPr>
          <a:xfrm flipV="1">
            <a:off x="6863499" y="3099290"/>
            <a:ext cx="0" cy="966294"/>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E3E59ED-5FA9-1D40-98D4-F6F808F9DB30}"/>
              </a:ext>
            </a:extLst>
          </p:cNvPr>
          <p:cNvCxnSpPr>
            <a:cxnSpLocks/>
          </p:cNvCxnSpPr>
          <p:nvPr/>
        </p:nvCxnSpPr>
        <p:spPr>
          <a:xfrm>
            <a:off x="9332686" y="3125778"/>
            <a:ext cx="910173"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33D563FE-244A-CB46-AB8E-E0BB6750AD54}"/>
              </a:ext>
            </a:extLst>
          </p:cNvPr>
          <p:cNvCxnSpPr>
            <a:cxnSpLocks/>
          </p:cNvCxnSpPr>
          <p:nvPr/>
        </p:nvCxnSpPr>
        <p:spPr>
          <a:xfrm>
            <a:off x="9037510" y="1422230"/>
            <a:ext cx="1188720"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13FCBCD7-385F-B04A-8BA7-660F1162BF5F}"/>
              </a:ext>
            </a:extLst>
          </p:cNvPr>
          <p:cNvCxnSpPr>
            <a:cxnSpLocks/>
          </p:cNvCxnSpPr>
          <p:nvPr/>
        </p:nvCxnSpPr>
        <p:spPr>
          <a:xfrm>
            <a:off x="9711236" y="3931920"/>
            <a:ext cx="5229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A910A0C-D424-2349-A2B0-2081E9FDC1D6}"/>
              </a:ext>
            </a:extLst>
          </p:cNvPr>
          <p:cNvCxnSpPr>
            <a:cxnSpLocks/>
          </p:cNvCxnSpPr>
          <p:nvPr/>
        </p:nvCxnSpPr>
        <p:spPr>
          <a:xfrm flipH="1">
            <a:off x="8859414" y="4514713"/>
            <a:ext cx="5973" cy="5963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0A4DB20-442E-2E46-A528-05F378B97232}"/>
              </a:ext>
            </a:extLst>
          </p:cNvPr>
          <p:cNvCxnSpPr>
            <a:cxnSpLocks/>
          </p:cNvCxnSpPr>
          <p:nvPr/>
        </p:nvCxnSpPr>
        <p:spPr>
          <a:xfrm>
            <a:off x="3956234" y="2243898"/>
            <a:ext cx="0" cy="365698"/>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A1CAD036-B506-6F4D-A97E-7042D5CE9DD9}"/>
              </a:ext>
            </a:extLst>
          </p:cNvPr>
          <p:cNvCxnSpPr>
            <a:cxnSpLocks/>
          </p:cNvCxnSpPr>
          <p:nvPr/>
        </p:nvCxnSpPr>
        <p:spPr>
          <a:xfrm>
            <a:off x="3500698" y="3486264"/>
            <a:ext cx="0" cy="3253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41926660-B7C8-3B4A-92C2-FDA7822FC725}"/>
              </a:ext>
            </a:extLst>
          </p:cNvPr>
          <p:cNvCxnSpPr>
            <a:cxnSpLocks/>
          </p:cNvCxnSpPr>
          <p:nvPr/>
        </p:nvCxnSpPr>
        <p:spPr>
          <a:xfrm>
            <a:off x="3636194" y="3989075"/>
            <a:ext cx="32004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8F63E916-84A5-964C-A013-FF25465655C1}"/>
              </a:ext>
            </a:extLst>
          </p:cNvPr>
          <p:cNvCxnSpPr>
            <a:cxnSpLocks/>
          </p:cNvCxnSpPr>
          <p:nvPr/>
        </p:nvCxnSpPr>
        <p:spPr>
          <a:xfrm>
            <a:off x="4567644" y="3509511"/>
            <a:ext cx="1" cy="31929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5CBD633C-CE06-5F4B-94BB-C0B9807C8EAE}"/>
              </a:ext>
            </a:extLst>
          </p:cNvPr>
          <p:cNvCxnSpPr>
            <a:cxnSpLocks/>
          </p:cNvCxnSpPr>
          <p:nvPr/>
        </p:nvCxnSpPr>
        <p:spPr>
          <a:xfrm>
            <a:off x="9516156" y="4158195"/>
            <a:ext cx="0" cy="7772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D642041B-DBD3-604A-99F2-F9EE8E16717B}"/>
              </a:ext>
            </a:extLst>
          </p:cNvPr>
          <p:cNvCxnSpPr>
            <a:cxnSpLocks/>
          </p:cNvCxnSpPr>
          <p:nvPr/>
        </p:nvCxnSpPr>
        <p:spPr>
          <a:xfrm>
            <a:off x="4567644" y="5425475"/>
            <a:ext cx="0" cy="517572"/>
          </a:xfrm>
          <a:prstGeom prst="straightConnector1">
            <a:avLst/>
          </a:prstGeom>
          <a:ln>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9" name="Cube 148">
            <a:extLst>
              <a:ext uri="{FF2B5EF4-FFF2-40B4-BE49-F238E27FC236}">
                <a16:creationId xmlns:a16="http://schemas.microsoft.com/office/drawing/2014/main" id="{15BBCB66-E884-9A4F-AE49-EA4B155FC110}"/>
              </a:ext>
            </a:extLst>
          </p:cNvPr>
          <p:cNvSpPr/>
          <p:nvPr/>
        </p:nvSpPr>
        <p:spPr>
          <a:xfrm>
            <a:off x="4775202" y="6141730"/>
            <a:ext cx="1567542" cy="649298"/>
          </a:xfrm>
          <a:prstGeom prst="cube">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OMNITOOLS </a:t>
            </a:r>
          </a:p>
        </p:txBody>
      </p:sp>
      <p:cxnSp>
        <p:nvCxnSpPr>
          <p:cNvPr id="150" name="Straight Arrow Connector 149">
            <a:extLst>
              <a:ext uri="{FF2B5EF4-FFF2-40B4-BE49-F238E27FC236}">
                <a16:creationId xmlns:a16="http://schemas.microsoft.com/office/drawing/2014/main" id="{9366E52C-BBE9-504E-A478-B39C78FA38B1}"/>
              </a:ext>
            </a:extLst>
          </p:cNvPr>
          <p:cNvCxnSpPr>
            <a:cxnSpLocks/>
          </p:cNvCxnSpPr>
          <p:nvPr/>
        </p:nvCxnSpPr>
        <p:spPr>
          <a:xfrm>
            <a:off x="5670441" y="3501756"/>
            <a:ext cx="0" cy="1306423"/>
          </a:xfrm>
          <a:prstGeom prst="straightConnector1">
            <a:avLst/>
          </a:prstGeom>
          <a:ln>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3BABCA3B-C66F-3B47-A608-F8515776B839}"/>
              </a:ext>
            </a:extLst>
          </p:cNvPr>
          <p:cNvCxnSpPr>
            <a:cxnSpLocks/>
          </p:cNvCxnSpPr>
          <p:nvPr/>
        </p:nvCxnSpPr>
        <p:spPr>
          <a:xfrm flipH="1">
            <a:off x="3636194" y="5220101"/>
            <a:ext cx="918054" cy="0"/>
          </a:xfrm>
          <a:prstGeom prst="straightConnector1">
            <a:avLst/>
          </a:prstGeom>
          <a:ln>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E9910947-E0DF-1945-80AB-66C910D3EF16}"/>
              </a:ext>
            </a:extLst>
          </p:cNvPr>
          <p:cNvCxnSpPr>
            <a:cxnSpLocks/>
          </p:cNvCxnSpPr>
          <p:nvPr/>
        </p:nvCxnSpPr>
        <p:spPr>
          <a:xfrm>
            <a:off x="3620629" y="4257491"/>
            <a:ext cx="32004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B4473136-680D-794F-B8EF-B8BB33004C00}"/>
              </a:ext>
            </a:extLst>
          </p:cNvPr>
          <p:cNvCxnSpPr>
            <a:cxnSpLocks/>
          </p:cNvCxnSpPr>
          <p:nvPr/>
        </p:nvCxnSpPr>
        <p:spPr>
          <a:xfrm flipH="1">
            <a:off x="3661425" y="4863209"/>
            <a:ext cx="877258" cy="0"/>
          </a:xfrm>
          <a:prstGeom prst="straightConnector1">
            <a:avLst/>
          </a:prstGeom>
          <a:ln>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6422A256-4EBD-934F-ADC5-FF3E478E2978}"/>
              </a:ext>
            </a:extLst>
          </p:cNvPr>
          <p:cNvCxnSpPr>
            <a:cxnSpLocks/>
          </p:cNvCxnSpPr>
          <p:nvPr/>
        </p:nvCxnSpPr>
        <p:spPr>
          <a:xfrm>
            <a:off x="6590052" y="3247456"/>
            <a:ext cx="0" cy="8229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D97FC485-E97B-BD45-88E4-C9F20B421936}"/>
              </a:ext>
            </a:extLst>
          </p:cNvPr>
          <p:cNvCxnSpPr>
            <a:cxnSpLocks/>
          </p:cNvCxnSpPr>
          <p:nvPr/>
        </p:nvCxnSpPr>
        <p:spPr>
          <a:xfrm>
            <a:off x="2271295" y="1179099"/>
            <a:ext cx="0" cy="1975104"/>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DFFD3FE-12C8-864B-8481-CBFA0D6C2A97}"/>
              </a:ext>
            </a:extLst>
          </p:cNvPr>
          <p:cNvCxnSpPr>
            <a:cxnSpLocks/>
          </p:cNvCxnSpPr>
          <p:nvPr/>
        </p:nvCxnSpPr>
        <p:spPr>
          <a:xfrm>
            <a:off x="541248" y="3130353"/>
            <a:ext cx="1746504"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E3B77E91-196C-654B-9EF9-5813D96EBA3F}"/>
              </a:ext>
            </a:extLst>
          </p:cNvPr>
          <p:cNvCxnSpPr>
            <a:cxnSpLocks/>
          </p:cNvCxnSpPr>
          <p:nvPr/>
        </p:nvCxnSpPr>
        <p:spPr>
          <a:xfrm>
            <a:off x="2798064" y="1325880"/>
            <a:ext cx="3719218"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3563B769-A6F9-9A43-B52B-EAA959ABD04B}"/>
              </a:ext>
            </a:extLst>
          </p:cNvPr>
          <p:cNvCxnSpPr>
            <a:cxnSpLocks/>
          </p:cNvCxnSpPr>
          <p:nvPr/>
        </p:nvCxnSpPr>
        <p:spPr>
          <a:xfrm>
            <a:off x="2802194" y="1325880"/>
            <a:ext cx="0" cy="246888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4" name="Snip Single Corner Rectangle 193">
            <a:extLst>
              <a:ext uri="{FF2B5EF4-FFF2-40B4-BE49-F238E27FC236}">
                <a16:creationId xmlns:a16="http://schemas.microsoft.com/office/drawing/2014/main" id="{911C28E0-19B9-6841-97A8-7D0A628DFC97}"/>
              </a:ext>
            </a:extLst>
          </p:cNvPr>
          <p:cNvSpPr/>
          <p:nvPr/>
        </p:nvSpPr>
        <p:spPr>
          <a:xfrm>
            <a:off x="883511" y="6290462"/>
            <a:ext cx="1512674" cy="405066"/>
          </a:xfrm>
          <a:prstGeom prst="snip1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PPS Database</a:t>
            </a:r>
          </a:p>
        </p:txBody>
      </p:sp>
      <p:cxnSp>
        <p:nvCxnSpPr>
          <p:cNvPr id="195" name="Straight Connector 194">
            <a:extLst>
              <a:ext uri="{FF2B5EF4-FFF2-40B4-BE49-F238E27FC236}">
                <a16:creationId xmlns:a16="http://schemas.microsoft.com/office/drawing/2014/main" id="{6A90748E-A746-4548-BDEE-0614F6B7E862}"/>
              </a:ext>
            </a:extLst>
          </p:cNvPr>
          <p:cNvCxnSpPr>
            <a:cxnSpLocks/>
          </p:cNvCxnSpPr>
          <p:nvPr/>
        </p:nvCxnSpPr>
        <p:spPr>
          <a:xfrm>
            <a:off x="494668" y="5880721"/>
            <a:ext cx="2084831"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F07F2BA-DC5E-EA4B-A11E-6334DA143E50}"/>
              </a:ext>
            </a:extLst>
          </p:cNvPr>
          <p:cNvCxnSpPr>
            <a:cxnSpLocks/>
          </p:cNvCxnSpPr>
          <p:nvPr/>
        </p:nvCxnSpPr>
        <p:spPr>
          <a:xfrm>
            <a:off x="2541693" y="5881097"/>
            <a:ext cx="0" cy="863315"/>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073F19F9-FE60-9640-923A-64F0BD4489B3}"/>
              </a:ext>
            </a:extLst>
          </p:cNvPr>
          <p:cNvSpPr txBox="1"/>
          <p:nvPr/>
        </p:nvSpPr>
        <p:spPr>
          <a:xfrm>
            <a:off x="458431" y="5943047"/>
            <a:ext cx="643125" cy="461665"/>
          </a:xfrm>
          <a:prstGeom prst="rect">
            <a:avLst/>
          </a:prstGeom>
          <a:noFill/>
        </p:spPr>
        <p:txBody>
          <a:bodyPr wrap="none" rtlCol="0">
            <a:spAutoFit/>
          </a:bodyPr>
          <a:lstStyle/>
          <a:p>
            <a:r>
              <a:rPr lang="en-US" sz="2400" dirty="0"/>
              <a:t>PPS</a:t>
            </a:r>
          </a:p>
        </p:txBody>
      </p:sp>
      <p:cxnSp>
        <p:nvCxnSpPr>
          <p:cNvPr id="200" name="Straight Arrow Connector 199">
            <a:extLst>
              <a:ext uri="{FF2B5EF4-FFF2-40B4-BE49-F238E27FC236}">
                <a16:creationId xmlns:a16="http://schemas.microsoft.com/office/drawing/2014/main" id="{5BFF7F99-E2FE-9E40-B5B4-7447C47A56C4}"/>
              </a:ext>
            </a:extLst>
          </p:cNvPr>
          <p:cNvCxnSpPr>
            <a:cxnSpLocks/>
          </p:cNvCxnSpPr>
          <p:nvPr/>
        </p:nvCxnSpPr>
        <p:spPr>
          <a:xfrm>
            <a:off x="2043042" y="5492765"/>
            <a:ext cx="0" cy="340198"/>
          </a:xfrm>
          <a:prstGeom prst="straightConnector1">
            <a:avLst/>
          </a:prstGeom>
          <a:ln>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E39C0D59-8CC4-6443-9398-E72CAC6FCC2A}"/>
              </a:ext>
            </a:extLst>
          </p:cNvPr>
          <p:cNvCxnSpPr>
            <a:cxnSpLocks/>
          </p:cNvCxnSpPr>
          <p:nvPr/>
        </p:nvCxnSpPr>
        <p:spPr>
          <a:xfrm>
            <a:off x="5224855" y="5425475"/>
            <a:ext cx="0" cy="732137"/>
          </a:xfrm>
          <a:prstGeom prst="straightConnector1">
            <a:avLst/>
          </a:prstGeom>
          <a:ln>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FBBD8680-B237-C24A-87A7-1A59A4855514}"/>
              </a:ext>
            </a:extLst>
          </p:cNvPr>
          <p:cNvCxnSpPr>
            <a:cxnSpLocks/>
          </p:cNvCxnSpPr>
          <p:nvPr/>
        </p:nvCxnSpPr>
        <p:spPr>
          <a:xfrm flipH="1">
            <a:off x="5844460" y="4232940"/>
            <a:ext cx="498370"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53E89165-61BC-7B47-AC4B-08F026A56DAA}"/>
              </a:ext>
            </a:extLst>
          </p:cNvPr>
          <p:cNvCxnSpPr>
            <a:cxnSpLocks/>
          </p:cNvCxnSpPr>
          <p:nvPr/>
        </p:nvCxnSpPr>
        <p:spPr>
          <a:xfrm flipH="1">
            <a:off x="5882856" y="4230807"/>
            <a:ext cx="11622" cy="594954"/>
          </a:xfrm>
          <a:prstGeom prst="straightConnector1">
            <a:avLst/>
          </a:prstGeom>
          <a:ln>
            <a:solidFill>
              <a:schemeClr val="accent6">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5" name="Cube 24">
            <a:extLst>
              <a:ext uri="{FF2B5EF4-FFF2-40B4-BE49-F238E27FC236}">
                <a16:creationId xmlns:a16="http://schemas.microsoft.com/office/drawing/2014/main" id="{1EFFF19B-BD1A-AB4E-A3D9-36B05CB9EC28}"/>
              </a:ext>
            </a:extLst>
          </p:cNvPr>
          <p:cNvSpPr/>
          <p:nvPr/>
        </p:nvSpPr>
        <p:spPr>
          <a:xfrm>
            <a:off x="7385751" y="1795575"/>
            <a:ext cx="1448012" cy="627612"/>
          </a:xfrm>
          <a:prstGeom prst="cube">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ORIOLE </a:t>
            </a:r>
          </a:p>
        </p:txBody>
      </p:sp>
      <p:cxnSp>
        <p:nvCxnSpPr>
          <p:cNvPr id="222" name="Straight Connector 221">
            <a:extLst>
              <a:ext uri="{FF2B5EF4-FFF2-40B4-BE49-F238E27FC236}">
                <a16:creationId xmlns:a16="http://schemas.microsoft.com/office/drawing/2014/main" id="{03BB3CDD-16B7-4E41-A609-B0D38773B8CF}"/>
              </a:ext>
            </a:extLst>
          </p:cNvPr>
          <p:cNvCxnSpPr>
            <a:cxnSpLocks/>
          </p:cNvCxnSpPr>
          <p:nvPr/>
        </p:nvCxnSpPr>
        <p:spPr>
          <a:xfrm>
            <a:off x="10274921" y="4764024"/>
            <a:ext cx="1746504"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4" name="Cube 13">
            <a:extLst>
              <a:ext uri="{FF2B5EF4-FFF2-40B4-BE49-F238E27FC236}">
                <a16:creationId xmlns:a16="http://schemas.microsoft.com/office/drawing/2014/main" id="{A6E46190-A35E-0747-BB4F-300A25F54ED8}"/>
              </a:ext>
            </a:extLst>
          </p:cNvPr>
          <p:cNvSpPr/>
          <p:nvPr/>
        </p:nvSpPr>
        <p:spPr>
          <a:xfrm>
            <a:off x="6968036" y="3714067"/>
            <a:ext cx="2743200" cy="457200"/>
          </a:xfrm>
          <a:prstGeom prst="cube">
            <a:avLst/>
          </a:prstGeom>
          <a:solidFill>
            <a:srgbClr val="B1BDF4"/>
          </a:solidFill>
          <a:ln>
            <a:solidFill>
              <a:srgbClr val="7F8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DADS CAOM Server</a:t>
            </a:r>
          </a:p>
        </p:txBody>
      </p:sp>
      <p:cxnSp>
        <p:nvCxnSpPr>
          <p:cNvPr id="237" name="Straight Arrow Connector 236">
            <a:extLst>
              <a:ext uri="{FF2B5EF4-FFF2-40B4-BE49-F238E27FC236}">
                <a16:creationId xmlns:a16="http://schemas.microsoft.com/office/drawing/2014/main" id="{BD7AC45F-1D14-4047-8E49-AE7A4DC87FA5}"/>
              </a:ext>
            </a:extLst>
          </p:cNvPr>
          <p:cNvCxnSpPr>
            <a:cxnSpLocks/>
          </p:cNvCxnSpPr>
          <p:nvPr/>
        </p:nvCxnSpPr>
        <p:spPr>
          <a:xfrm flipV="1">
            <a:off x="8428383" y="3482162"/>
            <a:ext cx="0" cy="302977"/>
          </a:xfrm>
          <a:prstGeom prst="straightConnector1">
            <a:avLst/>
          </a:prstGeom>
          <a:ln w="95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2FBF8F4A-C4C7-3444-8C4F-27D60EC58D85}"/>
              </a:ext>
            </a:extLst>
          </p:cNvPr>
          <p:cNvCxnSpPr>
            <a:cxnSpLocks/>
            <a:endCxn id="19" idx="2"/>
          </p:cNvCxnSpPr>
          <p:nvPr/>
        </p:nvCxnSpPr>
        <p:spPr>
          <a:xfrm>
            <a:off x="6863499" y="3099290"/>
            <a:ext cx="651065" cy="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88F9D5E2-AD62-3441-9908-0A975C964C21}"/>
              </a:ext>
            </a:extLst>
          </p:cNvPr>
          <p:cNvCxnSpPr>
            <a:cxnSpLocks/>
          </p:cNvCxnSpPr>
          <p:nvPr/>
        </p:nvCxnSpPr>
        <p:spPr>
          <a:xfrm>
            <a:off x="4775202" y="4546815"/>
            <a:ext cx="0" cy="1280160"/>
          </a:xfrm>
          <a:prstGeom prst="straightConnector1">
            <a:avLst/>
          </a:prstGeom>
          <a:ln>
            <a:solidFill>
              <a:schemeClr val="accent6">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 name="Snip Single Corner Rectangle 4">
            <a:extLst>
              <a:ext uri="{FF2B5EF4-FFF2-40B4-BE49-F238E27FC236}">
                <a16:creationId xmlns:a16="http://schemas.microsoft.com/office/drawing/2014/main" id="{3FF9F3EF-14FB-6D41-BFDD-E42808FAEEDA}"/>
              </a:ext>
            </a:extLst>
          </p:cNvPr>
          <p:cNvSpPr/>
          <p:nvPr/>
        </p:nvSpPr>
        <p:spPr>
          <a:xfrm>
            <a:off x="4538683" y="4840259"/>
            <a:ext cx="1783454" cy="585216"/>
          </a:xfrm>
          <a:prstGeom prst="snip1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 Processing Database</a:t>
            </a:r>
          </a:p>
        </p:txBody>
      </p:sp>
      <p:cxnSp>
        <p:nvCxnSpPr>
          <p:cNvPr id="247" name="Straight Arrow Connector 246">
            <a:extLst>
              <a:ext uri="{FF2B5EF4-FFF2-40B4-BE49-F238E27FC236}">
                <a16:creationId xmlns:a16="http://schemas.microsoft.com/office/drawing/2014/main" id="{74829A4F-46EA-4C49-AEA5-DBC31C2F1BB0}"/>
              </a:ext>
            </a:extLst>
          </p:cNvPr>
          <p:cNvCxnSpPr>
            <a:cxnSpLocks/>
          </p:cNvCxnSpPr>
          <p:nvPr/>
        </p:nvCxnSpPr>
        <p:spPr>
          <a:xfrm>
            <a:off x="6075952" y="5437973"/>
            <a:ext cx="0" cy="300747"/>
          </a:xfrm>
          <a:prstGeom prst="straightConnector1">
            <a:avLst/>
          </a:prstGeom>
          <a:ln>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47">
            <a:extLst>
              <a:ext uri="{FF2B5EF4-FFF2-40B4-BE49-F238E27FC236}">
                <a16:creationId xmlns:a16="http://schemas.microsoft.com/office/drawing/2014/main" id="{38BC6B16-FC79-D140-BF08-C57365BB85D4}"/>
              </a:ext>
            </a:extLst>
          </p:cNvPr>
          <p:cNvCxnSpPr>
            <a:cxnSpLocks/>
          </p:cNvCxnSpPr>
          <p:nvPr/>
        </p:nvCxnSpPr>
        <p:spPr>
          <a:xfrm>
            <a:off x="8553815" y="1575838"/>
            <a:ext cx="0" cy="269629"/>
          </a:xfrm>
          <a:prstGeom prst="straightConnector1">
            <a:avLst/>
          </a:prstGeom>
          <a:ln>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285B3E4D-D3A3-9F4F-A060-4DFF6E76DFB8}"/>
              </a:ext>
            </a:extLst>
          </p:cNvPr>
          <p:cNvCxnSpPr>
            <a:cxnSpLocks/>
          </p:cNvCxnSpPr>
          <p:nvPr/>
        </p:nvCxnSpPr>
        <p:spPr>
          <a:xfrm>
            <a:off x="2314397" y="2832408"/>
            <a:ext cx="1003268" cy="805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7" name="Teardrop 256">
            <a:extLst>
              <a:ext uri="{FF2B5EF4-FFF2-40B4-BE49-F238E27FC236}">
                <a16:creationId xmlns:a16="http://schemas.microsoft.com/office/drawing/2014/main" id="{2A3760B2-FB9E-EF45-89A1-67007103EB51}"/>
              </a:ext>
            </a:extLst>
          </p:cNvPr>
          <p:cNvSpPr/>
          <p:nvPr/>
        </p:nvSpPr>
        <p:spPr>
          <a:xfrm>
            <a:off x="415271" y="3237474"/>
            <a:ext cx="1799598" cy="440545"/>
          </a:xfrm>
          <a:prstGeom prst="teardrop">
            <a:avLst/>
          </a:prstGeom>
          <a:solidFill>
            <a:srgbClr val="00F4F8">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Data Inputs</a:t>
            </a:r>
          </a:p>
        </p:txBody>
      </p:sp>
      <p:cxnSp>
        <p:nvCxnSpPr>
          <p:cNvPr id="258" name="Straight Arrow Connector 257">
            <a:extLst>
              <a:ext uri="{FF2B5EF4-FFF2-40B4-BE49-F238E27FC236}">
                <a16:creationId xmlns:a16="http://schemas.microsoft.com/office/drawing/2014/main" id="{23695F6A-9435-2F42-BEDB-B73AC3C0B1D8}"/>
              </a:ext>
            </a:extLst>
          </p:cNvPr>
          <p:cNvCxnSpPr>
            <a:cxnSpLocks/>
          </p:cNvCxnSpPr>
          <p:nvPr/>
        </p:nvCxnSpPr>
        <p:spPr>
          <a:xfrm>
            <a:off x="2192462" y="3317136"/>
            <a:ext cx="1115568" cy="961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B0EF499A-7482-3048-86E1-95AB185A50D0}"/>
              </a:ext>
            </a:extLst>
          </p:cNvPr>
          <p:cNvCxnSpPr>
            <a:cxnSpLocks/>
          </p:cNvCxnSpPr>
          <p:nvPr/>
        </p:nvCxnSpPr>
        <p:spPr>
          <a:xfrm>
            <a:off x="6902501" y="6206542"/>
            <a:ext cx="3719218" cy="0"/>
          </a:xfrm>
          <a:prstGeom prst="straightConnector1">
            <a:avLst/>
          </a:prstGeom>
          <a:ln>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5" name="Straight Arrow Connector 264">
            <a:extLst>
              <a:ext uri="{FF2B5EF4-FFF2-40B4-BE49-F238E27FC236}">
                <a16:creationId xmlns:a16="http://schemas.microsoft.com/office/drawing/2014/main" id="{20785982-318E-9049-848E-235C88347DB0}"/>
              </a:ext>
            </a:extLst>
          </p:cNvPr>
          <p:cNvCxnSpPr>
            <a:cxnSpLocks/>
          </p:cNvCxnSpPr>
          <p:nvPr/>
        </p:nvCxnSpPr>
        <p:spPr>
          <a:xfrm flipV="1">
            <a:off x="10621719" y="4764024"/>
            <a:ext cx="0" cy="1441347"/>
          </a:xfrm>
          <a:prstGeom prst="straightConnector1">
            <a:avLst/>
          </a:prstGeom>
          <a:ln>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087CEE4-51D5-2F47-9CE2-FEF6FF991FA6}"/>
              </a:ext>
            </a:extLst>
          </p:cNvPr>
          <p:cNvGrpSpPr/>
          <p:nvPr/>
        </p:nvGrpSpPr>
        <p:grpSpPr>
          <a:xfrm>
            <a:off x="7404446" y="4858323"/>
            <a:ext cx="1242180" cy="1299332"/>
            <a:chOff x="7404446" y="4858323"/>
            <a:chExt cx="1242180" cy="1299332"/>
          </a:xfrm>
        </p:grpSpPr>
        <p:sp>
          <p:nvSpPr>
            <p:cNvPr id="16" name="Can 15">
              <a:extLst>
                <a:ext uri="{FF2B5EF4-FFF2-40B4-BE49-F238E27FC236}">
                  <a16:creationId xmlns:a16="http://schemas.microsoft.com/office/drawing/2014/main" id="{A8A89A07-5FF7-DA41-A8C3-A3DE02379636}"/>
                </a:ext>
              </a:extLst>
            </p:cNvPr>
            <p:cNvSpPr/>
            <p:nvPr/>
          </p:nvSpPr>
          <p:spPr>
            <a:xfrm>
              <a:off x="7404446" y="5416696"/>
              <a:ext cx="1241403" cy="347472"/>
            </a:xfrm>
            <a:prstGeom prst="can">
              <a:avLst/>
            </a:prstGeom>
            <a:solidFill>
              <a:srgbClr val="FF948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RAID/ARCHIVE</a:t>
              </a:r>
            </a:p>
          </p:txBody>
        </p:sp>
        <p:sp>
          <p:nvSpPr>
            <p:cNvPr id="18" name="Can 17">
              <a:extLst>
                <a:ext uri="{FF2B5EF4-FFF2-40B4-BE49-F238E27FC236}">
                  <a16:creationId xmlns:a16="http://schemas.microsoft.com/office/drawing/2014/main" id="{FE8DA7DC-833B-5B49-A97A-C328AA683083}"/>
                </a:ext>
              </a:extLst>
            </p:cNvPr>
            <p:cNvSpPr/>
            <p:nvPr/>
          </p:nvSpPr>
          <p:spPr>
            <a:xfrm>
              <a:off x="7405223" y="5140179"/>
              <a:ext cx="1241403" cy="347472"/>
            </a:xfrm>
            <a:prstGeom prst="can">
              <a:avLst/>
            </a:prstGeom>
            <a:solidFill>
              <a:srgbClr val="FF948C"/>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ITAR</a:t>
              </a:r>
            </a:p>
          </p:txBody>
        </p:sp>
        <p:sp>
          <p:nvSpPr>
            <p:cNvPr id="15" name="Can 14">
              <a:extLst>
                <a:ext uri="{FF2B5EF4-FFF2-40B4-BE49-F238E27FC236}">
                  <a16:creationId xmlns:a16="http://schemas.microsoft.com/office/drawing/2014/main" id="{BAA1857B-05CF-9146-9A68-57F7ED213A31}"/>
                </a:ext>
              </a:extLst>
            </p:cNvPr>
            <p:cNvSpPr/>
            <p:nvPr/>
          </p:nvSpPr>
          <p:spPr>
            <a:xfrm>
              <a:off x="7415901" y="4858323"/>
              <a:ext cx="1230725" cy="347472"/>
            </a:xfrm>
            <a:prstGeom prst="can">
              <a:avLst/>
            </a:prstGeom>
            <a:solidFill>
              <a:srgbClr val="FF948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SAFESTORE</a:t>
              </a:r>
            </a:p>
          </p:txBody>
        </p:sp>
        <p:sp>
          <p:nvSpPr>
            <p:cNvPr id="79" name="Can 78">
              <a:extLst>
                <a:ext uri="{FF2B5EF4-FFF2-40B4-BE49-F238E27FC236}">
                  <a16:creationId xmlns:a16="http://schemas.microsoft.com/office/drawing/2014/main" id="{F3CD0AF7-167B-5F4A-8806-28FE99292A21}"/>
                </a:ext>
              </a:extLst>
            </p:cNvPr>
            <p:cNvSpPr/>
            <p:nvPr/>
          </p:nvSpPr>
          <p:spPr>
            <a:xfrm>
              <a:off x="7404446" y="5810183"/>
              <a:ext cx="1230725" cy="347472"/>
            </a:xfrm>
            <a:prstGeom prst="can">
              <a:avLst/>
            </a:prstGeom>
            <a:solidFill>
              <a:srgbClr val="FF948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AWS/Glacier</a:t>
              </a:r>
            </a:p>
          </p:txBody>
        </p:sp>
      </p:grpSp>
    </p:spTree>
    <p:extLst>
      <p:ext uri="{BB962C8B-B14F-4D97-AF65-F5344CB8AC3E}">
        <p14:creationId xmlns:p14="http://schemas.microsoft.com/office/powerpoint/2010/main" val="386325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Arrow Connector 59">
            <a:extLst>
              <a:ext uri="{FF2B5EF4-FFF2-40B4-BE49-F238E27FC236}">
                <a16:creationId xmlns:a16="http://schemas.microsoft.com/office/drawing/2014/main" id="{69F8846D-9911-E444-B913-CDC91D2458B0}"/>
              </a:ext>
            </a:extLst>
          </p:cNvPr>
          <p:cNvCxnSpPr>
            <a:cxnSpLocks/>
          </p:cNvCxnSpPr>
          <p:nvPr/>
        </p:nvCxnSpPr>
        <p:spPr>
          <a:xfrm flipV="1">
            <a:off x="10424160" y="3097174"/>
            <a:ext cx="0" cy="373035"/>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C59BA2A6-ACC6-AA47-928E-5A670EB50ED2}"/>
              </a:ext>
            </a:extLst>
          </p:cNvPr>
          <p:cNvGrpSpPr/>
          <p:nvPr/>
        </p:nvGrpSpPr>
        <p:grpSpPr>
          <a:xfrm>
            <a:off x="5363454" y="3796498"/>
            <a:ext cx="1916360" cy="2561250"/>
            <a:chOff x="5510425" y="4053020"/>
            <a:chExt cx="1813528" cy="2490139"/>
          </a:xfrm>
        </p:grpSpPr>
        <p:pic>
          <p:nvPicPr>
            <p:cNvPr id="1028" name="Picture 4" descr="whimsical black and white owl clipart #1">
              <a:extLst>
                <a:ext uri="{FF2B5EF4-FFF2-40B4-BE49-F238E27FC236}">
                  <a16:creationId xmlns:a16="http://schemas.microsoft.com/office/drawing/2014/main" id="{8549976F-5E36-0241-8DD0-E4DEA7BDB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425" y="4053020"/>
              <a:ext cx="1813528" cy="2490139"/>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BE06A084-189D-B94D-B7F9-195370136775}"/>
                </a:ext>
              </a:extLst>
            </p:cNvPr>
            <p:cNvSpPr txBox="1"/>
            <p:nvPr/>
          </p:nvSpPr>
          <p:spPr>
            <a:xfrm>
              <a:off x="5942249" y="4936386"/>
              <a:ext cx="1163204" cy="923330"/>
            </a:xfrm>
            <a:prstGeom prst="rect">
              <a:avLst/>
            </a:prstGeom>
            <a:noFill/>
          </p:spPr>
          <p:txBody>
            <a:bodyPr wrap="none" rtlCol="0">
              <a:spAutoFit/>
            </a:bodyPr>
            <a:lstStyle/>
            <a:p>
              <a:r>
                <a:rPr lang="en-US" b="1" dirty="0"/>
                <a:t>O</a:t>
              </a:r>
              <a:r>
                <a:rPr lang="en-US" dirty="0"/>
                <a:t>pen </a:t>
              </a:r>
            </a:p>
            <a:p>
              <a:r>
                <a:rPr lang="en-US" b="1" dirty="0"/>
                <a:t>W</a:t>
              </a:r>
              <a:r>
                <a:rPr lang="en-US" dirty="0"/>
                <a:t>orkflow </a:t>
              </a:r>
            </a:p>
            <a:p>
              <a:r>
                <a:rPr lang="en-US" b="1" dirty="0"/>
                <a:t>L</a:t>
              </a:r>
              <a:r>
                <a:rPr lang="en-US" dirty="0"/>
                <a:t>ayer</a:t>
              </a:r>
            </a:p>
          </p:txBody>
        </p:sp>
      </p:grpSp>
      <p:sp>
        <p:nvSpPr>
          <p:cNvPr id="111" name="Round Diagonal Corner Rectangle 110">
            <a:extLst>
              <a:ext uri="{FF2B5EF4-FFF2-40B4-BE49-F238E27FC236}">
                <a16:creationId xmlns:a16="http://schemas.microsoft.com/office/drawing/2014/main" id="{27C7C7D0-2605-3546-AC30-6786BF3B9314}"/>
              </a:ext>
            </a:extLst>
          </p:cNvPr>
          <p:cNvSpPr/>
          <p:nvPr/>
        </p:nvSpPr>
        <p:spPr>
          <a:xfrm>
            <a:off x="5074439" y="3470209"/>
            <a:ext cx="6951084" cy="3093637"/>
          </a:xfrm>
          <a:prstGeom prst="round2DiagRect">
            <a:avLst/>
          </a:prstGeom>
          <a:solidFill>
            <a:schemeClr val="accent6">
              <a:lumMod val="20000"/>
              <a:lumOff val="80000"/>
              <a:alpha val="36000"/>
            </a:schemeClr>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28359" y="521219"/>
            <a:ext cx="10448544" cy="625473"/>
          </a:xfrm>
        </p:spPr>
        <p:txBody>
          <a:bodyPr/>
          <a:lstStyle/>
          <a:p>
            <a:r>
              <a:rPr lang="en-US" dirty="0"/>
              <a:t>  From </a:t>
            </a:r>
            <a:r>
              <a:rPr lang="en-US" dirty="0" err="1"/>
              <a:t>DPQueue</a:t>
            </a:r>
            <a:r>
              <a:rPr lang="en-US" dirty="0"/>
              <a:t> to </a:t>
            </a:r>
            <a:r>
              <a:rPr lang="en-US" dirty="0" err="1"/>
              <a:t>HTCondor</a:t>
            </a:r>
            <a:endParaRPr lang="en-US" dirty="0"/>
          </a:p>
        </p:txBody>
      </p:sp>
      <p:sp>
        <p:nvSpPr>
          <p:cNvPr id="33" name="TextBox 9">
            <a:extLst>
              <a:ext uri="{FF2B5EF4-FFF2-40B4-BE49-F238E27FC236}">
                <a16:creationId xmlns:a16="http://schemas.microsoft.com/office/drawing/2014/main" id="{DBB14CF0-362A-E244-81E1-6FFC3114B635}"/>
              </a:ext>
            </a:extLst>
          </p:cNvPr>
          <p:cNvSpPr txBox="1">
            <a:spLocks noChangeArrowheads="1"/>
          </p:cNvSpPr>
          <p:nvPr/>
        </p:nvSpPr>
        <p:spPr bwMode="auto">
          <a:xfrm>
            <a:off x="7262279" y="5804523"/>
            <a:ext cx="426048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OWL processes each request through the requested Workflow Name template</a:t>
            </a:r>
          </a:p>
        </p:txBody>
      </p:sp>
      <p:grpSp>
        <p:nvGrpSpPr>
          <p:cNvPr id="35" name="Group 7">
            <a:extLst>
              <a:ext uri="{FF2B5EF4-FFF2-40B4-BE49-F238E27FC236}">
                <a16:creationId xmlns:a16="http://schemas.microsoft.com/office/drawing/2014/main" id="{824801F7-9501-9549-933D-395591C5940E}"/>
              </a:ext>
            </a:extLst>
          </p:cNvPr>
          <p:cNvGrpSpPr>
            <a:grpSpLocks/>
          </p:cNvGrpSpPr>
          <p:nvPr/>
        </p:nvGrpSpPr>
        <p:grpSpPr bwMode="auto">
          <a:xfrm>
            <a:off x="399485" y="4572059"/>
            <a:ext cx="2005072" cy="1828800"/>
            <a:chOff x="2770516" y="4039211"/>
            <a:chExt cx="2211917" cy="1936750"/>
          </a:xfrm>
        </p:grpSpPr>
        <p:sp>
          <p:nvSpPr>
            <p:cNvPr id="36" name="Hexagon 2">
              <a:extLst>
                <a:ext uri="{FF2B5EF4-FFF2-40B4-BE49-F238E27FC236}">
                  <a16:creationId xmlns:a16="http://schemas.microsoft.com/office/drawing/2014/main" id="{0E2A0036-389D-9340-8264-E8D8E857344E}"/>
                </a:ext>
              </a:extLst>
            </p:cNvPr>
            <p:cNvSpPr>
              <a:spLocks noChangeArrowheads="1"/>
            </p:cNvSpPr>
            <p:nvPr/>
          </p:nvSpPr>
          <p:spPr bwMode="auto">
            <a:xfrm>
              <a:off x="2770516" y="4039211"/>
              <a:ext cx="2211917" cy="1936750"/>
            </a:xfrm>
            <a:prstGeom prst="hexagon">
              <a:avLst>
                <a:gd name="adj" fmla="val 24999"/>
                <a:gd name="vf" fmla="val 115470"/>
              </a:avLst>
            </a:prstGeom>
            <a:noFill/>
            <a:ln w="50800">
              <a:solidFill>
                <a:schemeClr val="accent1">
                  <a:lumMod val="75000"/>
                </a:schemeClr>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en-US" dirty="0"/>
            </a:p>
          </p:txBody>
        </p:sp>
        <p:sp>
          <p:nvSpPr>
            <p:cNvPr id="37" name="TextBox 6">
              <a:extLst>
                <a:ext uri="{FF2B5EF4-FFF2-40B4-BE49-F238E27FC236}">
                  <a16:creationId xmlns:a16="http://schemas.microsoft.com/office/drawing/2014/main" id="{625D9AAA-BA1E-9B4C-A3CE-5EA7087C8610}"/>
                </a:ext>
              </a:extLst>
            </p:cNvPr>
            <p:cNvSpPr txBox="1">
              <a:spLocks noChangeArrowheads="1"/>
            </p:cNvSpPr>
            <p:nvPr/>
          </p:nvSpPr>
          <p:spPr bwMode="auto">
            <a:xfrm>
              <a:off x="3175001" y="4413249"/>
              <a:ext cx="140294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t>The</a:t>
              </a:r>
            </a:p>
            <a:p>
              <a:pPr algn="ctr" eaLnBrk="1" hangingPunct="1"/>
              <a:r>
                <a:rPr lang="en-US" dirty="0" err="1"/>
                <a:t>Shoveler</a:t>
              </a:r>
              <a:endParaRPr lang="en-US" dirty="0"/>
            </a:p>
          </p:txBody>
        </p:sp>
      </p:grpSp>
      <p:grpSp>
        <p:nvGrpSpPr>
          <p:cNvPr id="48" name="Group 47">
            <a:extLst>
              <a:ext uri="{FF2B5EF4-FFF2-40B4-BE49-F238E27FC236}">
                <a16:creationId xmlns:a16="http://schemas.microsoft.com/office/drawing/2014/main" id="{7954B034-1D0B-0146-A2FF-F467A097BE77}"/>
              </a:ext>
            </a:extLst>
          </p:cNvPr>
          <p:cNvGrpSpPr>
            <a:grpSpLocks noChangeAspect="1"/>
          </p:cNvGrpSpPr>
          <p:nvPr/>
        </p:nvGrpSpPr>
        <p:grpSpPr>
          <a:xfrm>
            <a:off x="9310285" y="1242411"/>
            <a:ext cx="2286000" cy="1870530"/>
            <a:chOff x="8888980" y="1211962"/>
            <a:chExt cx="2569794" cy="2180776"/>
          </a:xfrm>
        </p:grpSpPr>
        <p:grpSp>
          <p:nvGrpSpPr>
            <p:cNvPr id="25" name="Group 7">
              <a:extLst>
                <a:ext uri="{FF2B5EF4-FFF2-40B4-BE49-F238E27FC236}">
                  <a16:creationId xmlns:a16="http://schemas.microsoft.com/office/drawing/2014/main" id="{B2FB7FBC-593E-F742-AC69-908775646E92}"/>
                </a:ext>
              </a:extLst>
            </p:cNvPr>
            <p:cNvGrpSpPr>
              <a:grpSpLocks/>
            </p:cNvGrpSpPr>
            <p:nvPr/>
          </p:nvGrpSpPr>
          <p:grpSpPr bwMode="auto">
            <a:xfrm>
              <a:off x="8888980" y="1211962"/>
              <a:ext cx="2569794" cy="2180776"/>
              <a:chOff x="2889230" y="3988885"/>
              <a:chExt cx="2023107" cy="1613549"/>
            </a:xfrm>
          </p:grpSpPr>
          <p:sp>
            <p:nvSpPr>
              <p:cNvPr id="26" name="Hexagon 2">
                <a:extLst>
                  <a:ext uri="{FF2B5EF4-FFF2-40B4-BE49-F238E27FC236}">
                    <a16:creationId xmlns:a16="http://schemas.microsoft.com/office/drawing/2014/main" id="{9080EC23-BAE9-DE49-81A2-AA662F5D608E}"/>
                  </a:ext>
                </a:extLst>
              </p:cNvPr>
              <p:cNvSpPr>
                <a:spLocks noChangeArrowheads="1"/>
              </p:cNvSpPr>
              <p:nvPr/>
            </p:nvSpPr>
            <p:spPr bwMode="auto">
              <a:xfrm>
                <a:off x="2889230" y="3988885"/>
                <a:ext cx="2023107" cy="1613549"/>
              </a:xfrm>
              <a:prstGeom prst="hexagon">
                <a:avLst>
                  <a:gd name="adj" fmla="val 24999"/>
                  <a:gd name="vf" fmla="val 115470"/>
                </a:avLst>
              </a:prstGeom>
              <a:noFill/>
              <a:ln w="508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en-US" dirty="0"/>
              </a:p>
            </p:txBody>
          </p:sp>
          <p:sp>
            <p:nvSpPr>
              <p:cNvPr id="27" name="TextBox 6">
                <a:extLst>
                  <a:ext uri="{FF2B5EF4-FFF2-40B4-BE49-F238E27FC236}">
                    <a16:creationId xmlns:a16="http://schemas.microsoft.com/office/drawing/2014/main" id="{F5746102-3B64-2C42-8EC1-CBDB5B6972C8}"/>
                  </a:ext>
                </a:extLst>
              </p:cNvPr>
              <p:cNvSpPr txBox="1">
                <a:spLocks noChangeArrowheads="1"/>
              </p:cNvSpPr>
              <p:nvPr/>
            </p:nvSpPr>
            <p:spPr bwMode="auto">
              <a:xfrm>
                <a:off x="3225777" y="4605652"/>
                <a:ext cx="1238261" cy="662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err="1"/>
                  <a:t>DAGMan</a:t>
                </a:r>
                <a:endParaRPr lang="en-US" dirty="0"/>
              </a:p>
              <a:p>
                <a:pPr algn="ctr" eaLnBrk="1" hangingPunct="1"/>
                <a:r>
                  <a:rPr lang="en-US" dirty="0"/>
                  <a:t>Scheduler</a:t>
                </a:r>
              </a:p>
            </p:txBody>
          </p:sp>
        </p:grpSp>
        <p:pic>
          <p:nvPicPr>
            <p:cNvPr id="1026" name="Picture 2" descr="https://research.cs.wisc.edu/htcondor/logos/htcondor_logos/PNG/HTCondor_red_blk_notag.png">
              <a:extLst>
                <a:ext uri="{FF2B5EF4-FFF2-40B4-BE49-F238E27FC236}">
                  <a16:creationId xmlns:a16="http://schemas.microsoft.com/office/drawing/2014/main" id="{3E7B58EC-5902-D74A-9D85-FE0F4615D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8248" y="1607823"/>
              <a:ext cx="1799068" cy="42493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1" name="Straight Arrow Connector 50">
            <a:extLst>
              <a:ext uri="{FF2B5EF4-FFF2-40B4-BE49-F238E27FC236}">
                <a16:creationId xmlns:a16="http://schemas.microsoft.com/office/drawing/2014/main" id="{7F0D41E7-3022-3642-BA58-E3968B46D4C7}"/>
              </a:ext>
            </a:extLst>
          </p:cNvPr>
          <p:cNvCxnSpPr>
            <a:cxnSpLocks/>
          </p:cNvCxnSpPr>
          <p:nvPr/>
        </p:nvCxnSpPr>
        <p:spPr>
          <a:xfrm>
            <a:off x="1400689" y="3215369"/>
            <a:ext cx="0" cy="1363162"/>
          </a:xfrm>
          <a:prstGeom prst="straightConnector1">
            <a:avLst/>
          </a:prstGeom>
          <a:ln w="41275" cmpd="sng">
            <a:solidFill>
              <a:schemeClr val="tx1"/>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BC40D0D-507E-E145-B8AB-678A0F1963AA}"/>
              </a:ext>
            </a:extLst>
          </p:cNvPr>
          <p:cNvCxnSpPr>
            <a:cxnSpLocks/>
          </p:cNvCxnSpPr>
          <p:nvPr/>
        </p:nvCxnSpPr>
        <p:spPr>
          <a:xfrm>
            <a:off x="2404557" y="5475808"/>
            <a:ext cx="427083"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A0F070A3-864F-4E4C-A908-B13D01097139}"/>
              </a:ext>
            </a:extLst>
          </p:cNvPr>
          <p:cNvCxnSpPr>
            <a:cxnSpLocks/>
          </p:cNvCxnSpPr>
          <p:nvPr/>
        </p:nvCxnSpPr>
        <p:spPr>
          <a:xfrm>
            <a:off x="10424160" y="4548499"/>
            <a:ext cx="0" cy="507161"/>
          </a:xfrm>
          <a:prstGeom prst="straightConnector1">
            <a:avLst/>
          </a:prstGeom>
          <a:ln w="41275" cmpd="sng">
            <a:solidFill>
              <a:schemeClr val="tx1"/>
            </a:solidFill>
            <a:headEnd type="triangle" w="med" len="med"/>
            <a:tailEnd type="none" w="lg" len="med"/>
          </a:ln>
        </p:spPr>
        <p:style>
          <a:lnRef idx="1">
            <a:schemeClr val="accent1"/>
          </a:lnRef>
          <a:fillRef idx="0">
            <a:schemeClr val="accent1"/>
          </a:fillRef>
          <a:effectRef idx="0">
            <a:schemeClr val="accent1"/>
          </a:effectRef>
          <a:fontRef idx="minor">
            <a:schemeClr val="tx1"/>
          </a:fontRef>
        </p:style>
      </p:cxnSp>
      <p:sp>
        <p:nvSpPr>
          <p:cNvPr id="93" name="Rounded Rectangle 16">
            <a:extLst>
              <a:ext uri="{FF2B5EF4-FFF2-40B4-BE49-F238E27FC236}">
                <a16:creationId xmlns:a16="http://schemas.microsoft.com/office/drawing/2014/main" id="{08C1D1FB-7971-3D43-9DA5-4C77049FAE9B}"/>
              </a:ext>
            </a:extLst>
          </p:cNvPr>
          <p:cNvSpPr>
            <a:spLocks noChangeArrowheads="1"/>
          </p:cNvSpPr>
          <p:nvPr/>
        </p:nvSpPr>
        <p:spPr bwMode="auto">
          <a:xfrm>
            <a:off x="9615689" y="4937760"/>
            <a:ext cx="1675193" cy="793543"/>
          </a:xfrm>
          <a:prstGeom prst="roundRect">
            <a:avLst>
              <a:gd name="adj" fmla="val 16667"/>
            </a:avLst>
          </a:prstGeom>
          <a:solidFill>
            <a:schemeClr val="accent6">
              <a:lumMod val="60000"/>
              <a:lumOff val="40000"/>
            </a:schemeClr>
          </a:solidFill>
          <a:ln w="9525">
            <a:solidFill>
              <a:schemeClr val="tx1"/>
            </a:solidFill>
            <a:round/>
            <a:headEnd/>
            <a:tailEnd/>
          </a:ln>
        </p:spPr>
        <p:txBody>
          <a:bodyPr wrap="none" anchor="ctr"/>
          <a:lstStyle/>
          <a:p>
            <a:pPr algn="ctr" eaLnBrk="0" hangingPunct="0"/>
            <a:r>
              <a:rPr lang="en-US" sz="1800" dirty="0"/>
              <a:t>Workflow</a:t>
            </a:r>
          </a:p>
          <a:p>
            <a:pPr algn="ctr" eaLnBrk="0" hangingPunct="0"/>
            <a:r>
              <a:rPr lang="en-US" sz="1800" dirty="0"/>
              <a:t>Templates</a:t>
            </a:r>
          </a:p>
        </p:txBody>
      </p:sp>
      <p:cxnSp>
        <p:nvCxnSpPr>
          <p:cNvPr id="64" name="Straight Arrow Connector 63">
            <a:extLst>
              <a:ext uri="{FF2B5EF4-FFF2-40B4-BE49-F238E27FC236}">
                <a16:creationId xmlns:a16="http://schemas.microsoft.com/office/drawing/2014/main" id="{4A138979-BD7D-BD40-9630-C2C04469084C}"/>
              </a:ext>
            </a:extLst>
          </p:cNvPr>
          <p:cNvCxnSpPr>
            <a:cxnSpLocks/>
          </p:cNvCxnSpPr>
          <p:nvPr/>
        </p:nvCxnSpPr>
        <p:spPr>
          <a:xfrm>
            <a:off x="7018972" y="5303520"/>
            <a:ext cx="48661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86">
            <a:extLst>
              <a:ext uri="{FF2B5EF4-FFF2-40B4-BE49-F238E27FC236}">
                <a16:creationId xmlns:a16="http://schemas.microsoft.com/office/drawing/2014/main" id="{78E36906-31EE-544C-B311-D95ECA3D86F1}"/>
              </a:ext>
            </a:extLst>
          </p:cNvPr>
          <p:cNvGrpSpPr>
            <a:grpSpLocks/>
          </p:cNvGrpSpPr>
          <p:nvPr/>
        </p:nvGrpSpPr>
        <p:grpSpPr bwMode="auto">
          <a:xfrm>
            <a:off x="451012" y="1205521"/>
            <a:ext cx="6338222" cy="2033247"/>
            <a:chOff x="249450" y="2903714"/>
            <a:chExt cx="6134765" cy="2898539"/>
          </a:xfrm>
          <a:noFill/>
        </p:grpSpPr>
        <p:grpSp>
          <p:nvGrpSpPr>
            <p:cNvPr id="6" name="Group 84">
              <a:extLst>
                <a:ext uri="{FF2B5EF4-FFF2-40B4-BE49-F238E27FC236}">
                  <a16:creationId xmlns:a16="http://schemas.microsoft.com/office/drawing/2014/main" id="{CB8390B5-2F71-FA43-B2E3-6F79EA0256B0}"/>
                </a:ext>
              </a:extLst>
            </p:cNvPr>
            <p:cNvGrpSpPr>
              <a:grpSpLocks/>
            </p:cNvGrpSpPr>
            <p:nvPr/>
          </p:nvGrpSpPr>
          <p:grpSpPr bwMode="auto">
            <a:xfrm>
              <a:off x="249450" y="2903714"/>
              <a:ext cx="6134765" cy="2898539"/>
              <a:chOff x="249450" y="2565058"/>
              <a:chExt cx="6134765" cy="2898539"/>
            </a:xfrm>
            <a:grpFill/>
          </p:grpSpPr>
          <p:cxnSp>
            <p:nvCxnSpPr>
              <p:cNvPr id="8" name="Straight Connector 7">
                <a:extLst>
                  <a:ext uri="{FF2B5EF4-FFF2-40B4-BE49-F238E27FC236}">
                    <a16:creationId xmlns:a16="http://schemas.microsoft.com/office/drawing/2014/main" id="{36FE7C98-C4B0-A04F-BD25-9D68CB2519E4}"/>
                  </a:ext>
                </a:extLst>
              </p:cNvPr>
              <p:cNvCxnSpPr>
                <a:cxnSpLocks/>
              </p:cNvCxnSpPr>
              <p:nvPr/>
            </p:nvCxnSpPr>
            <p:spPr bwMode="auto">
              <a:xfrm>
                <a:off x="3605693" y="3415970"/>
                <a:ext cx="976135" cy="0"/>
              </a:xfrm>
              <a:prstGeom prst="line">
                <a:avLst/>
              </a:prstGeom>
              <a:grpFill/>
              <a:ln w="38100" cmpd="sng">
                <a:solidFill>
                  <a:srgbClr val="3366FF"/>
                </a:solidFill>
                <a:prstDash val="dash"/>
              </a:ln>
            </p:spPr>
            <p:style>
              <a:lnRef idx="2">
                <a:schemeClr val="accent1"/>
              </a:lnRef>
              <a:fillRef idx="0">
                <a:schemeClr val="accent1"/>
              </a:fillRef>
              <a:effectRef idx="1">
                <a:schemeClr val="accent1"/>
              </a:effectRef>
              <a:fontRef idx="minor">
                <a:schemeClr val="tx1"/>
              </a:fontRef>
            </p:style>
          </p:cxnSp>
          <p:sp>
            <p:nvSpPr>
              <p:cNvPr id="9" name="Process 8">
                <a:extLst>
                  <a:ext uri="{FF2B5EF4-FFF2-40B4-BE49-F238E27FC236}">
                    <a16:creationId xmlns:a16="http://schemas.microsoft.com/office/drawing/2014/main" id="{22E91EA7-EBF7-3F42-9907-A6049CE849D3}"/>
                  </a:ext>
                </a:extLst>
              </p:cNvPr>
              <p:cNvSpPr/>
              <p:nvPr/>
            </p:nvSpPr>
            <p:spPr bwMode="auto">
              <a:xfrm>
                <a:off x="249450" y="2565058"/>
                <a:ext cx="6134765" cy="2898539"/>
              </a:xfrm>
              <a:prstGeom prst="flowChartProcess">
                <a:avLst/>
              </a:prstGeom>
              <a:grpFill/>
              <a:ln w="25400">
                <a:solidFill>
                  <a:srgbClr val="3366FF"/>
                </a:solid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10" name="Group 66">
                <a:extLst>
                  <a:ext uri="{FF2B5EF4-FFF2-40B4-BE49-F238E27FC236}">
                    <a16:creationId xmlns:a16="http://schemas.microsoft.com/office/drawing/2014/main" id="{BFD4B12B-CF8C-024B-A92B-9A284984039A}"/>
                  </a:ext>
                </a:extLst>
              </p:cNvPr>
              <p:cNvGrpSpPr>
                <a:grpSpLocks/>
              </p:cNvGrpSpPr>
              <p:nvPr/>
            </p:nvGrpSpPr>
            <p:grpSpPr bwMode="auto">
              <a:xfrm>
                <a:off x="451374" y="2845808"/>
                <a:ext cx="1428750" cy="950706"/>
                <a:chOff x="1742545" y="2814058"/>
                <a:chExt cx="1428750" cy="950706"/>
              </a:xfrm>
              <a:grpFill/>
            </p:grpSpPr>
            <p:sp>
              <p:nvSpPr>
                <p:cNvPr id="21" name="Parallelogram 20">
                  <a:extLst>
                    <a:ext uri="{FF2B5EF4-FFF2-40B4-BE49-F238E27FC236}">
                      <a16:creationId xmlns:a16="http://schemas.microsoft.com/office/drawing/2014/main" id="{26748497-E2A0-1744-8111-0372B693345C}"/>
                    </a:ext>
                  </a:extLst>
                </p:cNvPr>
                <p:cNvSpPr/>
                <p:nvPr/>
              </p:nvSpPr>
              <p:spPr bwMode="auto">
                <a:xfrm>
                  <a:off x="1742545" y="2814058"/>
                  <a:ext cx="1428750" cy="950706"/>
                </a:xfrm>
                <a:prstGeom prst="parallelogram">
                  <a:avLst/>
                </a:prstGeom>
                <a:grpFill/>
                <a:ln>
                  <a:solidFill>
                    <a:srgbClr val="3366FF"/>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 name="TextBox 64">
                  <a:extLst>
                    <a:ext uri="{FF2B5EF4-FFF2-40B4-BE49-F238E27FC236}">
                      <a16:creationId xmlns:a16="http://schemas.microsoft.com/office/drawing/2014/main" id="{8FDCBF4E-DA7A-1240-BFED-BD60DC585BF7}"/>
                    </a:ext>
                  </a:extLst>
                </p:cNvPr>
                <p:cNvSpPr txBox="1">
                  <a:spLocks noChangeArrowheads="1"/>
                </p:cNvSpPr>
                <p:nvPr/>
              </p:nvSpPr>
              <p:spPr bwMode="auto">
                <a:xfrm>
                  <a:off x="1958949" y="2907440"/>
                  <a:ext cx="995941" cy="723949"/>
                </a:xfrm>
                <a:prstGeom prst="rect">
                  <a:avLst/>
                </a:prstGeom>
                <a:grpFill/>
                <a:ln>
                  <a:solidFill>
                    <a:srgbClr val="3366FF"/>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dirty="0"/>
                    <a:t>Dataset Name</a:t>
                  </a:r>
                </a:p>
                <a:p>
                  <a:pPr eaLnBrk="1" hangingPunct="1"/>
                  <a:r>
                    <a:rPr lang="en-US" sz="900" dirty="0"/>
                    <a:t>Workflow Name</a:t>
                  </a:r>
                </a:p>
                <a:p>
                  <a:pPr eaLnBrk="1" hangingPunct="1"/>
                  <a:r>
                    <a:rPr lang="en-US" sz="900" dirty="0"/>
                    <a:t>Priority</a:t>
                  </a:r>
                </a:p>
              </p:txBody>
            </p:sp>
          </p:grpSp>
          <p:grpSp>
            <p:nvGrpSpPr>
              <p:cNvPr id="11" name="Group 70">
                <a:extLst>
                  <a:ext uri="{FF2B5EF4-FFF2-40B4-BE49-F238E27FC236}">
                    <a16:creationId xmlns:a16="http://schemas.microsoft.com/office/drawing/2014/main" id="{3F73DCCA-5A66-A14A-8952-0D7CB2743B00}"/>
                  </a:ext>
                </a:extLst>
              </p:cNvPr>
              <p:cNvGrpSpPr>
                <a:grpSpLocks/>
              </p:cNvGrpSpPr>
              <p:nvPr/>
            </p:nvGrpSpPr>
            <p:grpSpPr bwMode="auto">
              <a:xfrm>
                <a:off x="4760912" y="2836345"/>
                <a:ext cx="1452562" cy="950706"/>
                <a:chOff x="1164700" y="2838461"/>
                <a:chExt cx="1452562" cy="950706"/>
              </a:xfrm>
              <a:grpFill/>
            </p:grpSpPr>
            <p:sp>
              <p:nvSpPr>
                <p:cNvPr id="19" name="Parallelogram 18">
                  <a:extLst>
                    <a:ext uri="{FF2B5EF4-FFF2-40B4-BE49-F238E27FC236}">
                      <a16:creationId xmlns:a16="http://schemas.microsoft.com/office/drawing/2014/main" id="{D5EAE6DD-29C1-9C48-ADDF-C0869A8B8FEA}"/>
                    </a:ext>
                  </a:extLst>
                </p:cNvPr>
                <p:cNvSpPr/>
                <p:nvPr/>
              </p:nvSpPr>
              <p:spPr bwMode="auto">
                <a:xfrm>
                  <a:off x="1164700" y="2838461"/>
                  <a:ext cx="1452562" cy="950706"/>
                </a:xfrm>
                <a:prstGeom prst="parallelogram">
                  <a:avLst/>
                </a:prstGeom>
                <a:grpFill/>
                <a:ln>
                  <a:solidFill>
                    <a:srgbClr val="3366FF"/>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 name="TextBox 72">
                  <a:extLst>
                    <a:ext uri="{FF2B5EF4-FFF2-40B4-BE49-F238E27FC236}">
                      <a16:creationId xmlns:a16="http://schemas.microsoft.com/office/drawing/2014/main" id="{8C89E010-F7AF-F743-BE15-FC916F130295}"/>
                    </a:ext>
                  </a:extLst>
                </p:cNvPr>
                <p:cNvSpPr txBox="1">
                  <a:spLocks noChangeArrowheads="1"/>
                </p:cNvSpPr>
                <p:nvPr/>
              </p:nvSpPr>
              <p:spPr bwMode="auto">
                <a:xfrm>
                  <a:off x="1347264" y="2910183"/>
                  <a:ext cx="998991" cy="791758"/>
                </a:xfrm>
                <a:prstGeom prst="rect">
                  <a:avLst/>
                </a:prstGeom>
                <a:grpFill/>
                <a:ln>
                  <a:solidFill>
                    <a:srgbClr val="3366FF"/>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dirty="0"/>
                    <a:t>Dataset Name</a:t>
                  </a:r>
                </a:p>
                <a:p>
                  <a:pPr eaLnBrk="1" hangingPunct="1"/>
                  <a:r>
                    <a:rPr lang="en-US" sz="900" dirty="0"/>
                    <a:t>Workflow Name</a:t>
                  </a:r>
                </a:p>
                <a:p>
                  <a:pPr eaLnBrk="1" hangingPunct="1"/>
                  <a:r>
                    <a:rPr lang="en-US" sz="900" dirty="0"/>
                    <a:t>Priority</a:t>
                  </a:r>
                </a:p>
              </p:txBody>
            </p:sp>
          </p:grpSp>
          <p:grpSp>
            <p:nvGrpSpPr>
              <p:cNvPr id="13" name="Group 76">
                <a:extLst>
                  <a:ext uri="{FF2B5EF4-FFF2-40B4-BE49-F238E27FC236}">
                    <a16:creationId xmlns:a16="http://schemas.microsoft.com/office/drawing/2014/main" id="{70ABEE78-1C5D-354B-9728-4FBC782F476C}"/>
                  </a:ext>
                </a:extLst>
              </p:cNvPr>
              <p:cNvGrpSpPr>
                <a:grpSpLocks/>
              </p:cNvGrpSpPr>
              <p:nvPr/>
            </p:nvGrpSpPr>
            <p:grpSpPr bwMode="auto">
              <a:xfrm>
                <a:off x="2064274" y="2848982"/>
                <a:ext cx="1428750" cy="950706"/>
                <a:chOff x="1742546" y="2812996"/>
                <a:chExt cx="1428750" cy="950706"/>
              </a:xfrm>
              <a:grpFill/>
            </p:grpSpPr>
            <p:sp>
              <p:nvSpPr>
                <p:cNvPr id="15" name="Parallelogram 14">
                  <a:extLst>
                    <a:ext uri="{FF2B5EF4-FFF2-40B4-BE49-F238E27FC236}">
                      <a16:creationId xmlns:a16="http://schemas.microsoft.com/office/drawing/2014/main" id="{9C1BD7A0-B2FE-1C45-AF5F-AAA863A02D1C}"/>
                    </a:ext>
                  </a:extLst>
                </p:cNvPr>
                <p:cNvSpPr/>
                <p:nvPr/>
              </p:nvSpPr>
              <p:spPr bwMode="auto">
                <a:xfrm>
                  <a:off x="1742546" y="2812996"/>
                  <a:ext cx="1428750" cy="950706"/>
                </a:xfrm>
                <a:prstGeom prst="parallelogram">
                  <a:avLst/>
                </a:prstGeom>
                <a:grpFill/>
                <a:ln>
                  <a:solidFill>
                    <a:srgbClr val="3366FF"/>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TextBox 78">
                  <a:extLst>
                    <a:ext uri="{FF2B5EF4-FFF2-40B4-BE49-F238E27FC236}">
                      <a16:creationId xmlns:a16="http://schemas.microsoft.com/office/drawing/2014/main" id="{C461DE7F-EE9F-354C-B9BA-E8732BF4C4D3}"/>
                    </a:ext>
                  </a:extLst>
                </p:cNvPr>
                <p:cNvSpPr txBox="1">
                  <a:spLocks noChangeArrowheads="1"/>
                </p:cNvSpPr>
                <p:nvPr/>
              </p:nvSpPr>
              <p:spPr bwMode="auto">
                <a:xfrm>
                  <a:off x="1957426" y="2900261"/>
                  <a:ext cx="998991" cy="791759"/>
                </a:xfrm>
                <a:prstGeom prst="rect">
                  <a:avLst/>
                </a:prstGeom>
                <a:grpFill/>
                <a:ln>
                  <a:solidFill>
                    <a:srgbClr val="3366FF"/>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dirty="0"/>
                    <a:t>Dataset Name</a:t>
                  </a:r>
                </a:p>
                <a:p>
                  <a:pPr eaLnBrk="1" hangingPunct="1"/>
                  <a:r>
                    <a:rPr lang="en-US" sz="900" dirty="0"/>
                    <a:t>Workflow Name</a:t>
                  </a:r>
                </a:p>
                <a:p>
                  <a:pPr eaLnBrk="1" hangingPunct="1"/>
                  <a:r>
                    <a:rPr lang="en-US" sz="900" dirty="0"/>
                    <a:t>Priority</a:t>
                  </a:r>
                </a:p>
              </p:txBody>
            </p:sp>
          </p:grpSp>
          <p:sp>
            <p:nvSpPr>
              <p:cNvPr id="14" name="TextBox 79">
                <a:extLst>
                  <a:ext uri="{FF2B5EF4-FFF2-40B4-BE49-F238E27FC236}">
                    <a16:creationId xmlns:a16="http://schemas.microsoft.com/office/drawing/2014/main" id="{408C8772-2ED0-CA48-B330-F93172F9E914}"/>
                  </a:ext>
                </a:extLst>
              </p:cNvPr>
              <p:cNvSpPr txBox="1">
                <a:spLocks noChangeArrowheads="1"/>
              </p:cNvSpPr>
              <p:nvPr/>
            </p:nvSpPr>
            <p:spPr bwMode="auto">
              <a:xfrm>
                <a:off x="249450" y="3923132"/>
                <a:ext cx="4973917" cy="658136"/>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Data Processing Queue (DPQ)</a:t>
                </a:r>
              </a:p>
            </p:txBody>
          </p:sp>
        </p:grpSp>
        <p:sp>
          <p:nvSpPr>
            <p:cNvPr id="7" name="TextBox 82">
              <a:extLst>
                <a:ext uri="{FF2B5EF4-FFF2-40B4-BE49-F238E27FC236}">
                  <a16:creationId xmlns:a16="http://schemas.microsoft.com/office/drawing/2014/main" id="{3A8926B2-91E1-0B45-ABF7-58A7667995D7}"/>
                </a:ext>
              </a:extLst>
            </p:cNvPr>
            <p:cNvSpPr txBox="1">
              <a:spLocks noChangeArrowheads="1"/>
            </p:cNvSpPr>
            <p:nvPr/>
          </p:nvSpPr>
          <p:spPr bwMode="auto">
            <a:xfrm>
              <a:off x="798128" y="4791372"/>
              <a:ext cx="4425239" cy="833639"/>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requests for processing of a particular dataset, </a:t>
              </a:r>
            </a:p>
            <a:p>
              <a:pPr eaLnBrk="1" hangingPunct="1"/>
              <a:r>
                <a:rPr lang="en-US" sz="1600" dirty="0"/>
                <a:t>using a chosen workflow, at a specified priority</a:t>
              </a:r>
            </a:p>
          </p:txBody>
        </p:sp>
      </p:grpSp>
      <p:sp>
        <p:nvSpPr>
          <p:cNvPr id="99" name="Rectangle 98">
            <a:extLst>
              <a:ext uri="{FF2B5EF4-FFF2-40B4-BE49-F238E27FC236}">
                <a16:creationId xmlns:a16="http://schemas.microsoft.com/office/drawing/2014/main" id="{A459F586-1D48-A045-B702-5E963EEF6CF7}"/>
              </a:ext>
            </a:extLst>
          </p:cNvPr>
          <p:cNvSpPr/>
          <p:nvPr/>
        </p:nvSpPr>
        <p:spPr>
          <a:xfrm>
            <a:off x="7353255" y="3637093"/>
            <a:ext cx="4418864" cy="1200329"/>
          </a:xfrm>
          <a:prstGeom prst="rect">
            <a:avLst/>
          </a:prstGeom>
        </p:spPr>
        <p:txBody>
          <a:bodyPr wrap="square">
            <a:spAutoFit/>
          </a:bodyPr>
          <a:lstStyle/>
          <a:p>
            <a:r>
              <a:rPr lang="en-US" dirty="0"/>
              <a:t>Workflow templates rendered with dataset specific values into </a:t>
            </a:r>
            <a:r>
              <a:rPr lang="en-US" u="sng" dirty="0" err="1"/>
              <a:t>DAGMan</a:t>
            </a:r>
            <a:r>
              <a:rPr lang="en-US" u="sng" dirty="0"/>
              <a:t> .</a:t>
            </a:r>
            <a:r>
              <a:rPr lang="en-US" u="sng" dirty="0" err="1"/>
              <a:t>dag</a:t>
            </a:r>
            <a:r>
              <a:rPr lang="en-US" u="sng" dirty="0"/>
              <a:t> and .job files</a:t>
            </a:r>
            <a:r>
              <a:rPr lang="en-US" dirty="0"/>
              <a:t> are then ready for </a:t>
            </a:r>
            <a:r>
              <a:rPr lang="en-US" dirty="0" err="1"/>
              <a:t>HTCondor</a:t>
            </a:r>
            <a:r>
              <a:rPr lang="en-US" dirty="0"/>
              <a:t> scheduling and execution</a:t>
            </a:r>
          </a:p>
        </p:txBody>
      </p:sp>
      <p:sp>
        <p:nvSpPr>
          <p:cNvPr id="46" name="TextBox 9">
            <a:extLst>
              <a:ext uri="{FF2B5EF4-FFF2-40B4-BE49-F238E27FC236}">
                <a16:creationId xmlns:a16="http://schemas.microsoft.com/office/drawing/2014/main" id="{3614CC73-7129-BC43-A25B-0AE3D31B0594}"/>
              </a:ext>
            </a:extLst>
          </p:cNvPr>
          <p:cNvSpPr txBox="1">
            <a:spLocks noChangeArrowheads="1"/>
          </p:cNvSpPr>
          <p:nvPr/>
        </p:nvSpPr>
        <p:spPr bwMode="auto">
          <a:xfrm>
            <a:off x="2683311" y="4736826"/>
            <a:ext cx="2371725"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One “shovel-full” of the highest priority workflow requests are periodically shoveled to OWL</a:t>
            </a:r>
          </a:p>
        </p:txBody>
      </p:sp>
      <p:sp>
        <p:nvSpPr>
          <p:cNvPr id="121" name="Rounded Rectangle 16">
            <a:extLst>
              <a:ext uri="{FF2B5EF4-FFF2-40B4-BE49-F238E27FC236}">
                <a16:creationId xmlns:a16="http://schemas.microsoft.com/office/drawing/2014/main" id="{6990CF31-5FE7-A949-8DFE-10600E7F64C9}"/>
              </a:ext>
            </a:extLst>
          </p:cNvPr>
          <p:cNvSpPr>
            <a:spLocks noChangeArrowheads="1"/>
          </p:cNvSpPr>
          <p:nvPr/>
        </p:nvSpPr>
        <p:spPr bwMode="auto">
          <a:xfrm>
            <a:off x="7507224" y="4937760"/>
            <a:ext cx="1675193" cy="793543"/>
          </a:xfrm>
          <a:prstGeom prst="roundRect">
            <a:avLst>
              <a:gd name="adj" fmla="val 16667"/>
            </a:avLst>
          </a:prstGeom>
          <a:solidFill>
            <a:schemeClr val="accent6">
              <a:lumMod val="60000"/>
              <a:lumOff val="40000"/>
            </a:schemeClr>
          </a:solidFill>
          <a:ln w="9525">
            <a:solidFill>
              <a:schemeClr val="tx1"/>
            </a:solidFill>
            <a:round/>
            <a:headEnd/>
            <a:tailEnd/>
          </a:ln>
        </p:spPr>
        <p:txBody>
          <a:bodyPr wrap="none" anchor="ctr"/>
          <a:lstStyle/>
          <a:p>
            <a:pPr algn="ctr" eaLnBrk="0" hangingPunct="0"/>
            <a:endParaRPr lang="en-US" sz="1800" dirty="0"/>
          </a:p>
          <a:p>
            <a:pPr algn="ctr" eaLnBrk="0" hangingPunct="0"/>
            <a:r>
              <a:rPr lang="en-US" dirty="0"/>
              <a:t>Job Tracking</a:t>
            </a:r>
            <a:endParaRPr lang="en-US" sz="1800" dirty="0"/>
          </a:p>
          <a:p>
            <a:pPr algn="ctr" eaLnBrk="0" hangingPunct="0"/>
            <a:r>
              <a:rPr lang="en-US" dirty="0"/>
              <a:t>Database </a:t>
            </a:r>
            <a:r>
              <a:rPr lang="en-US" sz="1800" dirty="0"/>
              <a:t>Entry</a:t>
            </a:r>
          </a:p>
          <a:p>
            <a:pPr algn="ctr" eaLnBrk="0" hangingPunct="0"/>
            <a:endParaRPr lang="en-US" sz="1800" dirty="0"/>
          </a:p>
        </p:txBody>
      </p:sp>
      <p:cxnSp>
        <p:nvCxnSpPr>
          <p:cNvPr id="123" name="Straight Arrow Connector 122">
            <a:extLst>
              <a:ext uri="{FF2B5EF4-FFF2-40B4-BE49-F238E27FC236}">
                <a16:creationId xmlns:a16="http://schemas.microsoft.com/office/drawing/2014/main" id="{FAE2D89A-1560-DD4B-8A6E-9265B8F00C1B}"/>
              </a:ext>
            </a:extLst>
          </p:cNvPr>
          <p:cNvCxnSpPr>
            <a:cxnSpLocks/>
          </p:cNvCxnSpPr>
          <p:nvPr/>
        </p:nvCxnSpPr>
        <p:spPr>
          <a:xfrm>
            <a:off x="9168347" y="5303520"/>
            <a:ext cx="48661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78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Processing Levels translate to Data Processing Job Steps</a:t>
            </a:r>
          </a:p>
        </p:txBody>
      </p:sp>
      <p:pic>
        <p:nvPicPr>
          <p:cNvPr id="4" name="Picture 2">
            <a:extLst>
              <a:ext uri="{FF2B5EF4-FFF2-40B4-BE49-F238E27FC236}">
                <a16:creationId xmlns:a16="http://schemas.microsoft.com/office/drawing/2014/main" id="{688B0AB2-577C-B241-865E-4405EA6EA063}"/>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539006" y="1014534"/>
            <a:ext cx="4702756" cy="4941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4DF8177-51AD-DA49-AADB-E571B8997352}"/>
              </a:ext>
            </a:extLst>
          </p:cNvPr>
          <p:cNvSpPr txBox="1"/>
          <p:nvPr/>
        </p:nvSpPr>
        <p:spPr>
          <a:xfrm>
            <a:off x="7074568" y="1210689"/>
            <a:ext cx="4526120" cy="461665"/>
          </a:xfrm>
          <a:prstGeom prst="rect">
            <a:avLst/>
          </a:prstGeom>
          <a:noFill/>
        </p:spPr>
        <p:txBody>
          <a:bodyPr wrap="square" rtlCol="0">
            <a:spAutoFit/>
          </a:bodyPr>
          <a:lstStyle/>
          <a:p>
            <a:pPr algn="ctr"/>
            <a:r>
              <a:rPr lang="en-US" sz="2400" dirty="0"/>
              <a:t>Science Data Processing Job Steps</a:t>
            </a:r>
          </a:p>
        </p:txBody>
      </p:sp>
      <p:sp>
        <p:nvSpPr>
          <p:cNvPr id="6" name="Rounded Rectangle 5">
            <a:extLst>
              <a:ext uri="{FF2B5EF4-FFF2-40B4-BE49-F238E27FC236}">
                <a16:creationId xmlns:a16="http://schemas.microsoft.com/office/drawing/2014/main" id="{E11AA810-EBFE-AB44-9A1A-B271C0E84236}"/>
              </a:ext>
            </a:extLst>
          </p:cNvPr>
          <p:cNvSpPr/>
          <p:nvPr/>
        </p:nvSpPr>
        <p:spPr>
          <a:xfrm>
            <a:off x="7074569" y="5219455"/>
            <a:ext cx="4526120" cy="4835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t>L</a:t>
            </a:r>
            <a:r>
              <a:rPr lang="en-US" sz="2000" dirty="0">
                <a:solidFill>
                  <a:schemeClr val="tx1"/>
                </a:solidFill>
              </a:rPr>
              <a:t>EVEL_3          PREVIEW_3          INGEST_3</a:t>
            </a:r>
            <a:endParaRPr lang="en-US" sz="2000" dirty="0"/>
          </a:p>
        </p:txBody>
      </p:sp>
      <p:sp>
        <p:nvSpPr>
          <p:cNvPr id="7" name="Rounded Rectangle 6">
            <a:extLst>
              <a:ext uri="{FF2B5EF4-FFF2-40B4-BE49-F238E27FC236}">
                <a16:creationId xmlns:a16="http://schemas.microsoft.com/office/drawing/2014/main" id="{AEB8A2E7-9B8E-5745-A3AC-BF1925623258}"/>
              </a:ext>
            </a:extLst>
          </p:cNvPr>
          <p:cNvSpPr/>
          <p:nvPr/>
        </p:nvSpPr>
        <p:spPr>
          <a:xfrm>
            <a:off x="7074568" y="4511624"/>
            <a:ext cx="4526120" cy="483514"/>
          </a:xfrm>
          <a:prstGeom prst="roundRect">
            <a:avLst/>
          </a:prstGeom>
          <a:solidFill>
            <a:srgbClr val="77D1EE">
              <a:alpha val="47000"/>
            </a:srgb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t>L</a:t>
            </a:r>
            <a:r>
              <a:rPr lang="en-US" sz="2000" dirty="0">
                <a:solidFill>
                  <a:schemeClr val="tx1"/>
                </a:solidFill>
              </a:rPr>
              <a:t>EVEL_2B       PREVIEW_2B       INGEST_2B</a:t>
            </a:r>
            <a:endParaRPr lang="en-US" sz="2000" dirty="0"/>
          </a:p>
        </p:txBody>
      </p:sp>
      <p:sp>
        <p:nvSpPr>
          <p:cNvPr id="9" name="Rounded Rectangle 8">
            <a:extLst>
              <a:ext uri="{FF2B5EF4-FFF2-40B4-BE49-F238E27FC236}">
                <a16:creationId xmlns:a16="http://schemas.microsoft.com/office/drawing/2014/main" id="{B4B8BAF0-41C4-394C-807E-8730B811EED7}"/>
              </a:ext>
            </a:extLst>
          </p:cNvPr>
          <p:cNvSpPr/>
          <p:nvPr/>
        </p:nvSpPr>
        <p:spPr>
          <a:xfrm>
            <a:off x="7074568" y="3756626"/>
            <a:ext cx="4526120" cy="483514"/>
          </a:xfrm>
          <a:prstGeom prst="roundRect">
            <a:avLst/>
          </a:prstGeom>
          <a:solidFill>
            <a:schemeClr val="accent6">
              <a:lumMod val="60000"/>
              <a:lumOff val="40000"/>
              <a:alpha val="72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t>L</a:t>
            </a:r>
            <a:r>
              <a:rPr lang="en-US" sz="2000" dirty="0">
                <a:solidFill>
                  <a:schemeClr val="tx1"/>
                </a:solidFill>
              </a:rPr>
              <a:t>EVEL_2A      PREVIEW_2A       INGEST_2A</a:t>
            </a:r>
            <a:endParaRPr lang="en-US" sz="2000" dirty="0"/>
          </a:p>
        </p:txBody>
      </p:sp>
      <p:sp>
        <p:nvSpPr>
          <p:cNvPr id="10" name="Rounded Rectangle 9">
            <a:extLst>
              <a:ext uri="{FF2B5EF4-FFF2-40B4-BE49-F238E27FC236}">
                <a16:creationId xmlns:a16="http://schemas.microsoft.com/office/drawing/2014/main" id="{93516456-6018-0E48-8918-B8664E4C6175}"/>
              </a:ext>
            </a:extLst>
          </p:cNvPr>
          <p:cNvSpPr/>
          <p:nvPr/>
        </p:nvSpPr>
        <p:spPr>
          <a:xfrm>
            <a:off x="7074568" y="2677252"/>
            <a:ext cx="4526120" cy="483514"/>
          </a:xfrm>
          <a:prstGeom prst="roundRect">
            <a:avLst/>
          </a:prstGeom>
          <a:solidFill>
            <a:srgbClr val="FFFF00">
              <a:alpha val="27000"/>
            </a:srgb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t>L</a:t>
            </a:r>
            <a:r>
              <a:rPr lang="en-US" sz="2000" dirty="0">
                <a:solidFill>
                  <a:schemeClr val="tx1"/>
                </a:solidFill>
              </a:rPr>
              <a:t>EVEL_1        PREVIEW_1A        INGEST_1A</a:t>
            </a:r>
            <a:endParaRPr lang="en-US" sz="2000" dirty="0"/>
          </a:p>
        </p:txBody>
      </p:sp>
      <p:sp>
        <p:nvSpPr>
          <p:cNvPr id="11" name="Rounded Rectangle 10">
            <a:extLst>
              <a:ext uri="{FF2B5EF4-FFF2-40B4-BE49-F238E27FC236}">
                <a16:creationId xmlns:a16="http://schemas.microsoft.com/office/drawing/2014/main" id="{60C64B6C-F9B9-BF41-B4E0-CCFBE0326D0F}"/>
              </a:ext>
            </a:extLst>
          </p:cNvPr>
          <p:cNvSpPr/>
          <p:nvPr/>
        </p:nvSpPr>
        <p:spPr>
          <a:xfrm>
            <a:off x="7074568" y="3187400"/>
            <a:ext cx="4526120" cy="297742"/>
          </a:xfrm>
          <a:prstGeom prst="roundRect">
            <a:avLst/>
          </a:prstGeom>
          <a:solidFill>
            <a:schemeClr val="accent6">
              <a:lumMod val="40000"/>
              <a:lumOff val="60000"/>
              <a:alpha val="5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solidFill>
                  <a:schemeClr val="tx1"/>
                </a:solidFill>
              </a:rPr>
              <a:t>                       PREVIEW_1B        INGEST_1B</a:t>
            </a:r>
            <a:endParaRPr lang="en-US" sz="2000" dirty="0"/>
          </a:p>
        </p:txBody>
      </p:sp>
      <p:sp>
        <p:nvSpPr>
          <p:cNvPr id="12" name="Rounded Rectangle 11">
            <a:extLst>
              <a:ext uri="{FF2B5EF4-FFF2-40B4-BE49-F238E27FC236}">
                <a16:creationId xmlns:a16="http://schemas.microsoft.com/office/drawing/2014/main" id="{EAF56F54-F168-654B-9277-3D70A582418F}"/>
              </a:ext>
            </a:extLst>
          </p:cNvPr>
          <p:cNvSpPr/>
          <p:nvPr/>
        </p:nvSpPr>
        <p:spPr>
          <a:xfrm>
            <a:off x="7074568" y="1866010"/>
            <a:ext cx="4526120" cy="483514"/>
          </a:xfrm>
          <a:prstGeom prst="roundRect">
            <a:avLst/>
          </a:prstGeom>
          <a:solidFill>
            <a:schemeClr val="accent4">
              <a:lumMod val="40000"/>
              <a:lumOff val="60000"/>
              <a:alpha val="7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solidFill>
                  <a:schemeClr val="tx1"/>
                </a:solidFill>
              </a:rPr>
              <a:t>CREATE_POD                               INGEST_05 </a:t>
            </a:r>
            <a:endParaRPr lang="en-US" sz="2000" dirty="0"/>
          </a:p>
        </p:txBody>
      </p:sp>
    </p:spTree>
    <p:extLst>
      <p:ext uri="{BB962C8B-B14F-4D97-AF65-F5344CB8AC3E}">
        <p14:creationId xmlns:p14="http://schemas.microsoft.com/office/powerpoint/2010/main" val="253410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James Webb Space Telescope</a:t>
            </a:r>
          </a:p>
        </p:txBody>
      </p:sp>
      <p:sp>
        <p:nvSpPr>
          <p:cNvPr id="3" name="Content Placeholder 2"/>
          <p:cNvSpPr>
            <a:spLocks noGrp="1"/>
          </p:cNvSpPr>
          <p:nvPr>
            <p:ph sz="quarter" idx="10"/>
          </p:nvPr>
        </p:nvSpPr>
        <p:spPr/>
        <p:txBody>
          <a:bodyPr/>
          <a:lstStyle/>
          <a:p>
            <a:r>
              <a:rPr lang="en-US" dirty="0"/>
              <a:t>James Webb Space Telescope (JWST)</a:t>
            </a:r>
          </a:p>
          <a:p>
            <a:pPr marL="971550" lvl="1" indent="-285750">
              <a:buFont typeface="Arial" panose="020B0604020202020204" pitchFamily="34" charset="0"/>
              <a:buChar char="•"/>
            </a:pPr>
            <a:r>
              <a:rPr lang="en-US" sz="1800" dirty="0"/>
              <a:t>Predicted to generate about:</a:t>
            </a:r>
          </a:p>
          <a:p>
            <a:pPr lvl="2"/>
            <a:r>
              <a:rPr lang="en-US" dirty="0"/>
              <a:t>114 TB of science data per year</a:t>
            </a:r>
          </a:p>
          <a:p>
            <a:pPr lvl="2"/>
            <a:r>
              <a:rPr lang="en-US" dirty="0"/>
              <a:t>650 TB total during the primary mission</a:t>
            </a:r>
          </a:p>
          <a:p>
            <a:pPr lvl="2"/>
            <a:endParaRPr lang="en-US" sz="1800" dirty="0"/>
          </a:p>
          <a:p>
            <a:pPr marL="971550" lvl="1" indent="-285750">
              <a:buFont typeface="Arial" panose="020B0604020202020204" pitchFamily="34" charset="0"/>
              <a:buChar char="•"/>
            </a:pPr>
            <a:r>
              <a:rPr lang="en-US" sz="1800" dirty="0"/>
              <a:t>Introduces one time critical processing path:</a:t>
            </a:r>
            <a:endParaRPr lang="en-US" dirty="0"/>
          </a:p>
          <a:p>
            <a:pPr lvl="2"/>
            <a:r>
              <a:rPr lang="en-US" dirty="0"/>
              <a:t>90 minute processing time for mirror focusing data</a:t>
            </a:r>
          </a:p>
          <a:p>
            <a:pPr lvl="2"/>
            <a:r>
              <a:rPr lang="en-US" dirty="0"/>
              <a:t>can be delivered mixed in with regular science data</a:t>
            </a:r>
          </a:p>
          <a:p>
            <a:pPr lvl="2"/>
            <a:r>
              <a:rPr lang="en-US" dirty="0"/>
              <a:t>Once identified it must move to the top of the queue</a:t>
            </a:r>
          </a:p>
          <a:p>
            <a:pPr marL="1371600" lvl="3" indent="0">
              <a:buNone/>
            </a:pPr>
            <a:endParaRPr lang="en-US" dirty="0"/>
          </a:p>
          <a:p>
            <a:pPr marL="971550" lvl="1" indent="-285750">
              <a:buFont typeface="Arial" panose="020B0604020202020204" pitchFamily="34" charset="0"/>
              <a:buChar char="•"/>
            </a:pPr>
            <a:r>
              <a:rPr lang="en-US" sz="1800" dirty="0"/>
              <a:t>Launch Delay brings time for additional new tasks. </a:t>
            </a:r>
          </a:p>
          <a:p>
            <a:pPr lvl="2"/>
            <a:r>
              <a:rPr lang="en-US" dirty="0"/>
              <a:t>Explore cloud storage options for some JWST data</a:t>
            </a:r>
          </a:p>
          <a:p>
            <a:pPr lvl="2"/>
            <a:r>
              <a:rPr lang="en-US" dirty="0"/>
              <a:t>Explore </a:t>
            </a:r>
            <a:r>
              <a:rPr lang="en-US" dirty="0" err="1"/>
              <a:t>Jupyter</a:t>
            </a:r>
            <a:r>
              <a:rPr lang="en-US" dirty="0"/>
              <a:t> notebooks for new data processing ideas.</a:t>
            </a:r>
          </a:p>
          <a:p>
            <a:pPr lvl="2"/>
            <a:r>
              <a:rPr lang="en-US" dirty="0"/>
              <a:t>Explore making those </a:t>
            </a:r>
            <a:r>
              <a:rPr lang="en-US" dirty="0" err="1"/>
              <a:t>Jupyter</a:t>
            </a:r>
            <a:r>
              <a:rPr lang="en-US" dirty="0"/>
              <a:t> notebooks available to  </a:t>
            </a:r>
          </a:p>
          <a:p>
            <a:pPr marL="914400" lvl="2" indent="0">
              <a:buNone/>
            </a:pPr>
            <a:r>
              <a:rPr lang="en-US" dirty="0"/>
              <a:t>      all users of JWST data.</a:t>
            </a:r>
          </a:p>
          <a:p>
            <a:pPr marL="914400" lvl="2" indent="0">
              <a:buNone/>
            </a:pPr>
            <a:endParaRPr lang="en-US" dirty="0"/>
          </a:p>
          <a:p>
            <a:pPr marL="914400" lvl="2" indent="0">
              <a:buNone/>
            </a:pPr>
            <a:endParaRPr lang="en-US" dirty="0"/>
          </a:p>
          <a:p>
            <a:pPr lvl="2" indent="0">
              <a:buNone/>
            </a:pPr>
            <a:endParaRPr lang="en-US" dirty="0"/>
          </a:p>
          <a:p>
            <a:pPr lvl="2" indent="0">
              <a:buNone/>
            </a:pPr>
            <a:endParaRPr lang="en-US" dirty="0"/>
          </a:p>
          <a:p>
            <a:pPr marL="971550" lvl="1" indent="-285750">
              <a:buFont typeface="Arial" panose="020B0604020202020204" pitchFamily="34" charset="0"/>
              <a:buChar char="•"/>
            </a:pPr>
            <a:endParaRPr lang="en-US" dirty="0"/>
          </a:p>
          <a:p>
            <a:endParaRPr lang="en-US" dirty="0"/>
          </a:p>
        </p:txBody>
      </p:sp>
      <p:pic>
        <p:nvPicPr>
          <p:cNvPr id="5" name="Picture 4">
            <a:extLst>
              <a:ext uri="{FF2B5EF4-FFF2-40B4-BE49-F238E27FC236}">
                <a16:creationId xmlns:a16="http://schemas.microsoft.com/office/drawing/2014/main" id="{7BA7E3FB-857B-FB48-A8E7-73E7445D0BC5}"/>
              </a:ext>
            </a:extLst>
          </p:cNvPr>
          <p:cNvPicPr>
            <a:picLocks noChangeAspect="1"/>
          </p:cNvPicPr>
          <p:nvPr/>
        </p:nvPicPr>
        <p:blipFill>
          <a:blip r:embed="rId2"/>
          <a:stretch>
            <a:fillRect/>
          </a:stretch>
        </p:blipFill>
        <p:spPr>
          <a:xfrm>
            <a:off x="7593538" y="1404637"/>
            <a:ext cx="4007150" cy="4007150"/>
          </a:xfrm>
          <a:prstGeom prst="rect">
            <a:avLst/>
          </a:prstGeom>
        </p:spPr>
      </p:pic>
    </p:spTree>
    <p:extLst>
      <p:ext uri="{BB962C8B-B14F-4D97-AF65-F5344CB8AC3E}">
        <p14:creationId xmlns:p14="http://schemas.microsoft.com/office/powerpoint/2010/main" val="301271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Wide Field Infrared Space Telescope</a:t>
            </a:r>
            <a:br>
              <a:rPr lang="en-US" dirty="0"/>
            </a:br>
            <a:endParaRPr lang="en-US" dirty="0"/>
          </a:p>
        </p:txBody>
      </p:sp>
    </p:spTree>
    <p:extLst>
      <p:ext uri="{BB962C8B-B14F-4D97-AF65-F5344CB8AC3E}">
        <p14:creationId xmlns:p14="http://schemas.microsoft.com/office/powerpoint/2010/main" val="102901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Wide Field Infrared Space Telescope</a:t>
            </a:r>
            <a:r>
              <a:rPr lang="en-US" dirty="0"/>
              <a:t> (WFIRST)</a:t>
            </a:r>
          </a:p>
        </p:txBody>
      </p:sp>
      <p:sp>
        <p:nvSpPr>
          <p:cNvPr id="3" name="Content Placeholder 2"/>
          <p:cNvSpPr>
            <a:spLocks noGrp="1"/>
          </p:cNvSpPr>
          <p:nvPr>
            <p:ph sz="quarter" idx="10"/>
          </p:nvPr>
        </p:nvSpPr>
        <p:spPr/>
        <p:txBody>
          <a:bodyPr/>
          <a:lstStyle/>
          <a:p>
            <a:r>
              <a:rPr lang="en-US" dirty="0"/>
              <a:t>Wide Field Infrared Space Telescope (WFIRST)</a:t>
            </a:r>
            <a:endParaRPr lang="en-US" sz="2000" dirty="0"/>
          </a:p>
          <a:p>
            <a:pPr marL="971550" lvl="1" indent="-285750">
              <a:buFont typeface="Arial" panose="020B0604020202020204" pitchFamily="34" charset="0"/>
              <a:buChar char="•"/>
            </a:pPr>
            <a:r>
              <a:rPr lang="en-US" sz="1800" dirty="0"/>
              <a:t>2.4 Meter Primary Mirror - Same size as Hubble Space Telescope’s primary mirror, but one fifth the weight of the Hubble mirror</a:t>
            </a:r>
          </a:p>
          <a:p>
            <a:pPr marL="971550" lvl="1" indent="-285750">
              <a:buFont typeface="Arial" panose="020B0604020202020204" pitchFamily="34" charset="0"/>
              <a:buChar char="•"/>
            </a:pPr>
            <a:r>
              <a:rPr lang="en-US" sz="1800" dirty="0"/>
              <a:t>5 year primary mission w/possible 5 year extension</a:t>
            </a:r>
          </a:p>
          <a:p>
            <a:pPr marL="971550" lvl="1" indent="-285750">
              <a:buFont typeface="Arial" panose="020B0604020202020204" pitchFamily="34" charset="0"/>
              <a:buChar char="•"/>
            </a:pPr>
            <a:r>
              <a:rPr lang="en-US" sz="1800" dirty="0"/>
              <a:t>Launch date mid 2020’s</a:t>
            </a:r>
          </a:p>
          <a:p>
            <a:pPr lvl="1" indent="0">
              <a:buNone/>
            </a:pPr>
            <a:endParaRPr lang="en-US" sz="1800" dirty="0"/>
          </a:p>
          <a:p>
            <a:pPr marL="971550" lvl="1" indent="-285750">
              <a:buFont typeface="Arial" panose="020B0604020202020204" pitchFamily="34" charset="0"/>
              <a:buChar char="•"/>
            </a:pPr>
            <a:r>
              <a:rPr lang="en-US" sz="1800" dirty="0"/>
              <a:t>Two Instruments</a:t>
            </a:r>
            <a:r>
              <a:rPr lang="en-US" sz="1400" dirty="0"/>
              <a:t>:</a:t>
            </a:r>
          </a:p>
          <a:p>
            <a:pPr lvl="2"/>
            <a:r>
              <a:rPr lang="en-US" dirty="0"/>
              <a:t>Wide Field Instrument (WFI)</a:t>
            </a:r>
          </a:p>
          <a:p>
            <a:pPr lvl="3"/>
            <a:r>
              <a:rPr lang="en-US" dirty="0" err="1"/>
              <a:t>STScI</a:t>
            </a:r>
            <a:r>
              <a:rPr lang="en-US" dirty="0"/>
              <a:t> responsible for data processing</a:t>
            </a:r>
          </a:p>
          <a:p>
            <a:pPr lvl="3"/>
            <a:r>
              <a:rPr lang="en-US" dirty="0" err="1"/>
              <a:t>STScI</a:t>
            </a:r>
            <a:r>
              <a:rPr lang="en-US" dirty="0"/>
              <a:t> responsible for archiving</a:t>
            </a:r>
          </a:p>
          <a:p>
            <a:pPr lvl="2"/>
            <a:r>
              <a:rPr lang="en-US" dirty="0"/>
              <a:t>Coronagraph Instrument(CGI)</a:t>
            </a:r>
          </a:p>
          <a:p>
            <a:pPr lvl="3"/>
            <a:r>
              <a:rPr lang="en-US" dirty="0"/>
              <a:t>IPAC responsible for data processing</a:t>
            </a:r>
          </a:p>
          <a:p>
            <a:pPr lvl="3"/>
            <a:r>
              <a:rPr lang="en-US" dirty="0" err="1"/>
              <a:t>STSci</a:t>
            </a:r>
            <a:r>
              <a:rPr lang="en-US" dirty="0"/>
              <a:t> responsible for archiving</a:t>
            </a:r>
          </a:p>
          <a:p>
            <a:endParaRPr lang="en-US" sz="1800" dirty="0"/>
          </a:p>
        </p:txBody>
      </p:sp>
      <p:pic>
        <p:nvPicPr>
          <p:cNvPr id="5" name="Picture 4">
            <a:extLst>
              <a:ext uri="{FF2B5EF4-FFF2-40B4-BE49-F238E27FC236}">
                <a16:creationId xmlns:a16="http://schemas.microsoft.com/office/drawing/2014/main" id="{9C972F02-7A7A-5C4A-9FB6-6FD0BC7E079C}"/>
              </a:ext>
            </a:extLst>
          </p:cNvPr>
          <p:cNvPicPr>
            <a:picLocks noChangeAspect="1"/>
          </p:cNvPicPr>
          <p:nvPr/>
        </p:nvPicPr>
        <p:blipFill>
          <a:blip r:embed="rId3"/>
          <a:stretch>
            <a:fillRect/>
          </a:stretch>
        </p:blipFill>
        <p:spPr>
          <a:xfrm>
            <a:off x="5846885" y="2805902"/>
            <a:ext cx="5753803" cy="3234916"/>
          </a:xfrm>
          <a:prstGeom prst="rect">
            <a:avLst/>
          </a:prstGeom>
        </p:spPr>
      </p:pic>
    </p:spTree>
    <p:extLst>
      <p:ext uri="{BB962C8B-B14F-4D97-AF65-F5344CB8AC3E}">
        <p14:creationId xmlns:p14="http://schemas.microsoft.com/office/powerpoint/2010/main" val="12162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Wide Field Infrared Space Telescope</a:t>
            </a:r>
            <a:r>
              <a:rPr lang="en-US" dirty="0"/>
              <a:t> (WFIRST)</a:t>
            </a:r>
          </a:p>
        </p:txBody>
      </p:sp>
      <p:sp>
        <p:nvSpPr>
          <p:cNvPr id="3" name="Content Placeholder 2"/>
          <p:cNvSpPr>
            <a:spLocks noGrp="1"/>
          </p:cNvSpPr>
          <p:nvPr>
            <p:ph sz="quarter" idx="10"/>
          </p:nvPr>
        </p:nvSpPr>
        <p:spPr>
          <a:xfrm>
            <a:off x="1005077" y="997212"/>
            <a:ext cx="10595611" cy="2175142"/>
          </a:xfrm>
        </p:spPr>
        <p:txBody>
          <a:bodyPr numCol="2"/>
          <a:lstStyle/>
          <a:p>
            <a:pPr marL="971550" lvl="1" indent="-285750">
              <a:buFont typeface="Arial" panose="020B0604020202020204" pitchFamily="34" charset="0"/>
              <a:buChar char="•"/>
            </a:pPr>
            <a:endParaRPr lang="en-US" sz="1800" dirty="0"/>
          </a:p>
          <a:p>
            <a:pPr marL="971550" lvl="1" indent="-285750">
              <a:buFont typeface="Arial" panose="020B0604020202020204" pitchFamily="34" charset="0"/>
              <a:buChar char="•"/>
            </a:pPr>
            <a:r>
              <a:rPr lang="en-US" sz="1800" dirty="0"/>
              <a:t>Even though the mirror is the same size and resolution as the HST mirror, the Wide Field Instrument field of view is 100 times larger.</a:t>
            </a:r>
          </a:p>
          <a:p>
            <a:pPr marL="971550" lvl="1" indent="-285750">
              <a:buFont typeface="Arial" panose="020B0604020202020204" pitchFamily="34" charset="0"/>
              <a:buChar char="•"/>
            </a:pPr>
            <a:endParaRPr lang="en-US" sz="1800" dirty="0"/>
          </a:p>
          <a:p>
            <a:pPr lvl="1" indent="0">
              <a:buNone/>
            </a:pPr>
            <a:endParaRPr lang="en-US" sz="1800" dirty="0"/>
          </a:p>
          <a:p>
            <a:pPr lvl="1" indent="0">
              <a:buNone/>
            </a:pPr>
            <a:endParaRPr lang="en-US" sz="1800" dirty="0"/>
          </a:p>
          <a:p>
            <a:pPr marL="971550" lvl="1" indent="-285750">
              <a:buFont typeface="Arial" panose="020B0604020202020204" pitchFamily="34" charset="0"/>
              <a:buChar char="•"/>
            </a:pPr>
            <a:endParaRPr lang="en-US" sz="1800" dirty="0"/>
          </a:p>
          <a:p>
            <a:pPr marL="971550" lvl="1" indent="-285750">
              <a:buFont typeface="Arial" panose="020B0604020202020204" pitchFamily="34" charset="0"/>
              <a:buChar char="•"/>
            </a:pPr>
            <a:r>
              <a:rPr lang="en-US" sz="1800" dirty="0"/>
              <a:t>1.1 Terabyte Solid State Recorder</a:t>
            </a:r>
          </a:p>
          <a:p>
            <a:pPr marL="971550" lvl="1" indent="-285750">
              <a:buFont typeface="Arial" panose="020B0604020202020204" pitchFamily="34" charset="0"/>
              <a:buChar char="•"/>
            </a:pPr>
            <a:r>
              <a:rPr lang="en-US" sz="1800" dirty="0"/>
              <a:t>1.4 Terabytes downlinked data per day</a:t>
            </a:r>
          </a:p>
          <a:p>
            <a:pPr lvl="2"/>
            <a:r>
              <a:rPr lang="en-US" dirty="0"/>
              <a:t>24+ Petabytes data mission lifetime</a:t>
            </a:r>
          </a:p>
          <a:p>
            <a:pPr lvl="2"/>
            <a:r>
              <a:rPr lang="en-US" dirty="0"/>
              <a:t>32 Terabits of onboard storage</a:t>
            </a:r>
          </a:p>
          <a:p>
            <a:pPr marL="914400" lvl="2" indent="0">
              <a:buNone/>
            </a:pPr>
            <a:endParaRPr lang="en-US" dirty="0"/>
          </a:p>
        </p:txBody>
      </p:sp>
      <p:pic>
        <p:nvPicPr>
          <p:cNvPr id="5" name="Picture 4">
            <a:extLst>
              <a:ext uri="{FF2B5EF4-FFF2-40B4-BE49-F238E27FC236}">
                <a16:creationId xmlns:a16="http://schemas.microsoft.com/office/drawing/2014/main" id="{9C972F02-7A7A-5C4A-9FB6-6FD0BC7E079C}"/>
              </a:ext>
            </a:extLst>
          </p:cNvPr>
          <p:cNvPicPr>
            <a:picLocks noChangeAspect="1"/>
          </p:cNvPicPr>
          <p:nvPr/>
        </p:nvPicPr>
        <p:blipFill rotWithShape="1">
          <a:blip r:embed="rId3"/>
          <a:srcRect r="466"/>
          <a:stretch/>
        </p:blipFill>
        <p:spPr>
          <a:xfrm>
            <a:off x="1947344" y="2958876"/>
            <a:ext cx="8305609" cy="2976210"/>
          </a:xfrm>
          <a:prstGeom prst="rect">
            <a:avLst/>
          </a:prstGeom>
        </p:spPr>
      </p:pic>
    </p:spTree>
    <p:extLst>
      <p:ext uri="{BB962C8B-B14F-4D97-AF65-F5344CB8AC3E}">
        <p14:creationId xmlns:p14="http://schemas.microsoft.com/office/powerpoint/2010/main" val="420233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Wide Field Infrared Space Telescope</a:t>
            </a:r>
            <a:endParaRPr lang="en-US" dirty="0"/>
          </a:p>
        </p:txBody>
      </p:sp>
      <p:sp>
        <p:nvSpPr>
          <p:cNvPr id="3" name="Content Placeholder 2"/>
          <p:cNvSpPr>
            <a:spLocks noGrp="1"/>
          </p:cNvSpPr>
          <p:nvPr>
            <p:ph sz="quarter" idx="10"/>
          </p:nvPr>
        </p:nvSpPr>
        <p:spPr>
          <a:xfrm>
            <a:off x="798194" y="1210689"/>
            <a:ext cx="10595611" cy="5097763"/>
          </a:xfrm>
        </p:spPr>
        <p:txBody>
          <a:bodyPr numCol="1"/>
          <a:lstStyle/>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With this field of view and this large data volume, we have to rethink our data processing methods. </a:t>
            </a:r>
          </a:p>
          <a:p>
            <a:pPr marL="342900" indent="-342900">
              <a:buFont typeface="Arial" panose="020B0604020202020204" pitchFamily="34" charset="0"/>
              <a:buChar char="•"/>
            </a:pPr>
            <a:r>
              <a:rPr lang="en-US" sz="2000" dirty="0"/>
              <a:t>Instead of delivering data and software to the astronomer to use on their computer, we are working to bring the astronomer to the data and  the software.   </a:t>
            </a:r>
          </a:p>
          <a:p>
            <a:endParaRPr lang="en-US" sz="2000" dirty="0"/>
          </a:p>
          <a:p>
            <a:pPr marL="342900" indent="-342900">
              <a:buFont typeface="Arial" panose="020B0604020202020204" pitchFamily="34" charset="0"/>
              <a:buChar char="•"/>
            </a:pPr>
            <a:r>
              <a:rPr lang="en-US" sz="2000" dirty="0"/>
              <a:t>Some part of the data will be stored in the cloud (probably AWS)</a:t>
            </a:r>
          </a:p>
          <a:p>
            <a:pPr marL="342900" indent="-342900">
              <a:buFont typeface="Arial" panose="020B0604020202020204" pitchFamily="34" charset="0"/>
              <a:buChar char="•"/>
            </a:pPr>
            <a:r>
              <a:rPr lang="en-US" sz="2000" dirty="0"/>
              <a:t>Some parts of the data processing software will live in notebooks  (probably </a:t>
            </a:r>
            <a:r>
              <a:rPr lang="en-US" sz="2000" dirty="0" err="1"/>
              <a:t>Jupyter</a:t>
            </a:r>
            <a:r>
              <a:rPr lang="en-US" sz="2000" dirty="0"/>
              <a:t> Notebooks)</a:t>
            </a:r>
          </a:p>
          <a:p>
            <a:pPr marL="342900" indent="-342900">
              <a:buFont typeface="Arial" panose="020B0604020202020204" pitchFamily="34" charset="0"/>
              <a:buChar char="•"/>
            </a:pPr>
            <a:r>
              <a:rPr lang="en-US" sz="2000" dirty="0"/>
              <a:t>We have to figure out what preprocessing will be done in house and what will be done in the cloud.</a:t>
            </a:r>
          </a:p>
          <a:p>
            <a:pPr marL="342900" indent="-342900">
              <a:buFont typeface="Arial" panose="020B0604020202020204" pitchFamily="34" charset="0"/>
              <a:buChar char="•"/>
            </a:pPr>
            <a:r>
              <a:rPr lang="en-US" sz="2000" dirty="0"/>
              <a:t>We have to figure out what calibration work will work on all data vs what to put in the notebooks. </a:t>
            </a:r>
          </a:p>
          <a:p>
            <a:pPr marL="342900" indent="-342900">
              <a:buFont typeface="Arial" panose="020B0604020202020204" pitchFamily="34" charset="0"/>
              <a:buChar char="•"/>
            </a:pPr>
            <a:r>
              <a:rPr lang="en-US" sz="2000" dirty="0"/>
              <a:t>We have to determine how and where to catalog the data for the archive so users can find data.</a:t>
            </a:r>
            <a:endParaRPr lang="en-US" sz="1400" dirty="0"/>
          </a:p>
          <a:p>
            <a:pPr marL="342900" indent="-342900">
              <a:buFont typeface="Arial" panose="020B0604020202020204" pitchFamily="34" charset="0"/>
              <a:buChar char="•"/>
            </a:pPr>
            <a:r>
              <a:rPr lang="en-US" sz="2000" dirty="0"/>
              <a:t>We have to determine how batch processing, priorities, multiple users, security will apply.</a:t>
            </a:r>
          </a:p>
          <a:p>
            <a:pPr marL="342900" indent="-342900">
              <a:buFont typeface="Arial" panose="020B0604020202020204" pitchFamily="34" charset="0"/>
              <a:buChar char="•"/>
            </a:pPr>
            <a:r>
              <a:rPr lang="en-US" sz="2000" dirty="0"/>
              <a:t>All of these questions will determine if and how </a:t>
            </a:r>
            <a:r>
              <a:rPr lang="en-US" sz="2000" dirty="0" err="1"/>
              <a:t>HTCondor</a:t>
            </a:r>
            <a:r>
              <a:rPr lang="en-US" sz="2000" dirty="0"/>
              <a:t> will be part of this new process.</a:t>
            </a:r>
          </a:p>
        </p:txBody>
      </p:sp>
      <p:sp>
        <p:nvSpPr>
          <p:cNvPr id="7" name="Rectangle 6">
            <a:extLst>
              <a:ext uri="{FF2B5EF4-FFF2-40B4-BE49-F238E27FC236}">
                <a16:creationId xmlns:a16="http://schemas.microsoft.com/office/drawing/2014/main" id="{57148FC3-4AE5-AA4C-8B5B-705EBEE3F9C3}"/>
              </a:ext>
            </a:extLst>
          </p:cNvPr>
          <p:cNvSpPr/>
          <p:nvPr/>
        </p:nvSpPr>
        <p:spPr>
          <a:xfrm>
            <a:off x="1152144" y="4584806"/>
            <a:ext cx="9065131" cy="646331"/>
          </a:xfrm>
          <a:prstGeom prst="rect">
            <a:avLst/>
          </a:prstGeom>
        </p:spPr>
        <p:txBody>
          <a:bodyPr wrap="square">
            <a:spAutoFit/>
          </a:bodyPr>
          <a:lstStyle/>
          <a:p>
            <a:endParaRPr lang="en-US" dirty="0"/>
          </a:p>
          <a:p>
            <a:pPr lvl="2"/>
            <a:endParaRPr lang="en-US" dirty="0"/>
          </a:p>
        </p:txBody>
      </p:sp>
      <p:cxnSp>
        <p:nvCxnSpPr>
          <p:cNvPr id="9" name="Straight Connector 8">
            <a:extLst>
              <a:ext uri="{FF2B5EF4-FFF2-40B4-BE49-F238E27FC236}">
                <a16:creationId xmlns:a16="http://schemas.microsoft.com/office/drawing/2014/main" id="{43444630-0FAB-284F-8314-57CD063FAE7F}"/>
              </a:ext>
            </a:extLst>
          </p:cNvPr>
          <p:cNvCxnSpPr/>
          <p:nvPr/>
        </p:nvCxnSpPr>
        <p:spPr>
          <a:xfrm>
            <a:off x="1152144" y="2878667"/>
            <a:ext cx="1002385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7736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A000B-870B-A344-87A0-B87B30FD867A}"/>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A978B2A8-1779-AC42-A394-2F020F00420E}"/>
              </a:ext>
            </a:extLst>
          </p:cNvPr>
          <p:cNvSpPr>
            <a:spLocks noGrp="1"/>
          </p:cNvSpPr>
          <p:nvPr>
            <p:ph sz="quarter" idx="10"/>
          </p:nvPr>
        </p:nvSpPr>
        <p:spPr/>
        <p:txBody>
          <a:bodyPr/>
          <a:lstStyle/>
          <a:p>
            <a:endParaRPr lang="en-US" dirty="0"/>
          </a:p>
          <a:p>
            <a:endParaRPr lang="en-US" dirty="0"/>
          </a:p>
          <a:p>
            <a:r>
              <a:rPr lang="en-US" dirty="0"/>
              <a:t>We at Space Telescope Science Institute would like to thank the </a:t>
            </a:r>
            <a:r>
              <a:rPr lang="en-US" dirty="0" err="1"/>
              <a:t>HTCondor</a:t>
            </a:r>
            <a:r>
              <a:rPr lang="en-US" dirty="0"/>
              <a:t> team at UW for their continued support and advice.</a:t>
            </a:r>
          </a:p>
          <a:p>
            <a:endParaRPr lang="en-US" dirty="0"/>
          </a:p>
          <a:p>
            <a:r>
              <a:rPr lang="en-US" dirty="0"/>
              <a:t>We would also like to thank the members of the </a:t>
            </a:r>
            <a:r>
              <a:rPr lang="en-US" dirty="0" err="1"/>
              <a:t>HTCondor</a:t>
            </a:r>
            <a:r>
              <a:rPr lang="en-US" dirty="0"/>
              <a:t> users list for their invaluable collective knowledge and willingness to share that knowledge.</a:t>
            </a:r>
          </a:p>
        </p:txBody>
      </p:sp>
    </p:spTree>
    <p:extLst>
      <p:ext uri="{BB962C8B-B14F-4D97-AF65-F5344CB8AC3E}">
        <p14:creationId xmlns:p14="http://schemas.microsoft.com/office/powerpoint/2010/main" val="407160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Questions?</a:t>
            </a:r>
          </a:p>
        </p:txBody>
      </p:sp>
    </p:spTree>
    <p:extLst>
      <p:ext uri="{BB962C8B-B14F-4D97-AF65-F5344CB8AC3E}">
        <p14:creationId xmlns:p14="http://schemas.microsoft.com/office/powerpoint/2010/main" val="113348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80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Mikulski Archive for Space Telescopes</a:t>
            </a:r>
            <a:r>
              <a:rPr lang="en-US" dirty="0"/>
              <a:t> (MAST)</a:t>
            </a:r>
          </a:p>
        </p:txBody>
      </p:sp>
      <p:sp>
        <p:nvSpPr>
          <p:cNvPr id="3" name="Content Placeholder 2"/>
          <p:cNvSpPr>
            <a:spLocks noGrp="1"/>
          </p:cNvSpPr>
          <p:nvPr>
            <p:ph sz="quarter" idx="10"/>
          </p:nvPr>
        </p:nvSpPr>
        <p:spPr>
          <a:xfrm>
            <a:off x="1005839" y="1053885"/>
            <a:ext cx="10595611" cy="5319928"/>
          </a:xfrm>
        </p:spPr>
        <p:txBody>
          <a:bodyPr numCol="2"/>
          <a:lstStyle/>
          <a:p>
            <a:pPr marL="457200" lvl="1" indent="0">
              <a:buNone/>
            </a:pPr>
            <a:endParaRPr lang="en-US" dirty="0"/>
          </a:p>
          <a:p>
            <a:pPr lvl="1"/>
            <a:r>
              <a:rPr lang="en-US" dirty="0"/>
              <a:t>Active Missions</a:t>
            </a:r>
          </a:p>
          <a:p>
            <a:pPr lvl="2">
              <a:buFont typeface="LucidaGrande" panose="020B0600040502020204" pitchFamily="34" charset="0"/>
              <a:buChar char="-"/>
            </a:pPr>
            <a:r>
              <a:rPr lang="en-US" dirty="0"/>
              <a:t>Hubble Space Telescope</a:t>
            </a:r>
          </a:p>
          <a:p>
            <a:pPr lvl="2"/>
            <a:r>
              <a:rPr lang="en-US" dirty="0"/>
              <a:t>James Webb Space Telescope</a:t>
            </a:r>
          </a:p>
          <a:p>
            <a:pPr lvl="2"/>
            <a:r>
              <a:rPr lang="en-US" dirty="0"/>
              <a:t>Transiting Exoplanet Survey Satellite</a:t>
            </a:r>
          </a:p>
          <a:p>
            <a:pPr lvl="2"/>
            <a:r>
              <a:rPr lang="en-US" dirty="0"/>
              <a:t>K2</a:t>
            </a:r>
          </a:p>
          <a:p>
            <a:pPr lvl="2"/>
            <a:r>
              <a:rPr lang="en-US" dirty="0"/>
              <a:t>Neil </a:t>
            </a:r>
            <a:r>
              <a:rPr lang="en-US" dirty="0" err="1"/>
              <a:t>Gehels</a:t>
            </a:r>
            <a:r>
              <a:rPr lang="en-US" dirty="0"/>
              <a:t> Swift Observatory</a:t>
            </a:r>
          </a:p>
          <a:p>
            <a:pPr lvl="2"/>
            <a:r>
              <a:rPr lang="en-US" dirty="0"/>
              <a:t>X-ray Multi-Mirror</a:t>
            </a:r>
          </a:p>
          <a:p>
            <a:pPr marL="914400" lvl="2" indent="0">
              <a:buNone/>
            </a:pPr>
            <a:endParaRPr lang="en-US" dirty="0"/>
          </a:p>
          <a:p>
            <a:pPr lvl="1"/>
            <a:r>
              <a:rPr lang="en-US" dirty="0"/>
              <a:t>Ground Based</a:t>
            </a:r>
            <a:endParaRPr lang="en-US" sz="1600" dirty="0"/>
          </a:p>
          <a:p>
            <a:pPr lvl="2"/>
            <a:r>
              <a:rPr lang="en-US" sz="1600" dirty="0"/>
              <a:t>Panoramic Survey Telescope &amp; Rapid Response System (PANSTARRS)</a:t>
            </a:r>
          </a:p>
          <a:p>
            <a:pPr lvl="2"/>
            <a:r>
              <a:rPr lang="en-US" sz="1600" dirty="0"/>
              <a:t>Faint Images of the Radio Sky at Twenty-cm (VLA-FIRST)</a:t>
            </a:r>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lvl="1"/>
            <a:r>
              <a:rPr lang="en-US" dirty="0"/>
              <a:t>Legacy  Missions</a:t>
            </a:r>
          </a:p>
          <a:p>
            <a:pPr lvl="2"/>
            <a:r>
              <a:rPr lang="en-US" sz="1500" dirty="0"/>
              <a:t>International Ultraviolet Explorer (IUE)</a:t>
            </a:r>
          </a:p>
          <a:p>
            <a:pPr lvl="2"/>
            <a:r>
              <a:rPr lang="en-US" sz="1500" dirty="0"/>
              <a:t>Kepler</a:t>
            </a:r>
          </a:p>
          <a:p>
            <a:pPr lvl="2"/>
            <a:r>
              <a:rPr lang="en-US" sz="1500" dirty="0"/>
              <a:t>Galaxy Evolution Explorer (GALEX)</a:t>
            </a:r>
          </a:p>
          <a:p>
            <a:pPr lvl="2"/>
            <a:r>
              <a:rPr lang="en-US" sz="1500" dirty="0"/>
              <a:t>Far Ultraviolet Spectroscopic Explorer (FUSE)</a:t>
            </a:r>
          </a:p>
          <a:p>
            <a:pPr lvl="2"/>
            <a:r>
              <a:rPr lang="en-US" sz="1500" dirty="0"/>
              <a:t>Copernicus</a:t>
            </a:r>
          </a:p>
          <a:p>
            <a:pPr lvl="2"/>
            <a:r>
              <a:rPr lang="en-US" sz="1500" dirty="0"/>
              <a:t>Extrasolar Planet Observations and Characterization (EPOCH)</a:t>
            </a:r>
          </a:p>
          <a:p>
            <a:pPr lvl="2"/>
            <a:r>
              <a:rPr lang="en-US" sz="1500" dirty="0"/>
              <a:t>Extreme Ultraviolet Explorer (EUVE)</a:t>
            </a:r>
          </a:p>
          <a:p>
            <a:pPr lvl="2"/>
            <a:r>
              <a:rPr lang="en-US" sz="1500" dirty="0"/>
              <a:t>Hopkins Ultraviolet Telescope (HUT)</a:t>
            </a:r>
          </a:p>
          <a:p>
            <a:pPr lvl="2"/>
            <a:r>
              <a:rPr lang="en-US" sz="1500" dirty="0"/>
              <a:t>Ultraviolet Imaging Telescope (UIT)</a:t>
            </a:r>
          </a:p>
          <a:p>
            <a:pPr lvl="2"/>
            <a:r>
              <a:rPr lang="en-US" sz="1500" dirty="0">
                <a:solidFill>
                  <a:srgbClr val="C00000"/>
                </a:solidFill>
              </a:rPr>
              <a:t>Wisconsin Ultraviolet Photo Polarimeter Experiment</a:t>
            </a:r>
            <a:r>
              <a:rPr lang="en-US" sz="1500" dirty="0"/>
              <a:t> (WUPPE)</a:t>
            </a:r>
          </a:p>
          <a:p>
            <a:pPr lvl="2"/>
            <a:r>
              <a:rPr lang="en-US" sz="1500" dirty="0">
                <a:solidFill>
                  <a:srgbClr val="C00000"/>
                </a:solidFill>
              </a:rPr>
              <a:t>Halfwave Polarimeter </a:t>
            </a:r>
            <a:r>
              <a:rPr lang="en-US" sz="1500" dirty="0"/>
              <a:t>(HPOL)</a:t>
            </a:r>
          </a:p>
          <a:p>
            <a:pPr lvl="2"/>
            <a:r>
              <a:rPr lang="en-US" sz="1500" dirty="0"/>
              <a:t>Tübingen Echelle Spectrograph (TUES)</a:t>
            </a:r>
          </a:p>
          <a:p>
            <a:pPr lvl="2"/>
            <a:r>
              <a:rPr lang="en-US" sz="1500" dirty="0"/>
              <a:t>Interstellar Medium Absorption Profile Spectrograph(IMAPS)</a:t>
            </a:r>
          </a:p>
          <a:p>
            <a:pPr lvl="2"/>
            <a:r>
              <a:rPr lang="en-US" sz="1500" dirty="0"/>
              <a:t>Berkeley Extreme and Far-UV Spectrometer (BEFS)</a:t>
            </a:r>
          </a:p>
          <a:p>
            <a:pPr marL="457200" lvl="1" indent="0">
              <a:buNone/>
            </a:pPr>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3350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a:t>
            </a:r>
            <a:r>
              <a:rPr lang="en-US" dirty="0" err="1"/>
              <a:t>STScI</a:t>
            </a:r>
            <a:r>
              <a:rPr lang="en-US" dirty="0"/>
              <a:t> Presentations at </a:t>
            </a:r>
            <a:r>
              <a:rPr lang="en-US" dirty="0" err="1"/>
              <a:t>HTCondor</a:t>
            </a:r>
            <a:r>
              <a:rPr lang="en-US" dirty="0"/>
              <a:t> Week</a:t>
            </a:r>
          </a:p>
        </p:txBody>
      </p:sp>
      <p:sp>
        <p:nvSpPr>
          <p:cNvPr id="3" name="Content Placeholder 2"/>
          <p:cNvSpPr>
            <a:spLocks noGrp="1"/>
          </p:cNvSpPr>
          <p:nvPr>
            <p:ph sz="quarter" idx="10"/>
          </p:nvPr>
        </p:nvSpPr>
        <p:spPr>
          <a:xfrm>
            <a:off x="1005839" y="1210689"/>
            <a:ext cx="10595611" cy="5163124"/>
          </a:xfrm>
        </p:spPr>
        <p:txBody>
          <a:bodyPr/>
          <a:lstStyle/>
          <a:p>
            <a:pPr>
              <a:spcAft>
                <a:spcPts val="600"/>
              </a:spcAft>
            </a:pPr>
            <a:endParaRPr lang="en-US" dirty="0"/>
          </a:p>
          <a:p>
            <a:pPr>
              <a:spcAft>
                <a:spcPts val="600"/>
              </a:spcAft>
            </a:pPr>
            <a:r>
              <a:rPr lang="en-US" dirty="0" err="1"/>
              <a:t>HTCondor</a:t>
            </a:r>
            <a:r>
              <a:rPr lang="en-US" dirty="0"/>
              <a:t> Week 2016</a:t>
            </a:r>
            <a:endParaRPr lang="en-US" dirty="0">
              <a:hlinkClick r:id="rId2"/>
            </a:endParaRPr>
          </a:p>
          <a:p>
            <a:pPr algn="ctr">
              <a:spcAft>
                <a:spcPts val="600"/>
              </a:spcAft>
            </a:pPr>
            <a:r>
              <a:rPr lang="en-US" dirty="0">
                <a:hlinkClick r:id="rId2"/>
              </a:rPr>
              <a:t>HTCondor Use In Operational Data Processing </a:t>
            </a:r>
          </a:p>
          <a:p>
            <a:pPr algn="ctr">
              <a:lnSpc>
                <a:spcPct val="50000"/>
              </a:lnSpc>
              <a:spcBef>
                <a:spcPts val="800"/>
              </a:spcBef>
              <a:spcAft>
                <a:spcPts val="800"/>
              </a:spcAft>
            </a:pPr>
            <a:r>
              <a:rPr lang="en-US" dirty="0">
                <a:hlinkClick r:id="rId2"/>
              </a:rPr>
              <a:t>For The Hubble Space Telescope (HST)    </a:t>
            </a:r>
          </a:p>
          <a:p>
            <a:pPr algn="ctr">
              <a:lnSpc>
                <a:spcPct val="50000"/>
              </a:lnSpc>
              <a:spcAft>
                <a:spcPts val="600"/>
              </a:spcAft>
            </a:pPr>
            <a:r>
              <a:rPr lang="en-US" dirty="0">
                <a:hlinkClick r:id="rId2"/>
              </a:rPr>
              <a:t>And The James Webb Space Telescope (JWST) </a:t>
            </a:r>
            <a:endParaRPr lang="en-US" dirty="0"/>
          </a:p>
          <a:p>
            <a:pPr algn="ctr">
              <a:lnSpc>
                <a:spcPct val="50000"/>
              </a:lnSpc>
              <a:spcAft>
                <a:spcPts val="600"/>
              </a:spcAft>
            </a:pPr>
            <a:endParaRPr lang="en-US" dirty="0"/>
          </a:p>
          <a:p>
            <a:pPr algn="ctr">
              <a:lnSpc>
                <a:spcPct val="50000"/>
              </a:lnSpc>
              <a:spcBef>
                <a:spcPts val="600"/>
              </a:spcBef>
              <a:spcAft>
                <a:spcPts val="600"/>
              </a:spcAft>
            </a:pPr>
            <a:r>
              <a:rPr lang="en-US" dirty="0"/>
              <a:t> Mike Swam</a:t>
            </a:r>
          </a:p>
          <a:p>
            <a:pPr>
              <a:lnSpc>
                <a:spcPct val="50000"/>
              </a:lnSpc>
              <a:spcAft>
                <a:spcPts val="600"/>
              </a:spcAft>
            </a:pPr>
            <a:r>
              <a:rPr lang="en-US" dirty="0" err="1"/>
              <a:t>HTCondor</a:t>
            </a:r>
            <a:r>
              <a:rPr lang="en-US" dirty="0"/>
              <a:t> Week 2018</a:t>
            </a:r>
          </a:p>
          <a:p>
            <a:pPr>
              <a:lnSpc>
                <a:spcPct val="50000"/>
              </a:lnSpc>
              <a:spcAft>
                <a:spcPts val="600"/>
              </a:spcAft>
            </a:pPr>
            <a:endParaRPr lang="en-US" dirty="0"/>
          </a:p>
          <a:p>
            <a:pPr algn="ctr">
              <a:lnSpc>
                <a:spcPct val="50000"/>
              </a:lnSpc>
              <a:spcAft>
                <a:spcPts val="800"/>
              </a:spcAft>
            </a:pPr>
            <a:r>
              <a:rPr lang="en-US" dirty="0">
                <a:hlinkClick r:id="rId3"/>
              </a:rPr>
              <a:t>Using HTCondor to Calibrate and Archive HST and JWST Data</a:t>
            </a:r>
            <a:endParaRPr lang="en-US" dirty="0"/>
          </a:p>
          <a:p>
            <a:pPr algn="ctr">
              <a:lnSpc>
                <a:spcPct val="50000"/>
              </a:lnSpc>
              <a:spcAft>
                <a:spcPts val="800"/>
              </a:spcAft>
            </a:pPr>
            <a:endParaRPr lang="en-US" dirty="0"/>
          </a:p>
          <a:p>
            <a:pPr algn="ctr">
              <a:lnSpc>
                <a:spcPct val="50000"/>
              </a:lnSpc>
              <a:spcBef>
                <a:spcPts val="800"/>
              </a:spcBef>
              <a:spcAft>
                <a:spcPts val="800"/>
              </a:spcAft>
            </a:pPr>
            <a:r>
              <a:rPr lang="en-US" dirty="0"/>
              <a:t>Matthew Burger</a:t>
            </a:r>
          </a:p>
        </p:txBody>
      </p:sp>
    </p:spTree>
    <p:extLst>
      <p:ext uri="{BB962C8B-B14F-4D97-AF65-F5344CB8AC3E}">
        <p14:creationId xmlns:p14="http://schemas.microsoft.com/office/powerpoint/2010/main" val="63130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Hubble Space Telescope</a:t>
            </a:r>
            <a:br>
              <a:rPr lang="en-US" dirty="0"/>
            </a:br>
            <a:endParaRPr lang="en-US" dirty="0"/>
          </a:p>
        </p:txBody>
      </p:sp>
    </p:spTree>
    <p:extLst>
      <p:ext uri="{BB962C8B-B14F-4D97-AF65-F5344CB8AC3E}">
        <p14:creationId xmlns:p14="http://schemas.microsoft.com/office/powerpoint/2010/main" val="278375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Hubble Space Telescope</a:t>
            </a:r>
            <a:endParaRPr lang="en-US" dirty="0"/>
          </a:p>
        </p:txBody>
      </p:sp>
      <p:sp>
        <p:nvSpPr>
          <p:cNvPr id="3" name="Content Placeholder 2"/>
          <p:cNvSpPr>
            <a:spLocks noGrp="1"/>
          </p:cNvSpPr>
          <p:nvPr>
            <p:ph sz="quarter" idx="10"/>
          </p:nvPr>
        </p:nvSpPr>
        <p:spPr>
          <a:xfrm>
            <a:off x="1005076" y="1369715"/>
            <a:ext cx="10595611" cy="4969176"/>
          </a:xfrm>
        </p:spPr>
        <p:txBody>
          <a:bodyPr/>
          <a:lstStyle/>
          <a:p>
            <a:r>
              <a:rPr lang="en-US" dirty="0"/>
              <a:t>Hubble Space Telescope (HST)</a:t>
            </a:r>
          </a:p>
          <a:p>
            <a:pPr lvl="1"/>
            <a:r>
              <a:rPr lang="en-US" dirty="0"/>
              <a:t>Launched 24 April 1990 </a:t>
            </a:r>
          </a:p>
          <a:p>
            <a:pPr lvl="2"/>
            <a:r>
              <a:rPr lang="en-US" dirty="0"/>
              <a:t>Just celebrated the 29</a:t>
            </a:r>
            <a:r>
              <a:rPr lang="en-US" baseline="30000" dirty="0"/>
              <a:t>th</a:t>
            </a:r>
            <a:r>
              <a:rPr lang="en-US" dirty="0"/>
              <a:t> Anniversary</a:t>
            </a:r>
          </a:p>
          <a:p>
            <a:pPr lvl="1"/>
            <a:r>
              <a:rPr lang="en-US" dirty="0"/>
              <a:t>2.4 Meter Primary mirror </a:t>
            </a:r>
          </a:p>
          <a:p>
            <a:pPr lvl="1"/>
            <a:r>
              <a:rPr lang="en-US" dirty="0"/>
              <a:t>43.5 feet (13.2 meters) long </a:t>
            </a:r>
          </a:p>
          <a:p>
            <a:pPr lvl="2"/>
            <a:r>
              <a:rPr lang="en-US" dirty="0"/>
              <a:t>size of a large school bus</a:t>
            </a:r>
          </a:p>
          <a:p>
            <a:pPr lvl="1"/>
            <a:endParaRPr lang="en-US" dirty="0"/>
          </a:p>
          <a:p>
            <a:pPr lvl="1"/>
            <a:r>
              <a:rPr lang="en-US" dirty="0"/>
              <a:t>Present Instruments </a:t>
            </a:r>
          </a:p>
          <a:p>
            <a:pPr lvl="2"/>
            <a:r>
              <a:rPr lang="en-US" b="1" dirty="0">
                <a:hlinkClick r:id="rId3"/>
              </a:rPr>
              <a:t>WFC3</a:t>
            </a:r>
            <a:r>
              <a:rPr lang="en-US" dirty="0">
                <a:hlinkClick r:id="rId3"/>
              </a:rPr>
              <a:t> </a:t>
            </a:r>
            <a:r>
              <a:rPr lang="en-US" dirty="0"/>
              <a:t>- Wide Field Camera 3</a:t>
            </a:r>
          </a:p>
          <a:p>
            <a:pPr lvl="2"/>
            <a:r>
              <a:rPr lang="en-US" b="1" dirty="0">
                <a:hlinkClick r:id="rId4"/>
              </a:rPr>
              <a:t>COS</a:t>
            </a:r>
            <a:r>
              <a:rPr lang="en-US" dirty="0"/>
              <a:t> - Cosmic Origins Spectrograph</a:t>
            </a:r>
          </a:p>
          <a:p>
            <a:pPr lvl="2"/>
            <a:r>
              <a:rPr lang="en-US" b="1" dirty="0">
                <a:hlinkClick r:id="rId5"/>
              </a:rPr>
              <a:t>ACS</a:t>
            </a:r>
            <a:r>
              <a:rPr lang="en-US" dirty="0"/>
              <a:t> - Advanced Camera for Surveys (repaired during SM4)</a:t>
            </a:r>
          </a:p>
          <a:p>
            <a:pPr lvl="2"/>
            <a:r>
              <a:rPr lang="en-US" b="1" dirty="0">
                <a:hlinkClick r:id="rId6"/>
              </a:rPr>
              <a:t>STIS</a:t>
            </a:r>
            <a:r>
              <a:rPr lang="en-US" dirty="0"/>
              <a:t> - Space Telescope Imaging Spectrograph (repaired during SM4)</a:t>
            </a:r>
          </a:p>
          <a:p>
            <a:pPr lvl="2"/>
            <a:r>
              <a:rPr lang="en-US" b="1" dirty="0">
                <a:hlinkClick r:id="rId7"/>
              </a:rPr>
              <a:t>NICMOS</a:t>
            </a:r>
            <a:r>
              <a:rPr lang="en-US" dirty="0"/>
              <a:t> - Near Infrared Camera and Multi-object Spectrometer. (not currently operational)</a:t>
            </a:r>
          </a:p>
          <a:p>
            <a:pPr lvl="2"/>
            <a:r>
              <a:rPr lang="en-US" b="1" dirty="0">
                <a:hlinkClick r:id="rId8"/>
              </a:rPr>
              <a:t>FGS</a:t>
            </a:r>
            <a:r>
              <a:rPr lang="en-US" dirty="0"/>
              <a:t> - Fine Guidance Sensors</a:t>
            </a:r>
          </a:p>
          <a:p>
            <a:pPr marL="457200" lvl="1" indent="0">
              <a:buNone/>
            </a:pPr>
            <a:endParaRPr lang="en-US" dirty="0"/>
          </a:p>
          <a:p>
            <a:pPr marL="457200" lvl="1" indent="0">
              <a:buNone/>
            </a:pPr>
            <a:endParaRPr lang="en-US" dirty="0"/>
          </a:p>
          <a:p>
            <a:pPr marL="457200" lvl="1" indent="0">
              <a:buNone/>
            </a:pPr>
            <a:endParaRPr lang="en-US" dirty="0"/>
          </a:p>
          <a:p>
            <a:pPr marL="914400" lvl="2" indent="0">
              <a:buNone/>
            </a:pPr>
            <a:endParaRPr lang="en-US" dirty="0"/>
          </a:p>
          <a:p>
            <a:endParaRPr lang="en-US" dirty="0"/>
          </a:p>
        </p:txBody>
      </p:sp>
      <p:pic>
        <p:nvPicPr>
          <p:cNvPr id="5" name="Picture 4">
            <a:extLst>
              <a:ext uri="{FF2B5EF4-FFF2-40B4-BE49-F238E27FC236}">
                <a16:creationId xmlns:a16="http://schemas.microsoft.com/office/drawing/2014/main" id="{C0DC29AC-1D0E-DD49-8AF8-4B03D06D700E}"/>
              </a:ext>
            </a:extLst>
          </p:cNvPr>
          <p:cNvPicPr>
            <a:picLocks noChangeAspect="1"/>
          </p:cNvPicPr>
          <p:nvPr/>
        </p:nvPicPr>
        <p:blipFill rotWithShape="1">
          <a:blip r:embed="rId9"/>
          <a:srcRect l="12315" r="9888" b="-2718"/>
          <a:stretch/>
        </p:blipFill>
        <p:spPr>
          <a:xfrm>
            <a:off x="5780869" y="1052935"/>
            <a:ext cx="4673264" cy="3469492"/>
          </a:xfrm>
          <a:prstGeom prst="rect">
            <a:avLst/>
          </a:prstGeom>
        </p:spPr>
      </p:pic>
    </p:spTree>
    <p:extLst>
      <p:ext uri="{BB962C8B-B14F-4D97-AF65-F5344CB8AC3E}">
        <p14:creationId xmlns:p14="http://schemas.microsoft.com/office/powerpoint/2010/main" val="61796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Hubble Space Telescope</a:t>
            </a:r>
          </a:p>
        </p:txBody>
      </p:sp>
      <p:sp>
        <p:nvSpPr>
          <p:cNvPr id="3" name="Content Placeholder 2"/>
          <p:cNvSpPr>
            <a:spLocks noGrp="1"/>
          </p:cNvSpPr>
          <p:nvPr>
            <p:ph sz="quarter" idx="10"/>
          </p:nvPr>
        </p:nvSpPr>
        <p:spPr/>
        <p:txBody>
          <a:bodyPr/>
          <a:lstStyle/>
          <a:p>
            <a:endParaRPr lang="en-US" sz="1800" dirty="0"/>
          </a:p>
          <a:p>
            <a:pPr lvl="1"/>
            <a:r>
              <a:rPr lang="en-US" sz="1800" dirty="0"/>
              <a:t>5 servicing missions to replace instruments and make repairs.</a:t>
            </a:r>
          </a:p>
          <a:p>
            <a:pPr lvl="1"/>
            <a:r>
              <a:rPr lang="en-US" sz="1800" dirty="0"/>
              <a:t>Last Serviced 11 May 2009  -- 10 years ago!!</a:t>
            </a:r>
          </a:p>
          <a:p>
            <a:pPr lvl="2"/>
            <a:r>
              <a:rPr lang="en-US" dirty="0"/>
              <a:t>No Consumables - built in redundant parts and solar power </a:t>
            </a:r>
          </a:p>
          <a:p>
            <a:pPr lvl="1">
              <a:lnSpc>
                <a:spcPct val="100000"/>
              </a:lnSpc>
              <a:spcBef>
                <a:spcPts val="0"/>
              </a:spcBef>
            </a:pPr>
            <a:r>
              <a:rPr lang="en-US" sz="1800" dirty="0"/>
              <a:t>Originally had a 1.2 Gigabit reel-to-reel recorder</a:t>
            </a:r>
          </a:p>
          <a:p>
            <a:pPr lvl="1"/>
            <a:r>
              <a:rPr lang="en-US" sz="1800" dirty="0"/>
              <a:t>Replaced with a 12 Gigabit(1.5 Gigabyte) solid state drive 24 Dec 1999</a:t>
            </a:r>
          </a:p>
          <a:p>
            <a:pPr lvl="1"/>
            <a:r>
              <a:rPr lang="en-US" sz="1800" dirty="0"/>
              <a:t>Today HST Science Data Processing (SDP) generates</a:t>
            </a:r>
          </a:p>
          <a:p>
            <a:pPr marL="457200" lvl="1" indent="0">
              <a:buNone/>
            </a:pPr>
            <a:r>
              <a:rPr lang="en-US" sz="1800" dirty="0"/>
              <a:t>    about 30 Gigabytes of data per day</a:t>
            </a:r>
          </a:p>
          <a:p>
            <a:pPr lvl="2"/>
            <a:r>
              <a:rPr lang="en-US" dirty="0"/>
              <a:t>11 Terabytes per year</a:t>
            </a:r>
          </a:p>
          <a:p>
            <a:pPr lvl="1"/>
            <a:r>
              <a:rPr lang="en-US" sz="1800" dirty="0"/>
              <a:t>Today the archive contains</a:t>
            </a:r>
          </a:p>
          <a:p>
            <a:pPr lvl="2"/>
            <a:r>
              <a:rPr lang="en-US" dirty="0"/>
              <a:t>166 Terabytes of HST Science Data </a:t>
            </a:r>
          </a:p>
          <a:p>
            <a:pPr lvl="2"/>
            <a:r>
              <a:rPr lang="en-US" dirty="0"/>
              <a:t>More than 1.3 Million unique observations</a:t>
            </a:r>
          </a:p>
          <a:p>
            <a:pPr lvl="2"/>
            <a:r>
              <a:rPr lang="en-US" dirty="0"/>
              <a:t>Over 15,000 scientific papers published</a:t>
            </a:r>
          </a:p>
          <a:p>
            <a:pPr lvl="1"/>
            <a:r>
              <a:rPr lang="en-US" sz="1800" dirty="0"/>
              <a:t>New ways to process data being added</a:t>
            </a:r>
          </a:p>
          <a:p>
            <a:pPr lvl="2"/>
            <a:r>
              <a:rPr lang="en-US" dirty="0">
                <a:hlinkClick r:id="rId2"/>
              </a:rPr>
              <a:t>Hubble Legacy Archive </a:t>
            </a:r>
            <a:r>
              <a:rPr lang="en-US" dirty="0"/>
              <a:t>being moved to SDP</a:t>
            </a:r>
          </a:p>
          <a:p>
            <a:pPr lvl="2"/>
            <a:r>
              <a:rPr lang="en-US" dirty="0"/>
              <a:t> more accurate astrometry calculations</a:t>
            </a:r>
          </a:p>
          <a:p>
            <a:pPr lvl="1"/>
            <a:endParaRPr lang="en-US" sz="1800" dirty="0"/>
          </a:p>
          <a:p>
            <a:pPr marL="914400" lvl="2" indent="0">
              <a:buNone/>
            </a:pPr>
            <a:endParaRPr lang="en-US" dirty="0"/>
          </a:p>
          <a:p>
            <a:endParaRPr lang="en-US" dirty="0"/>
          </a:p>
        </p:txBody>
      </p:sp>
      <p:pic>
        <p:nvPicPr>
          <p:cNvPr id="5" name="Picture 4">
            <a:extLst>
              <a:ext uri="{FF2B5EF4-FFF2-40B4-BE49-F238E27FC236}">
                <a16:creationId xmlns:a16="http://schemas.microsoft.com/office/drawing/2014/main" id="{C0DC29AC-1D0E-DD49-8AF8-4B03D06D700E}"/>
              </a:ext>
            </a:extLst>
          </p:cNvPr>
          <p:cNvPicPr>
            <a:picLocks noChangeAspect="1"/>
          </p:cNvPicPr>
          <p:nvPr/>
        </p:nvPicPr>
        <p:blipFill>
          <a:blip r:embed="rId3"/>
          <a:stretch>
            <a:fillRect/>
          </a:stretch>
        </p:blipFill>
        <p:spPr>
          <a:xfrm>
            <a:off x="7930257" y="3437468"/>
            <a:ext cx="3670431" cy="2936345"/>
          </a:xfrm>
          <a:prstGeom prst="rect">
            <a:avLst/>
          </a:prstGeom>
        </p:spPr>
      </p:pic>
      <p:sp>
        <p:nvSpPr>
          <p:cNvPr id="4" name="TextBox 3">
            <a:extLst>
              <a:ext uri="{FF2B5EF4-FFF2-40B4-BE49-F238E27FC236}">
                <a16:creationId xmlns:a16="http://schemas.microsoft.com/office/drawing/2014/main" id="{E962DC10-B3C8-524E-B5A6-C7BFD27F10E4}"/>
              </a:ext>
            </a:extLst>
          </p:cNvPr>
          <p:cNvSpPr txBox="1"/>
          <p:nvPr/>
        </p:nvSpPr>
        <p:spPr>
          <a:xfrm>
            <a:off x="9433222" y="2320190"/>
            <a:ext cx="2167466" cy="923330"/>
          </a:xfrm>
          <a:prstGeom prst="rect">
            <a:avLst/>
          </a:prstGeom>
          <a:noFill/>
        </p:spPr>
        <p:txBody>
          <a:bodyPr wrap="square" rtlCol="0">
            <a:spAutoFit/>
          </a:bodyPr>
          <a:lstStyle/>
          <a:p>
            <a:pPr algn="r"/>
            <a:r>
              <a:rPr lang="en-US" dirty="0">
                <a:hlinkClick r:id="rId4"/>
              </a:rPr>
              <a:t>Horsehead Nebula</a:t>
            </a:r>
            <a:endParaRPr lang="en-US" dirty="0"/>
          </a:p>
          <a:p>
            <a:pPr algn="r"/>
            <a:r>
              <a:rPr lang="en-US" dirty="0"/>
              <a:t>Hubble Heritage 2013</a:t>
            </a:r>
          </a:p>
        </p:txBody>
      </p:sp>
    </p:spTree>
    <p:extLst>
      <p:ext uri="{BB962C8B-B14F-4D97-AF65-F5344CB8AC3E}">
        <p14:creationId xmlns:p14="http://schemas.microsoft.com/office/powerpoint/2010/main" val="61324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Hubble Space Telescope</a:t>
            </a:r>
          </a:p>
        </p:txBody>
      </p:sp>
      <p:sp>
        <p:nvSpPr>
          <p:cNvPr id="3" name="Content Placeholder 2"/>
          <p:cNvSpPr>
            <a:spLocks noGrp="1"/>
          </p:cNvSpPr>
          <p:nvPr>
            <p:ph sz="quarter" idx="10"/>
          </p:nvPr>
        </p:nvSpPr>
        <p:spPr/>
        <p:txBody>
          <a:bodyPr wrap="square" numCol="2"/>
          <a:lstStyle/>
          <a:p>
            <a:endParaRPr lang="en-US" sz="400" dirty="0"/>
          </a:p>
          <a:p>
            <a:pPr lvl="1"/>
            <a:r>
              <a:rPr lang="en-US" dirty="0"/>
              <a:t>We have many very small very quick jobs </a:t>
            </a:r>
          </a:p>
          <a:p>
            <a:pPr lvl="1"/>
            <a:r>
              <a:rPr lang="en-US" dirty="0"/>
              <a:t>We process HST data in a 240 core </a:t>
            </a:r>
            <a:r>
              <a:rPr lang="en-US" dirty="0" err="1"/>
              <a:t>HTCondor</a:t>
            </a:r>
            <a:r>
              <a:rPr lang="en-US" dirty="0"/>
              <a:t> pool with a shared </a:t>
            </a:r>
            <a:r>
              <a:rPr lang="en-US" dirty="0" err="1"/>
              <a:t>nfs</a:t>
            </a:r>
            <a:r>
              <a:rPr lang="en-US" dirty="0"/>
              <a:t> mounted partition.</a:t>
            </a:r>
          </a:p>
          <a:p>
            <a:pPr lvl="1"/>
            <a:r>
              <a:rPr lang="en-US" dirty="0"/>
              <a:t>This is an operational environment with a single user.  This single user environment allows us to use job priorities to control the order of the processing and reprocessing.</a:t>
            </a:r>
          </a:p>
          <a:p>
            <a:pPr lvl="1"/>
            <a:r>
              <a:rPr lang="en-US" dirty="0"/>
              <a:t>The population of the database table used to track dataset progress through workflows is not completely reliable.</a:t>
            </a:r>
          </a:p>
          <a:p>
            <a:pPr lvl="2"/>
            <a:r>
              <a:rPr lang="en-US" dirty="0"/>
              <a:t>We see sporadic </a:t>
            </a:r>
            <a:r>
              <a:rPr lang="en-US" dirty="0" err="1"/>
              <a:t>HTCondor</a:t>
            </a:r>
            <a:r>
              <a:rPr lang="en-US" dirty="0"/>
              <a:t> job hook failures, likely due to database connectivity issues, so Operators can have difficulty in discerning real failures from errant reports in the database (most-­‐often the workflows completed OK, but the DB says otherwise)</a:t>
            </a:r>
          </a:p>
          <a:p>
            <a:pPr marL="914400" lvl="2" indent="0">
              <a:buNone/>
            </a:pPr>
            <a:endParaRPr lang="en-US" dirty="0"/>
          </a:p>
          <a:p>
            <a:r>
              <a:rPr lang="en-US" dirty="0"/>
              <a:t>  	</a:t>
            </a:r>
          </a:p>
        </p:txBody>
      </p:sp>
      <p:pic>
        <p:nvPicPr>
          <p:cNvPr id="5" name="Picture 4">
            <a:extLst>
              <a:ext uri="{FF2B5EF4-FFF2-40B4-BE49-F238E27FC236}">
                <a16:creationId xmlns:a16="http://schemas.microsoft.com/office/drawing/2014/main" id="{C0DC29AC-1D0E-DD49-8AF8-4B03D06D700E}"/>
              </a:ext>
            </a:extLst>
          </p:cNvPr>
          <p:cNvPicPr>
            <a:picLocks noChangeAspect="1"/>
          </p:cNvPicPr>
          <p:nvPr/>
        </p:nvPicPr>
        <p:blipFill>
          <a:blip r:embed="rId2"/>
          <a:stretch>
            <a:fillRect/>
          </a:stretch>
        </p:blipFill>
        <p:spPr>
          <a:xfrm>
            <a:off x="7688426" y="1396346"/>
            <a:ext cx="3387329" cy="4234162"/>
          </a:xfrm>
          <a:prstGeom prst="rect">
            <a:avLst/>
          </a:prstGeom>
        </p:spPr>
      </p:pic>
      <p:sp>
        <p:nvSpPr>
          <p:cNvPr id="4" name="TextBox 3">
            <a:extLst>
              <a:ext uri="{FF2B5EF4-FFF2-40B4-BE49-F238E27FC236}">
                <a16:creationId xmlns:a16="http://schemas.microsoft.com/office/drawing/2014/main" id="{13EF1B66-6EF3-C948-A234-391D96DBA7F0}"/>
              </a:ext>
            </a:extLst>
          </p:cNvPr>
          <p:cNvSpPr txBox="1"/>
          <p:nvPr/>
        </p:nvSpPr>
        <p:spPr>
          <a:xfrm>
            <a:off x="8094133" y="5727482"/>
            <a:ext cx="2981622" cy="646331"/>
          </a:xfrm>
          <a:prstGeom prst="rect">
            <a:avLst/>
          </a:prstGeom>
          <a:noFill/>
        </p:spPr>
        <p:txBody>
          <a:bodyPr wrap="square" rtlCol="0">
            <a:spAutoFit/>
          </a:bodyPr>
          <a:lstStyle/>
          <a:p>
            <a:pPr algn="r"/>
            <a:r>
              <a:rPr lang="en-US" dirty="0">
                <a:hlinkClick r:id="rId3"/>
              </a:rPr>
              <a:t>The “Rose”</a:t>
            </a:r>
            <a:endParaRPr lang="en-US" dirty="0"/>
          </a:p>
          <a:p>
            <a:pPr algn="r"/>
            <a:r>
              <a:rPr lang="en-US" dirty="0"/>
              <a:t>Hubble 21</a:t>
            </a:r>
            <a:r>
              <a:rPr lang="en-US" baseline="30000" dirty="0"/>
              <a:t>st</a:t>
            </a:r>
            <a:r>
              <a:rPr lang="en-US" dirty="0"/>
              <a:t> Anniversary 2011</a:t>
            </a:r>
          </a:p>
        </p:txBody>
      </p:sp>
    </p:spTree>
    <p:extLst>
      <p:ext uri="{BB962C8B-B14F-4D97-AF65-F5344CB8AC3E}">
        <p14:creationId xmlns:p14="http://schemas.microsoft.com/office/powerpoint/2010/main" val="289185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16136</TotalTime>
  <Words>1925</Words>
  <Application>Microsoft Macintosh PowerPoint</Application>
  <PresentationFormat>Widescreen</PresentationFormat>
  <Paragraphs>328</Paragraphs>
  <Slides>29</Slides>
  <Notes>7</Notes>
  <HiddenSlides>0</HiddenSlides>
  <MMClips>0</MMClips>
  <ScaleCrop>false</ScaleCrop>
  <HeadingPairs>
    <vt:vector size="8" baseType="variant">
      <vt:variant>
        <vt:lpstr>Fonts Used</vt:lpstr>
      </vt:variant>
      <vt:variant>
        <vt:i4>7</vt:i4>
      </vt:variant>
      <vt:variant>
        <vt:lpstr>Theme</vt:lpstr>
      </vt:variant>
      <vt:variant>
        <vt:i4>1</vt:i4>
      </vt:variant>
      <vt:variant>
        <vt:lpstr>Slide Titles</vt:lpstr>
      </vt:variant>
      <vt:variant>
        <vt:i4>29</vt:i4>
      </vt:variant>
      <vt:variant>
        <vt:lpstr>Custom Shows</vt:lpstr>
      </vt:variant>
      <vt:variant>
        <vt:i4>1</vt:i4>
      </vt:variant>
    </vt:vector>
  </HeadingPairs>
  <TitlesOfParts>
    <vt:vector size="38" baseType="lpstr">
      <vt:lpstr>ＭＳ Ｐゴシック</vt:lpstr>
      <vt:lpstr>Arial</vt:lpstr>
      <vt:lpstr>Calibri</vt:lpstr>
      <vt:lpstr>Calibri Light</vt:lpstr>
      <vt:lpstr>Franklin Gothic Medium</vt:lpstr>
      <vt:lpstr>Franklin Gothic Medium Cond</vt:lpstr>
      <vt:lpstr>LucidaGrande</vt:lpstr>
      <vt:lpstr>1_Office Theme</vt:lpstr>
      <vt:lpstr>STScI and HTCondor Reporting on Today and Exploring Tomorrow</vt:lpstr>
      <vt:lpstr>PowerPoint Presentation</vt:lpstr>
      <vt:lpstr>PowerPoint Presentation</vt:lpstr>
      <vt:lpstr>Mikulski Archive for Space Telescopes (MAST)</vt:lpstr>
      <vt:lpstr>Previous STScI Presentations at HTCondor Week</vt:lpstr>
      <vt:lpstr>Hubble Space Telescope </vt:lpstr>
      <vt:lpstr>Hubble Space Telescope</vt:lpstr>
      <vt:lpstr>Hubble Space Telescope</vt:lpstr>
      <vt:lpstr>Hubble Space Telescope</vt:lpstr>
      <vt:lpstr>PowerPoint Presentation</vt:lpstr>
      <vt:lpstr>PowerPoint Presentation</vt:lpstr>
      <vt:lpstr>PowerPoint Presentation</vt:lpstr>
      <vt:lpstr>Transiting Exoplanet Survey Satellite</vt:lpstr>
      <vt:lpstr>Transiting Exoplanet Survey Satellite (TESS)</vt:lpstr>
      <vt:lpstr>Transiting Exoplanet Survey Satellite (TESS)</vt:lpstr>
      <vt:lpstr>Transiting Exoplanet Survey Satellite (TESS)</vt:lpstr>
      <vt:lpstr>James Webb Space Telescope  </vt:lpstr>
      <vt:lpstr>James Webb Space Telescope (JWST)</vt:lpstr>
      <vt:lpstr>James Webb Space Telescope</vt:lpstr>
      <vt:lpstr>JWST Data Processing Workflow</vt:lpstr>
      <vt:lpstr>  From DPQueue to HTCondor</vt:lpstr>
      <vt:lpstr>Data Processing Levels translate to Data Processing Job Steps</vt:lpstr>
      <vt:lpstr>James Webb Space Telescope</vt:lpstr>
      <vt:lpstr>Wide Field Infrared Space Telescope </vt:lpstr>
      <vt:lpstr>Wide Field Infrared Space Telescope (WFIRST)</vt:lpstr>
      <vt:lpstr>Wide Field Infrared Space Telescope (WFIRST)</vt:lpstr>
      <vt:lpstr>Wide Field Infrared Space Telescope</vt:lpstr>
      <vt:lpstr>Thank You!!</vt:lpstr>
      <vt:lpstr>Questions?</vt:lpstr>
      <vt:lpstr>Custom Show 1</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Mary Romelfanger</cp:lastModifiedBy>
  <cp:revision>308</cp:revision>
  <cp:lastPrinted>2019-05-21T14:07:20Z</cp:lastPrinted>
  <dcterms:created xsi:type="dcterms:W3CDTF">2017-03-08T15:51:23Z</dcterms:created>
  <dcterms:modified xsi:type="dcterms:W3CDTF">2019-05-21T16:07:53Z</dcterms:modified>
</cp:coreProperties>
</file>