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Oswald" panose="020B0604020202020204" charset="0"/>
      <p:regular r:id="rId19"/>
      <p:bold r:id="rId20"/>
    </p:embeddedFont>
    <p:embeddedFont>
      <p:font typeface="Averag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2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5974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525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73ed47d93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73ed47d93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clipped the dependencies from the bottom for space: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rgbClr val="008800"/>
                </a:solidFill>
              </a:rPr>
              <a:t># Add dependencies</a:t>
            </a: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subSession</a:t>
            </a:r>
            <a:r>
              <a:rPr lang="en">
                <a:solidFill>
                  <a:srgbClr val="666666"/>
                </a:solidFill>
              </a:rPr>
              <a:t>.</a:t>
            </a:r>
            <a:r>
              <a:rPr lang="en">
                <a:solidFill>
                  <a:srgbClr val="333333"/>
                </a:solidFill>
              </a:rPr>
              <a:t>addDependency(nodeA, nodeC)</a:t>
            </a: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subSession</a:t>
            </a:r>
            <a:r>
              <a:rPr lang="en">
                <a:solidFill>
                  <a:srgbClr val="666666"/>
                </a:solidFill>
              </a:rPr>
              <a:t>.</a:t>
            </a:r>
            <a:r>
              <a:rPr lang="en">
                <a:solidFill>
                  <a:srgbClr val="333333"/>
                </a:solidFill>
              </a:rPr>
              <a:t>addDependency(nodeB, nodeC)</a:t>
            </a: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subSession</a:t>
            </a:r>
            <a:r>
              <a:rPr lang="en">
                <a:solidFill>
                  <a:srgbClr val="666666"/>
                </a:solidFill>
              </a:rPr>
              <a:t>.</a:t>
            </a:r>
            <a:r>
              <a:rPr lang="en">
                <a:solidFill>
                  <a:srgbClr val="333333"/>
                </a:solidFill>
              </a:rPr>
              <a:t>addDependency(nodeC, nodeD)</a:t>
            </a: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 </a:t>
            </a:r>
            <a:endParaRPr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subSession</a:t>
            </a:r>
            <a:r>
              <a:rPr lang="en">
                <a:solidFill>
                  <a:srgbClr val="666666"/>
                </a:solidFill>
              </a:rPr>
              <a:t>.</a:t>
            </a:r>
            <a:r>
              <a:rPr lang="en">
                <a:solidFill>
                  <a:srgbClr val="333333"/>
                </a:solidFill>
              </a:rPr>
              <a:t>submit()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4531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73ed47d93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73ed47d93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91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73ed47d93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73ed47d93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8096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73ed47d9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73ed47d9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training</a:t>
            </a:r>
            <a:r>
              <a:rPr lang="en-US" baseline="0" dirty="0" smtClean="0"/>
              <a:t> shot is not part of the shot list, so the warning can </a:t>
            </a:r>
            <a:r>
              <a:rPr lang="en-US" baseline="0" smtClean="0"/>
              <a:t>be ignored.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8942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7710c7a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7710c7a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825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73ed47d93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73ed47d93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453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73ed47d9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73ed47d9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ADB = Animation DataBase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ASG = Asset Scene Graph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 = ANImation Environment Variables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(notes from 2008)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7918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73ed47d93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73ed47d93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378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73ed47d93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73ed47d93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productions use Subway 3, with our next pipeline using Subway 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576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73ed47d93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73ed47d93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Pulled from the “Subway 3.2 Tutorial” internal wiki page.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1299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73ed47d93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73ed47d93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56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73ed47d93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73ed47d93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21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73ed47d93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73ed47d93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61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73ed47d93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73ed47d93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dependency types include ‘mulit’ and ‘partial’. ‘Multi’ is like ‘single’ but with additional padding in either direction, and ‘partial’ means it uses our dependency service.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269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 rtl="0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Submitting with Subway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Collin Mehring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/>
          <p:nvPr/>
        </p:nvSpPr>
        <p:spPr>
          <a:xfrm>
            <a:off x="1254150" y="1145650"/>
            <a:ext cx="1900800" cy="3743100"/>
          </a:xfrm>
          <a:prstGeom prst="roundRect">
            <a:avLst>
              <a:gd name="adj" fmla="val 914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4423200" y="0"/>
            <a:ext cx="47493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7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Subgraphs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4667700" y="239700"/>
            <a:ext cx="4260300" cy="46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AA22FF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subway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SubmissionSession(share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"trolls_misc"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nodeA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"NodeA"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"echo job in NodeA"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addNode(nodeA)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nodeB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"NodeB"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"echo job in NodeB"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addNode(nodeB)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8800"/>
                </a:solidFill>
                <a:latin typeface="Arial"/>
                <a:ea typeface="Arial"/>
                <a:cs typeface="Arial"/>
                <a:sym typeface="Arial"/>
              </a:rPr>
              <a:t># Create subgraph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subGraph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SubmissionGraph()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nodeX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"NodeX"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"echo job in NodeX"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subGraph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addNode(nodeX)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nodeY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"NodeY"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"echo job in NodeY"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subGraph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addNode(nodeY)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subGraph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addDependency(nodeX, nodeY)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nodeC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"NodeC"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job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subGraph)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addNode(nodeC)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nodeD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"NodeD"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"echo job in NodeD"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addNode(nodeD)</a:t>
            </a:r>
            <a:endParaRPr sz="1100" b="1">
              <a:solidFill>
                <a:srgbClr val="AA2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250" y="1231463"/>
            <a:ext cx="1606600" cy="357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/>
          <p:nvPr/>
        </p:nvSpPr>
        <p:spPr>
          <a:xfrm>
            <a:off x="2199450" y="1115913"/>
            <a:ext cx="4745100" cy="3779700"/>
          </a:xfrm>
          <a:prstGeom prst="roundRect">
            <a:avLst>
              <a:gd name="adj" fmla="val 530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Serialized Subgraphs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2787" y="1245400"/>
            <a:ext cx="4458425" cy="352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/>
          <p:nvPr/>
        </p:nvSpPr>
        <p:spPr>
          <a:xfrm>
            <a:off x="762000" y="1110675"/>
            <a:ext cx="7620000" cy="3840300"/>
          </a:xfrm>
          <a:prstGeom prst="roundRect">
            <a:avLst>
              <a:gd name="adj" fmla="val 5502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Subgraphs in Frame Nodes</a:t>
            </a:r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9463" y="1224275"/>
            <a:ext cx="7165075" cy="361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Submission</a:t>
            </a:r>
            <a:endParaRPr/>
          </a:p>
        </p:txBody>
      </p:sp>
      <p:pic>
        <p:nvPicPr>
          <p:cNvPr id="3" name="submitFromKatan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25" y="0"/>
            <a:ext cx="894556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Features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ParameterNode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Create jobs </a:t>
            </a:r>
            <a:r>
              <a:rPr lang="en" dirty="0" smtClean="0"/>
              <a:t>with </a:t>
            </a:r>
            <a:r>
              <a:rPr lang="en" dirty="0"/>
              <a:t>attributes filled in by values from a list of dictionaries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Submit at specified time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Metrolink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REST API for editing Subway graphs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smtClean="0"/>
              <a:t>Currently used as </a:t>
            </a:r>
            <a:r>
              <a:rPr lang="en" dirty="0"/>
              <a:t>a DAG stitching service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Allows overrides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Submit locally, or to Dev and Test environments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Progressive and FCFS priority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Job Runtime object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Releasing concurrency limits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Need for a Submission API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Render Queuing System resulted from combining two previous systems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Relied on submission wrapper scripts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Could not be easily used as an API by other applications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Too many command line flags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rqs_submit - 109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shot_submit - 87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frame_submit - 67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Used </a:t>
            </a:r>
            <a:r>
              <a:rPr lang="en" dirty="0" smtClean="0"/>
              <a:t>DEP </a:t>
            </a:r>
            <a:r>
              <a:rPr lang="en" dirty="0"/>
              <a:t>graphs that relied on ADB files and ASG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While RQS was fast, these slowed things down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Use of ANI variables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RQS Transformers were a black-box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Overly complicated for simple use-cases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Enter Subway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dirty="0"/>
              <a:t>Went through a few name changes... </a:t>
            </a:r>
            <a:endParaRPr dirty="0"/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dirty="0"/>
              <a:t>Job API -&gt; RQS API -&gt; Submission API -&gt; Subway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Python API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dirty="0"/>
              <a:t>Creates DAG and SDF files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Only specify a few required variables and any overrides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Automatically populate the remaining variables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Allows us to set defaults and add nodes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Writes files to a known location on the shared file system</a:t>
            </a:r>
            <a:endParaRPr dirty="0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Submits to HTCondor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Shells out to call condor_submit_dag</a:t>
            </a:r>
            <a:endParaRPr dirty="0"/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Hopefully will use the Python bindings in the future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Subway Major Versions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Subway 1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Job-centric submissions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Subway 2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Node-centric submissions, with the concept of frames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Full test coverage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Subway 3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Moved API out of ‘studio’ namespace, now a rez package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Removed last of ADB and ANI ties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Subway 4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Moved infrastructure facing pieces into services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dirty="0"/>
              <a:t>REST API: Client now POSTs JSON to submission service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No longer needs HTCondor installed locally, or shared file system access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4423200" y="0"/>
            <a:ext cx="47493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36625" y="2285400"/>
            <a:ext cx="37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Hello World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642300" y="413550"/>
            <a:ext cx="4374300" cy="43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AA22FF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subway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SubmissionSession(share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"dragon3_misc"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8800"/>
                </a:solidFill>
                <a:latin typeface="Arial"/>
                <a:ea typeface="Arial"/>
                <a:cs typeface="Arial"/>
                <a:sym typeface="Arial"/>
              </a:rPr>
              <a:t># Create a node object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11679" lvl="0" indent="-2011679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"HelloWorld"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"echo Hello World"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addNode(node)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submit()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/>
          <p:nvPr/>
        </p:nvSpPr>
        <p:spPr>
          <a:xfrm>
            <a:off x="900750" y="1282788"/>
            <a:ext cx="2607600" cy="3387300"/>
          </a:xfrm>
          <a:prstGeom prst="roundRect">
            <a:avLst>
              <a:gd name="adj" fmla="val 8734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4423200" y="0"/>
            <a:ext cx="4749300" cy="5143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78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Dependencies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4667700" y="239700"/>
            <a:ext cx="4260300" cy="466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AA22FF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subway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SubmissionSession(share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"trolls_misc"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nodeA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"NodeA"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"echo job in NodeA"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addNode(nodeA)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nodeB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"NodeB"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"echo job in NodeB"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addNode(nodeB)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nodeC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"NodeC"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"echo job in NodeC"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addNode(nodeC)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nodeD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"NodeD"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"echo job in NodeD"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addNode(nodeD)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8800"/>
                </a:solidFill>
                <a:latin typeface="Arial"/>
                <a:ea typeface="Arial"/>
                <a:cs typeface="Arial"/>
                <a:sym typeface="Arial"/>
              </a:rPr>
              <a:t># Connect all the nodes together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addDependency(nodeA, nodeC)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addDependency(nodeB, nodeC)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addDependency(nodeC, nodeD)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submit()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648" y="1453225"/>
            <a:ext cx="2337800" cy="30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/>
          <p:nvPr/>
        </p:nvSpPr>
        <p:spPr>
          <a:xfrm>
            <a:off x="0" y="1373550"/>
            <a:ext cx="9172500" cy="376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 Nodes</a:t>
            </a: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495300"/>
            <a:ext cx="8520600" cy="33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AA22FF"/>
                </a:solidFill>
                <a:latin typeface="Arial"/>
                <a:ea typeface="Arial"/>
                <a:cs typeface="Arial"/>
                <a:sym typeface="Arial"/>
              </a:rPr>
              <a:t>import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subway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SubmissionSession(share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"trolls_misc"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startupNode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"startup"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"run_startup_create"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addNode(startupNode)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renderNode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FrameNode(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"render"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frameRange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"101-200"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"run_render -c %(FRAME RANGE)s"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renderNode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minCpus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1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renderNode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maxCpus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endParaRPr sz="110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addNode(renderNode)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8800"/>
                </a:solidFill>
                <a:latin typeface="Arial"/>
                <a:ea typeface="Arial"/>
                <a:cs typeface="Arial"/>
                <a:sym typeface="Arial"/>
              </a:rPr>
              <a:t># Every nuke job to run on the farm will render five frames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nukeNode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FrameNode(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"nuke"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frameRange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"101-200"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chunkSize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=5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"run_nuke_render -script '/tmp/comp.nk' -frames %(FRAME RANGE)s"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addNode(nukeNode)</a:t>
            </a:r>
            <a:endParaRPr sz="1100" b="1">
              <a:solidFill>
                <a:srgbClr val="AA22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6647425" y="261525"/>
            <a:ext cx="1917600" cy="1494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0" y="1369950"/>
            <a:ext cx="9172500" cy="377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Frame Nodes (Continued)</a:t>
            </a:r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495300"/>
            <a:ext cx="8520600" cy="33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shootNode 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subway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Node(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"shoot"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 command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"mov_shoot"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addNode(shootNode)</a:t>
            </a:r>
            <a:endParaRPr sz="1100" i="1">
              <a:solidFill>
                <a:srgbClr val="0088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0088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8800"/>
                </a:solidFill>
                <a:latin typeface="Arial"/>
                <a:ea typeface="Arial"/>
                <a:cs typeface="Arial"/>
                <a:sym typeface="Arial"/>
              </a:rPr>
              <a:t># Rig up our dependencies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addDependency(startupNode, renderNode) </a:t>
            </a:r>
            <a:r>
              <a:rPr lang="en" sz="1100" i="1">
                <a:solidFill>
                  <a:srgbClr val="008800"/>
                </a:solidFill>
                <a:latin typeface="Arial"/>
                <a:ea typeface="Arial"/>
                <a:cs typeface="Arial"/>
                <a:sym typeface="Arial"/>
              </a:rPr>
              <a:t># Full dependency is implied by default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addDependency(renderNode, nukeNode, </a:t>
            </a:r>
            <a:r>
              <a:rPr lang="en" sz="1100">
                <a:solidFill>
                  <a:srgbClr val="BB4444"/>
                </a:solidFill>
                <a:latin typeface="Arial"/>
                <a:ea typeface="Arial"/>
                <a:cs typeface="Arial"/>
                <a:sym typeface="Arial"/>
              </a:rPr>
              <a:t>'s'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" sz="1100" i="1">
                <a:solidFill>
                  <a:srgbClr val="008800"/>
                </a:solidFill>
                <a:latin typeface="Arial"/>
                <a:ea typeface="Arial"/>
                <a:cs typeface="Arial"/>
                <a:sym typeface="Arial"/>
              </a:rPr>
              <a:t># 's' is a valid alias for 'single'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addDependency(nukeNode, shootNode)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subSession</a:t>
            </a:r>
            <a:r>
              <a:rPr lang="en" sz="110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" sz="11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submit()</a:t>
            </a:r>
            <a:endParaRPr sz="11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AA2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738" y="490245"/>
            <a:ext cx="1526925" cy="416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817</Words>
  <Application>Microsoft Office PowerPoint</Application>
  <PresentationFormat>On-screen Show (16:9)</PresentationFormat>
  <Paragraphs>159</Paragraphs>
  <Slides>16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Oswald</vt:lpstr>
      <vt:lpstr>Average</vt:lpstr>
      <vt:lpstr>Arial</vt:lpstr>
      <vt:lpstr>Slate</vt:lpstr>
      <vt:lpstr>Submitting with Subway</vt:lpstr>
      <vt:lpstr>The Need for a Submission API</vt:lpstr>
      <vt:lpstr>Enter Subway</vt:lpstr>
      <vt:lpstr>Subway Major Versions</vt:lpstr>
      <vt:lpstr>Examples</vt:lpstr>
      <vt:lpstr>Hello World</vt:lpstr>
      <vt:lpstr>Simple Dependencies</vt:lpstr>
      <vt:lpstr>Frame Nodes</vt:lpstr>
      <vt:lpstr>Frame Nodes (Continued)</vt:lpstr>
      <vt:lpstr>Subgraphs</vt:lpstr>
      <vt:lpstr>Serialized Subgraphs</vt:lpstr>
      <vt:lpstr>Subgraphs in Frame Nodes</vt:lpstr>
      <vt:lpstr>Example Implementation</vt:lpstr>
      <vt:lpstr>PowerPoint Presentation</vt:lpstr>
      <vt:lpstr>Other Features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Submitting with Subway</dc:title>
  <cp:lastModifiedBy>Mehring, Collin</cp:lastModifiedBy>
  <cp:revision>5</cp:revision>
  <dcterms:modified xsi:type="dcterms:W3CDTF">2019-05-17T21:24:56Z</dcterms:modified>
</cp:coreProperties>
</file>