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Dosis"/>
      <p:regular r:id="rId22"/>
      <p:bold r:id="rId23"/>
    </p:embeddedFont>
    <p:embeddedFont>
      <p:font typeface="Arial Narr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Dosis-regular.fntdata"/><Relationship Id="rId21" Type="http://schemas.openxmlformats.org/officeDocument/2006/relationships/slide" Target="slides/slide16.xml"/><Relationship Id="rId24" Type="http://schemas.openxmlformats.org/officeDocument/2006/relationships/font" Target="fonts/ArialNarrow-regular.fntdata"/><Relationship Id="rId23" Type="http://schemas.openxmlformats.org/officeDocument/2006/relationships/font" Target="fonts/Dosi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ialNarrow-italic.fntdata"/><Relationship Id="rId25" Type="http://schemas.openxmlformats.org/officeDocument/2006/relationships/font" Target="fonts/ArialNarrow-bold.fntdata"/><Relationship Id="rId27"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nasa.gov/centers/goddard/news/topstory/2007/noao_glast.html"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g51807ae154_5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51807ae154_5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57a2e2076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57a2e2076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57a2e2076c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7a2e2076c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7a2e2076c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7a2e2076c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57a2e2076c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57a2e2076c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7a2e2076c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7a2e2076c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g57a2e2076c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57a2e2076c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7a2e2076c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7a2e2076c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1807ae154_5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1807ae154_5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 sz="1200">
                <a:solidFill>
                  <a:schemeClr val="dk1"/>
                </a:solidFill>
                <a:latin typeface="Calibri"/>
                <a:ea typeface="Calibri"/>
                <a:cs typeface="Calibri"/>
                <a:sym typeface="Calibri"/>
              </a:rPr>
              <a:t>Reference: http://map.gsfc.nasa.gov/media/060915/index.html</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51807ae154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51807ae154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1807ae154_6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1807ae154_6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66700" lvl="0" marL="342900" rtl="0" algn="l">
              <a:lnSpc>
                <a:spcPct val="115000"/>
              </a:lnSpc>
              <a:spcBef>
                <a:spcPts val="0"/>
              </a:spcBef>
              <a:spcAft>
                <a:spcPts val="0"/>
              </a:spcAft>
              <a:buClr>
                <a:srgbClr val="000000"/>
              </a:buClr>
              <a:buSzPts val="1200"/>
              <a:buFont typeface="Dosis"/>
              <a:buChar char="•"/>
            </a:pPr>
            <a:r>
              <a:rPr lang="en" sz="1200">
                <a:latin typeface="Dosis"/>
                <a:ea typeface="Dosis"/>
                <a:cs typeface="Dosis"/>
                <a:sym typeface="Dosis"/>
              </a:rPr>
              <a:t>DES is a 5.5-year optical survey covering 5000 deg</a:t>
            </a:r>
            <a:r>
              <a:rPr baseline="30000" lang="en" sz="1200">
                <a:latin typeface="Dosis"/>
                <a:ea typeface="Dosis"/>
                <a:cs typeface="Dosis"/>
                <a:sym typeface="Dosis"/>
              </a:rPr>
              <a:t>2</a:t>
            </a:r>
            <a:r>
              <a:rPr lang="en" sz="1200">
                <a:latin typeface="Dosis"/>
                <a:ea typeface="Dosis"/>
                <a:cs typeface="Dosis"/>
                <a:sym typeface="Dosis"/>
              </a:rPr>
              <a:t> of the southern sky</a:t>
            </a:r>
            <a:endParaRPr sz="1200">
              <a:latin typeface="Dosis"/>
              <a:ea typeface="Dosis"/>
              <a:cs typeface="Dosis"/>
              <a:sym typeface="Dosis"/>
            </a:endParaRPr>
          </a:p>
          <a:p>
            <a:pPr indent="-266700" lvl="0" marL="342900" rtl="0" algn="l">
              <a:lnSpc>
                <a:spcPct val="115000"/>
              </a:lnSpc>
              <a:spcBef>
                <a:spcPts val="1000"/>
              </a:spcBef>
              <a:spcAft>
                <a:spcPts val="0"/>
              </a:spcAft>
              <a:buClr>
                <a:srgbClr val="000000"/>
              </a:buClr>
              <a:buSzPts val="1200"/>
              <a:buFont typeface="Dosis"/>
              <a:buChar char="•"/>
            </a:pPr>
            <a:r>
              <a:rPr lang="en" sz="1200">
                <a:latin typeface="Dosis"/>
                <a:ea typeface="Dosis"/>
                <a:cs typeface="Dosis"/>
                <a:sym typeface="Dosis"/>
              </a:rPr>
              <a:t>Each section of the “footprint” is observed 2x a year in 5 different filters</a:t>
            </a:r>
            <a:endParaRPr sz="1200">
              <a:latin typeface="Dosis"/>
              <a:ea typeface="Dosis"/>
              <a:cs typeface="Dosis"/>
              <a:sym typeface="Dosis"/>
            </a:endParaRPr>
          </a:p>
          <a:p>
            <a:pPr indent="-266700" lvl="0" marL="342900" rtl="0" algn="l">
              <a:lnSpc>
                <a:spcPct val="115000"/>
              </a:lnSpc>
              <a:spcBef>
                <a:spcPts val="1000"/>
              </a:spcBef>
              <a:spcAft>
                <a:spcPts val="0"/>
              </a:spcAft>
              <a:buClr>
                <a:srgbClr val="000000"/>
              </a:buClr>
              <a:buSzPts val="1200"/>
              <a:buFont typeface="Dosis"/>
              <a:buChar char="•"/>
            </a:pPr>
            <a:r>
              <a:rPr lang="en" sz="1200">
                <a:latin typeface="Dosis"/>
                <a:ea typeface="Dosis"/>
                <a:cs typeface="Dosis"/>
                <a:sym typeface="Dosis"/>
              </a:rPr>
              <a:t>Certain fields are revisited every ~10 nights to search for supernovae</a:t>
            </a:r>
            <a:endParaRPr sz="1200">
              <a:latin typeface="Dosis"/>
              <a:ea typeface="Dosis"/>
              <a:cs typeface="Dosis"/>
              <a:sym typeface="Dosis"/>
            </a:endParaRPr>
          </a:p>
          <a:p>
            <a:pPr indent="-266700" lvl="0" marL="342900" rtl="0" algn="l">
              <a:lnSpc>
                <a:spcPct val="115000"/>
              </a:lnSpc>
              <a:spcBef>
                <a:spcPts val="1000"/>
              </a:spcBef>
              <a:spcAft>
                <a:spcPts val="1000"/>
              </a:spcAft>
              <a:buClr>
                <a:srgbClr val="000000"/>
              </a:buClr>
              <a:buSzPts val="1200"/>
              <a:buFont typeface="Dosis"/>
              <a:buChar char="•"/>
            </a:pPr>
            <a:r>
              <a:rPr lang="en" sz="1200">
                <a:solidFill>
                  <a:schemeClr val="dk1"/>
                </a:solidFill>
                <a:latin typeface="Dosis"/>
                <a:ea typeface="Dosis"/>
                <a:cs typeface="Dosis"/>
                <a:sym typeface="Dosis"/>
              </a:rPr>
              <a:t>The project is very similar to a high-energy physics experiment. The goal is to construct a large and uniform statistical dataset based on observations and derived measurements which can be analyzed for physical phenomena. The manner in which we process and analyze data draws on the HEP/open science community, including HTC.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51807ae154_6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51807ae154_6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Font typeface="Arial"/>
              <a:buNone/>
            </a:pPr>
            <a:r>
              <a:rPr lang="en" sz="1200">
                <a:solidFill>
                  <a:schemeClr val="dk1"/>
                </a:solidFill>
                <a:latin typeface="Calibri"/>
                <a:ea typeface="Calibri"/>
                <a:cs typeface="Calibri"/>
                <a:sym typeface="Calibri"/>
              </a:rPr>
              <a:t>Reference (left): </a:t>
            </a:r>
            <a:r>
              <a:rPr lang="en" sz="1200" u="sng">
                <a:solidFill>
                  <a:schemeClr val="hlink"/>
                </a:solidFill>
                <a:latin typeface="Calibri"/>
                <a:ea typeface="Calibri"/>
                <a:cs typeface="Calibri"/>
                <a:sym typeface="Calibri"/>
                <a:hlinkClick r:id="rId2"/>
              </a:rPr>
              <a:t>http://www.nasa.gov/centers/goddard/news/topstory/2007/noao_glast.html</a:t>
            </a:r>
            <a:endParaRPr sz="1200">
              <a:solidFill>
                <a:schemeClr val="dk1"/>
              </a:solidFill>
              <a:latin typeface="Calibri"/>
              <a:ea typeface="Calibri"/>
              <a:cs typeface="Calibri"/>
              <a:sym typeface="Calibri"/>
            </a:endParaRPr>
          </a:p>
          <a:p>
            <a:pPr indent="0" lvl="0" marL="0" rtl="0" algn="l">
              <a:spcBef>
                <a:spcPts val="0"/>
              </a:spcBef>
              <a:spcAft>
                <a:spcPts val="0"/>
              </a:spcAft>
              <a:buClr>
                <a:srgbClr val="000000"/>
              </a:buClr>
              <a:buFont typeface="Arial"/>
              <a:buNone/>
            </a:pPr>
            <a:r>
              <a:rPr lang="en" sz="1200">
                <a:solidFill>
                  <a:schemeClr val="dk1"/>
                </a:solidFill>
                <a:latin typeface="Calibri"/>
                <a:ea typeface="Calibri"/>
                <a:cs typeface="Calibri"/>
                <a:sym typeface="Calibri"/>
              </a:rPr>
              <a:t>Reference (right): https://www.noao.edu/image_gallery/html/im1047.html</a:t>
            </a:r>
            <a:endParaRPr sz="1200">
              <a:solidFill>
                <a:schemeClr val="dk1"/>
              </a:solidFill>
              <a:latin typeface="Calibri"/>
              <a:ea typeface="Calibri"/>
              <a:cs typeface="Calibri"/>
              <a:sym typeface="Calibri"/>
            </a:endParaRPr>
          </a:p>
          <a:p>
            <a:pPr indent="0" lvl="0" marL="0" rtl="0" algn="l">
              <a:spcBef>
                <a:spcPts val="0"/>
              </a:spcBef>
              <a:spcAft>
                <a:spcPts val="0"/>
              </a:spcAft>
              <a:buClr>
                <a:srgbClr val="000000"/>
              </a:buClr>
              <a:buFont typeface="Arial"/>
              <a:buNone/>
            </a:pPr>
            <a:r>
              <a:rPr lang="en" sz="1200">
                <a:solidFill>
                  <a:schemeClr val="dk1"/>
                </a:solidFill>
                <a:latin typeface="Calibri"/>
                <a:ea typeface="Calibri"/>
                <a:cs typeface="Calibri"/>
                <a:sym typeface="Calibri"/>
              </a:rPr>
              <a:t>Reference (bottom): </a:t>
            </a:r>
            <a:r>
              <a:rPr i="1" lang="en">
                <a:latin typeface="Georgia"/>
                <a:ea typeface="Georgia"/>
                <a:cs typeface="Georgia"/>
                <a:sym typeface="Georgia"/>
              </a:rPr>
              <a:t>Dark Energy Survey Collaboration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g51807ae154_6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51807ae154_6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 (globe): http://en.wikipedia.org/wiki/Americas#/media/File:Americas_(orthographic_projection).svg</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51807ae154_6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51807ae154_6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1807ae154_6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1807ae154_6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Centralized data management, distributed computing</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1807ae154_6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1807ae154_6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Title">
    <p:spTree>
      <p:nvGrpSpPr>
        <p:cNvPr id="8"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10" name="Google Shape;10;p2"/>
          <p:cNvSpPr txBox="1"/>
          <p:nvPr>
            <p:ph idx="1" type="body"/>
          </p:nvPr>
        </p:nvSpPr>
        <p:spPr>
          <a:xfrm>
            <a:off x="487529" y="3137762"/>
            <a:ext cx="8175000" cy="619200"/>
          </a:xfrm>
          <a:prstGeom prst="rect">
            <a:avLst/>
          </a:prstGeom>
          <a:noFill/>
          <a:ln>
            <a:noFill/>
          </a:ln>
        </p:spPr>
        <p:txBody>
          <a:bodyPr anchorCtr="0" anchor="ctr" bIns="0" lIns="0" spcFirstLastPara="1" rIns="0" wrap="square" tIns="0"/>
          <a:lstStyle>
            <a:lvl1pPr indent="-228600" lvl="0" marL="457200" marR="0" rtl="0" algn="ctr">
              <a:lnSpc>
                <a:spcPct val="9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1" name="Google Shape;11;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49" name="Shape 49"/>
        <p:cNvGrpSpPr/>
        <p:nvPr/>
      </p:nvGrpSpPr>
      <p:grpSpPr>
        <a:xfrm>
          <a:off x="0" y="0"/>
          <a:ext cx="0" cy="0"/>
          <a:chOff x="0" y="0"/>
          <a:chExt cx="0" cy="0"/>
        </a:xfrm>
      </p:grpSpPr>
      <p:sp>
        <p:nvSpPr>
          <p:cNvPr id="50" name="Google Shape;50;p1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51" name="Google Shape;51;p11"/>
          <p:cNvSpPr txBox="1"/>
          <p:nvPr>
            <p:ph idx="1" type="body"/>
          </p:nvPr>
        </p:nvSpPr>
        <p:spPr>
          <a:xfrm>
            <a:off x="311700" y="1152475"/>
            <a:ext cx="8520600" cy="3416400"/>
          </a:xfrm>
          <a:prstGeom prst="rect">
            <a:avLst/>
          </a:prstGeom>
        </p:spPr>
        <p:txBody>
          <a:bodyPr anchorCtr="0" anchor="t" bIns="34275" lIns="68575" spcFirstLastPara="1" rIns="68575" wrap="square" tIns="34275"/>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04800" lvl="4" marL="2286000" rtl="0">
              <a:spcBef>
                <a:spcPts val="400"/>
              </a:spcBef>
              <a:spcAft>
                <a:spcPts val="0"/>
              </a:spcAft>
              <a:buSzPts val="12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Content">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3"/>
          <p:cNvSpPr txBox="1"/>
          <p:nvPr>
            <p:ph type="title"/>
          </p:nvPr>
        </p:nvSpPr>
        <p:spPr>
          <a:xfrm>
            <a:off x="0" y="71168"/>
            <a:ext cx="9144000" cy="705300"/>
          </a:xfrm>
          <a:prstGeom prst="rect">
            <a:avLst/>
          </a:prstGeom>
          <a:solidFill>
            <a:schemeClr val="dk1"/>
          </a:solid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lt1"/>
              </a:buClr>
              <a:buSzPts val="3300"/>
              <a:buFont typeface="Arial"/>
              <a:buNone/>
              <a:defRPr b="0" i="0" sz="3300" u="none" cap="none" strike="noStrike">
                <a:solidFill>
                  <a:schemeClr val="lt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4" name="Google Shape;14;p3"/>
          <p:cNvSpPr txBox="1"/>
          <p:nvPr>
            <p:ph idx="1" type="body"/>
          </p:nvPr>
        </p:nvSpPr>
        <p:spPr>
          <a:xfrm>
            <a:off x="602771" y="961414"/>
            <a:ext cx="7938600" cy="3554400"/>
          </a:xfrm>
          <a:prstGeom prst="rect">
            <a:avLst/>
          </a:prstGeom>
          <a:noFill/>
          <a:ln>
            <a:noFill/>
          </a:ln>
        </p:spPr>
        <p:txBody>
          <a:bodyPr anchorCtr="0" anchor="t" bIns="0" lIns="0" spcFirstLastPara="1" rIns="0" wrap="square" tIns="0"/>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5" name="Google Shape;1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6" name="Google Shape;16;p3"/>
          <p:cNvSpPr txBox="1"/>
          <p:nvPr/>
        </p:nvSpPr>
        <p:spPr>
          <a:xfrm>
            <a:off x="160400" y="4749850"/>
            <a:ext cx="5192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M</a:t>
            </a:r>
            <a:r>
              <a:rPr lang="en">
                <a:solidFill>
                  <a:schemeClr val="dk1"/>
                </a:solidFill>
              </a:rPr>
              <a:t>. Johnson, G. Daues, &amp; H.F. Chiang | HTCondor Week 2019 </a:t>
            </a:r>
            <a:endParaRPr>
              <a:solidFill>
                <a:schemeClr val="dk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p:cSld name="End">
    <p:spTree>
      <p:nvGrpSpPr>
        <p:cNvPr id="19"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1" name="Google Shape;21;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End slide">
  <p:cSld name="1_End slide">
    <p:spTree>
      <p:nvGrpSpPr>
        <p:cNvPr id="22" name="Shape 22"/>
        <p:cNvGrpSpPr/>
        <p:nvPr/>
      </p:nvGrpSpPr>
      <p:grpSpPr>
        <a:xfrm>
          <a:off x="0" y="0"/>
          <a:ext cx="0" cy="0"/>
          <a:chOff x="0" y="0"/>
          <a:chExt cx="0" cy="0"/>
        </a:xfrm>
      </p:grpSpPr>
      <p:pic>
        <p:nvPicPr>
          <p:cNvPr descr="NCSA_slide_end.jpg" id="23" name="Google Shape;23;p6"/>
          <p:cNvPicPr preferRelativeResize="0"/>
          <p:nvPr/>
        </p:nvPicPr>
        <p:blipFill rotWithShape="1">
          <a:blip r:embed="rId2">
            <a:alphaModFix/>
          </a:blip>
          <a:srcRect b="0" l="0" r="0" t="0"/>
          <a:stretch/>
        </p:blipFill>
        <p:spPr>
          <a:xfrm>
            <a:off x="0" y="0"/>
            <a:ext cx="9144000" cy="5143500"/>
          </a:xfrm>
          <a:prstGeom prst="rect">
            <a:avLst/>
          </a:prstGeom>
          <a:noFill/>
          <a:ln>
            <a:noFill/>
          </a:ln>
        </p:spPr>
      </p:pic>
      <p:sp>
        <p:nvSpPr>
          <p:cNvPr id="24" name="Google Shape;24;p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ctr">
              <a:lnSpc>
                <a:spcPct val="90000"/>
              </a:lnSpc>
              <a:spcBef>
                <a:spcPts val="0"/>
              </a:spcBef>
              <a:spcAft>
                <a:spcPts val="0"/>
              </a:spcAft>
              <a:buClr>
                <a:schemeClr val="lt1"/>
              </a:buClr>
              <a:buSzPts val="3300"/>
              <a:buFont typeface="Calibri"/>
              <a:buNone/>
              <a:defRPr b="0" i="0" sz="3300" u="none" cap="none" strike="noStrike">
                <a:solidFill>
                  <a:schemeClr val="l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5" name="Google Shape;25;p6"/>
          <p:cNvSpPr txBox="1"/>
          <p:nvPr>
            <p:ph idx="1" type="body"/>
          </p:nvPr>
        </p:nvSpPr>
        <p:spPr>
          <a:xfrm>
            <a:off x="2698750" y="1576388"/>
            <a:ext cx="3618000" cy="1360500"/>
          </a:xfrm>
          <a:prstGeom prst="rect">
            <a:avLst/>
          </a:prstGeom>
          <a:noFill/>
          <a:ln>
            <a:noFill/>
          </a:ln>
        </p:spPr>
        <p:txBody>
          <a:bodyPr anchorCtr="0" anchor="t" bIns="34275" lIns="68575" spcFirstLastPara="1" rIns="68575" wrap="square" tIns="34275"/>
          <a:lstStyle>
            <a:lvl1pPr indent="-228600" lvl="0" marL="457200" marR="0" rtl="0" algn="ctr">
              <a:lnSpc>
                <a:spcPct val="90000"/>
              </a:lnSpc>
              <a:spcBef>
                <a:spcPts val="800"/>
              </a:spcBef>
              <a:spcAft>
                <a:spcPts val="0"/>
              </a:spcAft>
              <a:buClr>
                <a:srgbClr val="FFFFFF"/>
              </a:buClr>
              <a:buSzPts val="2100"/>
              <a:buFont typeface="Arial"/>
              <a:buNone/>
              <a:defRPr b="0" i="0" sz="2100" u="none" cap="none" strike="noStrike">
                <a:solidFill>
                  <a:srgbClr val="FFFFFF"/>
                </a:solidFill>
                <a:latin typeface="Calibri"/>
                <a:ea typeface="Calibri"/>
                <a:cs typeface="Calibri"/>
                <a:sym typeface="Calibri"/>
              </a:defRPr>
            </a:lvl1pPr>
            <a:lvl2pPr indent="-342900" lvl="1" marL="914400" marR="0" rtl="0" algn="l">
              <a:lnSpc>
                <a:spcPct val="90000"/>
              </a:lnSpc>
              <a:spcBef>
                <a:spcPts val="400"/>
              </a:spcBef>
              <a:spcAft>
                <a:spcPts val="0"/>
              </a:spcAft>
              <a:buClr>
                <a:srgbClr val="FFFFFF"/>
              </a:buClr>
              <a:buSzPts val="1800"/>
              <a:buFont typeface="Arial"/>
              <a:buChar char="•"/>
              <a:defRPr b="0" i="0" sz="1800" u="none" cap="none" strike="noStrike">
                <a:solidFill>
                  <a:srgbClr val="FFFFFF"/>
                </a:solidFill>
                <a:latin typeface="Calibri"/>
                <a:ea typeface="Calibri"/>
                <a:cs typeface="Calibri"/>
                <a:sym typeface="Calibri"/>
              </a:defRPr>
            </a:lvl2pPr>
            <a:lvl3pPr indent="-323850" lvl="2" marL="1371600" marR="0" rtl="0" algn="l">
              <a:lnSpc>
                <a:spcPct val="90000"/>
              </a:lnSpc>
              <a:spcBef>
                <a:spcPts val="400"/>
              </a:spcBef>
              <a:spcAft>
                <a:spcPts val="0"/>
              </a:spcAft>
              <a:buClr>
                <a:srgbClr val="FFFFFF"/>
              </a:buClr>
              <a:buSzPts val="1500"/>
              <a:buFont typeface="Arial"/>
              <a:buChar char="•"/>
              <a:defRPr b="0" i="0" sz="1500" u="none" cap="none" strike="noStrike">
                <a:solidFill>
                  <a:srgbClr val="FFFFFF"/>
                </a:solidFill>
                <a:latin typeface="Calibri"/>
                <a:ea typeface="Calibri"/>
                <a:cs typeface="Calibri"/>
                <a:sym typeface="Calibri"/>
              </a:defRPr>
            </a:lvl3pPr>
            <a:lvl4pPr indent="-317500" lvl="3" marL="1828800" marR="0" rtl="0" algn="l">
              <a:lnSpc>
                <a:spcPct val="90000"/>
              </a:lnSpc>
              <a:spcBef>
                <a:spcPts val="400"/>
              </a:spcBef>
              <a:spcAft>
                <a:spcPts val="0"/>
              </a:spcAft>
              <a:buClr>
                <a:srgbClr val="FFFFFF"/>
              </a:buClr>
              <a:buSzPts val="1400"/>
              <a:buFont typeface="Arial"/>
              <a:buChar char="•"/>
              <a:defRPr b="0" i="0" sz="1400" u="none" cap="none" strike="noStrike">
                <a:solidFill>
                  <a:srgbClr val="FFFFFF"/>
                </a:solidFill>
                <a:latin typeface="Calibri"/>
                <a:ea typeface="Calibri"/>
                <a:cs typeface="Calibri"/>
                <a:sym typeface="Calibri"/>
              </a:defRPr>
            </a:lvl4pPr>
            <a:lvl5pPr indent="-317500" lvl="4" marL="2286000" marR="0" rtl="0" algn="l">
              <a:lnSpc>
                <a:spcPct val="90000"/>
              </a:lnSpc>
              <a:spcBef>
                <a:spcPts val="400"/>
              </a:spcBef>
              <a:spcAft>
                <a:spcPts val="0"/>
              </a:spcAft>
              <a:buClr>
                <a:srgbClr val="FFFFFF"/>
              </a:buClr>
              <a:buSzPts val="1400"/>
              <a:buFont typeface="Arial"/>
              <a:buChar char="•"/>
              <a:defRPr b="0" i="0" sz="1400" u="none" cap="none" strike="noStrike">
                <a:solidFill>
                  <a:srgbClr val="FFFFF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 name="Google Shape;26;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solidFill>
                  <a:srgbClr val="FFFFFF"/>
                </a:solidFill>
                <a:latin typeface="Calibri"/>
                <a:ea typeface="Calibri"/>
                <a:cs typeface="Calibri"/>
                <a:sym typeface="Calibri"/>
              </a:defRPr>
            </a:lvl1pPr>
            <a:lvl2pPr lvl="1">
              <a:buNone/>
              <a:defRPr>
                <a:solidFill>
                  <a:srgbClr val="FFFFFF"/>
                </a:solidFill>
                <a:latin typeface="Calibri"/>
                <a:ea typeface="Calibri"/>
                <a:cs typeface="Calibri"/>
                <a:sym typeface="Calibri"/>
              </a:defRPr>
            </a:lvl2pPr>
            <a:lvl3pPr lvl="2">
              <a:buNone/>
              <a:defRPr>
                <a:solidFill>
                  <a:srgbClr val="FFFFFF"/>
                </a:solidFill>
                <a:latin typeface="Calibri"/>
                <a:ea typeface="Calibri"/>
                <a:cs typeface="Calibri"/>
                <a:sym typeface="Calibri"/>
              </a:defRPr>
            </a:lvl3pPr>
            <a:lvl4pPr lvl="3">
              <a:buNone/>
              <a:defRPr>
                <a:solidFill>
                  <a:srgbClr val="FFFFFF"/>
                </a:solidFill>
                <a:latin typeface="Calibri"/>
                <a:ea typeface="Calibri"/>
                <a:cs typeface="Calibri"/>
                <a:sym typeface="Calibri"/>
              </a:defRPr>
            </a:lvl4pPr>
            <a:lvl5pPr lvl="4">
              <a:buNone/>
              <a:defRPr>
                <a:solidFill>
                  <a:srgbClr val="FFFFFF"/>
                </a:solidFill>
                <a:latin typeface="Calibri"/>
                <a:ea typeface="Calibri"/>
                <a:cs typeface="Calibri"/>
                <a:sym typeface="Calibri"/>
              </a:defRPr>
            </a:lvl5pPr>
            <a:lvl6pPr lvl="5">
              <a:buNone/>
              <a:defRPr>
                <a:solidFill>
                  <a:srgbClr val="FFFFFF"/>
                </a:solidFill>
                <a:latin typeface="Calibri"/>
                <a:ea typeface="Calibri"/>
                <a:cs typeface="Calibri"/>
                <a:sym typeface="Calibri"/>
              </a:defRPr>
            </a:lvl6pPr>
            <a:lvl7pPr lvl="6">
              <a:buNone/>
              <a:defRPr>
                <a:solidFill>
                  <a:srgbClr val="FFFFFF"/>
                </a:solidFill>
                <a:latin typeface="Calibri"/>
                <a:ea typeface="Calibri"/>
                <a:cs typeface="Calibri"/>
                <a:sym typeface="Calibri"/>
              </a:defRPr>
            </a:lvl7pPr>
            <a:lvl8pPr lvl="7">
              <a:buNone/>
              <a:defRPr>
                <a:solidFill>
                  <a:srgbClr val="FFFFFF"/>
                </a:solidFill>
                <a:latin typeface="Calibri"/>
                <a:ea typeface="Calibri"/>
                <a:cs typeface="Calibri"/>
                <a:sym typeface="Calibri"/>
              </a:defRPr>
            </a:lvl8pPr>
            <a:lvl9pPr lvl="8">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7" name="Shape 27"/>
        <p:cNvGrpSpPr/>
        <p:nvPr/>
      </p:nvGrpSpPr>
      <p:grpSpPr>
        <a:xfrm>
          <a:off x="0" y="0"/>
          <a:ext cx="0" cy="0"/>
          <a:chOff x="0" y="0"/>
          <a:chExt cx="0" cy="0"/>
        </a:xfrm>
      </p:grpSpPr>
      <p:sp>
        <p:nvSpPr>
          <p:cNvPr id="28" name="Google Shape;28;p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29" name="Google Shape;29;p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30" name="Google Shape;30;p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lstStyle>
            <a:lvl1pPr lvl="0" marR="0" rtl="0" algn="l">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1" name="Google Shape;31;p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lstStyle>
            <a:lvl1pPr lvl="0" marR="0" rtl="0" algn="ctr">
              <a:spcBef>
                <a:spcPts val="0"/>
              </a:spcBef>
              <a:spcAft>
                <a:spcPts val="0"/>
              </a:spcAft>
              <a:buSzPts val="1100"/>
              <a:buNone/>
              <a:defRPr sz="900">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32" name="Google Shape;32;p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idx="1" type="body"/>
          </p:nvPr>
        </p:nvSpPr>
        <p:spPr>
          <a:xfrm>
            <a:off x="609600" y="1200150"/>
            <a:ext cx="3733800" cy="3086100"/>
          </a:xfrm>
          <a:prstGeom prst="rect">
            <a:avLst/>
          </a:prstGeom>
          <a:noFill/>
          <a:ln>
            <a:noFill/>
          </a:ln>
        </p:spPr>
        <p:txBody>
          <a:bodyPr anchorCtr="0" anchor="t" bIns="34275" lIns="68575" spcFirstLastPara="1" rIns="68575" wrap="square" tIns="34275"/>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04800" lvl="4" marL="2286000" rtl="0">
              <a:spcBef>
                <a:spcPts val="400"/>
              </a:spcBef>
              <a:spcAft>
                <a:spcPts val="0"/>
              </a:spcAft>
              <a:buSzPts val="1200"/>
              <a:buChar char="•"/>
              <a:defRPr/>
            </a:lvl5pPr>
            <a:lvl6pPr indent="-317500" lvl="5" marL="2743200" rtl="0">
              <a:spcBef>
                <a:spcPts val="400"/>
              </a:spcBef>
              <a:spcAft>
                <a:spcPts val="0"/>
              </a:spcAft>
              <a:buClr>
                <a:schemeClr val="lt2"/>
              </a:buClr>
              <a:buSzPts val="1400"/>
              <a:buFont typeface="Arial"/>
              <a:buChar char="•"/>
              <a:defRPr/>
            </a:lvl6pPr>
            <a:lvl7pPr indent="-317500" lvl="6" marL="3200400" rtl="0">
              <a:spcBef>
                <a:spcPts val="400"/>
              </a:spcBef>
              <a:spcAft>
                <a:spcPts val="0"/>
              </a:spcAft>
              <a:buClr>
                <a:schemeClr val="lt2"/>
              </a:buClr>
              <a:buSzPts val="1400"/>
              <a:buFont typeface="Arial"/>
              <a:buChar char="•"/>
              <a:defRPr/>
            </a:lvl7pPr>
            <a:lvl8pPr indent="-317500" lvl="7" marL="3657600" rtl="0">
              <a:spcBef>
                <a:spcPts val="400"/>
              </a:spcBef>
              <a:spcAft>
                <a:spcPts val="0"/>
              </a:spcAft>
              <a:buClr>
                <a:schemeClr val="lt2"/>
              </a:buClr>
              <a:buSzPts val="1400"/>
              <a:buFont typeface="Arial"/>
              <a:buChar char="•"/>
              <a:defRPr/>
            </a:lvl8pPr>
            <a:lvl9pPr indent="-317500" lvl="8" marL="4114800" rtl="0">
              <a:spcBef>
                <a:spcPts val="400"/>
              </a:spcBef>
              <a:spcAft>
                <a:spcPts val="0"/>
              </a:spcAft>
              <a:buClr>
                <a:schemeClr val="lt2"/>
              </a:buClr>
              <a:buSzPts val="1400"/>
              <a:buFont typeface="Arial"/>
              <a:buChar char="•"/>
              <a:defRPr/>
            </a:lvl9pPr>
          </a:lstStyle>
          <a:p/>
        </p:txBody>
      </p:sp>
      <p:sp>
        <p:nvSpPr>
          <p:cNvPr id="35" name="Google Shape;35;p8"/>
          <p:cNvSpPr txBox="1"/>
          <p:nvPr>
            <p:ph idx="2" type="body"/>
          </p:nvPr>
        </p:nvSpPr>
        <p:spPr>
          <a:xfrm>
            <a:off x="4800600" y="1200150"/>
            <a:ext cx="3733800" cy="3086100"/>
          </a:xfrm>
          <a:prstGeom prst="rect">
            <a:avLst/>
          </a:prstGeom>
          <a:noFill/>
          <a:ln>
            <a:noFill/>
          </a:ln>
        </p:spPr>
        <p:txBody>
          <a:bodyPr anchorCtr="0" anchor="t" bIns="34275" lIns="68575" spcFirstLastPara="1" rIns="68575" wrap="square" tIns="34275"/>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04800" lvl="4" marL="2286000" rtl="0">
              <a:spcBef>
                <a:spcPts val="400"/>
              </a:spcBef>
              <a:spcAft>
                <a:spcPts val="0"/>
              </a:spcAft>
              <a:buSzPts val="12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6" name="Google Shape;36;p8"/>
          <p:cNvSpPr txBox="1"/>
          <p:nvPr>
            <p:ph type="title"/>
          </p:nvPr>
        </p:nvSpPr>
        <p:spPr>
          <a:xfrm>
            <a:off x="609600" y="205978"/>
            <a:ext cx="7924800" cy="857400"/>
          </a:xfrm>
          <a:prstGeom prst="rect">
            <a:avLst/>
          </a:prstGeom>
          <a:noFill/>
          <a:ln>
            <a:noFill/>
          </a:ln>
        </p:spPr>
        <p:txBody>
          <a:bodyPr anchorCtr="0" anchor="b" bIns="68575" lIns="68575" spcFirstLastPara="1" rIns="68575" wrap="square" tIns="68575"/>
          <a:lstStyle>
            <a:lvl1pPr lvl="0" rtl="0" algn="l">
              <a:spcBef>
                <a:spcPts val="0"/>
              </a:spcBef>
              <a:spcAft>
                <a:spcPts val="0"/>
              </a:spcAft>
              <a:buClr>
                <a:schemeClr val="lt1"/>
              </a:buClr>
              <a:buSzPts val="1100"/>
              <a:buFont typeface="Arial Narrow"/>
              <a:buNone/>
              <a:defRPr sz="1100"/>
            </a:lvl1pPr>
            <a:lvl2pPr lvl="1" rtl="0">
              <a:spcBef>
                <a:spcPts val="0"/>
              </a:spcBef>
              <a:spcAft>
                <a:spcPts val="0"/>
              </a:spcAft>
              <a:buSzPts val="1100"/>
              <a:buChar char="○"/>
              <a:defRPr sz="1100"/>
            </a:lvl2pPr>
            <a:lvl3pPr lvl="2" rtl="0">
              <a:spcBef>
                <a:spcPts val="0"/>
              </a:spcBef>
              <a:spcAft>
                <a:spcPts val="0"/>
              </a:spcAft>
              <a:buSzPts val="1100"/>
              <a:buChar char="■"/>
              <a:defRPr sz="1100"/>
            </a:lvl3pPr>
            <a:lvl4pPr lvl="3" rtl="0">
              <a:spcBef>
                <a:spcPts val="0"/>
              </a:spcBef>
              <a:spcAft>
                <a:spcPts val="0"/>
              </a:spcAft>
              <a:buSzPts val="1100"/>
              <a:buChar char="●"/>
              <a:defRPr sz="1100"/>
            </a:lvl4pPr>
            <a:lvl5pPr lvl="4" rtl="0">
              <a:spcBef>
                <a:spcPts val="0"/>
              </a:spcBef>
              <a:spcAft>
                <a:spcPts val="0"/>
              </a:spcAft>
              <a:buSzPts val="1100"/>
              <a:buChar char="○"/>
              <a:defRPr sz="1100"/>
            </a:lvl5pPr>
            <a:lvl6pPr lvl="5" rtl="0">
              <a:spcBef>
                <a:spcPts val="0"/>
              </a:spcBef>
              <a:spcAft>
                <a:spcPts val="0"/>
              </a:spcAft>
              <a:buSzPts val="1100"/>
              <a:buChar char="■"/>
              <a:defRPr sz="1100"/>
            </a:lvl6pPr>
            <a:lvl7pPr lvl="6" rtl="0">
              <a:spcBef>
                <a:spcPts val="0"/>
              </a:spcBef>
              <a:spcAft>
                <a:spcPts val="0"/>
              </a:spcAft>
              <a:buSzPts val="1100"/>
              <a:buChar char="●"/>
              <a:defRPr sz="1100"/>
            </a:lvl7pPr>
            <a:lvl8pPr lvl="7" rtl="0">
              <a:spcBef>
                <a:spcPts val="0"/>
              </a:spcBef>
              <a:spcAft>
                <a:spcPts val="0"/>
              </a:spcAft>
              <a:buSzPts val="1100"/>
              <a:buChar char="○"/>
              <a:defRPr sz="1100"/>
            </a:lvl8pPr>
            <a:lvl9pPr lvl="8" rtl="0">
              <a:spcBef>
                <a:spcPts val="0"/>
              </a:spcBef>
              <a:spcAft>
                <a:spcPts val="0"/>
              </a:spcAft>
              <a:buSzPts val="1100"/>
              <a:buChar char="■"/>
              <a:defRPr sz="1100"/>
            </a:lvl9pPr>
          </a:lstStyle>
          <a:p/>
        </p:txBody>
      </p:sp>
      <p:sp>
        <p:nvSpPr>
          <p:cNvPr id="37" name="Google Shape;37;p8"/>
          <p:cNvSpPr txBox="1"/>
          <p:nvPr>
            <p:ph idx="10" type="dt"/>
          </p:nvPr>
        </p:nvSpPr>
        <p:spPr>
          <a:xfrm>
            <a:off x="5715000" y="4767263"/>
            <a:ext cx="1524000" cy="273900"/>
          </a:xfrm>
          <a:prstGeom prst="rect">
            <a:avLst/>
          </a:prstGeom>
          <a:noFill/>
          <a:ln>
            <a:noFill/>
          </a:ln>
        </p:spPr>
        <p:txBody>
          <a:bodyPr anchorCtr="0" anchor="ctr" bIns="68575" lIns="68575" spcFirstLastPara="1" rIns="68575" wrap="square" tIns="68575"/>
          <a:lstStyle>
            <a:lvl1pPr indent="-69850" lvl="0" marL="0" marR="0" rtl="0" algn="r">
              <a:spcBef>
                <a:spcPts val="0"/>
              </a:spcBef>
              <a:spcAft>
                <a:spcPts val="0"/>
              </a:spcAft>
              <a:buSzPts val="1100"/>
              <a:buChar char="●"/>
              <a:defRPr sz="1100"/>
            </a:lvl1pPr>
            <a:lvl2pPr indent="-69850" lvl="1" marL="342900" marR="0" rtl="0" algn="l">
              <a:spcBef>
                <a:spcPts val="0"/>
              </a:spcBef>
              <a:spcAft>
                <a:spcPts val="0"/>
              </a:spcAft>
              <a:buSzPts val="1100"/>
              <a:buChar char="○"/>
              <a:defRPr sz="1100"/>
            </a:lvl2pPr>
            <a:lvl3pPr indent="-69850" lvl="2" marL="685800" marR="0" rtl="0" algn="l">
              <a:spcBef>
                <a:spcPts val="0"/>
              </a:spcBef>
              <a:spcAft>
                <a:spcPts val="0"/>
              </a:spcAft>
              <a:buSzPts val="1100"/>
              <a:buChar char="■"/>
              <a:defRPr sz="1100"/>
            </a:lvl3pPr>
            <a:lvl4pPr indent="-69850" lvl="3" marL="1028700" marR="0" rtl="0" algn="l">
              <a:spcBef>
                <a:spcPts val="0"/>
              </a:spcBef>
              <a:spcAft>
                <a:spcPts val="0"/>
              </a:spcAft>
              <a:buSzPts val="1100"/>
              <a:buChar char="●"/>
              <a:defRPr sz="1100"/>
            </a:lvl4pPr>
            <a:lvl5pPr indent="-69850" lvl="4" marL="1371600" marR="0" rtl="0" algn="l">
              <a:spcBef>
                <a:spcPts val="0"/>
              </a:spcBef>
              <a:spcAft>
                <a:spcPts val="0"/>
              </a:spcAft>
              <a:buSzPts val="1100"/>
              <a:buChar char="○"/>
              <a:defRPr sz="1100"/>
            </a:lvl5pPr>
            <a:lvl6pPr indent="-69850" lvl="5" marL="1714500" marR="0" rtl="0" algn="l">
              <a:spcBef>
                <a:spcPts val="0"/>
              </a:spcBef>
              <a:spcAft>
                <a:spcPts val="0"/>
              </a:spcAft>
              <a:buSzPts val="1100"/>
              <a:buChar char="■"/>
              <a:defRPr sz="1100"/>
            </a:lvl6pPr>
            <a:lvl7pPr indent="-69850" lvl="6" marL="2057400" marR="0" rtl="0" algn="l">
              <a:spcBef>
                <a:spcPts val="0"/>
              </a:spcBef>
              <a:spcAft>
                <a:spcPts val="0"/>
              </a:spcAft>
              <a:buSzPts val="1100"/>
              <a:buChar char="●"/>
              <a:defRPr sz="1100"/>
            </a:lvl7pPr>
            <a:lvl8pPr indent="-69850" lvl="7" marL="2400300" marR="0" rtl="0" algn="l">
              <a:spcBef>
                <a:spcPts val="0"/>
              </a:spcBef>
              <a:spcAft>
                <a:spcPts val="0"/>
              </a:spcAft>
              <a:buSzPts val="1100"/>
              <a:buChar char="○"/>
              <a:defRPr sz="1100"/>
            </a:lvl8pPr>
            <a:lvl9pPr indent="-69850" lvl="8" marL="2743200" marR="0" rtl="0" algn="l">
              <a:spcBef>
                <a:spcPts val="0"/>
              </a:spcBef>
              <a:spcAft>
                <a:spcPts val="0"/>
              </a:spcAft>
              <a:buSzPts val="1100"/>
              <a:buChar char="■"/>
              <a:defRPr sz="1100"/>
            </a:lvl9pPr>
          </a:lstStyle>
          <a:p/>
        </p:txBody>
      </p:sp>
      <p:sp>
        <p:nvSpPr>
          <p:cNvPr id="38" name="Google Shape;38;p8"/>
          <p:cNvSpPr txBox="1"/>
          <p:nvPr>
            <p:ph idx="11" type="ftr"/>
          </p:nvPr>
        </p:nvSpPr>
        <p:spPr>
          <a:xfrm>
            <a:off x="609600" y="4767263"/>
            <a:ext cx="2895600" cy="273900"/>
          </a:xfrm>
          <a:prstGeom prst="rect">
            <a:avLst/>
          </a:prstGeom>
          <a:noFill/>
          <a:ln>
            <a:noFill/>
          </a:ln>
        </p:spPr>
        <p:txBody>
          <a:bodyPr anchorCtr="0" anchor="ctr" bIns="68575" lIns="68575" spcFirstLastPara="1" rIns="68575" wrap="square" tIns="68575"/>
          <a:lstStyle>
            <a:lvl1pPr indent="-69850" lvl="0" marL="0" marR="0" rtl="0" algn="l">
              <a:spcBef>
                <a:spcPts val="0"/>
              </a:spcBef>
              <a:spcAft>
                <a:spcPts val="0"/>
              </a:spcAft>
              <a:buSzPts val="1100"/>
              <a:buChar char="●"/>
              <a:defRPr sz="1100"/>
            </a:lvl1pPr>
            <a:lvl2pPr indent="-69850" lvl="1" marL="342900" marR="0" rtl="0" algn="l">
              <a:spcBef>
                <a:spcPts val="0"/>
              </a:spcBef>
              <a:spcAft>
                <a:spcPts val="0"/>
              </a:spcAft>
              <a:buSzPts val="1100"/>
              <a:buChar char="○"/>
              <a:defRPr sz="1100"/>
            </a:lvl2pPr>
            <a:lvl3pPr indent="-69850" lvl="2" marL="685800" marR="0" rtl="0" algn="l">
              <a:spcBef>
                <a:spcPts val="0"/>
              </a:spcBef>
              <a:spcAft>
                <a:spcPts val="0"/>
              </a:spcAft>
              <a:buSzPts val="1100"/>
              <a:buChar char="■"/>
              <a:defRPr sz="1100"/>
            </a:lvl3pPr>
            <a:lvl4pPr indent="-69850" lvl="3" marL="1028700" marR="0" rtl="0" algn="l">
              <a:spcBef>
                <a:spcPts val="0"/>
              </a:spcBef>
              <a:spcAft>
                <a:spcPts val="0"/>
              </a:spcAft>
              <a:buSzPts val="1100"/>
              <a:buChar char="●"/>
              <a:defRPr sz="1100"/>
            </a:lvl4pPr>
            <a:lvl5pPr indent="-69850" lvl="4" marL="1371600" marR="0" rtl="0" algn="l">
              <a:spcBef>
                <a:spcPts val="0"/>
              </a:spcBef>
              <a:spcAft>
                <a:spcPts val="0"/>
              </a:spcAft>
              <a:buSzPts val="1100"/>
              <a:buChar char="○"/>
              <a:defRPr sz="1100"/>
            </a:lvl5pPr>
            <a:lvl6pPr indent="-69850" lvl="5" marL="1714500" marR="0" rtl="0" algn="l">
              <a:spcBef>
                <a:spcPts val="0"/>
              </a:spcBef>
              <a:spcAft>
                <a:spcPts val="0"/>
              </a:spcAft>
              <a:buSzPts val="1100"/>
              <a:buChar char="■"/>
              <a:defRPr sz="1100"/>
            </a:lvl6pPr>
            <a:lvl7pPr indent="-69850" lvl="6" marL="2057400" marR="0" rtl="0" algn="l">
              <a:spcBef>
                <a:spcPts val="0"/>
              </a:spcBef>
              <a:spcAft>
                <a:spcPts val="0"/>
              </a:spcAft>
              <a:buSzPts val="1100"/>
              <a:buChar char="●"/>
              <a:defRPr sz="1100"/>
            </a:lvl7pPr>
            <a:lvl8pPr indent="-69850" lvl="7" marL="2400300" marR="0" rtl="0" algn="l">
              <a:spcBef>
                <a:spcPts val="0"/>
              </a:spcBef>
              <a:spcAft>
                <a:spcPts val="0"/>
              </a:spcAft>
              <a:buSzPts val="1100"/>
              <a:buChar char="○"/>
              <a:defRPr sz="1100"/>
            </a:lvl8pPr>
            <a:lvl9pPr indent="-69850" lvl="8" marL="2743200" marR="0" rtl="0" algn="l">
              <a:spcBef>
                <a:spcPts val="0"/>
              </a:spcBef>
              <a:spcAft>
                <a:spcPts val="0"/>
              </a:spcAft>
              <a:buSzPts val="1100"/>
              <a:buChar char="■"/>
              <a:defRPr sz="1100"/>
            </a:lvl9pPr>
          </a:lstStyle>
          <a:p/>
        </p:txBody>
      </p:sp>
      <p:sp>
        <p:nvSpPr>
          <p:cNvPr id="39" name="Google Shape;39;p8"/>
          <p:cNvSpPr txBox="1"/>
          <p:nvPr>
            <p:ph idx="12" type="sldNum"/>
          </p:nvPr>
        </p:nvSpPr>
        <p:spPr>
          <a:xfrm>
            <a:off x="7543800" y="4767263"/>
            <a:ext cx="9906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800" u="none" cap="none" strike="noStrike">
                <a:solidFill>
                  <a:schemeClr val="lt1"/>
                </a:solidFill>
                <a:latin typeface="Arial Narrow"/>
                <a:ea typeface="Arial Narrow"/>
                <a:cs typeface="Arial Narrow"/>
                <a:sym typeface="Arial Narrow"/>
              </a:defRPr>
            </a:lvl1pPr>
            <a:lvl2pPr indent="0" lvl="1" marL="0" marR="0" rtl="0" algn="r">
              <a:spcBef>
                <a:spcPts val="0"/>
              </a:spcBef>
              <a:buNone/>
              <a:defRPr b="0" i="0" sz="800" u="none" cap="none" strike="noStrike">
                <a:solidFill>
                  <a:schemeClr val="lt1"/>
                </a:solidFill>
                <a:latin typeface="Arial Narrow"/>
                <a:ea typeface="Arial Narrow"/>
                <a:cs typeface="Arial Narrow"/>
                <a:sym typeface="Arial Narrow"/>
              </a:defRPr>
            </a:lvl2pPr>
            <a:lvl3pPr indent="0" lvl="2" marL="0" marR="0" rtl="0" algn="r">
              <a:spcBef>
                <a:spcPts val="0"/>
              </a:spcBef>
              <a:buNone/>
              <a:defRPr b="0" i="0" sz="800" u="none" cap="none" strike="noStrike">
                <a:solidFill>
                  <a:schemeClr val="lt1"/>
                </a:solidFill>
                <a:latin typeface="Arial Narrow"/>
                <a:ea typeface="Arial Narrow"/>
                <a:cs typeface="Arial Narrow"/>
                <a:sym typeface="Arial Narrow"/>
              </a:defRPr>
            </a:lvl3pPr>
            <a:lvl4pPr indent="0" lvl="3" marL="0" marR="0" rtl="0" algn="r">
              <a:spcBef>
                <a:spcPts val="0"/>
              </a:spcBef>
              <a:buNone/>
              <a:defRPr b="0" i="0" sz="800" u="none" cap="none" strike="noStrike">
                <a:solidFill>
                  <a:schemeClr val="lt1"/>
                </a:solidFill>
                <a:latin typeface="Arial Narrow"/>
                <a:ea typeface="Arial Narrow"/>
                <a:cs typeface="Arial Narrow"/>
                <a:sym typeface="Arial Narrow"/>
              </a:defRPr>
            </a:lvl4pPr>
            <a:lvl5pPr indent="0" lvl="4" marL="0" marR="0" rtl="0" algn="r">
              <a:spcBef>
                <a:spcPts val="0"/>
              </a:spcBef>
              <a:buNone/>
              <a:defRPr b="0" i="0" sz="800" u="none" cap="none" strike="noStrike">
                <a:solidFill>
                  <a:schemeClr val="lt1"/>
                </a:solidFill>
                <a:latin typeface="Arial Narrow"/>
                <a:ea typeface="Arial Narrow"/>
                <a:cs typeface="Arial Narrow"/>
                <a:sym typeface="Arial Narrow"/>
              </a:defRPr>
            </a:lvl5pPr>
            <a:lvl6pPr indent="0" lvl="5" marL="0" marR="0" rtl="0" algn="r">
              <a:spcBef>
                <a:spcPts val="0"/>
              </a:spcBef>
              <a:buNone/>
              <a:defRPr b="0" i="0" sz="800" u="none" cap="none" strike="noStrike">
                <a:solidFill>
                  <a:schemeClr val="lt1"/>
                </a:solidFill>
                <a:latin typeface="Arial Narrow"/>
                <a:ea typeface="Arial Narrow"/>
                <a:cs typeface="Arial Narrow"/>
                <a:sym typeface="Arial Narrow"/>
              </a:defRPr>
            </a:lvl6pPr>
            <a:lvl7pPr indent="0" lvl="6" marL="0" marR="0" rtl="0" algn="r">
              <a:spcBef>
                <a:spcPts val="0"/>
              </a:spcBef>
              <a:buNone/>
              <a:defRPr b="0" i="0" sz="800" u="none" cap="none" strike="noStrike">
                <a:solidFill>
                  <a:schemeClr val="lt1"/>
                </a:solidFill>
                <a:latin typeface="Arial Narrow"/>
                <a:ea typeface="Arial Narrow"/>
                <a:cs typeface="Arial Narrow"/>
                <a:sym typeface="Arial Narrow"/>
              </a:defRPr>
            </a:lvl7pPr>
            <a:lvl8pPr indent="0" lvl="7" marL="0" marR="0" rtl="0" algn="r">
              <a:spcBef>
                <a:spcPts val="0"/>
              </a:spcBef>
              <a:buNone/>
              <a:defRPr b="0" i="0" sz="800" u="none" cap="none" strike="noStrike">
                <a:solidFill>
                  <a:schemeClr val="lt1"/>
                </a:solidFill>
                <a:latin typeface="Arial Narrow"/>
                <a:ea typeface="Arial Narrow"/>
                <a:cs typeface="Arial Narrow"/>
                <a:sym typeface="Arial Narrow"/>
              </a:defRPr>
            </a:lvl8pPr>
            <a:lvl9pPr indent="0" lvl="8" marL="0" marR="0" rtl="0" algn="r">
              <a:spcBef>
                <a:spcPts val="0"/>
              </a:spcBef>
              <a:buNone/>
              <a:defRPr b="0" i="0" sz="800" u="none" cap="none" strike="noStrike">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40" name="Shape 40"/>
        <p:cNvGrpSpPr/>
        <p:nvPr/>
      </p:nvGrpSpPr>
      <p:grpSpPr>
        <a:xfrm>
          <a:off x="0" y="0"/>
          <a:ext cx="0" cy="0"/>
          <a:chOff x="0" y="0"/>
          <a:chExt cx="0" cy="0"/>
        </a:xfrm>
      </p:grpSpPr>
      <p:sp>
        <p:nvSpPr>
          <p:cNvPr id="41" name="Google Shape;41;p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42" name="Google Shape;42;p9"/>
          <p:cNvSpPr txBox="1"/>
          <p:nvPr>
            <p:ph idx="1" type="body"/>
          </p:nvPr>
        </p:nvSpPr>
        <p:spPr>
          <a:xfrm>
            <a:off x="457201" y="873125"/>
            <a:ext cx="4078500" cy="36165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3" name="Google Shape;43;p9"/>
          <p:cNvSpPr txBox="1"/>
          <p:nvPr>
            <p:ph idx="2" type="body"/>
          </p:nvPr>
        </p:nvSpPr>
        <p:spPr>
          <a:xfrm>
            <a:off x="4638676" y="873125"/>
            <a:ext cx="4048200" cy="36165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44" name="Google Shape;44;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Calibri"/>
                <a:ea typeface="Calibri"/>
                <a:cs typeface="Calibri"/>
                <a:sym typeface="Calibri"/>
              </a:defRPr>
            </a:lvl1pPr>
            <a:lvl2pPr lvl="1">
              <a:buNone/>
              <a:defRPr>
                <a:latin typeface="Calibri"/>
                <a:ea typeface="Calibri"/>
                <a:cs typeface="Calibri"/>
                <a:sym typeface="Calibri"/>
              </a:defRPr>
            </a:lvl2pPr>
            <a:lvl3pPr lvl="2">
              <a:buNone/>
              <a:defRPr>
                <a:latin typeface="Calibri"/>
                <a:ea typeface="Calibri"/>
                <a:cs typeface="Calibri"/>
                <a:sym typeface="Calibri"/>
              </a:defRPr>
            </a:lvl3pPr>
            <a:lvl4pPr lvl="3">
              <a:buNone/>
              <a:defRPr>
                <a:latin typeface="Calibri"/>
                <a:ea typeface="Calibri"/>
                <a:cs typeface="Calibri"/>
                <a:sym typeface="Calibri"/>
              </a:defRPr>
            </a:lvl4pPr>
            <a:lvl5pPr lvl="4">
              <a:buNone/>
              <a:defRPr>
                <a:latin typeface="Calibri"/>
                <a:ea typeface="Calibri"/>
                <a:cs typeface="Calibri"/>
                <a:sym typeface="Calibri"/>
              </a:defRPr>
            </a:lvl5pPr>
            <a:lvl6pPr lvl="5">
              <a:buNone/>
              <a:defRPr>
                <a:latin typeface="Calibri"/>
                <a:ea typeface="Calibri"/>
                <a:cs typeface="Calibri"/>
                <a:sym typeface="Calibri"/>
              </a:defRPr>
            </a:lvl6pPr>
            <a:lvl7pPr lvl="6">
              <a:buNone/>
              <a:defRPr>
                <a:latin typeface="Calibri"/>
                <a:ea typeface="Calibri"/>
                <a:cs typeface="Calibri"/>
                <a:sym typeface="Calibri"/>
              </a:defRPr>
            </a:lvl7pPr>
            <a:lvl8pPr lvl="7">
              <a:buNone/>
              <a:defRPr>
                <a:latin typeface="Calibri"/>
                <a:ea typeface="Calibri"/>
                <a:cs typeface="Calibri"/>
                <a:sym typeface="Calibri"/>
              </a:defRPr>
            </a:lvl8pPr>
            <a:lvl9pPr lvl="8">
              <a:buNone/>
              <a:defRPr>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45" name="Shape 45"/>
        <p:cNvGrpSpPr/>
        <p:nvPr/>
      </p:nvGrpSpPr>
      <p:grpSpPr>
        <a:xfrm>
          <a:off x="0" y="0"/>
          <a:ext cx="0" cy="0"/>
          <a:chOff x="0" y="0"/>
          <a:chExt cx="0" cy="0"/>
        </a:xfrm>
      </p:grpSpPr>
      <p:sp>
        <p:nvSpPr>
          <p:cNvPr id="46" name="Google Shape;46;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47" name="Google Shape;47;p10"/>
          <p:cNvSpPr txBox="1"/>
          <p:nvPr>
            <p:ph idx="1" type="subTitle"/>
          </p:nvPr>
        </p:nvSpPr>
        <p:spPr>
          <a:xfrm>
            <a:off x="311700" y="2834125"/>
            <a:ext cx="8520600" cy="792600"/>
          </a:xfrm>
          <a:prstGeom prst="rect">
            <a:avLst/>
          </a:prstGeom>
        </p:spPr>
        <p:txBody>
          <a:bodyPr anchorCtr="0" anchor="t" bIns="34275" lIns="68575" spcFirstLastPara="1" rIns="68575" wrap="square" tIns="34275"/>
          <a:lstStyle>
            <a:lvl1pPr lvl="0" rtl="0" algn="ctr">
              <a:lnSpc>
                <a:spcPct val="100000"/>
              </a:lnSpc>
              <a:spcBef>
                <a:spcPts val="800"/>
              </a:spcBef>
              <a:spcAft>
                <a:spcPts val="0"/>
              </a:spcAft>
              <a:buSzPts val="2800"/>
              <a:buNone/>
              <a:defRPr sz="2800"/>
            </a:lvl1pPr>
            <a:lvl2pPr lvl="1" rtl="0" algn="ctr">
              <a:lnSpc>
                <a:spcPct val="100000"/>
              </a:lnSpc>
              <a:spcBef>
                <a:spcPts val="400"/>
              </a:spcBef>
              <a:spcAft>
                <a:spcPts val="0"/>
              </a:spcAft>
              <a:buSzPts val="2800"/>
              <a:buNone/>
              <a:defRPr sz="2800"/>
            </a:lvl2pPr>
            <a:lvl3pPr lvl="2" rtl="0" algn="ctr">
              <a:lnSpc>
                <a:spcPct val="100000"/>
              </a:lnSpc>
              <a:spcBef>
                <a:spcPts val="400"/>
              </a:spcBef>
              <a:spcAft>
                <a:spcPts val="0"/>
              </a:spcAft>
              <a:buSzPts val="2800"/>
              <a:buNone/>
              <a:defRPr sz="2800"/>
            </a:lvl3pPr>
            <a:lvl4pPr lvl="3" rtl="0" algn="ctr">
              <a:lnSpc>
                <a:spcPct val="100000"/>
              </a:lnSpc>
              <a:spcBef>
                <a:spcPts val="400"/>
              </a:spcBef>
              <a:spcAft>
                <a:spcPts val="0"/>
              </a:spcAft>
              <a:buSzPts val="2800"/>
              <a:buNone/>
              <a:defRPr sz="2800"/>
            </a:lvl4pPr>
            <a:lvl5pPr lvl="4" rtl="0" algn="ctr">
              <a:lnSpc>
                <a:spcPct val="100000"/>
              </a:lnSpc>
              <a:spcBef>
                <a:spcPts val="400"/>
              </a:spcBef>
              <a:spcAft>
                <a:spcPts val="0"/>
              </a:spcAft>
              <a:buSzPts val="2800"/>
              <a:buNone/>
              <a:defRPr sz="2800"/>
            </a:lvl5pPr>
            <a:lvl6pPr lvl="5" rtl="0" algn="ctr">
              <a:lnSpc>
                <a:spcPct val="100000"/>
              </a:lnSpc>
              <a:spcBef>
                <a:spcPts val="400"/>
              </a:spcBef>
              <a:spcAft>
                <a:spcPts val="0"/>
              </a:spcAft>
              <a:buSzPts val="2800"/>
              <a:buNone/>
              <a:defRPr sz="2800"/>
            </a:lvl6pPr>
            <a:lvl7pPr lvl="6" rtl="0" algn="ctr">
              <a:lnSpc>
                <a:spcPct val="100000"/>
              </a:lnSpc>
              <a:spcBef>
                <a:spcPts val="400"/>
              </a:spcBef>
              <a:spcAft>
                <a:spcPts val="0"/>
              </a:spcAft>
              <a:buSzPts val="2800"/>
              <a:buNone/>
              <a:defRPr sz="2800"/>
            </a:lvl7pPr>
            <a:lvl8pPr lvl="7" rtl="0" algn="ctr">
              <a:lnSpc>
                <a:spcPct val="100000"/>
              </a:lnSpc>
              <a:spcBef>
                <a:spcPts val="400"/>
              </a:spcBef>
              <a:spcAft>
                <a:spcPts val="0"/>
              </a:spcAft>
              <a:buSzPts val="2800"/>
              <a:buNone/>
              <a:defRPr sz="2800"/>
            </a:lvl8pPr>
            <a:lvl9pPr lvl="8" rtl="0" algn="ctr">
              <a:lnSpc>
                <a:spcPct val="100000"/>
              </a:lnSpc>
              <a:spcBef>
                <a:spcPts val="400"/>
              </a:spcBef>
              <a:spcAft>
                <a:spcPts val="0"/>
              </a:spcAft>
              <a:buSzPts val="2800"/>
              <a:buNone/>
              <a:defRPr sz="2800"/>
            </a:lvl9pPr>
          </a:lstStyle>
          <a:p/>
        </p:txBody>
      </p:sp>
      <p:sp>
        <p:nvSpPr>
          <p:cNvPr id="48" name="Google Shape;48;p10"/>
          <p:cNvSpPr txBox="1"/>
          <p:nvPr>
            <p:ph idx="12" type="sldNum"/>
          </p:nvPr>
        </p:nvSpPr>
        <p:spPr>
          <a:xfrm>
            <a:off x="8472458" y="4663217"/>
            <a:ext cx="548700" cy="3936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 name="Google Shape;7;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3.jp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campuscluster.illinois.edu"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9.jpg"/><Relationship Id="rId4" Type="http://schemas.openxmlformats.org/officeDocument/2006/relationships/image" Target="../media/image36.png"/><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3.xml.rels><?xml version="1.0" encoding="UTF-8" standalone="yes"?><Relationships xmlns="http://schemas.openxmlformats.org/package/2006/relationships"><Relationship Id="rId20" Type="http://schemas.openxmlformats.org/officeDocument/2006/relationships/image" Target="../media/image22.png"/><Relationship Id="rId11" Type="http://schemas.openxmlformats.org/officeDocument/2006/relationships/image" Target="../media/image14.gif"/><Relationship Id="rId22" Type="http://schemas.openxmlformats.org/officeDocument/2006/relationships/image" Target="../media/image26.png"/><Relationship Id="rId10" Type="http://schemas.openxmlformats.org/officeDocument/2006/relationships/image" Target="../media/image18.gif"/><Relationship Id="rId21" Type="http://schemas.openxmlformats.org/officeDocument/2006/relationships/image" Target="../media/image30.png"/><Relationship Id="rId13" Type="http://schemas.openxmlformats.org/officeDocument/2006/relationships/image" Target="../media/image16.jpg"/><Relationship Id="rId12" Type="http://schemas.openxmlformats.org/officeDocument/2006/relationships/image" Target="../media/image17.gif"/><Relationship Id="rId23"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gif"/><Relationship Id="rId4" Type="http://schemas.openxmlformats.org/officeDocument/2006/relationships/image" Target="../media/image9.gif"/><Relationship Id="rId9" Type="http://schemas.openxmlformats.org/officeDocument/2006/relationships/image" Target="../media/image12.gif"/><Relationship Id="rId15" Type="http://schemas.openxmlformats.org/officeDocument/2006/relationships/image" Target="../media/image19.png"/><Relationship Id="rId14" Type="http://schemas.openxmlformats.org/officeDocument/2006/relationships/image" Target="../media/image15.png"/><Relationship Id="rId17" Type="http://schemas.openxmlformats.org/officeDocument/2006/relationships/image" Target="../media/image32.png"/><Relationship Id="rId16" Type="http://schemas.openxmlformats.org/officeDocument/2006/relationships/image" Target="../media/image24.png"/><Relationship Id="rId5" Type="http://schemas.openxmlformats.org/officeDocument/2006/relationships/image" Target="../media/image13.gif"/><Relationship Id="rId19" Type="http://schemas.openxmlformats.org/officeDocument/2006/relationships/image" Target="../media/image29.png"/><Relationship Id="rId6" Type="http://schemas.openxmlformats.org/officeDocument/2006/relationships/image" Target="../media/image7.gif"/><Relationship Id="rId18" Type="http://schemas.openxmlformats.org/officeDocument/2006/relationships/image" Target="../media/image21.png"/><Relationship Id="rId7" Type="http://schemas.openxmlformats.org/officeDocument/2006/relationships/image" Target="../media/image8.gif"/><Relationship Id="rId8"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rive.google.com/file/d/0B6kCRJE80T--Q0JkU2dhZkxMcnc/view" TargetMode="Externa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3.jpg"/><Relationship Id="rId4" Type="http://schemas.openxmlformats.org/officeDocument/2006/relationships/image" Target="../media/image40.jpg"/><Relationship Id="rId5" Type="http://schemas.openxmlformats.org/officeDocument/2006/relationships/image" Target="../media/image31.jpg"/><Relationship Id="rId6"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2"/>
          <p:cNvSpPr txBox="1"/>
          <p:nvPr>
            <p:ph type="title"/>
          </p:nvPr>
        </p:nvSpPr>
        <p:spPr>
          <a:xfrm>
            <a:off x="617325" y="1150894"/>
            <a:ext cx="7886700" cy="994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800">
                <a:solidFill>
                  <a:schemeClr val="lt1"/>
                </a:solidFill>
              </a:rPr>
              <a:t>HTCondor in Astronomy </a:t>
            </a:r>
            <a:endParaRPr sz="4800">
              <a:solidFill>
                <a:schemeClr val="lt1"/>
              </a:solidFill>
            </a:endParaRPr>
          </a:p>
          <a:p>
            <a:pPr indent="0" lvl="0" marL="0" rtl="0" algn="ctr">
              <a:spcBef>
                <a:spcPts val="0"/>
              </a:spcBef>
              <a:spcAft>
                <a:spcPts val="0"/>
              </a:spcAft>
              <a:buNone/>
            </a:pPr>
            <a:r>
              <a:rPr lang="en" sz="4800">
                <a:solidFill>
                  <a:schemeClr val="lt1"/>
                </a:solidFill>
              </a:rPr>
              <a:t>at NCSA</a:t>
            </a:r>
            <a:endParaRPr sz="4800">
              <a:solidFill>
                <a:schemeClr val="lt1"/>
              </a:solidFill>
            </a:endParaRPr>
          </a:p>
        </p:txBody>
      </p:sp>
      <p:pic>
        <p:nvPicPr>
          <p:cNvPr descr="ImSim-2011-half.jpg" id="58" name="Google Shape;58;p12"/>
          <p:cNvPicPr preferRelativeResize="0"/>
          <p:nvPr/>
        </p:nvPicPr>
        <p:blipFill>
          <a:blip r:embed="rId3">
            <a:alphaModFix/>
          </a:blip>
          <a:stretch>
            <a:fillRect/>
          </a:stretch>
        </p:blipFill>
        <p:spPr>
          <a:xfrm>
            <a:off x="127125" y="3190900"/>
            <a:ext cx="1825650" cy="1859140"/>
          </a:xfrm>
          <a:prstGeom prst="rect">
            <a:avLst/>
          </a:prstGeom>
          <a:noFill/>
          <a:ln>
            <a:noFill/>
          </a:ln>
        </p:spPr>
      </p:pic>
      <p:pic>
        <p:nvPicPr>
          <p:cNvPr id="59" name="Google Shape;59;p12"/>
          <p:cNvPicPr preferRelativeResize="0"/>
          <p:nvPr/>
        </p:nvPicPr>
        <p:blipFill>
          <a:blip r:embed="rId4">
            <a:alphaModFix/>
          </a:blip>
          <a:stretch>
            <a:fillRect/>
          </a:stretch>
        </p:blipFill>
        <p:spPr>
          <a:xfrm>
            <a:off x="7168574" y="3190900"/>
            <a:ext cx="1825647" cy="1801425"/>
          </a:xfrm>
          <a:prstGeom prst="rect">
            <a:avLst/>
          </a:prstGeom>
          <a:noFill/>
          <a:ln>
            <a:noFill/>
          </a:ln>
        </p:spPr>
      </p:pic>
      <p:sp>
        <p:nvSpPr>
          <p:cNvPr id="60" name="Google Shape;60;p12"/>
          <p:cNvSpPr txBox="1"/>
          <p:nvPr>
            <p:ph idx="2" type="title"/>
          </p:nvPr>
        </p:nvSpPr>
        <p:spPr>
          <a:xfrm>
            <a:off x="1952775" y="3137175"/>
            <a:ext cx="5215800" cy="660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500">
                <a:solidFill>
                  <a:schemeClr val="dk1"/>
                </a:solidFill>
              </a:rPr>
              <a:t>Michael Johnson, Greg Daues, </a:t>
            </a:r>
            <a:endParaRPr sz="1500">
              <a:solidFill>
                <a:schemeClr val="dk1"/>
              </a:solidFill>
            </a:endParaRPr>
          </a:p>
          <a:p>
            <a:pPr indent="0" lvl="0" marL="0" rtl="0" algn="ctr">
              <a:spcBef>
                <a:spcPts val="0"/>
              </a:spcBef>
              <a:spcAft>
                <a:spcPts val="0"/>
              </a:spcAft>
              <a:buNone/>
            </a:pPr>
            <a:r>
              <a:rPr lang="en" sz="1500">
                <a:solidFill>
                  <a:schemeClr val="dk1"/>
                </a:solidFill>
              </a:rPr>
              <a:t>and Hsin-Fang Chiang</a:t>
            </a:r>
            <a:endParaRPr sz="1500">
              <a:solidFill>
                <a:schemeClr val="dk1"/>
              </a:solidFill>
            </a:endParaRPr>
          </a:p>
          <a:p>
            <a:pPr indent="0" lvl="0" marL="0" rtl="0" algn="ctr">
              <a:spcBef>
                <a:spcPts val="0"/>
              </a:spcBef>
              <a:spcAft>
                <a:spcPts val="0"/>
              </a:spcAft>
              <a:buNone/>
            </a:pPr>
            <a:r>
              <a:rPr lang="en" sz="1500">
                <a:solidFill>
                  <a:schemeClr val="dk1"/>
                </a:solidFill>
              </a:rPr>
              <a:t>HTCondor Week 2019</a:t>
            </a:r>
            <a:endParaRPr sz="1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DESDM Workflow &amp; HTCondor Infrastructure</a:t>
            </a:r>
            <a:endParaRPr/>
          </a:p>
        </p:txBody>
      </p:sp>
      <p:sp>
        <p:nvSpPr>
          <p:cNvPr id="156" name="Google Shape;156;p21"/>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Python wrapping HTCondor DAGMan submits</a:t>
            </a:r>
            <a:r>
              <a:rPr lang="en" sz="1500"/>
              <a:t>	</a:t>
            </a:r>
            <a:endParaRPr sz="1800"/>
          </a:p>
          <a:p>
            <a:pPr indent="-323850" lvl="1" marL="914400" rtl="0" algn="l">
              <a:spcBef>
                <a:spcPts val="400"/>
              </a:spcBef>
              <a:spcAft>
                <a:spcPts val="0"/>
              </a:spcAft>
              <a:buSzPts val="1500"/>
              <a:buChar char="○"/>
            </a:pPr>
            <a:r>
              <a:rPr lang="en" sz="1500"/>
              <a:t>Nested DAG workflow for each Unit (Exposure, Tile, etc) </a:t>
            </a:r>
            <a:endParaRPr sz="1500"/>
          </a:p>
          <a:p>
            <a:pPr indent="-323850" lvl="1" marL="914400" rtl="0" algn="l">
              <a:spcBef>
                <a:spcPts val="400"/>
              </a:spcBef>
              <a:spcAft>
                <a:spcPts val="0"/>
              </a:spcAft>
              <a:buSzPts val="1500"/>
              <a:buChar char="○"/>
            </a:pPr>
            <a:r>
              <a:rPr lang="en" sz="1500"/>
              <a:t>Numerous DAGs, No Overarching Workflow </a:t>
            </a:r>
            <a:endParaRPr sz="1200"/>
          </a:p>
          <a:p>
            <a:pPr indent="-304800" lvl="2" marL="1371600" rtl="0" algn="l">
              <a:spcBef>
                <a:spcPts val="400"/>
              </a:spcBef>
              <a:spcAft>
                <a:spcPts val="0"/>
              </a:spcAft>
              <a:buSzPts val="1200"/>
              <a:buChar char="■"/>
            </a:pPr>
            <a:r>
              <a:rPr lang="en"/>
              <a:t>Throttling Issues for PRE/POST</a:t>
            </a:r>
            <a:endParaRPr sz="1500"/>
          </a:p>
          <a:p>
            <a:pPr indent="-342900" lvl="0" marL="457200" rtl="0" algn="l">
              <a:spcBef>
                <a:spcPts val="800"/>
              </a:spcBef>
              <a:spcAft>
                <a:spcPts val="0"/>
              </a:spcAft>
              <a:buSzPts val="1800"/>
              <a:buChar char="●"/>
            </a:pPr>
            <a:r>
              <a:rPr lang="en" sz="1800"/>
              <a:t>Submit Side Infrastructure</a:t>
            </a:r>
            <a:endParaRPr sz="1800"/>
          </a:p>
          <a:p>
            <a:pPr indent="-323850" lvl="1" marL="914400" marR="0" rtl="0" algn="l">
              <a:lnSpc>
                <a:spcPct val="90000"/>
              </a:lnSpc>
              <a:spcBef>
                <a:spcPts val="400"/>
              </a:spcBef>
              <a:spcAft>
                <a:spcPts val="0"/>
              </a:spcAft>
              <a:buSzPts val="1500"/>
              <a:buChar char="○"/>
            </a:pPr>
            <a:r>
              <a:rPr lang="en" sz="1500"/>
              <a:t>Separate Central Manager (collector, negotiator)</a:t>
            </a:r>
            <a:endParaRPr sz="1500"/>
          </a:p>
          <a:p>
            <a:pPr indent="-323850" lvl="1" marL="914400" rtl="0" algn="l">
              <a:spcBef>
                <a:spcPts val="400"/>
              </a:spcBef>
              <a:spcAft>
                <a:spcPts val="0"/>
              </a:spcAft>
              <a:buSzPts val="1500"/>
              <a:buChar char="○"/>
            </a:pPr>
            <a:r>
              <a:rPr lang="en" sz="1500"/>
              <a:t>Two largish Submit nodes (schedd) </a:t>
            </a:r>
            <a:endParaRPr sz="1500"/>
          </a:p>
          <a:p>
            <a:pPr indent="-323850" lvl="1" marL="914400" rtl="0" algn="l">
              <a:spcBef>
                <a:spcPts val="400"/>
              </a:spcBef>
              <a:spcAft>
                <a:spcPts val="0"/>
              </a:spcAft>
              <a:buSzPts val="1500"/>
              <a:buChar char="○"/>
            </a:pPr>
            <a:r>
              <a:rPr lang="en" sz="1500"/>
              <a:t>Multi-schedd process configuration (~OSG Login) </a:t>
            </a:r>
            <a:endParaRPr sz="1500"/>
          </a:p>
          <a:p>
            <a:pPr indent="-342900" lvl="0" marL="457200" rtl="0" algn="l">
              <a:spcBef>
                <a:spcPts val="800"/>
              </a:spcBef>
              <a:spcAft>
                <a:spcPts val="0"/>
              </a:spcAft>
              <a:buSzPts val="1800"/>
              <a:buChar char="●"/>
            </a:pPr>
            <a:r>
              <a:rPr lang="en" sz="1800"/>
              <a:t>File Staging/Transfer</a:t>
            </a:r>
            <a:endParaRPr sz="1800"/>
          </a:p>
          <a:p>
            <a:pPr indent="-323850" lvl="1" marL="914400" rtl="0" algn="l">
              <a:spcBef>
                <a:spcPts val="400"/>
              </a:spcBef>
              <a:spcAft>
                <a:spcPts val="0"/>
              </a:spcAft>
              <a:buSzPts val="1500"/>
              <a:buChar char="○"/>
            </a:pPr>
            <a:r>
              <a:rPr lang="en" sz="1500"/>
              <a:t>No-shared-filesystem processing</a:t>
            </a:r>
            <a:endParaRPr sz="1500"/>
          </a:p>
          <a:p>
            <a:pPr indent="-323850" lvl="1" marL="914400" rtl="0" algn="l">
              <a:spcBef>
                <a:spcPts val="400"/>
              </a:spcBef>
              <a:spcAft>
                <a:spcPts val="0"/>
              </a:spcAft>
              <a:buSzPts val="1500"/>
              <a:buChar char="○"/>
            </a:pPr>
            <a:r>
              <a:rPr lang="en" sz="1500"/>
              <a:t>Data staged in &amp; out via Curl/webdav</a:t>
            </a:r>
            <a:endParaRPr sz="1500"/>
          </a:p>
          <a:p>
            <a:pPr indent="0" lvl="0" marL="0" rtl="0" algn="l">
              <a:spcBef>
                <a:spcPts val="800"/>
              </a:spcBef>
              <a:spcAft>
                <a:spcPts val="0"/>
              </a:spcAft>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DESDM HTCondor Infrastructure &amp; Platforms</a:t>
            </a:r>
            <a:endParaRPr/>
          </a:p>
        </p:txBody>
      </p:sp>
      <p:sp>
        <p:nvSpPr>
          <p:cNvPr id="162" name="Google Shape;162;p22"/>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0" lvl="0" marL="457200" rtl="0" algn="l">
              <a:spcBef>
                <a:spcPts val="800"/>
              </a:spcBef>
              <a:spcAft>
                <a:spcPts val="0"/>
              </a:spcAft>
              <a:buNone/>
            </a:pPr>
            <a:r>
              <a:t/>
            </a:r>
            <a:endParaRPr sz="1800"/>
          </a:p>
          <a:p>
            <a:pPr indent="-342900" lvl="0" marL="457200" rtl="0" algn="l">
              <a:spcBef>
                <a:spcPts val="800"/>
              </a:spcBef>
              <a:spcAft>
                <a:spcPts val="0"/>
              </a:spcAft>
              <a:buSzPts val="1800"/>
              <a:buChar char="●"/>
            </a:pPr>
            <a:r>
              <a:rPr lang="en" sz="1800"/>
              <a:t>Illinois Campus Cluster              </a:t>
            </a:r>
            <a:r>
              <a:rPr lang="en" sz="1800" u="sng">
                <a:solidFill>
                  <a:schemeClr val="hlink"/>
                </a:solidFill>
                <a:hlinkClick r:id="rId3"/>
              </a:rPr>
              <a:t>https://campuscluster.illinois.edu</a:t>
            </a:r>
            <a:endParaRPr sz="1800"/>
          </a:p>
          <a:p>
            <a:pPr indent="-342900" lvl="1" marL="914400" rtl="0" algn="l">
              <a:lnSpc>
                <a:spcPct val="115000"/>
              </a:lnSpc>
              <a:spcBef>
                <a:spcPts val="0"/>
              </a:spcBef>
              <a:spcAft>
                <a:spcPts val="0"/>
              </a:spcAft>
              <a:buSzPts val="1800"/>
              <a:buChar char="○"/>
            </a:pPr>
            <a:r>
              <a:rPr lang="en" sz="1500"/>
              <a:t>Models: Investor, RCaaS, etc. </a:t>
            </a:r>
            <a:endParaRPr sz="1500"/>
          </a:p>
          <a:p>
            <a:pPr indent="-323850" lvl="1" marL="914400" rtl="0" algn="l">
              <a:lnSpc>
                <a:spcPct val="115000"/>
              </a:lnSpc>
              <a:spcBef>
                <a:spcPts val="0"/>
              </a:spcBef>
              <a:spcAft>
                <a:spcPts val="0"/>
              </a:spcAft>
              <a:buSzPts val="1500"/>
              <a:buChar char="○"/>
            </a:pPr>
            <a:r>
              <a:rPr lang="en" sz="1500"/>
              <a:t>DESDM as an investor: provisions ~ 32 nodes,  900 cores, CentOS7</a:t>
            </a:r>
            <a:endParaRPr sz="1500"/>
          </a:p>
          <a:p>
            <a:pPr indent="-323850" lvl="1" marL="914400" rtl="0" algn="l">
              <a:lnSpc>
                <a:spcPct val="115000"/>
              </a:lnSpc>
              <a:spcBef>
                <a:spcPts val="0"/>
              </a:spcBef>
              <a:spcAft>
                <a:spcPts val="0"/>
              </a:spcAft>
              <a:buSzPts val="1500"/>
              <a:buChar char="○"/>
            </a:pPr>
            <a:r>
              <a:rPr lang="en" sz="1500"/>
              <a:t>Main ICCP has PBS scheduler,  DESDM nodes managed separately</a:t>
            </a:r>
            <a:endParaRPr sz="1500"/>
          </a:p>
          <a:p>
            <a:pPr indent="-323850" lvl="1" marL="914400" rtl="0" algn="l">
              <a:lnSpc>
                <a:spcPct val="115000"/>
              </a:lnSpc>
              <a:spcBef>
                <a:spcPts val="0"/>
              </a:spcBef>
              <a:spcAft>
                <a:spcPts val="0"/>
              </a:spcAft>
              <a:buSzPts val="1500"/>
              <a:buChar char="○"/>
            </a:pPr>
            <a:r>
              <a:rPr lang="en" sz="1500"/>
              <a:t>DESDM Condor Pool - Partitionable Slots   </a:t>
            </a:r>
            <a:endParaRPr sz="1500"/>
          </a:p>
          <a:p>
            <a:pPr indent="-323850" lvl="1" marL="914400" rtl="0" algn="l">
              <a:lnSpc>
                <a:spcPct val="115000"/>
              </a:lnSpc>
              <a:spcBef>
                <a:spcPts val="0"/>
              </a:spcBef>
              <a:spcAft>
                <a:spcPts val="0"/>
              </a:spcAft>
              <a:buSzPts val="1500"/>
              <a:buChar char="○"/>
            </a:pPr>
            <a:r>
              <a:rPr lang="en" sz="1500"/>
              <a:t>Compute jobs run on Local Scratch Disk</a:t>
            </a:r>
            <a:endParaRPr sz="1500"/>
          </a:p>
          <a:p>
            <a:pPr indent="-323850" lvl="1" marL="914400" rtl="0" algn="l">
              <a:lnSpc>
                <a:spcPct val="115000"/>
              </a:lnSpc>
              <a:spcBef>
                <a:spcPts val="0"/>
              </a:spcBef>
              <a:spcAft>
                <a:spcPts val="0"/>
              </a:spcAft>
              <a:buSzPts val="1500"/>
              <a:buChar char="○"/>
            </a:pPr>
            <a:r>
              <a:rPr lang="en" sz="1500"/>
              <a:t>Machine Ads for Processing Type/Campaign</a:t>
            </a:r>
            <a:endParaRPr sz="1500"/>
          </a:p>
          <a:p>
            <a:pPr indent="-298450" lvl="2" marL="1371600" rtl="0" algn="l">
              <a:lnSpc>
                <a:spcPct val="115000"/>
              </a:lnSpc>
              <a:spcBef>
                <a:spcPts val="0"/>
              </a:spcBef>
              <a:spcAft>
                <a:spcPts val="0"/>
              </a:spcAft>
              <a:buClr>
                <a:srgbClr val="000000"/>
              </a:buClr>
              <a:buSzPts val="1100"/>
              <a:buChar char="■"/>
            </a:pPr>
            <a:r>
              <a:rPr lang="en" sz="1500"/>
              <a:t>Jobs of a species sent to targeted nodes</a:t>
            </a:r>
            <a:r>
              <a:rPr lang="en"/>
              <a:t> (e.g., a</a:t>
            </a:r>
            <a:r>
              <a:rPr lang="en" sz="1500"/>
              <a:t>void defrag issues)</a:t>
            </a:r>
            <a:endParaRPr sz="1500"/>
          </a:p>
          <a:p>
            <a:pPr indent="-323850" lvl="1" marL="914400" rtl="0" algn="l">
              <a:lnSpc>
                <a:spcPct val="115000"/>
              </a:lnSpc>
              <a:spcBef>
                <a:spcPts val="0"/>
              </a:spcBef>
              <a:spcAft>
                <a:spcPts val="0"/>
              </a:spcAft>
              <a:buSzPts val="1500"/>
              <a:buChar char="○"/>
            </a:pPr>
            <a:r>
              <a:rPr lang="en" sz="1500"/>
              <a:t>Best for ‘realtime’, quick turn around</a:t>
            </a:r>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23"/>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DESDM HTCondor Infrastructure &amp; Platforms</a:t>
            </a:r>
            <a:endParaRPr/>
          </a:p>
        </p:txBody>
      </p:sp>
      <p:sp>
        <p:nvSpPr>
          <p:cNvPr id="168" name="Google Shape;168;p23"/>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Blue Waters Computing System at NPCF</a:t>
            </a:r>
            <a:endParaRPr sz="1500"/>
          </a:p>
          <a:p>
            <a:pPr indent="-323850" lvl="1" marL="914400" rtl="0" algn="l">
              <a:lnSpc>
                <a:spcPct val="115000"/>
              </a:lnSpc>
              <a:spcBef>
                <a:spcPts val="0"/>
              </a:spcBef>
              <a:spcAft>
                <a:spcPts val="0"/>
              </a:spcAft>
              <a:buSzPts val="1500"/>
              <a:buChar char="○"/>
            </a:pPr>
            <a:r>
              <a:rPr lang="en" sz="1500"/>
              <a:t>DESDM works with Innovation and Exploration Allocation</a:t>
            </a:r>
            <a:endParaRPr sz="1500"/>
          </a:p>
          <a:p>
            <a:pPr indent="-323850" lvl="1" marL="914400" rtl="0" algn="l">
              <a:lnSpc>
                <a:spcPct val="115000"/>
              </a:lnSpc>
              <a:spcBef>
                <a:spcPts val="0"/>
              </a:spcBef>
              <a:spcAft>
                <a:spcPts val="0"/>
              </a:spcAft>
              <a:buSzPts val="1500"/>
              <a:buChar char="○"/>
            </a:pPr>
            <a:r>
              <a:rPr lang="en" sz="1500"/>
              <a:t>HTCondor Glide-ins submitted through PBS scheduler</a:t>
            </a:r>
            <a:endParaRPr sz="1500"/>
          </a:p>
          <a:p>
            <a:pPr indent="-323850" lvl="1" marL="914400" rtl="0" algn="l">
              <a:lnSpc>
                <a:spcPct val="115000"/>
              </a:lnSpc>
              <a:spcBef>
                <a:spcPts val="0"/>
              </a:spcBef>
              <a:spcAft>
                <a:spcPts val="0"/>
              </a:spcAft>
              <a:buSzPts val="1500"/>
              <a:buChar char="○"/>
            </a:pPr>
            <a:r>
              <a:rPr lang="en" sz="1500"/>
              <a:t>Glide-in setup a driver for RSIP solution (general workflows)</a:t>
            </a:r>
            <a:endParaRPr sz="1500"/>
          </a:p>
          <a:p>
            <a:pPr indent="-323850" lvl="1" marL="914400" rtl="0" algn="l">
              <a:lnSpc>
                <a:spcPct val="115000"/>
              </a:lnSpc>
              <a:spcBef>
                <a:spcPts val="0"/>
              </a:spcBef>
              <a:spcAft>
                <a:spcPts val="0"/>
              </a:spcAft>
              <a:buSzPts val="1500"/>
              <a:buChar char="○"/>
            </a:pPr>
            <a:r>
              <a:rPr lang="en" sz="1500"/>
              <a:t>HTCondor Execute directories on shared Lustre file system</a:t>
            </a:r>
            <a:endParaRPr sz="1500"/>
          </a:p>
          <a:p>
            <a:pPr indent="-298450" lvl="2" marL="1371600" rtl="0" algn="l">
              <a:lnSpc>
                <a:spcPct val="115000"/>
              </a:lnSpc>
              <a:spcBef>
                <a:spcPts val="0"/>
              </a:spcBef>
              <a:spcAft>
                <a:spcPts val="0"/>
              </a:spcAft>
              <a:buClr>
                <a:srgbClr val="000000"/>
              </a:buClr>
              <a:buSzPts val="1100"/>
              <a:buChar char="■"/>
            </a:pPr>
            <a:r>
              <a:rPr lang="en"/>
              <a:t>Scale constrained by metadata server</a:t>
            </a:r>
            <a:endParaRPr/>
          </a:p>
          <a:p>
            <a:pPr indent="-342900" lvl="0" marL="457200" rtl="0" algn="l">
              <a:spcBef>
                <a:spcPts val="800"/>
              </a:spcBef>
              <a:spcAft>
                <a:spcPts val="0"/>
              </a:spcAft>
              <a:buSzPts val="1800"/>
              <a:buChar char="●"/>
            </a:pPr>
            <a:r>
              <a:rPr lang="en" sz="1800"/>
              <a:t>FermiGrid              </a:t>
            </a:r>
            <a:endParaRPr sz="1800"/>
          </a:p>
          <a:p>
            <a:pPr indent="-342900" lvl="1" marL="914400" rtl="0" algn="l">
              <a:lnSpc>
                <a:spcPct val="115000"/>
              </a:lnSpc>
              <a:spcBef>
                <a:spcPts val="0"/>
              </a:spcBef>
              <a:spcAft>
                <a:spcPts val="0"/>
              </a:spcAft>
              <a:buSzPts val="1800"/>
              <a:buChar char="○"/>
            </a:pPr>
            <a:r>
              <a:rPr lang="en" sz="1500"/>
              <a:t>HTCondorCE : JobRouter to DES Nodes</a:t>
            </a:r>
            <a:endParaRPr sz="1500"/>
          </a:p>
          <a:p>
            <a:pPr indent="-323850" lvl="1" marL="914400" rtl="0" algn="l">
              <a:lnSpc>
                <a:spcPct val="115000"/>
              </a:lnSpc>
              <a:spcBef>
                <a:spcPts val="0"/>
              </a:spcBef>
              <a:spcAft>
                <a:spcPts val="0"/>
              </a:spcAft>
              <a:buSzPts val="1500"/>
              <a:buChar char="○"/>
            </a:pPr>
            <a:r>
              <a:rPr lang="en" sz="1500"/>
              <a:t>DES Virtual Organization</a:t>
            </a:r>
            <a:endParaRPr sz="1500"/>
          </a:p>
          <a:p>
            <a:pPr indent="-323850" lvl="1" marL="914400" rtl="0" algn="l">
              <a:lnSpc>
                <a:spcPct val="115000"/>
              </a:lnSpc>
              <a:spcBef>
                <a:spcPts val="0"/>
              </a:spcBef>
              <a:spcAft>
                <a:spcPts val="0"/>
              </a:spcAft>
              <a:buSzPts val="1500"/>
              <a:buChar char="○"/>
            </a:pPr>
            <a:r>
              <a:rPr lang="en" sz="1500"/>
              <a:t>Software Stacks in CVMFS  /cvmfs/des.opensciencegrid.org</a:t>
            </a:r>
            <a:endParaRPr sz="1500"/>
          </a:p>
          <a:p>
            <a:pPr indent="-298450" lvl="2" marL="1371600" rtl="0" algn="l">
              <a:lnSpc>
                <a:spcPct val="115000"/>
              </a:lnSpc>
              <a:spcBef>
                <a:spcPts val="0"/>
              </a:spcBef>
              <a:spcAft>
                <a:spcPts val="0"/>
              </a:spcAft>
              <a:buClr>
                <a:srgbClr val="000000"/>
              </a:buClr>
              <a:buSzPts val="1100"/>
              <a:buChar char="■"/>
            </a:pPr>
            <a:r>
              <a:rPr lang="en"/>
              <a:t>DESDM Software Services   FHNW-Zurich          </a:t>
            </a:r>
            <a:endParaRPr/>
          </a:p>
          <a:p>
            <a:pPr indent="0" lvl="0" marL="1371600" rtl="0" algn="l">
              <a:lnSpc>
                <a:spcPct val="115000"/>
              </a:lnSpc>
              <a:spcBef>
                <a:spcPts val="1200"/>
              </a:spcBef>
              <a:spcAft>
                <a:spcPts val="0"/>
              </a:spcAft>
              <a:buNone/>
            </a:pPr>
            <a:r>
              <a:t/>
            </a:r>
            <a:endParaRPr/>
          </a:p>
          <a:p>
            <a:pPr indent="0" lvl="0" marL="0" rtl="0" algn="l">
              <a:spcBef>
                <a:spcPts val="1200"/>
              </a:spcBef>
              <a:spcAft>
                <a:spcPts val="0"/>
              </a:spcAft>
              <a:buNone/>
            </a:pPr>
            <a:r>
              <a:t/>
            </a:r>
            <a:endParaRPr sz="1800"/>
          </a:p>
          <a:p>
            <a:pPr indent="0" lvl="0" marL="0" rtl="0" algn="l">
              <a:spcBef>
                <a:spcPts val="800"/>
              </a:spcBef>
              <a:spcAft>
                <a:spcPts val="0"/>
              </a:spcAft>
              <a:buNone/>
            </a:pPr>
            <a:r>
              <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4"/>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DESDM HTCondor Infrastructure &amp; Platforms</a:t>
            </a:r>
            <a:endParaRPr/>
          </a:p>
        </p:txBody>
      </p:sp>
      <p:sp>
        <p:nvSpPr>
          <p:cNvPr id="174" name="Google Shape;174;p24"/>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DESDM setup for use of </a:t>
            </a:r>
            <a:r>
              <a:rPr lang="en" sz="1800"/>
              <a:t>Open Science Grid         </a:t>
            </a:r>
            <a:endParaRPr sz="1800"/>
          </a:p>
          <a:p>
            <a:pPr indent="-342900" lvl="1" marL="914400" rtl="0" algn="l">
              <a:lnSpc>
                <a:spcPct val="115000"/>
              </a:lnSpc>
              <a:spcBef>
                <a:spcPts val="0"/>
              </a:spcBef>
              <a:spcAft>
                <a:spcPts val="0"/>
              </a:spcAft>
              <a:buSzPts val="1800"/>
              <a:buChar char="○"/>
            </a:pPr>
            <a:r>
              <a:rPr lang="en" sz="1500"/>
              <a:t>DESDM as a OSG project</a:t>
            </a:r>
            <a:r>
              <a:rPr lang="en"/>
              <a:t>            </a:t>
            </a:r>
            <a:endParaRPr/>
          </a:p>
          <a:p>
            <a:pPr indent="-342900" lvl="1" marL="914400" rtl="0" algn="l">
              <a:lnSpc>
                <a:spcPct val="115000"/>
              </a:lnSpc>
              <a:spcBef>
                <a:spcPts val="0"/>
              </a:spcBef>
              <a:spcAft>
                <a:spcPts val="0"/>
              </a:spcAft>
              <a:buSzPts val="1800"/>
              <a:buChar char="○"/>
            </a:pPr>
            <a:r>
              <a:rPr lang="en" sz="1500"/>
              <a:t>Submit Node with Flocking setup</a:t>
            </a:r>
            <a:endParaRPr sz="1500"/>
          </a:p>
          <a:p>
            <a:pPr indent="-298450" lvl="2" marL="1371600" rtl="0" algn="l">
              <a:lnSpc>
                <a:spcPct val="115000"/>
              </a:lnSpc>
              <a:spcBef>
                <a:spcPts val="0"/>
              </a:spcBef>
              <a:spcAft>
                <a:spcPts val="0"/>
              </a:spcAft>
              <a:buClr>
                <a:srgbClr val="000000"/>
              </a:buClr>
              <a:buSzPts val="1100"/>
              <a:buChar char="■"/>
            </a:pPr>
            <a:r>
              <a:rPr lang="en"/>
              <a:t>FLOCK_TO = flock.opensciencegrid.org </a:t>
            </a:r>
            <a:endParaRPr/>
          </a:p>
          <a:p>
            <a:pPr indent="-342900" lvl="1" marL="914400" rtl="0" algn="l">
              <a:lnSpc>
                <a:spcPct val="115000"/>
              </a:lnSpc>
              <a:spcBef>
                <a:spcPts val="0"/>
              </a:spcBef>
              <a:spcAft>
                <a:spcPts val="0"/>
              </a:spcAft>
              <a:buSzPts val="1800"/>
              <a:buChar char="○"/>
            </a:pPr>
            <a:r>
              <a:rPr lang="en" sz="1500"/>
              <a:t>Data Origin for utilizing StashCache infrastructure</a:t>
            </a:r>
            <a:endParaRPr sz="1500"/>
          </a:p>
          <a:p>
            <a:pPr indent="-298450" lvl="2" marL="1371600" rtl="0" algn="l">
              <a:lnSpc>
                <a:spcPct val="115000"/>
              </a:lnSpc>
              <a:spcBef>
                <a:spcPts val="0"/>
              </a:spcBef>
              <a:spcAft>
                <a:spcPts val="0"/>
              </a:spcAft>
              <a:buClr>
                <a:srgbClr val="000000"/>
              </a:buClr>
              <a:buSzPts val="1100"/>
              <a:buChar char="■"/>
            </a:pPr>
            <a:r>
              <a:rPr lang="en"/>
              <a:t>K8s worker node - OSG pods on PRP Kubernetes Cluster</a:t>
            </a:r>
            <a:endParaRPr/>
          </a:p>
          <a:p>
            <a:pPr indent="-298450" lvl="2" marL="1371600" rtl="0" algn="l">
              <a:lnSpc>
                <a:spcPct val="115000"/>
              </a:lnSpc>
              <a:spcBef>
                <a:spcPts val="0"/>
              </a:spcBef>
              <a:spcAft>
                <a:spcPts val="0"/>
              </a:spcAft>
              <a:buClr>
                <a:srgbClr val="000000"/>
              </a:buClr>
              <a:buSzPts val="1100"/>
              <a:buChar char="■"/>
            </a:pPr>
            <a:r>
              <a:rPr lang="en"/>
              <a:t>Registered /cvmfs/desdm.osgstorage.org in DES VO</a:t>
            </a:r>
            <a:endParaRPr/>
          </a:p>
          <a:p>
            <a:pPr indent="-342900" lvl="1" marL="914400" rtl="0" algn="l">
              <a:lnSpc>
                <a:spcPct val="115000"/>
              </a:lnSpc>
              <a:spcBef>
                <a:spcPts val="0"/>
              </a:spcBef>
              <a:spcAft>
                <a:spcPts val="0"/>
              </a:spcAft>
              <a:buSzPts val="1800"/>
              <a:buChar char="○"/>
            </a:pPr>
            <a:r>
              <a:rPr lang="en" sz="1500"/>
              <a:t>DESDM setup for OSG prototype for other efforts at NCSA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DESDM HTCondor Infrastructure &amp; Platforms</a:t>
            </a:r>
            <a:endParaRPr/>
          </a:p>
        </p:txBody>
      </p:sp>
      <p:sp>
        <p:nvSpPr>
          <p:cNvPr id="180" name="Google Shape;180;p25"/>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Testing DESDM with HTCondor, condor_annex on </a:t>
            </a:r>
            <a:r>
              <a:rPr lang="en" sz="1800"/>
              <a:t>AWS         </a:t>
            </a:r>
            <a:endParaRPr sz="1800"/>
          </a:p>
          <a:p>
            <a:pPr indent="-342900" lvl="1" marL="914400" rtl="0" algn="l">
              <a:lnSpc>
                <a:spcPct val="115000"/>
              </a:lnSpc>
              <a:spcBef>
                <a:spcPts val="0"/>
              </a:spcBef>
              <a:spcAft>
                <a:spcPts val="0"/>
              </a:spcAft>
              <a:buSzPts val="1800"/>
              <a:buChar char="○"/>
            </a:pPr>
            <a:r>
              <a:rPr lang="en" sz="1500"/>
              <a:t>Single Exposure test  with DESDM framework on AWS</a:t>
            </a:r>
            <a:endParaRPr sz="1500"/>
          </a:p>
          <a:p>
            <a:pPr indent="-298450" lvl="2" marL="1371600" rtl="0" algn="l">
              <a:lnSpc>
                <a:spcPct val="115000"/>
              </a:lnSpc>
              <a:spcBef>
                <a:spcPts val="0"/>
              </a:spcBef>
              <a:spcAft>
                <a:spcPts val="0"/>
              </a:spcAft>
              <a:buClr>
                <a:srgbClr val="000000"/>
              </a:buClr>
              <a:buSzPts val="1100"/>
              <a:buChar char="■"/>
            </a:pPr>
            <a:r>
              <a:rPr lang="en"/>
              <a:t>EC2 instance, used Singularity </a:t>
            </a:r>
            <a:r>
              <a:rPr lang="en"/>
              <a:t> </a:t>
            </a:r>
            <a:endParaRPr sz="1500"/>
          </a:p>
          <a:p>
            <a:pPr indent="-298450" lvl="2" marL="1371600" rtl="0" algn="l">
              <a:lnSpc>
                <a:spcPct val="115000"/>
              </a:lnSpc>
              <a:spcBef>
                <a:spcPts val="0"/>
              </a:spcBef>
              <a:spcAft>
                <a:spcPts val="0"/>
              </a:spcAft>
              <a:buClr>
                <a:srgbClr val="000000"/>
              </a:buClr>
              <a:buSzPts val="1100"/>
              <a:buChar char="■"/>
            </a:pPr>
            <a:r>
              <a:rPr lang="en"/>
              <a:t>Glide-in to ‘production pool’</a:t>
            </a:r>
            <a:endParaRPr/>
          </a:p>
          <a:p>
            <a:pPr indent="-342900" lvl="1" marL="914400" rtl="0" algn="l">
              <a:lnSpc>
                <a:spcPct val="115000"/>
              </a:lnSpc>
              <a:spcBef>
                <a:spcPts val="0"/>
              </a:spcBef>
              <a:spcAft>
                <a:spcPts val="0"/>
              </a:spcAft>
              <a:buSzPts val="1800"/>
              <a:buChar char="○"/>
            </a:pPr>
            <a:r>
              <a:rPr lang="en" sz="1500"/>
              <a:t>Testing condor_annex in ‘personal condor’</a:t>
            </a:r>
            <a:endParaRPr sz="1500"/>
          </a:p>
          <a:p>
            <a:pPr indent="-298450" lvl="2" marL="1371600" rtl="0" algn="l">
              <a:lnSpc>
                <a:spcPct val="115000"/>
              </a:lnSpc>
              <a:spcBef>
                <a:spcPts val="0"/>
              </a:spcBef>
              <a:spcAft>
                <a:spcPts val="0"/>
              </a:spcAft>
              <a:buClr>
                <a:srgbClr val="000000"/>
              </a:buClr>
              <a:buSzPts val="1100"/>
              <a:buChar char="■"/>
            </a:pPr>
            <a:r>
              <a:rPr lang="en" sz="1400"/>
              <a:t>Default HTCondor 8.6.x, Amazon Linux</a:t>
            </a:r>
            <a:endParaRPr/>
          </a:p>
          <a:p>
            <a:pPr indent="-298450" lvl="2" marL="1371600" rtl="0" algn="l">
              <a:lnSpc>
                <a:spcPct val="115000"/>
              </a:lnSpc>
              <a:spcBef>
                <a:spcPts val="0"/>
              </a:spcBef>
              <a:spcAft>
                <a:spcPts val="0"/>
              </a:spcAft>
              <a:buClr>
                <a:srgbClr val="000000"/>
              </a:buClr>
              <a:buSzPts val="1100"/>
              <a:buChar char="■"/>
            </a:pPr>
            <a:r>
              <a:rPr lang="en" sz="1400"/>
              <a:t>Customized AMI with HTCondor 8.8.x, Amazon Linux 2</a:t>
            </a:r>
            <a:endParaRPr/>
          </a:p>
          <a:p>
            <a:pPr indent="-317500" lvl="3" marL="1828800" rtl="0" algn="l">
              <a:lnSpc>
                <a:spcPct val="115000"/>
              </a:lnSpc>
              <a:spcBef>
                <a:spcPts val="0"/>
              </a:spcBef>
              <a:spcAft>
                <a:spcPts val="0"/>
              </a:spcAft>
              <a:buSzPts val="1400"/>
              <a:buChar char="●"/>
            </a:pPr>
            <a:r>
              <a:rPr lang="en"/>
              <a:t>Encryptfs issue</a:t>
            </a:r>
            <a:endParaRPr/>
          </a:p>
          <a:p>
            <a:pPr indent="-298450" lvl="2" marL="1371600" rtl="0" algn="l">
              <a:lnSpc>
                <a:spcPct val="115000"/>
              </a:lnSpc>
              <a:spcBef>
                <a:spcPts val="0"/>
              </a:spcBef>
              <a:spcAft>
                <a:spcPts val="0"/>
              </a:spcAft>
              <a:buClr>
                <a:srgbClr val="000000"/>
              </a:buClr>
              <a:buSzPts val="1100"/>
              <a:buChar char="■"/>
            </a:pPr>
            <a:r>
              <a:rPr lang="en" sz="1400"/>
              <a:t>Need to examine annex to </a:t>
            </a:r>
            <a:r>
              <a:rPr lang="en"/>
              <a:t>‘production pool’ / HTCondor as root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pic>
        <p:nvPicPr>
          <p:cNvPr id="185" name="Google Shape;185;p26"/>
          <p:cNvPicPr preferRelativeResize="0"/>
          <p:nvPr/>
        </p:nvPicPr>
        <p:blipFill rotWithShape="1">
          <a:blip r:embed="rId3">
            <a:alphaModFix/>
          </a:blip>
          <a:srcRect b="24202" l="0" r="0" t="0"/>
          <a:stretch/>
        </p:blipFill>
        <p:spPr>
          <a:xfrm>
            <a:off x="4689850" y="1558150"/>
            <a:ext cx="4454150" cy="2532139"/>
          </a:xfrm>
          <a:prstGeom prst="rect">
            <a:avLst/>
          </a:prstGeom>
          <a:noFill/>
          <a:ln>
            <a:noFill/>
          </a:ln>
        </p:spPr>
      </p:pic>
      <p:sp>
        <p:nvSpPr>
          <p:cNvPr id="186" name="Google Shape;186;p26"/>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Large Synoptic Survey Telescope </a:t>
            </a:r>
            <a:endParaRPr/>
          </a:p>
        </p:txBody>
      </p:sp>
      <p:pic>
        <p:nvPicPr>
          <p:cNvPr id="187" name="Google Shape;187;p26"/>
          <p:cNvPicPr preferRelativeResize="0"/>
          <p:nvPr/>
        </p:nvPicPr>
        <p:blipFill>
          <a:blip r:embed="rId4">
            <a:alphaModFix/>
          </a:blip>
          <a:stretch>
            <a:fillRect/>
          </a:stretch>
        </p:blipFill>
        <p:spPr>
          <a:xfrm>
            <a:off x="7384250" y="3717025"/>
            <a:ext cx="1759750" cy="951200"/>
          </a:xfrm>
          <a:prstGeom prst="rect">
            <a:avLst/>
          </a:prstGeom>
          <a:noFill/>
          <a:ln>
            <a:noFill/>
          </a:ln>
        </p:spPr>
      </p:pic>
      <p:pic>
        <p:nvPicPr>
          <p:cNvPr id="188" name="Google Shape;188;p26"/>
          <p:cNvPicPr preferRelativeResize="0"/>
          <p:nvPr/>
        </p:nvPicPr>
        <p:blipFill>
          <a:blip r:embed="rId5">
            <a:alphaModFix/>
          </a:blip>
          <a:stretch>
            <a:fillRect/>
          </a:stretch>
        </p:blipFill>
        <p:spPr>
          <a:xfrm>
            <a:off x="6912525" y="152990"/>
            <a:ext cx="1907300" cy="541659"/>
          </a:xfrm>
          <a:prstGeom prst="rect">
            <a:avLst/>
          </a:prstGeom>
          <a:noFill/>
          <a:ln>
            <a:noFill/>
          </a:ln>
        </p:spPr>
      </p:pic>
      <p:sp>
        <p:nvSpPr>
          <p:cNvPr id="189" name="Google Shape;189;p26"/>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A dedicated 10yr Deep-Wide-Fast Survey</a:t>
            </a:r>
            <a:endParaRPr sz="1800"/>
          </a:p>
          <a:p>
            <a:pPr indent="-317500" lvl="1" marL="914400" rtl="0" algn="l">
              <a:spcBef>
                <a:spcPts val="0"/>
              </a:spcBef>
              <a:spcAft>
                <a:spcPts val="0"/>
              </a:spcAft>
              <a:buSzPts val="1400"/>
              <a:buChar char="○"/>
            </a:pPr>
            <a:r>
              <a:rPr lang="en" sz="1400"/>
              <a:t>LSST v.s. DES: 2 times</a:t>
            </a:r>
            <a:r>
              <a:rPr lang="en" sz="1400"/>
              <a:t> mirror size</a:t>
            </a:r>
            <a:r>
              <a:rPr lang="en" sz="1400"/>
              <a:t>, 5</a:t>
            </a:r>
            <a:r>
              <a:rPr lang="en" sz="1400"/>
              <a:t> times pixels</a:t>
            </a:r>
            <a:endParaRPr sz="1400"/>
          </a:p>
          <a:p>
            <a:pPr indent="-317500" lvl="1" marL="914400" rtl="0" algn="l">
              <a:spcBef>
                <a:spcPts val="0"/>
              </a:spcBef>
              <a:spcAft>
                <a:spcPts val="0"/>
              </a:spcAft>
              <a:buSzPts val="1400"/>
              <a:buChar char="○"/>
            </a:pPr>
            <a:r>
              <a:rPr lang="en" sz="1400"/>
              <a:t>LSST can obtain “DES” in 1.5 months</a:t>
            </a:r>
            <a:endParaRPr sz="1400"/>
          </a:p>
          <a:p>
            <a:pPr indent="-317500" lvl="1" marL="914400" rtl="0" algn="l">
              <a:spcBef>
                <a:spcPts val="0"/>
              </a:spcBef>
              <a:spcAft>
                <a:spcPts val="0"/>
              </a:spcAft>
              <a:buSzPts val="1400"/>
              <a:buChar char="○"/>
            </a:pPr>
            <a:r>
              <a:rPr lang="en" sz="1400"/>
              <a:t>4 times larger area</a:t>
            </a:r>
            <a:endParaRPr sz="1400"/>
          </a:p>
          <a:p>
            <a:pPr indent="-317500" lvl="1" marL="914400" rtl="0" algn="l">
              <a:spcBef>
                <a:spcPts val="0"/>
              </a:spcBef>
              <a:spcAft>
                <a:spcPts val="0"/>
              </a:spcAft>
              <a:buSzPts val="1400"/>
              <a:buChar char="○"/>
            </a:pPr>
            <a:r>
              <a:rPr lang="en" sz="1400"/>
              <a:t>Repeat the full sky every 3-4 nights</a:t>
            </a:r>
            <a:endParaRPr sz="1400"/>
          </a:p>
          <a:p>
            <a:pPr indent="-317500" lvl="1" marL="914400" rtl="0" algn="l">
              <a:spcBef>
                <a:spcPts val="0"/>
              </a:spcBef>
              <a:spcAft>
                <a:spcPts val="0"/>
              </a:spcAft>
              <a:buSzPts val="1400"/>
              <a:buChar char="○"/>
            </a:pPr>
            <a:r>
              <a:rPr lang="en" sz="1400"/>
              <a:t>Open data, open source</a:t>
            </a:r>
            <a:endParaRPr sz="1400"/>
          </a:p>
          <a:p>
            <a:pPr indent="0" lvl="0" marL="914400" rtl="0" algn="l">
              <a:spcBef>
                <a:spcPts val="800"/>
              </a:spcBef>
              <a:spcAft>
                <a:spcPts val="0"/>
              </a:spcAft>
              <a:buNone/>
            </a:pPr>
            <a:r>
              <a:t/>
            </a:r>
            <a:endParaRPr sz="600"/>
          </a:p>
          <a:p>
            <a:pPr indent="-317500" lvl="0" marL="457200" marR="0" rtl="0" algn="l">
              <a:lnSpc>
                <a:spcPct val="90000"/>
              </a:lnSpc>
              <a:spcBef>
                <a:spcPts val="800"/>
              </a:spcBef>
              <a:spcAft>
                <a:spcPts val="0"/>
              </a:spcAft>
              <a:buClr>
                <a:schemeClr val="dk1"/>
              </a:buClr>
              <a:buSzPts val="1400"/>
              <a:buFont typeface="Arial"/>
              <a:buChar char="●"/>
            </a:pPr>
            <a:r>
              <a:rPr lang="en" sz="1800"/>
              <a:t>Science operations starts in 2023</a:t>
            </a:r>
            <a:endParaRPr sz="1800"/>
          </a:p>
          <a:p>
            <a:pPr indent="0" lvl="0" marL="457200" rtl="0" algn="l">
              <a:spcBef>
                <a:spcPts val="800"/>
              </a:spcBef>
              <a:spcAft>
                <a:spcPts val="0"/>
              </a:spcAft>
              <a:buNone/>
            </a:pPr>
            <a:r>
              <a:t/>
            </a:r>
            <a:endParaRPr sz="700"/>
          </a:p>
          <a:p>
            <a:pPr indent="-342900" lvl="0" marL="457200" rtl="0" algn="l">
              <a:spcBef>
                <a:spcPts val="800"/>
              </a:spcBef>
              <a:spcAft>
                <a:spcPts val="0"/>
              </a:spcAft>
              <a:buSzPts val="1800"/>
              <a:buChar char="●"/>
            </a:pPr>
            <a:r>
              <a:rPr lang="en" sz="1800"/>
              <a:t>~200,000 images per night</a:t>
            </a:r>
            <a:endParaRPr sz="1800"/>
          </a:p>
          <a:p>
            <a:pPr indent="-317500" lvl="1" marL="914400" rtl="0" algn="l">
              <a:spcBef>
                <a:spcPts val="0"/>
              </a:spcBef>
              <a:spcAft>
                <a:spcPts val="0"/>
              </a:spcAft>
              <a:buSzPts val="1400"/>
              <a:buChar char="○"/>
            </a:pPr>
            <a:r>
              <a:rPr lang="en" sz="1400"/>
              <a:t>Raw data ~20TB per night</a:t>
            </a:r>
            <a:endParaRPr sz="1400"/>
          </a:p>
          <a:p>
            <a:pPr indent="0" lvl="0" marL="457200" rtl="0" algn="l">
              <a:spcBef>
                <a:spcPts val="800"/>
              </a:spcBef>
              <a:spcAft>
                <a:spcPts val="0"/>
              </a:spcAft>
              <a:buNone/>
            </a:pPr>
            <a:r>
              <a:t/>
            </a:r>
            <a:endParaRPr sz="700"/>
          </a:p>
          <a:p>
            <a:pPr indent="-342900" lvl="0" marL="457200" rtl="0" algn="l">
              <a:spcBef>
                <a:spcPts val="800"/>
              </a:spcBef>
              <a:spcAft>
                <a:spcPts val="0"/>
              </a:spcAft>
              <a:buSzPts val="1800"/>
              <a:buChar char="●"/>
            </a:pPr>
            <a:r>
              <a:rPr lang="en" sz="1800"/>
              <a:t>60PB of raw image data</a:t>
            </a:r>
            <a:endParaRPr sz="1800"/>
          </a:p>
          <a:p>
            <a:pPr indent="-317500" lvl="1" marL="914400" rtl="0" algn="l">
              <a:spcBef>
                <a:spcPts val="0"/>
              </a:spcBef>
              <a:spcAft>
                <a:spcPts val="0"/>
              </a:spcAft>
              <a:buSzPts val="1400"/>
              <a:buChar char="○"/>
            </a:pPr>
            <a:r>
              <a:rPr lang="en" sz="1400"/>
              <a:t>500PB of final image data</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Large Synoptic Survey Telescope</a:t>
            </a:r>
            <a:endParaRPr/>
          </a:p>
        </p:txBody>
      </p:sp>
      <p:sp>
        <p:nvSpPr>
          <p:cNvPr id="195" name="Google Shape;195;p27"/>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lang="en"/>
              <a:t>Data Processing &amp; Workflow management</a:t>
            </a:r>
            <a:endParaRPr/>
          </a:p>
          <a:p>
            <a:pPr indent="-342900" lvl="0" marL="457200" rtl="0" algn="l">
              <a:spcBef>
                <a:spcPts val="800"/>
              </a:spcBef>
              <a:spcAft>
                <a:spcPts val="0"/>
              </a:spcAft>
              <a:buSzPts val="1800"/>
              <a:buChar char="●"/>
            </a:pPr>
            <a:r>
              <a:rPr lang="en" sz="1800"/>
              <a:t>11 Public Data Releases</a:t>
            </a:r>
            <a:endParaRPr sz="1800"/>
          </a:p>
          <a:p>
            <a:pPr indent="0" lvl="0" marL="457200" rtl="0" algn="l">
              <a:spcBef>
                <a:spcPts val="800"/>
              </a:spcBef>
              <a:spcAft>
                <a:spcPts val="0"/>
              </a:spcAft>
              <a:buNone/>
            </a:pPr>
            <a:r>
              <a:t/>
            </a:r>
            <a:endParaRPr sz="700"/>
          </a:p>
          <a:p>
            <a:pPr indent="-342900" lvl="0" marL="457200" rtl="0" algn="l">
              <a:spcBef>
                <a:spcPts val="800"/>
              </a:spcBef>
              <a:spcAft>
                <a:spcPts val="0"/>
              </a:spcAft>
              <a:buSzPts val="1800"/>
              <a:buChar char="●"/>
            </a:pPr>
            <a:r>
              <a:rPr lang="en" sz="1800"/>
              <a:t>Proof-of-concept with DESDM system</a:t>
            </a:r>
            <a:endParaRPr sz="1800"/>
          </a:p>
          <a:p>
            <a:pPr indent="-330200" lvl="1" marL="914400" rtl="0" algn="l">
              <a:spcBef>
                <a:spcPts val="0"/>
              </a:spcBef>
              <a:spcAft>
                <a:spcPts val="0"/>
              </a:spcAft>
              <a:buSzPts val="1600"/>
              <a:buChar char="○"/>
            </a:pPr>
            <a:r>
              <a:rPr lang="en" sz="1600"/>
              <a:t>Customization to the DESDM system would be needed for LSST</a:t>
            </a:r>
            <a:endParaRPr sz="1600"/>
          </a:p>
          <a:p>
            <a:pPr indent="0" lvl="0" marL="914400" rtl="0" algn="l">
              <a:spcBef>
                <a:spcPts val="800"/>
              </a:spcBef>
              <a:spcAft>
                <a:spcPts val="0"/>
              </a:spcAft>
              <a:buNone/>
            </a:pPr>
            <a:r>
              <a:t/>
            </a:r>
            <a:endParaRPr sz="700"/>
          </a:p>
          <a:p>
            <a:pPr indent="-342900" lvl="0" marL="457200" rtl="0" algn="l">
              <a:spcBef>
                <a:spcPts val="800"/>
              </a:spcBef>
              <a:spcAft>
                <a:spcPts val="0"/>
              </a:spcAft>
              <a:buSzPts val="1800"/>
              <a:buChar char="●"/>
            </a:pPr>
            <a:r>
              <a:rPr lang="en" sz="1800"/>
              <a:t>Proof-of-concept with HTCondor + Pegasus on AWS</a:t>
            </a:r>
            <a:endParaRPr sz="1800"/>
          </a:p>
          <a:p>
            <a:pPr indent="-330200" lvl="1" marL="914400" rtl="0" algn="l">
              <a:spcBef>
                <a:spcPts val="0"/>
              </a:spcBef>
              <a:spcAft>
                <a:spcPts val="0"/>
              </a:spcAft>
              <a:buSzPts val="1600"/>
              <a:buChar char="○"/>
            </a:pPr>
            <a:r>
              <a:rPr lang="en" sz="1600"/>
              <a:t>Exploration just started this month</a:t>
            </a:r>
            <a:endParaRPr sz="1600"/>
          </a:p>
          <a:p>
            <a:pPr indent="-330200" lvl="1" marL="914400" rtl="0" algn="l">
              <a:spcBef>
                <a:spcPts val="0"/>
              </a:spcBef>
              <a:spcAft>
                <a:spcPts val="0"/>
              </a:spcAft>
              <a:buSzPts val="1600"/>
              <a:buChar char="○"/>
            </a:pPr>
            <a:r>
              <a:rPr lang="en" sz="1600"/>
              <a:t>Plan to use HTCondor Annex</a:t>
            </a:r>
            <a:endParaRPr sz="1600"/>
          </a:p>
          <a:p>
            <a:pPr indent="-330200" lvl="1" marL="914400" rtl="0" algn="l">
              <a:spcBef>
                <a:spcPts val="0"/>
              </a:spcBef>
              <a:spcAft>
                <a:spcPts val="0"/>
              </a:spcAft>
              <a:buSzPts val="1600"/>
              <a:buChar char="○"/>
            </a:pPr>
            <a:r>
              <a:rPr lang="en" sz="1600"/>
              <a:t>Plan to use S3 storage</a:t>
            </a:r>
            <a:endParaRPr sz="1600"/>
          </a:p>
          <a:p>
            <a:pPr indent="0" lvl="0" marL="914400" rtl="0" algn="l">
              <a:spcBef>
                <a:spcPts val="800"/>
              </a:spcBef>
              <a:spcAft>
                <a:spcPts val="0"/>
              </a:spcAft>
              <a:buNone/>
            </a:pPr>
            <a:r>
              <a:t/>
            </a:r>
            <a:endParaRPr sz="700"/>
          </a:p>
          <a:p>
            <a:pPr indent="-342900" lvl="0" marL="457200" rtl="0" algn="l">
              <a:spcBef>
                <a:spcPts val="800"/>
              </a:spcBef>
              <a:spcAft>
                <a:spcPts val="0"/>
              </a:spcAft>
              <a:buSzPts val="1800"/>
              <a:buChar char="●"/>
            </a:pPr>
            <a:r>
              <a:rPr lang="en" sz="1800"/>
              <a:t>Decision not finalized</a:t>
            </a:r>
            <a:endParaRPr sz="1800"/>
          </a:p>
        </p:txBody>
      </p:sp>
      <p:pic>
        <p:nvPicPr>
          <p:cNvPr id="196" name="Google Shape;196;p27"/>
          <p:cNvPicPr preferRelativeResize="0"/>
          <p:nvPr/>
        </p:nvPicPr>
        <p:blipFill>
          <a:blip r:embed="rId3">
            <a:alphaModFix/>
          </a:blip>
          <a:stretch>
            <a:fillRect/>
          </a:stretch>
        </p:blipFill>
        <p:spPr>
          <a:xfrm>
            <a:off x="6912525" y="152990"/>
            <a:ext cx="1907300" cy="541659"/>
          </a:xfrm>
          <a:prstGeom prst="rect">
            <a:avLst/>
          </a:prstGeom>
          <a:noFill/>
          <a:ln>
            <a:noFill/>
          </a:ln>
        </p:spPr>
      </p:pic>
      <p:pic>
        <p:nvPicPr>
          <p:cNvPr id="197" name="Google Shape;197;p27"/>
          <p:cNvPicPr preferRelativeResize="0"/>
          <p:nvPr/>
        </p:nvPicPr>
        <p:blipFill>
          <a:blip r:embed="rId4">
            <a:alphaModFix/>
          </a:blip>
          <a:stretch>
            <a:fillRect/>
          </a:stretch>
        </p:blipFill>
        <p:spPr>
          <a:xfrm>
            <a:off x="6466450" y="2906825"/>
            <a:ext cx="2628900" cy="1295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3"/>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a:t>
            </a:r>
            <a:r>
              <a:rPr lang="en"/>
              <a:t>The Dark Energy Survey</a:t>
            </a:r>
            <a:endParaRPr/>
          </a:p>
        </p:txBody>
      </p:sp>
      <p:sp>
        <p:nvSpPr>
          <p:cNvPr id="66" name="Google Shape;66;p13"/>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rPr lang="en"/>
              <a:t>“The Dark Energy Survey (DES) is designed to probe the origin of the accelerating universe and help uncover the nature of dark energy by measuring the 14-billion-year history of cosmic expansion with high precision.”</a:t>
            </a:r>
            <a:endParaRPr/>
          </a:p>
          <a:p>
            <a:pPr indent="0" lvl="0" marL="0" rtl="0" algn="l">
              <a:spcBef>
                <a:spcPts val="800"/>
              </a:spcBef>
              <a:spcAft>
                <a:spcPts val="0"/>
              </a:spcAft>
              <a:buNone/>
            </a:pPr>
            <a:r>
              <a:t/>
            </a:r>
            <a:endParaRPr/>
          </a:p>
        </p:txBody>
      </p:sp>
      <p:pic>
        <p:nvPicPr>
          <p:cNvPr descr="http://wfirst.gsfc.nasa.gov/about/darkenergy.jpg" id="67" name="Google Shape;67;p13"/>
          <p:cNvPicPr preferRelativeResize="0"/>
          <p:nvPr/>
        </p:nvPicPr>
        <p:blipFill rotWithShape="1">
          <a:blip r:embed="rId3">
            <a:alphaModFix/>
          </a:blip>
          <a:srcRect b="0" l="0" r="0" t="0"/>
          <a:stretch/>
        </p:blipFill>
        <p:spPr>
          <a:xfrm>
            <a:off x="2610300" y="2426525"/>
            <a:ext cx="3923400" cy="221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4"/>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DES Collaboration</a:t>
            </a:r>
            <a:endParaRPr/>
          </a:p>
        </p:txBody>
      </p:sp>
      <p:sp>
        <p:nvSpPr>
          <p:cNvPr id="73" name="Google Shape;73;p14"/>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0" lvl="0" marL="0" rtl="0" algn="ctr">
              <a:spcBef>
                <a:spcPts val="800"/>
              </a:spcBef>
              <a:spcAft>
                <a:spcPts val="0"/>
              </a:spcAft>
              <a:buNone/>
            </a:pPr>
            <a:r>
              <a:rPr lang="en"/>
              <a:t>400+ scientists from 25 institutions in 7 countries</a:t>
            </a:r>
            <a:endParaRPr/>
          </a:p>
        </p:txBody>
      </p:sp>
      <p:pic>
        <p:nvPicPr>
          <p:cNvPr descr="FNAL Logo" id="74" name="Google Shape;74;p14"/>
          <p:cNvPicPr preferRelativeResize="0"/>
          <p:nvPr/>
        </p:nvPicPr>
        <p:blipFill rotWithShape="1">
          <a:blip r:embed="rId3">
            <a:alphaModFix/>
          </a:blip>
          <a:srcRect b="0" l="0" r="0" t="0"/>
          <a:stretch/>
        </p:blipFill>
        <p:spPr>
          <a:xfrm>
            <a:off x="2400993" y="1835018"/>
            <a:ext cx="514200" cy="514200"/>
          </a:xfrm>
          <a:prstGeom prst="rect">
            <a:avLst/>
          </a:prstGeom>
          <a:noFill/>
          <a:ln>
            <a:noFill/>
          </a:ln>
        </p:spPr>
      </p:pic>
      <p:grpSp>
        <p:nvGrpSpPr>
          <p:cNvPr id="75" name="Google Shape;75;p14"/>
          <p:cNvGrpSpPr/>
          <p:nvPr/>
        </p:nvGrpSpPr>
        <p:grpSpPr>
          <a:xfrm>
            <a:off x="5030025" y="1867122"/>
            <a:ext cx="1348575" cy="450007"/>
            <a:chOff x="4200375" y="2390676"/>
            <a:chExt cx="1348575" cy="600010"/>
          </a:xfrm>
        </p:grpSpPr>
        <p:pic>
          <p:nvPicPr>
            <p:cNvPr descr="UIUC Logo" id="76" name="Google Shape;76;p14"/>
            <p:cNvPicPr preferRelativeResize="0"/>
            <p:nvPr/>
          </p:nvPicPr>
          <p:blipFill rotWithShape="1">
            <a:blip r:embed="rId4">
              <a:alphaModFix/>
            </a:blip>
            <a:srcRect b="0" l="0" r="0" t="0"/>
            <a:stretch/>
          </p:blipFill>
          <p:spPr>
            <a:xfrm>
              <a:off x="4200375" y="2390676"/>
              <a:ext cx="628800" cy="600000"/>
            </a:xfrm>
            <a:prstGeom prst="rect">
              <a:avLst/>
            </a:prstGeom>
            <a:noFill/>
            <a:ln>
              <a:noFill/>
            </a:ln>
          </p:spPr>
        </p:pic>
        <p:pic>
          <p:nvPicPr>
            <p:cNvPr descr="NCSA Logo" id="77" name="Google Shape;77;p14"/>
            <p:cNvPicPr preferRelativeResize="0"/>
            <p:nvPr/>
          </p:nvPicPr>
          <p:blipFill rotWithShape="1">
            <a:blip r:embed="rId5">
              <a:alphaModFix/>
            </a:blip>
            <a:srcRect b="0" l="0" r="0" t="0"/>
            <a:stretch/>
          </p:blipFill>
          <p:spPr>
            <a:xfrm>
              <a:off x="4691550" y="2390686"/>
              <a:ext cx="857400" cy="600000"/>
            </a:xfrm>
            <a:prstGeom prst="rect">
              <a:avLst/>
            </a:prstGeom>
            <a:noFill/>
            <a:ln>
              <a:noFill/>
            </a:ln>
          </p:spPr>
        </p:pic>
      </p:grpSp>
      <p:pic>
        <p:nvPicPr>
          <p:cNvPr descr="http://www.darkenergysurvey.org/images/logos/noao.gif" id="78" name="Google Shape;78;p14"/>
          <p:cNvPicPr preferRelativeResize="0"/>
          <p:nvPr/>
        </p:nvPicPr>
        <p:blipFill rotWithShape="1">
          <a:blip r:embed="rId6">
            <a:alphaModFix/>
          </a:blip>
          <a:srcRect b="0" l="0" r="0" t="0"/>
          <a:stretch/>
        </p:blipFill>
        <p:spPr>
          <a:xfrm>
            <a:off x="3672947" y="1824224"/>
            <a:ext cx="771600" cy="535800"/>
          </a:xfrm>
          <a:prstGeom prst="rect">
            <a:avLst/>
          </a:prstGeom>
          <a:noFill/>
          <a:ln>
            <a:noFill/>
          </a:ln>
        </p:spPr>
      </p:pic>
      <p:pic>
        <p:nvPicPr>
          <p:cNvPr descr="http://www.darkenergysurvey.org/images/logos/brazil-flag.gif" id="79" name="Google Shape;79;p14"/>
          <p:cNvPicPr preferRelativeResize="0"/>
          <p:nvPr/>
        </p:nvPicPr>
        <p:blipFill rotWithShape="1">
          <a:blip r:embed="rId7">
            <a:alphaModFix/>
          </a:blip>
          <a:srcRect b="0" l="0" r="0" t="0"/>
          <a:stretch/>
        </p:blipFill>
        <p:spPr>
          <a:xfrm>
            <a:off x="922806" y="3806423"/>
            <a:ext cx="764700" cy="411600"/>
          </a:xfrm>
          <a:prstGeom prst="rect">
            <a:avLst/>
          </a:prstGeom>
          <a:noFill/>
          <a:ln>
            <a:noFill/>
          </a:ln>
        </p:spPr>
      </p:pic>
      <p:pic>
        <p:nvPicPr>
          <p:cNvPr descr="http://www.darkenergysurvey.org/images/logos/spain-flag.gif" id="80" name="Google Shape;80;p14"/>
          <p:cNvPicPr preferRelativeResize="0"/>
          <p:nvPr/>
        </p:nvPicPr>
        <p:blipFill rotWithShape="1">
          <a:blip r:embed="rId8">
            <a:alphaModFix/>
          </a:blip>
          <a:srcRect b="0" l="0" r="0" t="0"/>
          <a:stretch/>
        </p:blipFill>
        <p:spPr>
          <a:xfrm>
            <a:off x="906149" y="2365946"/>
            <a:ext cx="798000" cy="411600"/>
          </a:xfrm>
          <a:prstGeom prst="rect">
            <a:avLst/>
          </a:prstGeom>
          <a:noFill/>
          <a:ln>
            <a:noFill/>
          </a:ln>
        </p:spPr>
      </p:pic>
      <p:pic>
        <p:nvPicPr>
          <p:cNvPr descr="http://www.darkenergysurvey.org/images/logos/univ-penn.gif" id="81" name="Google Shape;81;p14"/>
          <p:cNvPicPr preferRelativeResize="0"/>
          <p:nvPr/>
        </p:nvPicPr>
        <p:blipFill rotWithShape="1">
          <a:blip r:embed="rId9">
            <a:alphaModFix/>
          </a:blip>
          <a:srcRect b="0" l="0" r="0" t="0"/>
          <a:stretch/>
        </p:blipFill>
        <p:spPr>
          <a:xfrm>
            <a:off x="6090375" y="2847463"/>
            <a:ext cx="647700" cy="535800"/>
          </a:xfrm>
          <a:prstGeom prst="rect">
            <a:avLst/>
          </a:prstGeom>
          <a:noFill/>
          <a:ln>
            <a:noFill/>
          </a:ln>
        </p:spPr>
      </p:pic>
      <p:pic>
        <p:nvPicPr>
          <p:cNvPr descr="http://www.darkenergysurvey.org/images/logos/ohio-state-univ.gif" id="82" name="Google Shape;82;p14"/>
          <p:cNvPicPr preferRelativeResize="0"/>
          <p:nvPr/>
        </p:nvPicPr>
        <p:blipFill rotWithShape="1">
          <a:blip r:embed="rId10">
            <a:alphaModFix/>
          </a:blip>
          <a:srcRect b="0" l="0" r="0" t="0"/>
          <a:stretch/>
        </p:blipFill>
        <p:spPr>
          <a:xfrm>
            <a:off x="5096998" y="2791525"/>
            <a:ext cx="647700" cy="647700"/>
          </a:xfrm>
          <a:prstGeom prst="rect">
            <a:avLst/>
          </a:prstGeom>
          <a:noFill/>
          <a:ln>
            <a:noFill/>
          </a:ln>
        </p:spPr>
      </p:pic>
      <p:pic>
        <p:nvPicPr>
          <p:cNvPr descr="http://www.darkenergysurvey.org/images/logos/univ-mich.gif" id="83" name="Google Shape;83;p14"/>
          <p:cNvPicPr preferRelativeResize="0"/>
          <p:nvPr/>
        </p:nvPicPr>
        <p:blipFill rotWithShape="1">
          <a:blip r:embed="rId11">
            <a:alphaModFix/>
          </a:blip>
          <a:srcRect b="0" l="0" r="0" t="0"/>
          <a:stretch/>
        </p:blipFill>
        <p:spPr>
          <a:xfrm>
            <a:off x="4076470" y="2790334"/>
            <a:ext cx="705000" cy="514200"/>
          </a:xfrm>
          <a:prstGeom prst="rect">
            <a:avLst/>
          </a:prstGeom>
          <a:noFill/>
          <a:ln>
            <a:noFill/>
          </a:ln>
        </p:spPr>
      </p:pic>
      <p:pic>
        <p:nvPicPr>
          <p:cNvPr descr="http://www.darkenergysurvey.org/images/logos/uk-flag.gif" id="84" name="Google Shape;84;p14"/>
          <p:cNvPicPr preferRelativeResize="0"/>
          <p:nvPr/>
        </p:nvPicPr>
        <p:blipFill rotWithShape="1">
          <a:blip r:embed="rId12">
            <a:alphaModFix/>
          </a:blip>
          <a:srcRect b="0" l="0" r="0" t="0"/>
          <a:stretch/>
        </p:blipFill>
        <p:spPr>
          <a:xfrm>
            <a:off x="861753" y="3154640"/>
            <a:ext cx="886800" cy="342900"/>
          </a:xfrm>
          <a:prstGeom prst="rect">
            <a:avLst/>
          </a:prstGeom>
          <a:noFill/>
          <a:ln>
            <a:noFill/>
          </a:ln>
        </p:spPr>
      </p:pic>
      <p:pic>
        <p:nvPicPr>
          <p:cNvPr descr="http://www.darkenergysurvey.org/images/logos/anl.jpg" id="85" name="Google Shape;85;p14"/>
          <p:cNvPicPr preferRelativeResize="0"/>
          <p:nvPr/>
        </p:nvPicPr>
        <p:blipFill rotWithShape="1">
          <a:blip r:embed="rId13">
            <a:alphaModFix/>
          </a:blip>
          <a:srcRect b="0" l="0" r="0" t="0"/>
          <a:stretch/>
        </p:blipFill>
        <p:spPr>
          <a:xfrm>
            <a:off x="7370101" y="1987465"/>
            <a:ext cx="647700" cy="647700"/>
          </a:xfrm>
          <a:prstGeom prst="rect">
            <a:avLst/>
          </a:prstGeom>
          <a:noFill/>
          <a:ln>
            <a:noFill/>
          </a:ln>
        </p:spPr>
      </p:pic>
      <p:pic>
        <p:nvPicPr>
          <p:cNvPr descr="berkley.png" id="86" name="Google Shape;86;p14"/>
          <p:cNvPicPr preferRelativeResize="0"/>
          <p:nvPr/>
        </p:nvPicPr>
        <p:blipFill>
          <a:blip r:embed="rId14">
            <a:alphaModFix/>
          </a:blip>
          <a:stretch>
            <a:fillRect/>
          </a:stretch>
        </p:blipFill>
        <p:spPr>
          <a:xfrm>
            <a:off x="3162450" y="2759585"/>
            <a:ext cx="598500" cy="512429"/>
          </a:xfrm>
          <a:prstGeom prst="rect">
            <a:avLst/>
          </a:prstGeom>
          <a:noFill/>
          <a:ln>
            <a:noFill/>
          </a:ln>
        </p:spPr>
      </p:pic>
      <p:pic>
        <p:nvPicPr>
          <p:cNvPr id="87" name="Google Shape;87;p14"/>
          <p:cNvPicPr preferRelativeResize="0"/>
          <p:nvPr/>
        </p:nvPicPr>
        <p:blipFill>
          <a:blip r:embed="rId15">
            <a:alphaModFix/>
          </a:blip>
          <a:stretch>
            <a:fillRect/>
          </a:stretch>
        </p:blipFill>
        <p:spPr>
          <a:xfrm>
            <a:off x="2169075" y="2635178"/>
            <a:ext cx="598500" cy="748115"/>
          </a:xfrm>
          <a:prstGeom prst="rect">
            <a:avLst/>
          </a:prstGeom>
          <a:noFill/>
          <a:ln>
            <a:noFill/>
          </a:ln>
        </p:spPr>
      </p:pic>
      <p:pic>
        <p:nvPicPr>
          <p:cNvPr id="88" name="Google Shape;88;p14"/>
          <p:cNvPicPr preferRelativeResize="0"/>
          <p:nvPr/>
        </p:nvPicPr>
        <p:blipFill>
          <a:blip r:embed="rId16">
            <a:alphaModFix/>
          </a:blip>
          <a:stretch>
            <a:fillRect/>
          </a:stretch>
        </p:blipFill>
        <p:spPr>
          <a:xfrm>
            <a:off x="2211213" y="3755125"/>
            <a:ext cx="514200" cy="514200"/>
          </a:xfrm>
          <a:prstGeom prst="rect">
            <a:avLst/>
          </a:prstGeom>
          <a:noFill/>
          <a:ln>
            <a:noFill/>
          </a:ln>
        </p:spPr>
      </p:pic>
      <p:pic>
        <p:nvPicPr>
          <p:cNvPr id="89" name="Google Shape;89;p14"/>
          <p:cNvPicPr preferRelativeResize="0"/>
          <p:nvPr/>
        </p:nvPicPr>
        <p:blipFill>
          <a:blip r:embed="rId17">
            <a:alphaModFix/>
          </a:blip>
          <a:stretch>
            <a:fillRect/>
          </a:stretch>
        </p:blipFill>
        <p:spPr>
          <a:xfrm>
            <a:off x="3315177" y="3671583"/>
            <a:ext cx="647701" cy="561528"/>
          </a:xfrm>
          <a:prstGeom prst="rect">
            <a:avLst/>
          </a:prstGeom>
          <a:noFill/>
          <a:ln>
            <a:noFill/>
          </a:ln>
        </p:spPr>
      </p:pic>
      <p:pic>
        <p:nvPicPr>
          <p:cNvPr id="90" name="Google Shape;90;p14"/>
          <p:cNvPicPr preferRelativeResize="0"/>
          <p:nvPr/>
        </p:nvPicPr>
        <p:blipFill>
          <a:blip r:embed="rId18">
            <a:alphaModFix/>
          </a:blip>
          <a:stretch>
            <a:fillRect/>
          </a:stretch>
        </p:blipFill>
        <p:spPr>
          <a:xfrm>
            <a:off x="4337350" y="3734827"/>
            <a:ext cx="1314300" cy="477529"/>
          </a:xfrm>
          <a:prstGeom prst="rect">
            <a:avLst/>
          </a:prstGeom>
          <a:noFill/>
          <a:ln>
            <a:noFill/>
          </a:ln>
        </p:spPr>
      </p:pic>
      <p:pic>
        <p:nvPicPr>
          <p:cNvPr id="91" name="Google Shape;91;p14"/>
          <p:cNvPicPr preferRelativeResize="0"/>
          <p:nvPr/>
        </p:nvPicPr>
        <p:blipFill>
          <a:blip r:embed="rId19">
            <a:alphaModFix/>
          </a:blip>
          <a:stretch>
            <a:fillRect/>
          </a:stretch>
        </p:blipFill>
        <p:spPr>
          <a:xfrm>
            <a:off x="7109395" y="2710518"/>
            <a:ext cx="764700" cy="673827"/>
          </a:xfrm>
          <a:prstGeom prst="rect">
            <a:avLst/>
          </a:prstGeom>
          <a:noFill/>
          <a:ln>
            <a:noFill/>
          </a:ln>
        </p:spPr>
      </p:pic>
      <p:pic>
        <p:nvPicPr>
          <p:cNvPr id="92" name="Google Shape;92;p14"/>
          <p:cNvPicPr preferRelativeResize="0"/>
          <p:nvPr/>
        </p:nvPicPr>
        <p:blipFill>
          <a:blip r:embed="rId20">
            <a:alphaModFix/>
          </a:blip>
          <a:stretch>
            <a:fillRect/>
          </a:stretch>
        </p:blipFill>
        <p:spPr>
          <a:xfrm>
            <a:off x="6026117" y="3621092"/>
            <a:ext cx="705000" cy="705000"/>
          </a:xfrm>
          <a:prstGeom prst="rect">
            <a:avLst/>
          </a:prstGeom>
          <a:noFill/>
          <a:ln>
            <a:noFill/>
          </a:ln>
        </p:spPr>
      </p:pic>
      <p:pic>
        <p:nvPicPr>
          <p:cNvPr id="93" name="Google Shape;93;p14"/>
          <p:cNvPicPr preferRelativeResize="0"/>
          <p:nvPr/>
        </p:nvPicPr>
        <p:blipFill>
          <a:blip r:embed="rId21">
            <a:alphaModFix/>
          </a:blip>
          <a:stretch>
            <a:fillRect/>
          </a:stretch>
        </p:blipFill>
        <p:spPr>
          <a:xfrm>
            <a:off x="7016303" y="3651096"/>
            <a:ext cx="1240897" cy="477525"/>
          </a:xfrm>
          <a:prstGeom prst="rect">
            <a:avLst/>
          </a:prstGeom>
          <a:noFill/>
          <a:ln>
            <a:noFill/>
          </a:ln>
        </p:spPr>
      </p:pic>
      <p:pic>
        <p:nvPicPr>
          <p:cNvPr id="94" name="Google Shape;94;p14"/>
          <p:cNvPicPr preferRelativeResize="0"/>
          <p:nvPr/>
        </p:nvPicPr>
        <p:blipFill>
          <a:blip r:embed="rId22">
            <a:alphaModFix/>
          </a:blip>
          <a:stretch>
            <a:fillRect/>
          </a:stretch>
        </p:blipFill>
        <p:spPr>
          <a:xfrm>
            <a:off x="7658701" y="128531"/>
            <a:ext cx="598500" cy="590556"/>
          </a:xfrm>
          <a:prstGeom prst="rect">
            <a:avLst/>
          </a:prstGeom>
          <a:noFill/>
          <a:ln>
            <a:noFill/>
          </a:ln>
        </p:spPr>
      </p:pic>
      <p:pic>
        <p:nvPicPr>
          <p:cNvPr id="95" name="Google Shape;95;p14"/>
          <p:cNvPicPr preferRelativeResize="0"/>
          <p:nvPr/>
        </p:nvPicPr>
        <p:blipFill>
          <a:blip r:embed="rId23">
            <a:alphaModFix/>
          </a:blip>
          <a:stretch>
            <a:fillRect/>
          </a:stretch>
        </p:blipFill>
        <p:spPr>
          <a:xfrm>
            <a:off x="8378725" y="123202"/>
            <a:ext cx="598500" cy="6012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5"/>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DES: Mapping the Sky</a:t>
            </a:r>
            <a:endParaRPr/>
          </a:p>
        </p:txBody>
      </p:sp>
      <p:sp>
        <p:nvSpPr>
          <p:cNvPr id="101" name="Google Shape;101;p15"/>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t/>
            </a:r>
            <a:endParaRPr/>
          </a:p>
        </p:txBody>
      </p:sp>
      <p:pic>
        <p:nvPicPr>
          <p:cNvPr id="102" name="Google Shape;102;p15" title="des_surveyBuildupTitles_11-7_1920.mp4">
            <a:hlinkClick r:id="rId3"/>
          </p:cNvPr>
          <p:cNvPicPr preferRelativeResize="0"/>
          <p:nvPr/>
        </p:nvPicPr>
        <p:blipFill>
          <a:blip r:embed="rId4">
            <a:alphaModFix/>
          </a:blip>
          <a:stretch>
            <a:fillRect/>
          </a:stretch>
        </p:blipFill>
        <p:spPr>
          <a:xfrm>
            <a:off x="2215384" y="1018225"/>
            <a:ext cx="4587716" cy="344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DES: Instrumentation</a:t>
            </a:r>
            <a:endParaRPr/>
          </a:p>
        </p:txBody>
      </p:sp>
      <p:sp>
        <p:nvSpPr>
          <p:cNvPr id="108" name="Google Shape;108;p16"/>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t/>
            </a:r>
            <a:endParaRPr/>
          </a:p>
        </p:txBody>
      </p:sp>
      <p:pic>
        <p:nvPicPr>
          <p:cNvPr id="109" name="Google Shape;109;p16"/>
          <p:cNvPicPr preferRelativeResize="0"/>
          <p:nvPr/>
        </p:nvPicPr>
        <p:blipFill rotWithShape="1">
          <a:blip r:embed="rId3">
            <a:alphaModFix/>
          </a:blip>
          <a:srcRect b="0" l="0" r="0" t="0"/>
          <a:stretch/>
        </p:blipFill>
        <p:spPr>
          <a:xfrm>
            <a:off x="609600" y="1028700"/>
            <a:ext cx="2819700" cy="1686000"/>
          </a:xfrm>
          <a:prstGeom prst="rect">
            <a:avLst/>
          </a:prstGeom>
          <a:noFill/>
          <a:ln>
            <a:noFill/>
          </a:ln>
        </p:spPr>
      </p:pic>
      <p:pic>
        <p:nvPicPr>
          <p:cNvPr descr="tudorica_15252651845_5284caa970_o.jpg" id="110" name="Google Shape;110;p16"/>
          <p:cNvPicPr preferRelativeResize="0"/>
          <p:nvPr/>
        </p:nvPicPr>
        <p:blipFill>
          <a:blip r:embed="rId4">
            <a:alphaModFix/>
          </a:blip>
          <a:stretch>
            <a:fillRect/>
          </a:stretch>
        </p:blipFill>
        <p:spPr>
          <a:xfrm>
            <a:off x="1529000" y="2714625"/>
            <a:ext cx="3108351" cy="2072226"/>
          </a:xfrm>
          <a:prstGeom prst="rect">
            <a:avLst/>
          </a:prstGeom>
          <a:noFill/>
          <a:ln>
            <a:noFill/>
          </a:ln>
        </p:spPr>
      </p:pic>
      <p:pic>
        <p:nvPicPr>
          <p:cNvPr id="111" name="Google Shape;111;p16"/>
          <p:cNvPicPr preferRelativeResize="0"/>
          <p:nvPr/>
        </p:nvPicPr>
        <p:blipFill rotWithShape="1">
          <a:blip r:embed="rId5">
            <a:alphaModFix/>
          </a:blip>
          <a:srcRect b="0" l="0" r="0" t="0"/>
          <a:stretch/>
        </p:blipFill>
        <p:spPr>
          <a:xfrm>
            <a:off x="6422100" y="2409050"/>
            <a:ext cx="1828800" cy="2377800"/>
          </a:xfrm>
          <a:prstGeom prst="rect">
            <a:avLst/>
          </a:prstGeom>
          <a:noFill/>
          <a:ln>
            <a:noFill/>
          </a:ln>
        </p:spPr>
      </p:pic>
      <p:pic>
        <p:nvPicPr>
          <p:cNvPr descr="2-darkenergysu.jpg" id="112" name="Google Shape;112;p16"/>
          <p:cNvPicPr preferRelativeResize="0"/>
          <p:nvPr/>
        </p:nvPicPr>
        <p:blipFill rotWithShape="1">
          <a:blip r:embed="rId6">
            <a:alphaModFix/>
          </a:blip>
          <a:srcRect b="0" l="17856" r="18143" t="0"/>
          <a:stretch/>
        </p:blipFill>
        <p:spPr>
          <a:xfrm>
            <a:off x="5317850" y="1077300"/>
            <a:ext cx="2024825" cy="1531575"/>
          </a:xfrm>
          <a:prstGeom prst="rect">
            <a:avLst/>
          </a:prstGeom>
          <a:noFill/>
          <a:ln>
            <a:noFill/>
          </a:ln>
        </p:spPr>
      </p:pic>
      <p:sp>
        <p:nvSpPr>
          <p:cNvPr id="113" name="Google Shape;113;p16"/>
          <p:cNvSpPr txBox="1"/>
          <p:nvPr/>
        </p:nvSpPr>
        <p:spPr>
          <a:xfrm>
            <a:off x="3608400" y="1077300"/>
            <a:ext cx="1530300" cy="15315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dk1"/>
                </a:solidFill>
              </a:rPr>
              <a:t>Blanco 4m Telescope @</a:t>
            </a:r>
            <a:endParaRPr>
              <a:solidFill>
                <a:schemeClr val="dk1"/>
              </a:solidFill>
            </a:endParaRPr>
          </a:p>
          <a:p>
            <a:pPr indent="0" lvl="0" marL="0" rtl="0" algn="l">
              <a:spcBef>
                <a:spcPts val="0"/>
              </a:spcBef>
              <a:spcAft>
                <a:spcPts val="0"/>
              </a:spcAft>
              <a:buNone/>
            </a:pPr>
            <a:r>
              <a:rPr lang="en">
                <a:solidFill>
                  <a:schemeClr val="dk1"/>
                </a:solidFill>
              </a:rPr>
              <a:t>Cerro Tololo Inter-American Observatory, La Serena, Chile</a:t>
            </a:r>
            <a:endParaRPr>
              <a:solidFill>
                <a:schemeClr val="dk1"/>
              </a:solidFill>
            </a:endParaRPr>
          </a:p>
        </p:txBody>
      </p:sp>
      <p:sp>
        <p:nvSpPr>
          <p:cNvPr id="114" name="Google Shape;114;p16"/>
          <p:cNvSpPr txBox="1"/>
          <p:nvPr/>
        </p:nvSpPr>
        <p:spPr>
          <a:xfrm>
            <a:off x="4888025" y="2930038"/>
            <a:ext cx="1283400" cy="1450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dk1"/>
                </a:solidFill>
              </a:rPr>
              <a:t>570-Mpix, 62-CCD</a:t>
            </a:r>
            <a:endParaRPr>
              <a:solidFill>
                <a:schemeClr val="dk1"/>
              </a:solidFill>
            </a:endParaRPr>
          </a:p>
          <a:p>
            <a:pPr indent="0" lvl="0" marL="0" rtl="0" algn="l">
              <a:spcBef>
                <a:spcPts val="0"/>
              </a:spcBef>
              <a:spcAft>
                <a:spcPts val="0"/>
              </a:spcAft>
              <a:buNone/>
            </a:pPr>
            <a:r>
              <a:rPr lang="en">
                <a:solidFill>
                  <a:schemeClr val="dk1"/>
                </a:solidFill>
              </a:rPr>
              <a:t>camera</a:t>
            </a:r>
            <a:endParaRPr>
              <a:solidFill>
                <a:schemeClr val="dk1"/>
              </a:solidFill>
            </a:endParaRPr>
          </a:p>
          <a:p>
            <a:pPr indent="0" lvl="0" marL="0" rtl="0" algn="l">
              <a:spcBef>
                <a:spcPts val="0"/>
              </a:spcBef>
              <a:spcAft>
                <a:spcPts val="0"/>
              </a:spcAft>
              <a:buNone/>
            </a:pPr>
            <a:r>
              <a:rPr lang="en">
                <a:solidFill>
                  <a:schemeClr val="dk1"/>
                </a:solidFill>
              </a:rPr>
              <a:t>observes in 5-6 filters</a:t>
            </a:r>
            <a:endParaRPr>
              <a:solidFill>
                <a:schemeClr val="dk1"/>
              </a:solidFill>
            </a:endParaRPr>
          </a:p>
        </p:txBody>
      </p:sp>
      <p:sp>
        <p:nvSpPr>
          <p:cNvPr id="115" name="Google Shape;115;p16"/>
          <p:cNvSpPr txBox="1"/>
          <p:nvPr/>
        </p:nvSpPr>
        <p:spPr>
          <a:xfrm>
            <a:off x="7438675" y="1028700"/>
            <a:ext cx="988200" cy="14502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
                <a:solidFill>
                  <a:schemeClr val="dk1"/>
                </a:solidFill>
              </a:rPr>
              <a:t>Sees</a:t>
            </a:r>
            <a:endParaRPr>
              <a:solidFill>
                <a:schemeClr val="dk1"/>
              </a:solidFill>
            </a:endParaRPr>
          </a:p>
          <a:p>
            <a:pPr indent="0" lvl="0" marL="0" rtl="0" algn="l">
              <a:spcBef>
                <a:spcPts val="0"/>
              </a:spcBef>
              <a:spcAft>
                <a:spcPts val="0"/>
              </a:spcAft>
              <a:buNone/>
            </a:pPr>
            <a:r>
              <a:rPr lang="en">
                <a:solidFill>
                  <a:schemeClr val="dk1"/>
                </a:solidFill>
              </a:rPr>
              <a:t>20x area of Full Moon!</a:t>
            </a: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p17"/>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DES: Data Management</a:t>
            </a:r>
            <a:endParaRPr/>
          </a:p>
        </p:txBody>
      </p:sp>
      <p:sp>
        <p:nvSpPr>
          <p:cNvPr id="121" name="Google Shape;121;p17"/>
          <p:cNvSpPr txBox="1"/>
          <p:nvPr>
            <p:ph idx="1" type="body"/>
          </p:nvPr>
        </p:nvSpPr>
        <p:spPr>
          <a:xfrm>
            <a:off x="578975" y="896025"/>
            <a:ext cx="3733800" cy="3086100"/>
          </a:xfrm>
          <a:prstGeom prst="rect">
            <a:avLst/>
          </a:prstGeom>
          <a:noFill/>
          <a:ln>
            <a:noFill/>
          </a:ln>
        </p:spPr>
        <p:txBody>
          <a:bodyPr anchorCtr="0" anchor="t" bIns="45700" lIns="91425" spcFirstLastPara="1" rIns="91425" wrap="square" tIns="45700">
            <a:noAutofit/>
          </a:bodyPr>
          <a:lstStyle/>
          <a:p>
            <a:pPr indent="-317500" lvl="0" marL="342900" rtl="0" algn="l">
              <a:spcBef>
                <a:spcPts val="800"/>
              </a:spcBef>
              <a:spcAft>
                <a:spcPts val="0"/>
              </a:spcAft>
              <a:buSzPts val="2000"/>
              <a:buChar char="•"/>
            </a:pPr>
            <a:r>
              <a:rPr lang="en" sz="2000"/>
              <a:t>Raw images streamed from C</a:t>
            </a:r>
            <a:r>
              <a:rPr lang="en" sz="2000"/>
              <a:t>hile</a:t>
            </a:r>
            <a:r>
              <a:rPr lang="en" sz="2000"/>
              <a:t> </a:t>
            </a:r>
            <a:r>
              <a:rPr lang="en" sz="2000"/>
              <a:t>→ Tucson → NCSA</a:t>
            </a:r>
            <a:endParaRPr sz="2000"/>
          </a:p>
          <a:p>
            <a:pPr indent="-317500" lvl="0" marL="342900" rtl="0" algn="l">
              <a:spcBef>
                <a:spcPts val="800"/>
              </a:spcBef>
              <a:spcAft>
                <a:spcPts val="0"/>
              </a:spcAft>
              <a:buSzPts val="2000"/>
              <a:buChar char="•"/>
            </a:pPr>
            <a:r>
              <a:rPr lang="en" sz="2000"/>
              <a:t>Images cleaned and millions of stars and galaxies cataloged</a:t>
            </a:r>
            <a:endParaRPr sz="2000"/>
          </a:p>
        </p:txBody>
      </p:sp>
      <p:grpSp>
        <p:nvGrpSpPr>
          <p:cNvPr id="122" name="Google Shape;122;p17"/>
          <p:cNvGrpSpPr/>
          <p:nvPr/>
        </p:nvGrpSpPr>
        <p:grpSpPr>
          <a:xfrm>
            <a:off x="1278516" y="2695776"/>
            <a:ext cx="2088690" cy="1929432"/>
            <a:chOff x="-5135625" y="809625"/>
            <a:chExt cx="5238750" cy="5238750"/>
          </a:xfrm>
        </p:grpSpPr>
        <p:pic>
          <p:nvPicPr>
            <p:cNvPr descr="Americas.png" id="123" name="Google Shape;123;p17"/>
            <p:cNvPicPr preferRelativeResize="0"/>
            <p:nvPr/>
          </p:nvPicPr>
          <p:blipFill>
            <a:blip r:embed="rId3">
              <a:alphaModFix/>
            </a:blip>
            <a:stretch>
              <a:fillRect/>
            </a:stretch>
          </p:blipFill>
          <p:spPr>
            <a:xfrm>
              <a:off x="-5135625" y="809625"/>
              <a:ext cx="5238750" cy="5238750"/>
            </a:xfrm>
            <a:prstGeom prst="rect">
              <a:avLst/>
            </a:prstGeom>
            <a:noFill/>
            <a:ln>
              <a:noFill/>
            </a:ln>
          </p:spPr>
        </p:pic>
        <p:sp>
          <p:nvSpPr>
            <p:cNvPr id="124" name="Google Shape;124;p17"/>
            <p:cNvSpPr/>
            <p:nvPr/>
          </p:nvSpPr>
          <p:spPr>
            <a:xfrm>
              <a:off x="-1863775" y="5080225"/>
              <a:ext cx="230100" cy="197400"/>
            </a:xfrm>
            <a:prstGeom prst="star5">
              <a:avLst>
                <a:gd fmla="val 19098" name="adj"/>
                <a:gd fmla="val 105146" name="hf"/>
                <a:gd fmla="val 110557" name="vf"/>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7"/>
            <p:cNvSpPr/>
            <p:nvPr/>
          </p:nvSpPr>
          <p:spPr>
            <a:xfrm>
              <a:off x="-2515575" y="2300850"/>
              <a:ext cx="230100" cy="197400"/>
            </a:xfrm>
            <a:prstGeom prst="star5">
              <a:avLst>
                <a:gd fmla="val 19098" name="adj"/>
                <a:gd fmla="val 105146" name="hf"/>
                <a:gd fmla="val 110557" name="vf"/>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7"/>
            <p:cNvSpPr/>
            <p:nvPr/>
          </p:nvSpPr>
          <p:spPr>
            <a:xfrm>
              <a:off x="-3353775" y="2453250"/>
              <a:ext cx="230100" cy="197400"/>
            </a:xfrm>
            <a:prstGeom prst="star5">
              <a:avLst>
                <a:gd fmla="val 19098" name="adj"/>
                <a:gd fmla="val 105146" name="hf"/>
                <a:gd fmla="val 110557" name="vf"/>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 name="Google Shape;127;p17"/>
            <p:cNvCxnSpPr>
              <a:stCxn id="126" idx="3"/>
              <a:endCxn id="124" idx="0"/>
            </p:cNvCxnSpPr>
            <p:nvPr/>
          </p:nvCxnSpPr>
          <p:spPr>
            <a:xfrm flipH="1" rot="-5400000">
              <a:off x="-3672970" y="3155999"/>
              <a:ext cx="2429700" cy="1419000"/>
            </a:xfrm>
            <a:prstGeom prst="curvedConnector3">
              <a:avLst>
                <a:gd fmla="val 49997" name="adj1"/>
              </a:avLst>
            </a:prstGeom>
            <a:noFill/>
            <a:ln cap="flat" cmpd="sng" w="19050">
              <a:solidFill>
                <a:srgbClr val="FF0000"/>
              </a:solidFill>
              <a:prstDash val="solid"/>
              <a:round/>
              <a:headEnd len="med" w="med" type="none"/>
              <a:tailEnd len="med" w="med" type="none"/>
            </a:ln>
          </p:spPr>
        </p:cxnSp>
        <p:cxnSp>
          <p:nvCxnSpPr>
            <p:cNvPr id="128" name="Google Shape;128;p17"/>
            <p:cNvCxnSpPr>
              <a:stCxn id="126" idx="4"/>
              <a:endCxn id="125" idx="1"/>
            </p:cNvCxnSpPr>
            <p:nvPr/>
          </p:nvCxnSpPr>
          <p:spPr>
            <a:xfrm flipH="1" rot="10800000">
              <a:off x="-3123675" y="2376250"/>
              <a:ext cx="608100" cy="152400"/>
            </a:xfrm>
            <a:prstGeom prst="curvedConnector3">
              <a:avLst>
                <a:gd fmla="val 50000" name="adj1"/>
              </a:avLst>
            </a:prstGeom>
            <a:noFill/>
            <a:ln cap="flat" cmpd="sng" w="19050">
              <a:solidFill>
                <a:srgbClr val="FF0000"/>
              </a:solidFill>
              <a:prstDash val="solid"/>
              <a:round/>
              <a:headEnd len="med" w="med" type="none"/>
              <a:tailEnd len="med" w="med" type="none"/>
            </a:ln>
          </p:spPr>
        </p:cxnSp>
      </p:grpSp>
      <p:sp>
        <p:nvSpPr>
          <p:cNvPr id="129" name="Google Shape;129;p17"/>
          <p:cNvSpPr txBox="1"/>
          <p:nvPr/>
        </p:nvSpPr>
        <p:spPr>
          <a:xfrm>
            <a:off x="4663600" y="1684375"/>
            <a:ext cx="3870900" cy="3086100"/>
          </a:xfrm>
          <a:prstGeom prst="rect">
            <a:avLst/>
          </a:prstGeom>
          <a:noFill/>
          <a:ln>
            <a:noFill/>
          </a:ln>
        </p:spPr>
        <p:txBody>
          <a:bodyPr anchorCtr="0" anchor="b" bIns="91425" lIns="91425" spcFirstLastPara="1" rIns="91425" wrap="square" tIns="91425">
            <a:noAutofit/>
          </a:bodyPr>
          <a:lstStyle/>
          <a:p>
            <a:pPr indent="-317500" lvl="0" marL="342900" rtl="0" algn="l">
              <a:spcBef>
                <a:spcPts val="0"/>
              </a:spcBef>
              <a:spcAft>
                <a:spcPts val="0"/>
              </a:spcAft>
              <a:buClr>
                <a:schemeClr val="dk1"/>
              </a:buClr>
              <a:buSzPts val="2000"/>
              <a:buChar char="•"/>
            </a:pPr>
            <a:r>
              <a:rPr lang="en" sz="2000">
                <a:solidFill>
                  <a:schemeClr val="dk1"/>
                </a:solidFill>
              </a:rPr>
              <a:t>Over 18,000 images/night</a:t>
            </a:r>
            <a:endParaRPr sz="2000">
              <a:solidFill>
                <a:schemeClr val="dk1"/>
              </a:solidFill>
            </a:endParaRPr>
          </a:p>
          <a:p>
            <a:pPr indent="-317500" lvl="0" marL="342900" rtl="0" algn="l">
              <a:spcBef>
                <a:spcPts val="0"/>
              </a:spcBef>
              <a:spcAft>
                <a:spcPts val="0"/>
              </a:spcAft>
              <a:buClr>
                <a:schemeClr val="dk1"/>
              </a:buClr>
              <a:buSzPts val="2000"/>
              <a:buChar char="•"/>
            </a:pPr>
            <a:r>
              <a:rPr lang="en" sz="2000">
                <a:solidFill>
                  <a:schemeClr val="dk1"/>
                </a:solidFill>
              </a:rPr>
              <a:t>1 TB raw data/night → 5 TB processed data/night</a:t>
            </a:r>
            <a:endParaRPr sz="2000">
              <a:solidFill>
                <a:schemeClr val="dk1"/>
              </a:solidFill>
            </a:endParaRPr>
          </a:p>
          <a:p>
            <a:pPr indent="-317500" lvl="0" marL="342900" rtl="0" algn="l">
              <a:spcBef>
                <a:spcPts val="0"/>
              </a:spcBef>
              <a:spcAft>
                <a:spcPts val="0"/>
              </a:spcAft>
              <a:buClr>
                <a:schemeClr val="dk1"/>
              </a:buClr>
              <a:buSzPts val="2000"/>
              <a:buChar char="•"/>
            </a:pPr>
            <a:r>
              <a:rPr lang="en" sz="2000">
                <a:solidFill>
                  <a:schemeClr val="dk1"/>
                </a:solidFill>
              </a:rPr>
              <a:t>Data are archived at NSCA and served to the collaboration for scientific analysis</a:t>
            </a:r>
            <a:endParaRPr sz="2000">
              <a:solidFill>
                <a:schemeClr val="dk1"/>
              </a:solidFill>
            </a:endParaRPr>
          </a:p>
        </p:txBody>
      </p:sp>
      <p:pic>
        <p:nvPicPr>
          <p:cNvPr id="130" name="Google Shape;130;p17"/>
          <p:cNvPicPr preferRelativeResize="0"/>
          <p:nvPr/>
        </p:nvPicPr>
        <p:blipFill>
          <a:blip r:embed="rId4">
            <a:alphaModFix/>
          </a:blip>
          <a:stretch>
            <a:fillRect/>
          </a:stretch>
        </p:blipFill>
        <p:spPr>
          <a:xfrm>
            <a:off x="5243323" y="844150"/>
            <a:ext cx="2848351" cy="1661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8"/>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Data Processing Operational Modes</a:t>
            </a:r>
            <a:endParaRPr/>
          </a:p>
        </p:txBody>
      </p:sp>
      <p:sp>
        <p:nvSpPr>
          <p:cNvPr id="136" name="Google Shape;136;p18"/>
          <p:cNvSpPr txBox="1"/>
          <p:nvPr>
            <p:ph idx="1" type="body"/>
          </p:nvPr>
        </p:nvSpPr>
        <p:spPr>
          <a:xfrm>
            <a:off x="602775" y="961425"/>
            <a:ext cx="4045500" cy="35544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Run in several processing modes</a:t>
            </a:r>
            <a:endParaRPr sz="1800"/>
          </a:p>
          <a:p>
            <a:pPr indent="-323850" lvl="1" marL="914400" rtl="0" algn="l">
              <a:spcBef>
                <a:spcPts val="400"/>
              </a:spcBef>
              <a:spcAft>
                <a:spcPts val="0"/>
              </a:spcAft>
              <a:buSzPts val="1500"/>
              <a:buChar char="○"/>
            </a:pPr>
            <a:r>
              <a:rPr lang="en" sz="1500"/>
              <a:t>Nightly (within 24 hrs)</a:t>
            </a:r>
            <a:endParaRPr sz="1500"/>
          </a:p>
          <a:p>
            <a:pPr indent="-304800" lvl="2" marL="1371600" rtl="0" algn="l">
              <a:spcBef>
                <a:spcPts val="400"/>
              </a:spcBef>
              <a:spcAft>
                <a:spcPts val="0"/>
              </a:spcAft>
              <a:buSzPts val="1200"/>
              <a:buChar char="■"/>
            </a:pPr>
            <a:r>
              <a:rPr lang="en" sz="1200"/>
              <a:t>Initial processing to assess data quality</a:t>
            </a:r>
            <a:endParaRPr sz="1200"/>
          </a:p>
          <a:p>
            <a:pPr indent="-304800" lvl="2" marL="1371600" rtl="0" algn="l">
              <a:spcBef>
                <a:spcPts val="400"/>
              </a:spcBef>
              <a:spcAft>
                <a:spcPts val="0"/>
              </a:spcAft>
              <a:buSzPts val="1200"/>
              <a:buChar char="■"/>
            </a:pPr>
            <a:r>
              <a:rPr lang="en" sz="1200"/>
              <a:t>Feedback to mountaintop</a:t>
            </a:r>
            <a:endParaRPr sz="1200"/>
          </a:p>
          <a:p>
            <a:pPr indent="-323850" lvl="1" marL="914400" rtl="0" algn="l">
              <a:spcBef>
                <a:spcPts val="400"/>
              </a:spcBef>
              <a:spcAft>
                <a:spcPts val="0"/>
              </a:spcAft>
              <a:buSzPts val="1500"/>
              <a:buChar char="○"/>
            </a:pPr>
            <a:r>
              <a:rPr lang="en" sz="1500"/>
              <a:t>Annually</a:t>
            </a:r>
            <a:endParaRPr sz="1500"/>
          </a:p>
          <a:p>
            <a:pPr indent="-304800" lvl="2" marL="1371600" rtl="0" algn="l">
              <a:spcBef>
                <a:spcPts val="400"/>
              </a:spcBef>
              <a:spcAft>
                <a:spcPts val="0"/>
              </a:spcAft>
              <a:buSzPts val="1200"/>
              <a:buChar char="■"/>
            </a:pPr>
            <a:r>
              <a:rPr lang="en" sz="1200"/>
              <a:t>Latest and greatest calibrated processing over all prior data</a:t>
            </a:r>
            <a:endParaRPr sz="1200"/>
          </a:p>
          <a:p>
            <a:pPr indent="-304800" lvl="2" marL="1371600" rtl="0" algn="l">
              <a:spcBef>
                <a:spcPts val="400"/>
              </a:spcBef>
              <a:spcAft>
                <a:spcPts val="0"/>
              </a:spcAft>
              <a:buSzPts val="1200"/>
              <a:buChar char="■"/>
            </a:pPr>
            <a:r>
              <a:rPr lang="en" sz="1200"/>
              <a:t>Basis for internal and public data releases</a:t>
            </a:r>
            <a:endParaRPr sz="1200"/>
          </a:p>
          <a:p>
            <a:pPr indent="-323850" lvl="1" marL="914400" rtl="0" algn="l">
              <a:spcBef>
                <a:spcPts val="400"/>
              </a:spcBef>
              <a:spcAft>
                <a:spcPts val="0"/>
              </a:spcAft>
              <a:buSzPts val="1500"/>
              <a:buChar char="○"/>
            </a:pPr>
            <a:r>
              <a:rPr lang="en" sz="1500"/>
              <a:t>Difference imaging</a:t>
            </a:r>
            <a:endParaRPr sz="1500"/>
          </a:p>
          <a:p>
            <a:pPr indent="0" lvl="0" marL="457200" rtl="0" algn="l">
              <a:spcBef>
                <a:spcPts val="800"/>
              </a:spcBef>
              <a:spcAft>
                <a:spcPts val="0"/>
              </a:spcAft>
              <a:buNone/>
            </a:pPr>
            <a:r>
              <a:t/>
            </a:r>
            <a:endParaRPr sz="1800"/>
          </a:p>
        </p:txBody>
      </p:sp>
      <p:pic>
        <p:nvPicPr>
          <p:cNvPr id="137" name="Google Shape;137;p18"/>
          <p:cNvPicPr preferRelativeResize="0"/>
          <p:nvPr/>
        </p:nvPicPr>
        <p:blipFill>
          <a:blip r:embed="rId3">
            <a:alphaModFix/>
          </a:blip>
          <a:stretch>
            <a:fillRect/>
          </a:stretch>
        </p:blipFill>
        <p:spPr>
          <a:xfrm>
            <a:off x="4648200" y="1017091"/>
            <a:ext cx="4506826" cy="3290660"/>
          </a:xfrm>
          <a:prstGeom prst="rect">
            <a:avLst/>
          </a:prstGeom>
          <a:noFill/>
          <a:ln>
            <a:noFill/>
          </a:ln>
        </p:spPr>
      </p:pic>
      <p:sp>
        <p:nvSpPr>
          <p:cNvPr id="138" name="Google Shape;138;p18"/>
          <p:cNvSpPr txBox="1"/>
          <p:nvPr>
            <p:ph idx="1" type="body"/>
          </p:nvPr>
        </p:nvSpPr>
        <p:spPr>
          <a:xfrm>
            <a:off x="602775" y="3475775"/>
            <a:ext cx="6098700" cy="1319700"/>
          </a:xfrm>
          <a:prstGeom prst="rect">
            <a:avLst/>
          </a:prstGeom>
        </p:spPr>
        <p:txBody>
          <a:bodyPr anchorCtr="0" anchor="t" bIns="0" lIns="0" spcFirstLastPara="1" rIns="0" wrap="square" tIns="0">
            <a:noAutofit/>
          </a:bodyPr>
          <a:lstStyle/>
          <a:p>
            <a:pPr indent="-342900" lvl="0" marL="457200" rtl="0" algn="l">
              <a:spcBef>
                <a:spcPts val="800"/>
              </a:spcBef>
              <a:spcAft>
                <a:spcPts val="0"/>
              </a:spcAft>
              <a:buSzPts val="1800"/>
              <a:buChar char="●"/>
            </a:pPr>
            <a:r>
              <a:rPr lang="en" sz="1800"/>
              <a:t>Always some level of processing (multiple pipelines) occurring at any given time. As we near survey’s end, we are running new value-added processing pipelines.</a:t>
            </a: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9"/>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30200" lvl="0" marL="457200" rtl="0" algn="l">
              <a:spcBef>
                <a:spcPts val="800"/>
              </a:spcBef>
              <a:spcAft>
                <a:spcPts val="0"/>
              </a:spcAft>
              <a:buSzPts val="1600"/>
              <a:buChar char="●"/>
            </a:pPr>
            <a:r>
              <a:rPr lang="en" sz="1600"/>
              <a:t>The DESDM system is based on a combined processing framework and data management framework</a:t>
            </a:r>
            <a:endParaRPr sz="1600"/>
          </a:p>
          <a:p>
            <a:pPr indent="-311150" lvl="1" marL="914400" rtl="0" algn="l">
              <a:spcBef>
                <a:spcPts val="400"/>
              </a:spcBef>
              <a:spcAft>
                <a:spcPts val="0"/>
              </a:spcAft>
              <a:buSzPts val="1300"/>
              <a:buChar char="○"/>
            </a:pPr>
            <a:r>
              <a:rPr lang="en" sz="1300"/>
              <a:t>Centralized job configuration and management</a:t>
            </a:r>
            <a:endParaRPr sz="1300"/>
          </a:p>
          <a:p>
            <a:pPr indent="-311150" lvl="1" marL="914400" rtl="0" algn="l">
              <a:spcBef>
                <a:spcPts val="400"/>
              </a:spcBef>
              <a:spcAft>
                <a:spcPts val="0"/>
              </a:spcAft>
              <a:buSzPts val="1300"/>
              <a:buChar char="○"/>
            </a:pPr>
            <a:r>
              <a:rPr lang="en" sz="1300"/>
              <a:t>Data movement orchestration </a:t>
            </a:r>
            <a:endParaRPr sz="1300"/>
          </a:p>
          <a:p>
            <a:pPr indent="-311150" lvl="1" marL="914400" rtl="0" algn="l">
              <a:spcBef>
                <a:spcPts val="400"/>
              </a:spcBef>
              <a:spcAft>
                <a:spcPts val="0"/>
              </a:spcAft>
              <a:buSzPts val="1300"/>
              <a:buChar char="○"/>
            </a:pPr>
            <a:r>
              <a:rPr lang="en" sz="1300"/>
              <a:t>Provenance and metadata collection (Open Provenance Model)</a:t>
            </a:r>
            <a:endParaRPr sz="1300"/>
          </a:p>
          <a:p>
            <a:pPr indent="-311150" lvl="1" marL="914400" rtl="0" algn="l">
              <a:spcBef>
                <a:spcPts val="400"/>
              </a:spcBef>
              <a:spcAft>
                <a:spcPts val="0"/>
              </a:spcAft>
              <a:buSzPts val="1300"/>
              <a:buChar char="○"/>
            </a:pPr>
            <a:r>
              <a:rPr lang="en" sz="1300"/>
              <a:t>Continual data annotation</a:t>
            </a:r>
            <a:endParaRPr sz="1300"/>
          </a:p>
          <a:p>
            <a:pPr indent="-311150" lvl="1" marL="914400" rtl="0" algn="l">
              <a:spcBef>
                <a:spcPts val="400"/>
              </a:spcBef>
              <a:spcAft>
                <a:spcPts val="0"/>
              </a:spcAft>
              <a:buSzPts val="1300"/>
              <a:buChar char="○"/>
            </a:pPr>
            <a:r>
              <a:rPr lang="en" sz="1300"/>
              <a:t>Data lifecycle management</a:t>
            </a:r>
            <a:endParaRPr sz="1300"/>
          </a:p>
          <a:p>
            <a:pPr indent="-330200" lvl="0" marL="457200" rtl="0" algn="l">
              <a:spcBef>
                <a:spcPts val="800"/>
              </a:spcBef>
              <a:spcAft>
                <a:spcPts val="0"/>
              </a:spcAft>
              <a:buSzPts val="1600"/>
              <a:buChar char="●"/>
            </a:pPr>
            <a:r>
              <a:rPr lang="en" sz="1600"/>
              <a:t>The DESDM system allows for configuring and managing the various and simultaneous processing “campaigns”</a:t>
            </a:r>
            <a:endParaRPr sz="1600"/>
          </a:p>
          <a:p>
            <a:pPr indent="-311150" lvl="1" marL="914400" rtl="0" algn="l">
              <a:spcBef>
                <a:spcPts val="400"/>
              </a:spcBef>
              <a:spcAft>
                <a:spcPts val="0"/>
              </a:spcAft>
              <a:buSzPts val="1300"/>
              <a:buChar char="○"/>
            </a:pPr>
            <a:r>
              <a:rPr lang="en" sz="1300"/>
              <a:t>For a given campaign, specify which data to process (via metadata query), which pipelines and configs to use, where to archive the data, where to process data, what provenance to collect</a:t>
            </a:r>
            <a:endParaRPr sz="1300"/>
          </a:p>
          <a:p>
            <a:pPr indent="-311150" lvl="1" marL="914400" rtl="0" algn="l">
              <a:spcBef>
                <a:spcPts val="400"/>
              </a:spcBef>
              <a:spcAft>
                <a:spcPts val="0"/>
              </a:spcAft>
              <a:buSzPts val="1300"/>
              <a:buChar char="○"/>
            </a:pPr>
            <a:r>
              <a:rPr lang="en" sz="1300"/>
              <a:t>Manage relative prioritization of campaigns</a:t>
            </a:r>
            <a:endParaRPr sz="1300"/>
          </a:p>
          <a:p>
            <a:pPr indent="-311150" lvl="1" marL="914400" rtl="0" algn="l">
              <a:spcBef>
                <a:spcPts val="400"/>
              </a:spcBef>
              <a:spcAft>
                <a:spcPts val="0"/>
              </a:spcAft>
              <a:buSzPts val="1300"/>
              <a:buChar char="○"/>
            </a:pPr>
            <a:r>
              <a:rPr lang="en" sz="1300"/>
              <a:t>Annotating outputs for identification of data used for downstream processes (e.g., QA, release prep, data management activities)</a:t>
            </a:r>
            <a:endParaRPr sz="1300"/>
          </a:p>
          <a:p>
            <a:pPr indent="0" lvl="0" marL="0" rtl="0" algn="l">
              <a:spcBef>
                <a:spcPts val="800"/>
              </a:spcBef>
              <a:spcAft>
                <a:spcPts val="0"/>
              </a:spcAft>
              <a:buNone/>
            </a:pPr>
            <a:r>
              <a:t/>
            </a:r>
            <a:endParaRPr sz="1600"/>
          </a:p>
          <a:p>
            <a:pPr indent="0" lvl="0" marL="0" rtl="0" algn="l">
              <a:spcBef>
                <a:spcPts val="800"/>
              </a:spcBef>
              <a:spcAft>
                <a:spcPts val="0"/>
              </a:spcAft>
              <a:buNone/>
            </a:pPr>
            <a:r>
              <a:t/>
            </a:r>
            <a:endParaRPr sz="1600"/>
          </a:p>
        </p:txBody>
      </p:sp>
      <p:sp>
        <p:nvSpPr>
          <p:cNvPr id="144" name="Google Shape;144;p19"/>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DESDM Data Management System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0"/>
          <p:cNvSpPr txBox="1"/>
          <p:nvPr>
            <p:ph type="title"/>
          </p:nvPr>
        </p:nvSpPr>
        <p:spPr>
          <a:xfrm>
            <a:off x="0" y="71168"/>
            <a:ext cx="9144000" cy="705300"/>
          </a:xfrm>
          <a:prstGeom prst="rect">
            <a:avLst/>
          </a:prstGeom>
        </p:spPr>
        <p:txBody>
          <a:bodyPr anchorCtr="0" anchor="ctr" bIns="34275" lIns="68575" spcFirstLastPara="1" rIns="68575" wrap="square" tIns="34275">
            <a:noAutofit/>
          </a:bodyPr>
          <a:lstStyle/>
          <a:p>
            <a:pPr indent="0" lvl="0" marL="0" rtl="0" algn="l">
              <a:spcBef>
                <a:spcPts val="0"/>
              </a:spcBef>
              <a:spcAft>
                <a:spcPts val="0"/>
              </a:spcAft>
              <a:buNone/>
            </a:pPr>
            <a:r>
              <a:rPr lang="en"/>
              <a:t> DES and Beyond</a:t>
            </a:r>
            <a:endParaRPr/>
          </a:p>
        </p:txBody>
      </p:sp>
      <p:sp>
        <p:nvSpPr>
          <p:cNvPr id="150" name="Google Shape;150;p20"/>
          <p:cNvSpPr txBox="1"/>
          <p:nvPr>
            <p:ph idx="1" type="body"/>
          </p:nvPr>
        </p:nvSpPr>
        <p:spPr>
          <a:xfrm>
            <a:off x="602771" y="961414"/>
            <a:ext cx="7938600" cy="3554400"/>
          </a:xfrm>
          <a:prstGeom prst="rect">
            <a:avLst/>
          </a:prstGeom>
        </p:spPr>
        <p:txBody>
          <a:bodyPr anchorCtr="0" anchor="t" bIns="0" lIns="0" spcFirstLastPara="1" rIns="0" wrap="square" tIns="0">
            <a:noAutofit/>
          </a:bodyPr>
          <a:lstStyle/>
          <a:p>
            <a:pPr indent="-349250" lvl="0" marL="457200" rtl="0" algn="l">
              <a:spcBef>
                <a:spcPts val="800"/>
              </a:spcBef>
              <a:spcAft>
                <a:spcPts val="0"/>
              </a:spcAft>
              <a:buSzPts val="1900"/>
              <a:buChar char="●"/>
            </a:pPr>
            <a:r>
              <a:rPr lang="en" sz="1900"/>
              <a:t>DES is scheduled to end around 2021, but DECam is still a world-class instrument and will continue to be used for many more years.</a:t>
            </a:r>
            <a:endParaRPr sz="1900"/>
          </a:p>
          <a:p>
            <a:pPr indent="-349250" lvl="0" marL="457200" rtl="0" algn="l">
              <a:spcBef>
                <a:spcPts val="800"/>
              </a:spcBef>
              <a:spcAft>
                <a:spcPts val="0"/>
              </a:spcAft>
              <a:buSzPts val="1900"/>
              <a:buChar char="●"/>
            </a:pPr>
            <a:r>
              <a:rPr lang="en" sz="1900"/>
              <a:t>Want to leverage our data management system for future needs:</a:t>
            </a:r>
            <a:endParaRPr sz="1900"/>
          </a:p>
          <a:p>
            <a:pPr indent="-330200" lvl="1" marL="914400" rtl="0" algn="l">
              <a:spcBef>
                <a:spcPts val="400"/>
              </a:spcBef>
              <a:spcAft>
                <a:spcPts val="0"/>
              </a:spcAft>
              <a:buSzPts val="1600"/>
              <a:buChar char="○"/>
            </a:pPr>
            <a:r>
              <a:rPr lang="en" sz="1600"/>
              <a:t>Processing public DECam data sets to complement and expand DES (DECADE)</a:t>
            </a:r>
            <a:endParaRPr sz="1600"/>
          </a:p>
          <a:p>
            <a:pPr indent="-330200" lvl="1" marL="914400" rtl="0" algn="l">
              <a:spcBef>
                <a:spcPts val="400"/>
              </a:spcBef>
              <a:spcAft>
                <a:spcPts val="0"/>
              </a:spcAft>
              <a:buSzPts val="1600"/>
              <a:buChar char="○"/>
            </a:pPr>
            <a:r>
              <a:rPr lang="en" sz="1600"/>
              <a:t>On-sky DECam follow-up for optical MMA</a:t>
            </a:r>
            <a:endParaRPr sz="1600"/>
          </a:p>
          <a:p>
            <a:pPr indent="-311150" lvl="2" marL="1371600" rtl="0" algn="l">
              <a:spcBef>
                <a:spcPts val="400"/>
              </a:spcBef>
              <a:spcAft>
                <a:spcPts val="0"/>
              </a:spcAft>
              <a:buSzPts val="1300"/>
              <a:buChar char="■"/>
            </a:pPr>
            <a:r>
              <a:rPr lang="en" sz="1300"/>
              <a:t>As future surveys come online can we use DECam as a follow-up instrument? </a:t>
            </a:r>
            <a:endParaRPr sz="1300"/>
          </a:p>
          <a:p>
            <a:pPr indent="-349250" lvl="0" marL="457200" rtl="0" algn="l">
              <a:spcBef>
                <a:spcPts val="800"/>
              </a:spcBef>
              <a:spcAft>
                <a:spcPts val="0"/>
              </a:spcAft>
              <a:buSzPts val="1900"/>
              <a:buChar char="●"/>
            </a:pPr>
            <a:r>
              <a:rPr lang="en" sz="1900"/>
              <a:t>Are there other programs/initiatives that can make use of our system and take advantage of the knowledge we’ve gained processing for DES?</a:t>
            </a:r>
            <a:endParaRPr sz="1900"/>
          </a:p>
          <a:p>
            <a:pPr indent="0" lvl="0" marL="0" rtl="0" algn="l">
              <a:spcBef>
                <a:spcPts val="800"/>
              </a:spcBef>
              <a:spcAft>
                <a:spcPts val="0"/>
              </a:spcAft>
              <a:buNone/>
            </a:pPr>
            <a:r>
              <a:t/>
            </a:r>
            <a:endParaRPr sz="1900"/>
          </a:p>
          <a:p>
            <a:pPr indent="0" lvl="0" marL="0" rtl="0" algn="l">
              <a:spcBef>
                <a:spcPts val="800"/>
              </a:spcBef>
              <a:spcAft>
                <a:spcPts val="0"/>
              </a:spcAft>
              <a:buNone/>
            </a:pPr>
            <a:r>
              <a:t/>
            </a:r>
            <a:endParaRPr sz="19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CSA">
  <a:themeElements>
    <a:clrScheme name="NCSA">
      <a:dk1>
        <a:srgbClr val="666666"/>
      </a:dk1>
      <a:lt1>
        <a:srgbClr val="FFFFFF"/>
      </a:lt1>
      <a:dk2>
        <a:srgbClr val="999999"/>
      </a:dk2>
      <a:lt2>
        <a:srgbClr val="FFFFFF"/>
      </a:lt2>
      <a:accent1>
        <a:srgbClr val="336699"/>
      </a:accent1>
      <a:accent2>
        <a:srgbClr val="3399FF"/>
      </a:accent2>
      <a:accent3>
        <a:srgbClr val="CCCCCC"/>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