
<file path=[Content_Types].xml><?xml version="1.0" encoding="utf-8"?>
<Types xmlns="http://schemas.openxmlformats.org/package/2006/content-types">
  <Default Extension="CR2" ContentType="image/png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267" r:id="rId3"/>
    <p:sldId id="351" r:id="rId4"/>
    <p:sldId id="266" r:id="rId5"/>
    <p:sldId id="257" r:id="rId6"/>
    <p:sldId id="357" r:id="rId7"/>
    <p:sldId id="322" r:id="rId8"/>
    <p:sldId id="363" r:id="rId9"/>
    <p:sldId id="270" r:id="rId10"/>
    <p:sldId id="326" r:id="rId11"/>
    <p:sldId id="327" r:id="rId12"/>
    <p:sldId id="358" r:id="rId13"/>
    <p:sldId id="265" r:id="rId14"/>
    <p:sldId id="328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mbria Math" panose="02040503050406030204" pitchFamily="18" charset="0"/>
      <p:regular r:id="rId23"/>
    </p:embeddedFont>
    <p:embeddedFont>
      <p:font typeface="Helvetica" panose="020B0604020202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951646"/>
    <a:srgbClr val="BFBFBF"/>
    <a:srgbClr val="D8B081"/>
    <a:srgbClr val="E06666"/>
    <a:srgbClr val="EEE6E0"/>
    <a:srgbClr val="979797"/>
    <a:srgbClr val="C50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76" autoAdjust="0"/>
    <p:restoredTop sz="88710" autoAdjust="0"/>
  </p:normalViewPr>
  <p:slideViewPr>
    <p:cSldViewPr snapToGrid="0">
      <p:cViewPr varScale="1">
        <p:scale>
          <a:sx n="99" d="100"/>
          <a:sy n="99" d="100"/>
        </p:scale>
        <p:origin x="12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26AA7-B90E-4008-9AE2-E2DA89D71759}" type="datetimeFigureOut">
              <a:rPr lang="en-US" smtClean="0"/>
              <a:t>5/17/2019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19C8D-5EEC-4B3C-B7C2-D8C6D7BE04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26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28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760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offsetting the sail, we can determine the dynamic force coefficients.   </a:t>
            </a:r>
          </a:p>
          <a:p>
            <a:endParaRPr lang="en-US" dirty="0"/>
          </a:p>
          <a:p>
            <a:r>
              <a:rPr lang="en-US" dirty="0"/>
              <a:t>We can extract the force coefficients this way  and show plot of the motion that is stable. Have the plot overtop.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23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54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Picture of laser sail. *click* There is the laser sail. *click* There is the high power laser. Spacecraft is propelled by momentum transfer of incident photons from a high-power laser </a:t>
            </a:r>
          </a:p>
          <a:p>
            <a:r>
              <a:rPr lang="en-US" dirty="0"/>
              <a:t> *click* </a:t>
            </a:r>
            <a:r>
              <a:rPr lang="en-US" dirty="0" err="1"/>
              <a:t>metasurfaces</a:t>
            </a:r>
            <a:r>
              <a:rPr lang="en-US" dirty="0"/>
              <a:t> are a suggestion for these sails, but what are the optical forces like? *click* Big finish, can we use the forces to stabilize the sail?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358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27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what I am going to talk about is the reflecting/refracting light imparting a force *click*. By conservation of momentum, there is a force on the metasurface. *click*, text appears.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083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be highly reflective. Here we have a metasurface that is highly reflective and it focuses.</a:t>
            </a:r>
          </a:p>
          <a:p>
            <a:endParaRPr lang="en-US" dirty="0"/>
          </a:p>
          <a:p>
            <a:r>
              <a:rPr lang="en-US" dirty="0"/>
              <a:t>What is a Metasurface? Give definition. What makes it different than other optics? Well, consider a prism. Diffracts light. But it is thick. On the other hand, a Metasurface can do the same thing, but it is much thinner.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76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imagine a metasurface. *click* Left side reflects to the right, *click* Details. *click* right side reflects to the left. *click* More details, note that it is basically opposite structure. *click* Let’s have a Gaussian Beam incident on the surface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35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imagine a metasurface. *click* Left side reflects to the right, *click* Details. *click* right side reflects to the left. *click* More details, note that it is basically opposite structure. *click* Let’s have a Gaussian Beam incident on the surface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707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3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look at a more complex metasurface behaviors. First we have the beam. Two offset gaussians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F19C8D-5EEC-4B3C-B7C2-D8C6D7BE04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41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AE114-D4D7-4035-A616-5C3D18CE3C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34611-A82A-493A-A39A-6AABA7608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CA686-5419-48F0-ACA7-9ADE1E806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17B01-31C4-49F4-B301-2FD9D3BF9B85}" type="datetime1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1D7D5-5B86-4FC1-84B0-A7F675652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0642F-1DB6-469A-B310-43D109221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07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6A5D-6C35-4F38-BC73-A16DA495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A2655A-BECA-4A7E-BF01-5C4E567D2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C99519-2A3B-4666-B05E-891DB1787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D515A-8638-4F51-B419-B92A68A6C13F}" type="datetime1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287BD-0713-4B48-BA40-CF72C45BA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2BACA-595E-4D67-AB11-C71F9758D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7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B949CF-54D0-4B53-B883-B043B3249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C8339F-49B6-4C5D-9231-767E397240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A9551-D153-4708-8678-A618486EC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3E91E-26D6-417C-85B0-6727414EED8F}" type="datetime1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4BF92-5985-43AC-9E6B-34132B255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DB115-04FE-4F87-8D48-2B0BBBE5D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97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CD013-3C06-4C9E-8CF5-FCF3C3DB1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E7695-EB6B-4B94-9F89-3C145EA44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EB3D25-D8EE-4E55-9FD9-12018558E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FEC4-56B9-4212-B1FC-0F2145041005}" type="datetime1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8924B-EE3F-44AD-A64A-603F38532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CB469-6AF9-4680-90D5-F2EF18B0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667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19CDE-C65D-4E99-AFF3-A1A6BCFDF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3A1A0-3A48-4CDA-950D-E320E0E9E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61FD4-3EFC-417A-AFDF-38232C7C7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8B5E4-8EA0-41A5-9941-027FA5099601}" type="datetime1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672DD-DCAE-45BE-9B05-02CA5A76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93486-1D25-427F-9F4B-4C2381FF5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03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011F2-1AE4-43F5-8D5E-559B44F38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8034D-8EE8-4718-86A6-A1238BCAE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95B798-CDB7-4ED6-B3AF-0A94523BA3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8A65B-AA46-4EC7-B986-22C7D8DA0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4A98-A427-40B2-8AD8-095168AD07AA}" type="datetime1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1F6C3-1910-46B4-977B-A1E137A2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ACE65-6B50-46FD-8BD4-4BD0E9BD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76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76045-C605-4B37-9A01-FFAE1DC11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50201-7900-4151-B2B7-9ECC6EAAF3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38AA96-2CA7-477D-BB3A-592D7AF7B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95BF5D-0F72-4F61-818B-B73A9D5F0B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6CF65D-7605-46EE-833B-92FA70F6BE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CC2865-7426-49DB-A5DA-383EA727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E2F83-AA62-4624-A4AB-74EC840213A2}" type="datetime1">
              <a:rPr lang="en-US" smtClean="0"/>
              <a:t>5/17/2019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D4E123-FB5A-4671-A3A4-E99A8907E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D83E7E-0D23-4873-A966-1B88DBD0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46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467F-77F7-4586-8130-22186579F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64448-97E1-4528-92DD-534997922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3CA80-297E-4AA0-B057-9538F9DB0B37}" type="datetime1">
              <a:rPr lang="en-US" smtClean="0"/>
              <a:t>5/17/2019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FA9757-BA24-4F3B-AAEB-D7E3E8A79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FBFB33-FAF1-4121-B2B6-168D42D2E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59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1C2B19-91D6-473C-B620-0B84D2AA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362A-FE94-4337-A8FE-BAD0B7EE28F5}" type="datetime1">
              <a:rPr lang="en-US" smtClean="0"/>
              <a:t>5/17/2019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282C68-C7A3-4235-8671-89E37AFC2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412B7-B99B-4411-8B66-ED903826B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32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EADDB-109A-4A10-A30F-D7C64263C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CDE06-BF44-4A2B-BCBF-7A60401DE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904E74-A78D-49AA-A1EA-8B231CEB1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84554-74C2-4C0B-B08E-684BDF1CC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F01B9-A708-4CA0-99E3-F235A1CE19C7}" type="datetime1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19F125-E26A-4465-8E3B-D78CF8224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D93A0-DC12-4011-B2A1-639C67E08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29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27B9E-8E73-450F-8966-94F3B8D77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1073EF-C7D0-450E-848E-CE1A351530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641337-F11E-4C1A-9E33-9A2D457537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C16DE7-3F38-4EA6-8396-4A31DC575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68209-CC4A-4314-B679-CAA74872F816}" type="datetime1">
              <a:rPr lang="en-US" smtClean="0"/>
              <a:t>5/17/2019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A0FE0-E2F3-465C-8ABD-EB6D7747E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458DC-9A4E-40BF-B905-873DC70AC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2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6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07A370-FD3B-4733-9533-9B23B7D5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64F38-0860-4E6C-8E84-41CBDAED5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073A4-3E71-480A-8181-7BDAA6291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478CA-CEDC-4018-9040-56EB09A87D21}" type="datetime1">
              <a:rPr lang="en-US" smtClean="0"/>
              <a:t>5/17/2019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8F57E-EE51-45FF-9848-E78534B2D3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70B7BE-A317-4AAA-9B12-E681ADEEA0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F1906-53F6-4253-BB85-09DC6337E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47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CR2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gif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24708-706D-401E-8DE2-36D973D4D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012" y="2092825"/>
            <a:ext cx="10467975" cy="1370307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Helvetica" panose="020B0604020202020204" pitchFamily="34" charset="0"/>
                <a:cs typeface="Helvetica" panose="020B0604020202020204" pitchFamily="34" charset="0"/>
              </a:rPr>
              <a:t>A Self-Stabilizing Metasurface Laser Sail To Explore The Stars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3FBD3D-0171-4A04-A45E-D23B77E6E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88230"/>
          </a:xfrm>
        </p:spPr>
        <p:txBody>
          <a:bodyPr>
            <a:norm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Joel Siegel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University of Wisconsin Madison</a:t>
            </a: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Physics Department</a:t>
            </a: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5/22/19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3F52C96-8210-4693-84B8-72F8C97117BF}"/>
              </a:ext>
            </a:extLst>
          </p:cNvPr>
          <p:cNvSpPr txBox="1">
            <a:spLocks/>
          </p:cNvSpPr>
          <p:nvPr/>
        </p:nvSpPr>
        <p:spPr>
          <a:xfrm>
            <a:off x="5057775" y="4316412"/>
            <a:ext cx="2076450" cy="2332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96B13E-6002-4588-99DC-AA80C0B14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70" y="5644561"/>
            <a:ext cx="2976880" cy="1003889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858555-C2F1-4BB3-8D80-CA18EEA76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4925"/>
            <a:ext cx="2743200" cy="365125"/>
          </a:xfrm>
        </p:spPr>
        <p:txBody>
          <a:bodyPr/>
          <a:lstStyle/>
          <a:p>
            <a:fld id="{4B9F1906-53F6-4253-BB85-09DC6337E6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278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Full-Wave Simulation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8E6504-2419-42FA-81C5-68D9646DF87F}"/>
              </a:ext>
            </a:extLst>
          </p:cNvPr>
          <p:cNvSpPr txBox="1"/>
          <p:nvPr/>
        </p:nvSpPr>
        <p:spPr>
          <a:xfrm>
            <a:off x="86360" y="600406"/>
            <a:ext cx="3594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Steering the Beam</a:t>
            </a:r>
          </a:p>
        </p:txBody>
      </p:sp>
      <p:pic>
        <p:nvPicPr>
          <p:cNvPr id="12" name="Picture 11" descr="A picture containing blur&#10;&#10;Description automatically generated">
            <a:extLst>
              <a:ext uri="{FF2B5EF4-FFF2-40B4-BE49-F238E27FC236}">
                <a16:creationId xmlns:a16="http://schemas.microsoft.com/office/drawing/2014/main" id="{4BF319E3-2478-4ACB-972F-2DA2E0137D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2" y="2934907"/>
            <a:ext cx="12192000" cy="378656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0F46C8-E5E8-4945-930E-6044DB9B0953}"/>
              </a:ext>
            </a:extLst>
          </p:cNvPr>
          <p:cNvCxnSpPr>
            <a:cxnSpLocks/>
          </p:cNvCxnSpPr>
          <p:nvPr/>
        </p:nvCxnSpPr>
        <p:spPr>
          <a:xfrm>
            <a:off x="276726" y="2213811"/>
            <a:ext cx="2478509" cy="32244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1548A96-7A84-4537-BCE5-186AB0E657EE}"/>
              </a:ext>
            </a:extLst>
          </p:cNvPr>
          <p:cNvCxnSpPr>
            <a:cxnSpLocks/>
          </p:cNvCxnSpPr>
          <p:nvPr/>
        </p:nvCxnSpPr>
        <p:spPr>
          <a:xfrm>
            <a:off x="2671011" y="1756611"/>
            <a:ext cx="284750" cy="368166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CEA3D9E9-F3A3-4D48-9A35-79EB162338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7" t="9368" r="12684" b="12128"/>
          <a:stretch/>
        </p:blipFill>
        <p:spPr>
          <a:xfrm>
            <a:off x="229212" y="1075927"/>
            <a:ext cx="2584174" cy="13795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241DC14-3B99-4559-8759-123D71C60BE0}"/>
              </a:ext>
            </a:extLst>
          </p:cNvPr>
          <p:cNvSpPr txBox="1"/>
          <p:nvPr/>
        </p:nvSpPr>
        <p:spPr>
          <a:xfrm>
            <a:off x="2899277" y="1535824"/>
            <a:ext cx="1564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Resonators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E4C4B82-9EAF-4F26-BE89-C9F07E5C08DC}"/>
              </a:ext>
            </a:extLst>
          </p:cNvPr>
          <p:cNvCxnSpPr>
            <a:cxnSpLocks/>
          </p:cNvCxnSpPr>
          <p:nvPr/>
        </p:nvCxnSpPr>
        <p:spPr>
          <a:xfrm flipH="1">
            <a:off x="2842463" y="1883126"/>
            <a:ext cx="537413" cy="1250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683C0E72-94EF-460C-A503-A4C596B6C42A}"/>
              </a:ext>
            </a:extLst>
          </p:cNvPr>
          <p:cNvSpPr txBox="1"/>
          <p:nvPr/>
        </p:nvSpPr>
        <p:spPr>
          <a:xfrm>
            <a:off x="3013912" y="763480"/>
            <a:ext cx="2932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Reflected Beam front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0998FD1-944F-4C7D-B833-854CF8115A41}"/>
              </a:ext>
            </a:extLst>
          </p:cNvPr>
          <p:cNvCxnSpPr>
            <a:cxnSpLocks/>
          </p:cNvCxnSpPr>
          <p:nvPr/>
        </p:nvCxnSpPr>
        <p:spPr>
          <a:xfrm flipH="1">
            <a:off x="2813386" y="1095716"/>
            <a:ext cx="424115" cy="1155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6BD3E53-08A6-4974-BB3A-0FF9A4C7FE56}"/>
              </a:ext>
            </a:extLst>
          </p:cNvPr>
          <p:cNvSpPr txBox="1"/>
          <p:nvPr/>
        </p:nvSpPr>
        <p:spPr>
          <a:xfrm>
            <a:off x="3004434" y="2071090"/>
            <a:ext cx="2932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Transmitted Beam front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6ADB59E-7E95-4E47-A17D-3DAC72DE4B46}"/>
              </a:ext>
            </a:extLst>
          </p:cNvPr>
          <p:cNvCxnSpPr>
            <a:cxnSpLocks/>
          </p:cNvCxnSpPr>
          <p:nvPr/>
        </p:nvCxnSpPr>
        <p:spPr>
          <a:xfrm flipH="1">
            <a:off x="2740348" y="2397918"/>
            <a:ext cx="52817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235AB69D-5A38-4E75-92ED-1F6CB71A117F}"/>
              </a:ext>
            </a:extLst>
          </p:cNvPr>
          <p:cNvSpPr txBox="1"/>
          <p:nvPr/>
        </p:nvSpPr>
        <p:spPr>
          <a:xfrm>
            <a:off x="6096000" y="2988245"/>
            <a:ext cx="2915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Highly Reflective, Normal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94768CD-4B35-47B0-914D-E18C6A512E41}"/>
              </a:ext>
            </a:extLst>
          </p:cNvPr>
          <p:cNvCxnSpPr>
            <a:cxnSpLocks/>
          </p:cNvCxnSpPr>
          <p:nvPr/>
        </p:nvCxnSpPr>
        <p:spPr>
          <a:xfrm flipH="1">
            <a:off x="6689559" y="3718847"/>
            <a:ext cx="294319" cy="160449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2C53653-7A42-44C7-B359-C6AC12E00174}"/>
              </a:ext>
            </a:extLst>
          </p:cNvPr>
          <p:cNvSpPr/>
          <p:nvPr/>
        </p:nvSpPr>
        <p:spPr>
          <a:xfrm>
            <a:off x="6299809" y="2005200"/>
            <a:ext cx="4047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Partially Transmissive, Parabolic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8C039ED-9441-485D-A1F0-7B476EDB5717}"/>
              </a:ext>
            </a:extLst>
          </p:cNvPr>
          <p:cNvCxnSpPr>
            <a:cxnSpLocks/>
            <a:stCxn id="55" idx="1"/>
          </p:cNvCxnSpPr>
          <p:nvPr/>
        </p:nvCxnSpPr>
        <p:spPr>
          <a:xfrm flipH="1">
            <a:off x="2931697" y="2420699"/>
            <a:ext cx="3368112" cy="22379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08827B8D-287C-4EE8-A7C5-F8E27EFAF74B}"/>
              </a:ext>
            </a:extLst>
          </p:cNvPr>
          <p:cNvCxnSpPr>
            <a:cxnSpLocks/>
          </p:cNvCxnSpPr>
          <p:nvPr/>
        </p:nvCxnSpPr>
        <p:spPr>
          <a:xfrm>
            <a:off x="9401402" y="2524795"/>
            <a:ext cx="1680741" cy="29489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9D62C9A5-AB11-4CBE-9A0A-F49A79C1C11C}"/>
              </a:ext>
            </a:extLst>
          </p:cNvPr>
          <p:cNvSpPr txBox="1"/>
          <p:nvPr/>
        </p:nvSpPr>
        <p:spPr>
          <a:xfrm>
            <a:off x="6739155" y="1270879"/>
            <a:ext cx="483569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Simulated ICE Metasurface</a:t>
            </a:r>
          </a:p>
        </p:txBody>
      </p:sp>
      <p:sp>
        <p:nvSpPr>
          <p:cNvPr id="73" name="Right Brace 72">
            <a:extLst>
              <a:ext uri="{FF2B5EF4-FFF2-40B4-BE49-F238E27FC236}">
                <a16:creationId xmlns:a16="http://schemas.microsoft.com/office/drawing/2014/main" id="{610F8683-4E5A-4D06-B09B-C22C19C17227}"/>
              </a:ext>
            </a:extLst>
          </p:cNvPr>
          <p:cNvSpPr/>
          <p:nvPr/>
        </p:nvSpPr>
        <p:spPr>
          <a:xfrm rot="5400000">
            <a:off x="5913437" y="33404"/>
            <a:ext cx="365126" cy="12019282"/>
          </a:xfrm>
          <a:prstGeom prst="rightBrace">
            <a:avLst>
              <a:gd name="adj1" fmla="val 822954"/>
              <a:gd name="adj2" fmla="val 50000"/>
            </a:avLst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52A3674-3A4E-4E14-82CF-52B278F375DA}"/>
              </a:ext>
            </a:extLst>
          </p:cNvPr>
          <p:cNvSpPr txBox="1"/>
          <p:nvPr/>
        </p:nvSpPr>
        <p:spPr>
          <a:xfrm>
            <a:off x="5050723" y="6362642"/>
            <a:ext cx="30881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504 </a:t>
            </a:r>
            <a:r>
              <a:rPr lang="el-GR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m, 420 Resonators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91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/>
      <p:bldP spid="39" grpId="0"/>
      <p:bldP spid="47" grpId="0"/>
      <p:bldP spid="55" grpId="0"/>
      <p:bldP spid="69" grpId="0" animBg="1"/>
      <p:bldP spid="73" grpId="0" animBg="1"/>
      <p:bldP spid="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ECD9FF70-7ED3-4141-A457-BB6777F3ED1D}"/>
              </a:ext>
            </a:extLst>
          </p:cNvPr>
          <p:cNvSpPr/>
          <p:nvPr/>
        </p:nvSpPr>
        <p:spPr>
          <a:xfrm>
            <a:off x="79072" y="1893549"/>
            <a:ext cx="4754464" cy="4569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8B8B717-4191-43D5-A743-BEB8F5BBE0B4}"/>
              </a:ext>
            </a:extLst>
          </p:cNvPr>
          <p:cNvSpPr/>
          <p:nvPr/>
        </p:nvSpPr>
        <p:spPr>
          <a:xfrm>
            <a:off x="5276314" y="1896466"/>
            <a:ext cx="4549996" cy="45690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240F49-3F44-4321-8391-14541C97F56F}"/>
              </a:ext>
            </a:extLst>
          </p:cNvPr>
          <p:cNvSpPr/>
          <p:nvPr/>
        </p:nvSpPr>
        <p:spPr>
          <a:xfrm>
            <a:off x="96995" y="2059975"/>
            <a:ext cx="4699262" cy="4334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Local Optical Forces on Metasurface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82050" y="6474246"/>
            <a:ext cx="2743200" cy="365125"/>
          </a:xfrm>
        </p:spPr>
        <p:txBody>
          <a:bodyPr/>
          <a:lstStyle/>
          <a:p>
            <a:fld id="{4B9F1906-53F6-4253-BB85-09DC6337E62A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 descr="A picture containing blur&#10;&#10;Description automatically generated">
            <a:extLst>
              <a:ext uri="{FF2B5EF4-FFF2-40B4-BE49-F238E27FC236}">
                <a16:creationId xmlns:a16="http://schemas.microsoft.com/office/drawing/2014/main" id="{FC65E691-72F6-4ABE-8964-2FDE2C13A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5835"/>
            <a:ext cx="3200117" cy="993886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720474-A0F5-4D7F-B0AC-689870848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7" y="2079028"/>
            <a:ext cx="4696480" cy="4277322"/>
          </a:xfrm>
          <a:prstGeom prst="rect">
            <a:avLst/>
          </a:prstGeom>
        </p:spPr>
      </p:pic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F0B8FF3-6757-4B95-9889-8E4B4F6CE51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5" y="2062481"/>
            <a:ext cx="4486901" cy="4334480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01838688-EEAC-4E10-A95E-895A3ADE05F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5" y="2059975"/>
            <a:ext cx="4610743" cy="4315427"/>
          </a:xfrm>
          <a:prstGeom prst="rect">
            <a:avLst/>
          </a:prstGeom>
        </p:spPr>
      </p:pic>
      <p:pic>
        <p:nvPicPr>
          <p:cNvPr id="14" name="Picture 13" descr="A close up of a map&#10;&#10;Description automatically generated">
            <a:extLst>
              <a:ext uri="{FF2B5EF4-FFF2-40B4-BE49-F238E27FC236}">
                <a16:creationId xmlns:a16="http://schemas.microsoft.com/office/drawing/2014/main" id="{DDB734D2-A917-4CA9-B429-7DC2036C34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0"/>
          <a:stretch/>
        </p:blipFill>
        <p:spPr>
          <a:xfrm>
            <a:off x="117048" y="2059975"/>
            <a:ext cx="4610743" cy="433448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A2BB22-4A64-4A74-8C26-A0F44628FFC7}"/>
              </a:ext>
            </a:extLst>
          </p:cNvPr>
          <p:cNvSpPr txBox="1"/>
          <p:nvPr/>
        </p:nvSpPr>
        <p:spPr>
          <a:xfrm>
            <a:off x="723505" y="1741550"/>
            <a:ext cx="244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Full-Wave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19B8271-1B0E-474A-8E1F-A2385237EB1C}"/>
              </a:ext>
            </a:extLst>
          </p:cNvPr>
          <p:cNvCxnSpPr/>
          <p:nvPr/>
        </p:nvCxnSpPr>
        <p:spPr>
          <a:xfrm>
            <a:off x="1359263" y="2076523"/>
            <a:ext cx="890337" cy="546361"/>
          </a:xfrm>
          <a:prstGeom prst="straightConnector1">
            <a:avLst/>
          </a:prstGeom>
          <a:ln w="57150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07D45C4-29C5-498C-AA61-3F6522CE2E54}"/>
              </a:ext>
            </a:extLst>
          </p:cNvPr>
          <p:cNvSpPr txBox="1"/>
          <p:nvPr/>
        </p:nvSpPr>
        <p:spPr>
          <a:xfrm>
            <a:off x="2793150" y="4181660"/>
            <a:ext cx="213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Ideal</a:t>
            </a:r>
            <a:endParaRPr lang="en-US" sz="20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A0076BE-4417-4710-81A7-B76D143F2070}"/>
              </a:ext>
            </a:extLst>
          </p:cNvPr>
          <p:cNvCxnSpPr>
            <a:cxnSpLocks/>
          </p:cNvCxnSpPr>
          <p:nvPr/>
        </p:nvCxnSpPr>
        <p:spPr>
          <a:xfrm flipV="1">
            <a:off x="3308379" y="3476466"/>
            <a:ext cx="214280" cy="745050"/>
          </a:xfrm>
          <a:prstGeom prst="straightConnector1">
            <a:avLst/>
          </a:prstGeom>
          <a:ln w="57150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35C45BD-EB27-4A43-A32E-E4E260AABC1E}"/>
              </a:ext>
            </a:extLst>
          </p:cNvPr>
          <p:cNvSpPr txBox="1"/>
          <p:nvPr/>
        </p:nvSpPr>
        <p:spPr>
          <a:xfrm>
            <a:off x="3817922" y="1685268"/>
            <a:ext cx="152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Full-Wave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BC84336-F850-452A-899C-68F89C4E26EE}"/>
              </a:ext>
            </a:extLst>
          </p:cNvPr>
          <p:cNvCxnSpPr>
            <a:cxnSpLocks/>
          </p:cNvCxnSpPr>
          <p:nvPr/>
        </p:nvCxnSpPr>
        <p:spPr>
          <a:xfrm flipH="1">
            <a:off x="3465018" y="2013014"/>
            <a:ext cx="1006499" cy="273181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64A249E-A538-4A8F-832E-7DD0C40EDE75}"/>
              </a:ext>
            </a:extLst>
          </p:cNvPr>
          <p:cNvSpPr txBox="1"/>
          <p:nvPr/>
        </p:nvSpPr>
        <p:spPr>
          <a:xfrm>
            <a:off x="1312640" y="5147617"/>
            <a:ext cx="213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Ideal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55565E7-2D69-49D4-98FF-DDB922EC716C}"/>
              </a:ext>
            </a:extLst>
          </p:cNvPr>
          <p:cNvCxnSpPr>
            <a:cxnSpLocks/>
          </p:cNvCxnSpPr>
          <p:nvPr/>
        </p:nvCxnSpPr>
        <p:spPr>
          <a:xfrm flipV="1">
            <a:off x="1644010" y="4221516"/>
            <a:ext cx="304800" cy="974679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A close up of a map&#10;&#10;Description automatically generated">
            <a:extLst>
              <a:ext uri="{FF2B5EF4-FFF2-40B4-BE49-F238E27FC236}">
                <a16:creationId xmlns:a16="http://schemas.microsoft.com/office/drawing/2014/main" id="{69A2FEFA-CCEF-4FE0-8503-05A0108E89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72" y="2064491"/>
            <a:ext cx="4477375" cy="4267796"/>
          </a:xfrm>
          <a:prstGeom prst="rect">
            <a:avLst/>
          </a:prstGeom>
        </p:spPr>
      </p:pic>
      <p:pic>
        <p:nvPicPr>
          <p:cNvPr id="34" name="Picture 33" descr="A close up of a map&#10;&#10;Description automatically generated">
            <a:extLst>
              <a:ext uri="{FF2B5EF4-FFF2-40B4-BE49-F238E27FC236}">
                <a16:creationId xmlns:a16="http://schemas.microsoft.com/office/drawing/2014/main" id="{5838A759-AA7F-43BE-A645-022BD39F454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314" y="1932292"/>
            <a:ext cx="4448796" cy="4429743"/>
          </a:xfrm>
          <a:prstGeom prst="rect">
            <a:avLst/>
          </a:prstGeom>
        </p:spPr>
      </p:pic>
      <p:pic>
        <p:nvPicPr>
          <p:cNvPr id="36" name="Picture 35" descr="A map with text&#10;&#10;Description automatically generated">
            <a:extLst>
              <a:ext uri="{FF2B5EF4-FFF2-40B4-BE49-F238E27FC236}">
                <a16:creationId xmlns:a16="http://schemas.microsoft.com/office/drawing/2014/main" id="{FE05B7B4-6CC8-4445-B663-1A6684D730C7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978" y="1988950"/>
            <a:ext cx="4401164" cy="4353533"/>
          </a:xfrm>
          <a:prstGeom prst="rect">
            <a:avLst/>
          </a:prstGeom>
        </p:spPr>
      </p:pic>
      <p:pic>
        <p:nvPicPr>
          <p:cNvPr id="38" name="Picture 37" descr="A close up of a map&#10;&#10;Description automatically generated">
            <a:extLst>
              <a:ext uri="{FF2B5EF4-FFF2-40B4-BE49-F238E27FC236}">
                <a16:creationId xmlns:a16="http://schemas.microsoft.com/office/drawing/2014/main" id="{CF62ACF5-F7FF-46BE-857E-A107546B676F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514" y="2073893"/>
            <a:ext cx="4458322" cy="4391638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2A7ECE8-6262-40A4-91AE-659F163CDB00}"/>
              </a:ext>
            </a:extLst>
          </p:cNvPr>
          <p:cNvSpPr/>
          <p:nvPr/>
        </p:nvSpPr>
        <p:spPr>
          <a:xfrm>
            <a:off x="6398088" y="2337671"/>
            <a:ext cx="216568" cy="273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EEF508-D8EA-4386-826B-C603EE53CFB5}"/>
              </a:ext>
            </a:extLst>
          </p:cNvPr>
          <p:cNvSpPr txBox="1"/>
          <p:nvPr/>
        </p:nvSpPr>
        <p:spPr>
          <a:xfrm>
            <a:off x="6947924" y="934957"/>
            <a:ext cx="389122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Overall good agreement 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3AE6AFA-61A4-4087-9B99-B6F749924CAD}"/>
              </a:ext>
            </a:extLst>
          </p:cNvPr>
          <p:cNvSpPr txBox="1"/>
          <p:nvPr/>
        </p:nvSpPr>
        <p:spPr>
          <a:xfrm>
            <a:off x="5787264" y="2458525"/>
            <a:ext cx="244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Full-Wave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4EC93AA1-0140-47C0-8EAA-2DA229FC898A}"/>
              </a:ext>
            </a:extLst>
          </p:cNvPr>
          <p:cNvCxnSpPr>
            <a:cxnSpLocks/>
          </p:cNvCxnSpPr>
          <p:nvPr/>
        </p:nvCxnSpPr>
        <p:spPr>
          <a:xfrm>
            <a:off x="6391295" y="2796713"/>
            <a:ext cx="632435" cy="909013"/>
          </a:xfrm>
          <a:prstGeom prst="straightConnector1">
            <a:avLst/>
          </a:prstGeom>
          <a:ln w="57150">
            <a:solidFill>
              <a:srgbClr val="0000FF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123294E-C79E-40FE-8D89-D06D2B17D959}"/>
              </a:ext>
            </a:extLst>
          </p:cNvPr>
          <p:cNvSpPr txBox="1"/>
          <p:nvPr/>
        </p:nvSpPr>
        <p:spPr>
          <a:xfrm>
            <a:off x="8534217" y="4227863"/>
            <a:ext cx="213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Ideal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ACBCB57-6FC3-4B09-8317-729632906ECD}"/>
              </a:ext>
            </a:extLst>
          </p:cNvPr>
          <p:cNvCxnSpPr>
            <a:cxnSpLocks/>
          </p:cNvCxnSpPr>
          <p:nvPr/>
        </p:nvCxnSpPr>
        <p:spPr>
          <a:xfrm flipV="1">
            <a:off x="9049993" y="3559540"/>
            <a:ext cx="214280" cy="745050"/>
          </a:xfrm>
          <a:prstGeom prst="straightConnector1">
            <a:avLst/>
          </a:prstGeom>
          <a:ln w="57150">
            <a:solidFill>
              <a:srgbClr val="0000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B1CA5E32-EE10-45FF-864A-DD188A0664DB}"/>
              </a:ext>
            </a:extLst>
          </p:cNvPr>
          <p:cNvSpPr txBox="1"/>
          <p:nvPr/>
        </p:nvSpPr>
        <p:spPr>
          <a:xfrm>
            <a:off x="8284055" y="1811108"/>
            <a:ext cx="2449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Full-Wave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CEB8C61-F3D1-4A0E-A724-F109FE0A738C}"/>
              </a:ext>
            </a:extLst>
          </p:cNvPr>
          <p:cNvCxnSpPr>
            <a:cxnSpLocks/>
          </p:cNvCxnSpPr>
          <p:nvPr/>
        </p:nvCxnSpPr>
        <p:spPr>
          <a:xfrm>
            <a:off x="8939521" y="2167909"/>
            <a:ext cx="109551" cy="573525"/>
          </a:xfrm>
          <a:prstGeom prst="straightConnector1">
            <a:avLst/>
          </a:prstGeom>
          <a:ln w="57150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E9C6DF80-D5C8-4EAD-8463-C3A6143FD481}"/>
              </a:ext>
            </a:extLst>
          </p:cNvPr>
          <p:cNvSpPr txBox="1"/>
          <p:nvPr/>
        </p:nvSpPr>
        <p:spPr>
          <a:xfrm>
            <a:off x="6912025" y="5111568"/>
            <a:ext cx="21370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Ideal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575303B-DAC3-4E8E-B53B-A041888FCE0E}"/>
              </a:ext>
            </a:extLst>
          </p:cNvPr>
          <p:cNvCxnSpPr>
            <a:cxnSpLocks/>
          </p:cNvCxnSpPr>
          <p:nvPr/>
        </p:nvCxnSpPr>
        <p:spPr>
          <a:xfrm flipH="1" flipV="1">
            <a:off x="7166589" y="4080154"/>
            <a:ext cx="276416" cy="1063444"/>
          </a:xfrm>
          <a:prstGeom prst="straightConnector1">
            <a:avLst/>
          </a:prstGeom>
          <a:ln w="571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556F779C-D6AD-4729-A80F-230FAAA39FD1}"/>
              </a:ext>
            </a:extLst>
          </p:cNvPr>
          <p:cNvSpPr txBox="1"/>
          <p:nvPr/>
        </p:nvSpPr>
        <p:spPr>
          <a:xfrm>
            <a:off x="3251112" y="703349"/>
            <a:ext cx="316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Forces calculated at each point on sail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8B7E0F-9ABF-4B51-948B-A9B10D48C63B}"/>
              </a:ext>
            </a:extLst>
          </p:cNvPr>
          <p:cNvSpPr txBox="1"/>
          <p:nvPr/>
        </p:nvSpPr>
        <p:spPr>
          <a:xfrm>
            <a:off x="2954215" y="4754613"/>
            <a:ext cx="11289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No Offset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B097E3E-B9F5-468F-AA10-1C4937563C7F}"/>
              </a:ext>
            </a:extLst>
          </p:cNvPr>
          <p:cNvSpPr txBox="1"/>
          <p:nvPr/>
        </p:nvSpPr>
        <p:spPr>
          <a:xfrm>
            <a:off x="8019566" y="4860803"/>
            <a:ext cx="11289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No Offset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02DBD85-6B28-49DB-9176-4F62E7801DF6}"/>
              </a:ext>
            </a:extLst>
          </p:cNvPr>
          <p:cNvSpPr txBox="1"/>
          <p:nvPr/>
        </p:nvSpPr>
        <p:spPr>
          <a:xfrm>
            <a:off x="2956801" y="5098846"/>
            <a:ext cx="12937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Offset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724C83-AAC2-4D36-AC6F-460EFEDFC8B3}"/>
              </a:ext>
            </a:extLst>
          </p:cNvPr>
          <p:cNvSpPr txBox="1"/>
          <p:nvPr/>
        </p:nvSpPr>
        <p:spPr>
          <a:xfrm>
            <a:off x="8019566" y="5178172"/>
            <a:ext cx="12937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Offset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91654C-9E64-4247-8AA7-6DC1632468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1526" y="2474261"/>
            <a:ext cx="605065" cy="29410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0C83204-3256-4759-B78E-B10A3D43DA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16491" y="2765996"/>
            <a:ext cx="661140" cy="2630343"/>
          </a:xfrm>
          <a:prstGeom prst="rect">
            <a:avLst/>
          </a:prstGeom>
        </p:spPr>
      </p:pic>
      <p:pic>
        <p:nvPicPr>
          <p:cNvPr id="18" name="Picture 17" descr="A close up of a map&#10;&#10;Description automatically generated">
            <a:extLst>
              <a:ext uri="{FF2B5EF4-FFF2-40B4-BE49-F238E27FC236}">
                <a16:creationId xmlns:a16="http://schemas.microsoft.com/office/drawing/2014/main" id="{9E133023-C519-41C6-A06C-D40B1166F9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05" y="615313"/>
            <a:ext cx="11813518" cy="612136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CB6CC0-E964-40EC-8F2B-0D5C46D429B2}"/>
              </a:ext>
            </a:extLst>
          </p:cNvPr>
          <p:cNvSpPr txBox="1"/>
          <p:nvPr/>
        </p:nvSpPr>
        <p:spPr>
          <a:xfrm>
            <a:off x="6041155" y="1363289"/>
            <a:ext cx="375798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Full-Wave Sail is Stable!</a:t>
            </a:r>
          </a:p>
        </p:txBody>
      </p:sp>
    </p:spTree>
    <p:extLst>
      <p:ext uri="{BB962C8B-B14F-4D97-AF65-F5344CB8AC3E}">
        <p14:creationId xmlns:p14="http://schemas.microsoft.com/office/powerpoint/2010/main" val="24627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40" grpId="0" animBg="1"/>
      <p:bldP spid="16" grpId="0" animBg="1"/>
      <p:bldP spid="17" grpId="0"/>
      <p:bldP spid="20" grpId="0"/>
      <p:bldP spid="24" grpId="0"/>
      <p:bldP spid="28" grpId="0"/>
      <p:bldP spid="39" grpId="0" animBg="1"/>
      <p:bldP spid="41" grpId="0" animBg="1"/>
      <p:bldP spid="45" grpId="0"/>
      <p:bldP spid="48" grpId="0"/>
      <p:bldP spid="50" grpId="0"/>
      <p:bldP spid="53" grpId="0"/>
      <p:bldP spid="61" grpId="0"/>
      <p:bldP spid="8" grpId="0" animBg="1"/>
      <p:bldP spid="43" grpId="0" animBg="1"/>
      <p:bldP spid="44" grpId="0" animBg="1"/>
      <p:bldP spid="47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What’s next?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000" dirty="0"/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E6C1E7-1C5E-4FC2-8336-8FC9578868AC}"/>
              </a:ext>
            </a:extLst>
          </p:cNvPr>
          <p:cNvSpPr txBox="1"/>
          <p:nvPr/>
        </p:nvSpPr>
        <p:spPr>
          <a:xfrm>
            <a:off x="622998" y="1135464"/>
            <a:ext cx="556678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Incorporate optimization techniques that can take advantage of throughput computing to more efficiently explore the parameter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Generate a sail based on a set of dynamic force coefficients without human intuition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Improve the efficiency of our realistic sails by using optimization based </a:t>
            </a:r>
            <a:r>
              <a:rPr lang="en-US" sz="2400" dirty="0" err="1"/>
              <a:t>metastructures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	</a:t>
            </a:r>
          </a:p>
        </p:txBody>
      </p:sp>
      <p:pic>
        <p:nvPicPr>
          <p:cNvPr id="26" name="Picture 25" descr="A close up of a logo&#10;&#10;Description automatically generated">
            <a:extLst>
              <a:ext uri="{FF2B5EF4-FFF2-40B4-BE49-F238E27FC236}">
                <a16:creationId xmlns:a16="http://schemas.microsoft.com/office/drawing/2014/main" id="{51FD4421-4B83-409B-978F-235DDFBE62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9" y="1758462"/>
            <a:ext cx="5077174" cy="363486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E2C6D17-47BB-4B5B-8B8F-49B07AAE781D}"/>
              </a:ext>
            </a:extLst>
          </p:cNvPr>
          <p:cNvSpPr txBox="1"/>
          <p:nvPr/>
        </p:nvSpPr>
        <p:spPr>
          <a:xfrm>
            <a:off x="7891305" y="5390687"/>
            <a:ext cx="3677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Figure courtesy of Greg </a:t>
            </a:r>
            <a:r>
              <a:rPr lang="en-US" sz="1400" dirty="0" err="1"/>
              <a:t>Holdman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3075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74121F-C979-4F68-9E08-0CC1A1B39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t="16381" r="1664"/>
          <a:stretch/>
        </p:blipFill>
        <p:spPr>
          <a:xfrm>
            <a:off x="838200" y="2497383"/>
            <a:ext cx="6171385" cy="428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994EDCC-6180-42AA-868A-C43A0BB18BBD}"/>
              </a:ext>
            </a:extLst>
          </p:cNvPr>
          <p:cNvSpPr/>
          <p:nvPr/>
        </p:nvSpPr>
        <p:spPr>
          <a:xfrm>
            <a:off x="0" y="0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6EF66-4B73-4154-A47C-06EC7BEA32FD}"/>
              </a:ext>
            </a:extLst>
          </p:cNvPr>
          <p:cNvSpPr/>
          <p:nvPr/>
        </p:nvSpPr>
        <p:spPr>
          <a:xfrm>
            <a:off x="0" y="595788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Acknowledgments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C3088-3E92-4396-B1A4-4B54B4A7D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850F7E-7461-4D36-A97A-59CC8348E8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760" y="828993"/>
            <a:ext cx="2565820" cy="4618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B8DAE4-0F3A-4AD6-B1B3-6A7665CFD1C1}"/>
              </a:ext>
            </a:extLst>
          </p:cNvPr>
          <p:cNvSpPr txBox="1"/>
          <p:nvPr/>
        </p:nvSpPr>
        <p:spPr>
          <a:xfrm>
            <a:off x="8610600" y="3761790"/>
            <a:ext cx="34515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u="sng" dirty="0">
                <a:latin typeface="Helvetica" panose="020B0604020202020204" pitchFamily="34" charset="0"/>
                <a:cs typeface="Helvetica" panose="020B0604020202020204" pitchFamily="34" charset="0"/>
              </a:rPr>
              <a:t>Collaborators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Mikhail A. Kats –UW Madison</a:t>
            </a:r>
            <a:endParaRPr lang="en-US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Sergey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Menabde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–KAIST </a:t>
            </a:r>
          </a:p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Min Seok Jang –KAIST  </a:t>
            </a:r>
          </a:p>
          <a:p>
            <a:endParaRPr lang="en-US" u="sng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9FAFBC2-8D69-4A96-82E0-E53176C28B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793" y="869256"/>
            <a:ext cx="3469447" cy="1169997"/>
          </a:xfrm>
          <a:prstGeom prst="rect">
            <a:avLst/>
          </a:prstGeom>
        </p:spPr>
      </p:pic>
      <p:pic>
        <p:nvPicPr>
          <p:cNvPr id="1026" name="Picture 2" descr="Image result for darpa logo">
            <a:extLst>
              <a:ext uri="{FF2B5EF4-FFF2-40B4-BE49-F238E27FC236}">
                <a16:creationId xmlns:a16="http://schemas.microsoft.com/office/drawing/2014/main" id="{A9C534F5-2B9F-47AC-9E80-85353944C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82" b="12843"/>
          <a:stretch/>
        </p:blipFill>
        <p:spPr bwMode="auto">
          <a:xfrm>
            <a:off x="9100760" y="1816767"/>
            <a:ext cx="2565820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4743F4-A756-4A7D-88B0-EA52F29511D1}"/>
              </a:ext>
            </a:extLst>
          </p:cNvPr>
          <p:cNvSpPr txBox="1"/>
          <p:nvPr/>
        </p:nvSpPr>
        <p:spPr>
          <a:xfrm>
            <a:off x="371127" y="1054522"/>
            <a:ext cx="49176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Big Thank You to Christina Koch and Lauren Michael for helping me learn to use CHTC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dirty="0"/>
              <a:t>                         Brar Group</a:t>
            </a:r>
          </a:p>
        </p:txBody>
      </p:sp>
    </p:spTree>
    <p:extLst>
      <p:ext uri="{BB962C8B-B14F-4D97-AF65-F5344CB8AC3E}">
        <p14:creationId xmlns:p14="http://schemas.microsoft.com/office/powerpoint/2010/main" val="3382754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1605A-DE0F-41B7-94ED-2835BD21C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753F6-CEDE-4190-9050-00A6CD9AB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6C201-2B82-4802-91AA-805371F8C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20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Laser Propelled Spacecraft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2</a:t>
            </a:fld>
            <a:endParaRPr lang="en-US"/>
          </a:p>
        </p:txBody>
      </p:sp>
      <p:pic>
        <p:nvPicPr>
          <p:cNvPr id="7" name="Shape 107" descr="Starshot Breakthrough Initiative">
            <a:extLst>
              <a:ext uri="{FF2B5EF4-FFF2-40B4-BE49-F238E27FC236}">
                <a16:creationId xmlns:a16="http://schemas.microsoft.com/office/drawing/2014/main" id="{16680C8F-A246-40ED-907A-F6DCCF981BF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9408" y="813701"/>
            <a:ext cx="8233183" cy="55269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CEF901-FE2E-4135-A400-BD9A499DAB18}"/>
              </a:ext>
            </a:extLst>
          </p:cNvPr>
          <p:cNvSpPr txBox="1"/>
          <p:nvPr/>
        </p:nvSpPr>
        <p:spPr>
          <a:xfrm>
            <a:off x="4197733" y="6264156"/>
            <a:ext cx="4199029" cy="383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Starshot</a:t>
            </a:r>
            <a:r>
              <a:rPr lang="en-US" dirty="0"/>
              <a:t> Breakthrough Initiative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643844-935F-465A-99A9-A7260A7D7C00}"/>
              </a:ext>
            </a:extLst>
          </p:cNvPr>
          <p:cNvCxnSpPr>
            <a:cxnSpLocks/>
          </p:cNvCxnSpPr>
          <p:nvPr/>
        </p:nvCxnSpPr>
        <p:spPr>
          <a:xfrm>
            <a:off x="3832265" y="1533804"/>
            <a:ext cx="1074771" cy="145764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8E5744D-5F29-4EEF-AF87-7FB922454231}"/>
              </a:ext>
            </a:extLst>
          </p:cNvPr>
          <p:cNvSpPr txBox="1"/>
          <p:nvPr/>
        </p:nvSpPr>
        <p:spPr>
          <a:xfrm>
            <a:off x="2573806" y="1015749"/>
            <a:ext cx="1718649" cy="542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Laser Sail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263D61-C872-481D-87A7-9E75D842911B}"/>
              </a:ext>
            </a:extLst>
          </p:cNvPr>
          <p:cNvCxnSpPr>
            <a:cxnSpLocks/>
          </p:cNvCxnSpPr>
          <p:nvPr/>
        </p:nvCxnSpPr>
        <p:spPr>
          <a:xfrm>
            <a:off x="8174698" y="1959988"/>
            <a:ext cx="49028" cy="997884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67C707C-E0BD-4738-B2FC-E72EBC0B0926}"/>
              </a:ext>
            </a:extLst>
          </p:cNvPr>
          <p:cNvSpPr txBox="1"/>
          <p:nvPr/>
        </p:nvSpPr>
        <p:spPr>
          <a:xfrm>
            <a:off x="6608385" y="1298955"/>
            <a:ext cx="3181654" cy="542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High-Power Laser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4C6C04-BC88-4366-95A2-CD785ECB1547}"/>
              </a:ext>
            </a:extLst>
          </p:cNvPr>
          <p:cNvSpPr txBox="1"/>
          <p:nvPr/>
        </p:nvSpPr>
        <p:spPr>
          <a:xfrm>
            <a:off x="2633438" y="1411586"/>
            <a:ext cx="1605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~10 g, </a:t>
            </a:r>
          </a:p>
          <a:p>
            <a:r>
              <a:rPr lang="en-US" sz="2400" dirty="0">
                <a:solidFill>
                  <a:schemeClr val="bg1"/>
                </a:solidFill>
              </a:rPr>
              <a:t>4x4 m</a:t>
            </a:r>
            <a:r>
              <a:rPr lang="en-US" sz="2400" baseline="30000" dirty="0">
                <a:solidFill>
                  <a:schemeClr val="bg1"/>
                </a:solidFill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03B8BF-87BF-4CC1-B33A-04A744E24427}"/>
              </a:ext>
            </a:extLst>
          </p:cNvPr>
          <p:cNvSpPr txBox="1"/>
          <p:nvPr/>
        </p:nvSpPr>
        <p:spPr>
          <a:xfrm>
            <a:off x="6608385" y="1684653"/>
            <a:ext cx="1788377" cy="47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~100 GW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94CF8F0-9161-4B49-9ED7-33E8C3B447B3}"/>
              </a:ext>
            </a:extLst>
          </p:cNvPr>
          <p:cNvCxnSpPr>
            <a:cxnSpLocks/>
          </p:cNvCxnSpPr>
          <p:nvPr/>
        </p:nvCxnSpPr>
        <p:spPr>
          <a:xfrm flipH="1">
            <a:off x="2783393" y="3679605"/>
            <a:ext cx="1305495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C796E50-8BFF-48A3-9AF4-61AD8B94380C}"/>
              </a:ext>
            </a:extLst>
          </p:cNvPr>
          <p:cNvSpPr txBox="1"/>
          <p:nvPr/>
        </p:nvSpPr>
        <p:spPr>
          <a:xfrm>
            <a:off x="2088253" y="3671465"/>
            <a:ext cx="2109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Traveling at 1/5</a:t>
            </a:r>
            <a:r>
              <a:rPr lang="en-US" sz="2800" baseline="30000" dirty="0">
                <a:solidFill>
                  <a:schemeClr val="bg1"/>
                </a:solidFill>
              </a:rPr>
              <a:t>th</a:t>
            </a:r>
            <a:r>
              <a:rPr lang="en-US" sz="2800" dirty="0">
                <a:solidFill>
                  <a:schemeClr val="bg1"/>
                </a:solidFill>
              </a:rPr>
              <a:t> speed of light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3A1AAC-A0CE-4068-8FEB-6DF1B20A0B50}"/>
              </a:ext>
            </a:extLst>
          </p:cNvPr>
          <p:cNvSpPr txBox="1"/>
          <p:nvPr/>
        </p:nvSpPr>
        <p:spPr>
          <a:xfrm>
            <a:off x="7101936" y="3567403"/>
            <a:ext cx="3219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Goal is to travel to Alpha Centauri</a:t>
            </a:r>
          </a:p>
          <a:p>
            <a:r>
              <a:rPr lang="en-US" sz="2800" dirty="0">
                <a:solidFill>
                  <a:schemeClr val="bg1"/>
                </a:solidFill>
              </a:rPr>
              <a:t>(~5 light years away)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50EDB3B-F677-48BF-9F48-51A772E0D765}"/>
              </a:ext>
            </a:extLst>
          </p:cNvPr>
          <p:cNvSpPr txBox="1"/>
          <p:nvPr/>
        </p:nvSpPr>
        <p:spPr>
          <a:xfrm>
            <a:off x="6712444" y="5256116"/>
            <a:ext cx="3269756" cy="95410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But how do we keep the sail in the beam?</a:t>
            </a:r>
          </a:p>
        </p:txBody>
      </p:sp>
    </p:spTree>
    <p:extLst>
      <p:ext uri="{BB962C8B-B14F-4D97-AF65-F5344CB8AC3E}">
        <p14:creationId xmlns:p14="http://schemas.microsoft.com/office/powerpoint/2010/main" val="317491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3" grpId="0"/>
      <p:bldP spid="5" grpId="0"/>
      <p:bldP spid="23" grpId="0"/>
      <p:bldP spid="38" grpId="0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How fast is 1/5</a:t>
            </a:r>
            <a:r>
              <a:rPr lang="en-US" sz="3200" baseline="30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</a:t>
            </a:r>
            <a:r>
              <a:rPr lang="en-US" sz="32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the speed of light?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1000" dirty="0"/>
              <a:t>3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6340565-4CCB-4E7E-949D-58D030045A8D}"/>
              </a:ext>
            </a:extLst>
          </p:cNvPr>
          <p:cNvGrpSpPr/>
          <p:nvPr/>
        </p:nvGrpSpPr>
        <p:grpSpPr>
          <a:xfrm>
            <a:off x="3580534" y="713203"/>
            <a:ext cx="4738314" cy="2054179"/>
            <a:chOff x="3580534" y="713203"/>
            <a:chExt cx="4738314" cy="20541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F1BC9D-4335-4A2A-8698-4FACA60F9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0534" y="713203"/>
              <a:ext cx="4675681" cy="157678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D63D041-62C9-4BEC-AC70-EEA7CF1FF361}"/>
                </a:ext>
              </a:extLst>
            </p:cNvPr>
            <p:cNvSpPr/>
            <p:nvPr/>
          </p:nvSpPr>
          <p:spPr>
            <a:xfrm>
              <a:off x="3580534" y="2288341"/>
              <a:ext cx="4672584" cy="4197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B7DCB4-655B-4E8C-8680-EBAB50771AC8}"/>
                </a:ext>
              </a:extLst>
            </p:cNvPr>
            <p:cNvSpPr txBox="1"/>
            <p:nvPr/>
          </p:nvSpPr>
          <p:spPr>
            <a:xfrm>
              <a:off x="4098648" y="2299249"/>
              <a:ext cx="54025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747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E33972-F8E8-4E9B-A404-E597A31C3486}"/>
                </a:ext>
              </a:extLst>
            </p:cNvPr>
            <p:cNvSpPr txBox="1"/>
            <p:nvPr/>
          </p:nvSpPr>
          <p:spPr>
            <a:xfrm>
              <a:off x="5205731" y="2299249"/>
              <a:ext cx="19706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SR-71 Blackbird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29DCCE3-DE61-4E6B-8658-84FB9499E5DA}"/>
                </a:ext>
              </a:extLst>
            </p:cNvPr>
            <p:cNvSpPr txBox="1"/>
            <p:nvPr/>
          </p:nvSpPr>
          <p:spPr>
            <a:xfrm>
              <a:off x="6879642" y="2301567"/>
              <a:ext cx="14392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New Horizons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646CE0B-6A99-4039-AF77-AD57FBECAEDF}"/>
                </a:ext>
              </a:extLst>
            </p:cNvPr>
            <p:cNvSpPr txBox="1"/>
            <p:nvPr/>
          </p:nvSpPr>
          <p:spPr>
            <a:xfrm>
              <a:off x="3965691" y="2521161"/>
              <a:ext cx="80616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(550mph)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D4E28E-0EA0-45E1-84E5-AFFA07EC9FB3}"/>
                </a:ext>
              </a:extLst>
            </p:cNvPr>
            <p:cNvSpPr txBox="1"/>
            <p:nvPr/>
          </p:nvSpPr>
          <p:spPr>
            <a:xfrm>
              <a:off x="5522356" y="2521161"/>
              <a:ext cx="9234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(2,700 mph)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B7D4B5-387A-4A6B-BD9F-8A90BFFA850A}"/>
                </a:ext>
              </a:extLst>
            </p:cNvPr>
            <p:cNvSpPr txBox="1"/>
            <p:nvPr/>
          </p:nvSpPr>
          <p:spPr>
            <a:xfrm>
              <a:off x="7047599" y="2521161"/>
              <a:ext cx="10720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(36,000 mph)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1B499B2-7C93-48B2-BA3E-63C9778C2787}"/>
              </a:ext>
            </a:extLst>
          </p:cNvPr>
          <p:cNvGrpSpPr/>
          <p:nvPr/>
        </p:nvGrpSpPr>
        <p:grpSpPr>
          <a:xfrm>
            <a:off x="3580534" y="2717325"/>
            <a:ext cx="4675681" cy="2054179"/>
            <a:chOff x="3580534" y="2717325"/>
            <a:chExt cx="4675681" cy="205417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6983ECC-5C44-4301-AAC7-9526119A2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0534" y="2717325"/>
              <a:ext cx="4675681" cy="157678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86811FA-4C6E-402F-9D96-4B0369F30BC6}"/>
                </a:ext>
              </a:extLst>
            </p:cNvPr>
            <p:cNvSpPr/>
            <p:nvPr/>
          </p:nvSpPr>
          <p:spPr>
            <a:xfrm>
              <a:off x="3580534" y="4292463"/>
              <a:ext cx="4672584" cy="41971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1193EBE-156C-4436-BFDA-70894B26EF51}"/>
                </a:ext>
              </a:extLst>
            </p:cNvPr>
            <p:cNvSpPr txBox="1"/>
            <p:nvPr/>
          </p:nvSpPr>
          <p:spPr>
            <a:xfrm>
              <a:off x="3845656" y="4303371"/>
              <a:ext cx="14392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New Horizons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A5D877F-6208-4CA0-86F5-1BC58282FD47}"/>
                </a:ext>
              </a:extLst>
            </p:cNvPr>
            <p:cNvSpPr txBox="1"/>
            <p:nvPr/>
          </p:nvSpPr>
          <p:spPr>
            <a:xfrm>
              <a:off x="3965691" y="4525283"/>
              <a:ext cx="9234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(36,000mph)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FB2DD7F-F6F3-4F9A-BBA4-941CB48ED92E}"/>
                </a:ext>
              </a:extLst>
            </p:cNvPr>
            <p:cNvSpPr txBox="1"/>
            <p:nvPr/>
          </p:nvSpPr>
          <p:spPr>
            <a:xfrm>
              <a:off x="5364044" y="4525283"/>
              <a:ext cx="1208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(177,000 mph)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04D3551-84EB-41C3-AAA1-288D8AD9A155}"/>
                </a:ext>
              </a:extLst>
            </p:cNvPr>
            <p:cNvSpPr txBox="1"/>
            <p:nvPr/>
          </p:nvSpPr>
          <p:spPr>
            <a:xfrm>
              <a:off x="7047598" y="4525283"/>
              <a:ext cx="120861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(2,365,000 mph)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FEACBB9-6425-4593-A042-78F57F4DEB8C}"/>
              </a:ext>
            </a:extLst>
          </p:cNvPr>
          <p:cNvGrpSpPr/>
          <p:nvPr/>
        </p:nvGrpSpPr>
        <p:grpSpPr>
          <a:xfrm>
            <a:off x="3575540" y="4712181"/>
            <a:ext cx="4689814" cy="2130019"/>
            <a:chOff x="3575540" y="4712181"/>
            <a:chExt cx="4689814" cy="213001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DD103AB-36AB-4441-8FA5-801A71573157}"/>
                </a:ext>
              </a:extLst>
            </p:cNvPr>
            <p:cNvSpPr txBox="1"/>
            <p:nvPr/>
          </p:nvSpPr>
          <p:spPr>
            <a:xfrm>
              <a:off x="3713840" y="6018583"/>
              <a:ext cx="28393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65xNew Horizons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C03B3BD-FD40-4158-BC65-74EF6D507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0533" y="4712181"/>
              <a:ext cx="4675681" cy="1576781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A024623-3EF6-4248-9276-11D036CB0796}"/>
                </a:ext>
              </a:extLst>
            </p:cNvPr>
            <p:cNvSpPr/>
            <p:nvPr/>
          </p:nvSpPr>
          <p:spPr>
            <a:xfrm>
              <a:off x="3580533" y="6287320"/>
              <a:ext cx="4672584" cy="5548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34BD2E-C8D5-4626-90FF-08834A18BA87}"/>
                </a:ext>
              </a:extLst>
            </p:cNvPr>
            <p:cNvSpPr txBox="1"/>
            <p:nvPr/>
          </p:nvSpPr>
          <p:spPr>
            <a:xfrm>
              <a:off x="3575540" y="6286571"/>
              <a:ext cx="18384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65xNew Horizons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041D025-DE2A-44CC-9739-6F07C2F42115}"/>
                </a:ext>
              </a:extLst>
            </p:cNvPr>
            <p:cNvSpPr txBox="1"/>
            <p:nvPr/>
          </p:nvSpPr>
          <p:spPr>
            <a:xfrm>
              <a:off x="3845656" y="6527507"/>
              <a:ext cx="111183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(2,365,000mph)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D74D94E-9424-4264-AE6D-F5B0A759009C}"/>
                </a:ext>
              </a:extLst>
            </p:cNvPr>
            <p:cNvSpPr txBox="1"/>
            <p:nvPr/>
          </p:nvSpPr>
          <p:spPr>
            <a:xfrm>
              <a:off x="5495344" y="6442090"/>
              <a:ext cx="12086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(11,570,000 mph / 0.017c)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889781-4F1B-4D97-B26F-3EABD87389CD}"/>
                </a:ext>
              </a:extLst>
            </p:cNvPr>
            <p:cNvSpPr txBox="1"/>
            <p:nvPr/>
          </p:nvSpPr>
          <p:spPr>
            <a:xfrm>
              <a:off x="6976744" y="6442090"/>
              <a:ext cx="12886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(152,000,000 mph / 0.2c)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B8F6F5D-8E00-4FB4-8B02-8BDD145B0D78}"/>
                </a:ext>
              </a:extLst>
            </p:cNvPr>
            <p:cNvSpPr txBox="1"/>
            <p:nvPr/>
          </p:nvSpPr>
          <p:spPr>
            <a:xfrm>
              <a:off x="6976745" y="6274430"/>
              <a:ext cx="11120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Laser Sail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88FD34A-918E-4E16-9443-11736C6460B6}"/>
              </a:ext>
            </a:extLst>
          </p:cNvPr>
          <p:cNvSpPr txBox="1"/>
          <p:nvPr/>
        </p:nvSpPr>
        <p:spPr>
          <a:xfrm>
            <a:off x="6879642" y="4279435"/>
            <a:ext cx="18384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65xNew Horizons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C095FF-8768-448A-8F25-C1F483D94551}"/>
              </a:ext>
            </a:extLst>
          </p:cNvPr>
          <p:cNvSpPr/>
          <p:nvPr/>
        </p:nvSpPr>
        <p:spPr>
          <a:xfrm>
            <a:off x="0" y="6488668"/>
            <a:ext cx="13855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Gif from Clay </a:t>
            </a:r>
            <a:r>
              <a:rPr lang="en-US" sz="1200" dirty="0" err="1"/>
              <a:t>Bavor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993066-F1B3-4FCF-A1C5-10FBEB21E8E2}"/>
              </a:ext>
            </a:extLst>
          </p:cNvPr>
          <p:cNvSpPr txBox="1"/>
          <p:nvPr/>
        </p:nvSpPr>
        <p:spPr>
          <a:xfrm>
            <a:off x="8686990" y="934340"/>
            <a:ext cx="32843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Took the first close up pictures of Pluto in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of the fastest man made objects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364796F-0795-4AEB-99AB-FB5F4B6C69E1}"/>
              </a:ext>
            </a:extLst>
          </p:cNvPr>
          <p:cNvCxnSpPr>
            <a:cxnSpLocks/>
          </p:cNvCxnSpPr>
          <p:nvPr/>
        </p:nvCxnSpPr>
        <p:spPr>
          <a:xfrm flipH="1">
            <a:off x="7910329" y="1658460"/>
            <a:ext cx="807810" cy="7772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9618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DF0559F3-55DD-4735-B44B-90948DD567AE}"/>
              </a:ext>
            </a:extLst>
          </p:cNvPr>
          <p:cNvGrpSpPr/>
          <p:nvPr/>
        </p:nvGrpSpPr>
        <p:grpSpPr>
          <a:xfrm>
            <a:off x="1520546" y="2538498"/>
            <a:ext cx="2639270" cy="1370437"/>
            <a:chOff x="1520546" y="2538498"/>
            <a:chExt cx="2639270" cy="137043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93C0670-F97A-4E9C-B605-E065F80974D2}"/>
                </a:ext>
              </a:extLst>
            </p:cNvPr>
            <p:cNvGrpSpPr/>
            <p:nvPr/>
          </p:nvGrpSpPr>
          <p:grpSpPr>
            <a:xfrm>
              <a:off x="1520546" y="3242352"/>
              <a:ext cx="2618000" cy="666583"/>
              <a:chOff x="2850321" y="2148840"/>
              <a:chExt cx="1136463" cy="404386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F2C8F45-89E9-44D1-815E-A5914057236C}"/>
                  </a:ext>
                </a:extLst>
              </p:cNvPr>
              <p:cNvCxnSpPr>
                <a:cxnSpLocks/>
              </p:cNvCxnSpPr>
              <p:nvPr/>
            </p:nvCxnSpPr>
            <p:spPr>
              <a:xfrm rot="11220000">
                <a:off x="2852928" y="2257051"/>
                <a:ext cx="1133856" cy="182880"/>
              </a:xfrm>
              <a:prstGeom prst="line">
                <a:avLst/>
              </a:prstGeom>
              <a:ln w="508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3D87BCB-58DC-4377-9003-F734B5C8266C}"/>
                  </a:ext>
                </a:extLst>
              </p:cNvPr>
              <p:cNvCxnSpPr>
                <a:cxnSpLocks/>
              </p:cNvCxnSpPr>
              <p:nvPr/>
            </p:nvCxnSpPr>
            <p:spPr>
              <a:xfrm rot="11220000">
                <a:off x="2850321" y="2370346"/>
                <a:ext cx="1133856" cy="182880"/>
              </a:xfrm>
              <a:prstGeom prst="line">
                <a:avLst/>
              </a:prstGeom>
              <a:ln w="508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FBDD1090-EEDA-4B45-B8A6-714B95606B7D}"/>
                  </a:ext>
                </a:extLst>
              </p:cNvPr>
              <p:cNvCxnSpPr>
                <a:cxnSpLocks/>
              </p:cNvCxnSpPr>
              <p:nvPr/>
            </p:nvCxnSpPr>
            <p:spPr>
              <a:xfrm rot="11220000">
                <a:off x="2852928" y="2148840"/>
                <a:ext cx="1133856" cy="182880"/>
              </a:xfrm>
              <a:prstGeom prst="line">
                <a:avLst/>
              </a:prstGeom>
              <a:ln w="508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033016F-CB96-40B7-BF45-DA6D91AFBD59}"/>
                </a:ext>
              </a:extLst>
            </p:cNvPr>
            <p:cNvCxnSpPr>
              <a:cxnSpLocks/>
            </p:cNvCxnSpPr>
            <p:nvPr/>
          </p:nvCxnSpPr>
          <p:spPr>
            <a:xfrm>
              <a:off x="3131862" y="2784127"/>
              <a:ext cx="0" cy="657118"/>
            </a:xfrm>
            <a:prstGeom prst="line">
              <a:avLst/>
            </a:prstGeom>
            <a:ln w="22225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F29EE7E1-9EDB-42D5-A51E-480505D3D1D2}"/>
                </a:ext>
              </a:extLst>
            </p:cNvPr>
            <p:cNvSpPr/>
            <p:nvPr/>
          </p:nvSpPr>
          <p:spPr>
            <a:xfrm>
              <a:off x="2857573" y="2974447"/>
              <a:ext cx="583222" cy="379001"/>
            </a:xfrm>
            <a:prstGeom prst="arc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19A4279-79C0-45D9-92DD-456165C93A54}"/>
                    </a:ext>
                  </a:extLst>
                </p:cNvPr>
                <p:cNvSpPr txBox="1"/>
                <p:nvPr/>
              </p:nvSpPr>
              <p:spPr>
                <a:xfrm>
                  <a:off x="3031447" y="2548773"/>
                  <a:ext cx="581441" cy="5073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𝝓</m:t>
                        </m:r>
                      </m:oMath>
                    </m:oMathPara>
                  </a14:m>
                  <a:endParaRPr lang="en-US" b="1" i="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19A4279-79C0-45D9-92DD-456165C93A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31447" y="2548773"/>
                  <a:ext cx="581441" cy="50733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hape 305">
              <a:extLst>
                <a:ext uri="{FF2B5EF4-FFF2-40B4-BE49-F238E27FC236}">
                  <a16:creationId xmlns:a16="http://schemas.microsoft.com/office/drawing/2014/main" id="{5156EBE5-CE7A-47E6-94EE-2AA78B5889C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5557" y="2800940"/>
              <a:ext cx="231709" cy="663203"/>
            </a:xfrm>
            <a:prstGeom prst="straightConnector1">
              <a:avLst/>
            </a:prstGeom>
            <a:noFill/>
            <a:ln w="5715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78493CE-5547-44C3-871E-ADF39354A2E2}"/>
                    </a:ext>
                  </a:extLst>
                </p:cNvPr>
                <p:cNvSpPr txBox="1"/>
                <p:nvPr/>
              </p:nvSpPr>
              <p:spPr>
                <a:xfrm>
                  <a:off x="3437559" y="2538498"/>
                  <a:ext cx="722257" cy="83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b="1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b="1" i="1" smtClean="0">
                                <a:solidFill>
                                  <a:schemeClr val="tx1">
                                    <a:lumMod val="50000"/>
                                    <a:lumOff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</m:acc>
                      </m:oMath>
                    </m:oMathPara>
                  </a14:m>
                  <a:endParaRPr lang="en-US" sz="1100" b="1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78493CE-5547-44C3-871E-ADF39354A2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7559" y="2538498"/>
                  <a:ext cx="722257" cy="8347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6EF66-4B73-4154-A47C-06EC7BEA32FD}"/>
              </a:ext>
            </a:extLst>
          </p:cNvPr>
          <p:cNvSpPr/>
          <p:nvPr/>
        </p:nvSpPr>
        <p:spPr>
          <a:xfrm>
            <a:off x="0" y="584810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Optical Forces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BB89A9-F3A2-4760-85FA-7E0FBFC7C239}"/>
              </a:ext>
            </a:extLst>
          </p:cNvPr>
          <p:cNvGrpSpPr/>
          <p:nvPr/>
        </p:nvGrpSpPr>
        <p:grpSpPr>
          <a:xfrm>
            <a:off x="1770137" y="4004673"/>
            <a:ext cx="5202043" cy="727983"/>
            <a:chOff x="4093938" y="3746664"/>
            <a:chExt cx="3137960" cy="52340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AC52E5-76F1-4593-8277-47B69CA53AC5}"/>
                </a:ext>
              </a:extLst>
            </p:cNvPr>
            <p:cNvSpPr txBox="1"/>
            <p:nvPr/>
          </p:nvSpPr>
          <p:spPr>
            <a:xfrm>
              <a:off x="5437056" y="3746664"/>
              <a:ext cx="17948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Force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6AC5486-9008-4436-B322-2D47179180BF}"/>
                </a:ext>
              </a:extLst>
            </p:cNvPr>
            <p:cNvGrpSpPr/>
            <p:nvPr/>
          </p:nvGrpSpPr>
          <p:grpSpPr>
            <a:xfrm>
              <a:off x="4093938" y="3784598"/>
              <a:ext cx="1338239" cy="485470"/>
              <a:chOff x="3002306" y="2642576"/>
              <a:chExt cx="904237" cy="465221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B724A3FE-4ADA-48A4-8568-36FD1D84A8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58978" y="2650597"/>
                <a:ext cx="182880" cy="457200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DF6B5DF8-0197-4593-90C3-8B8AE17CD3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2306" y="2650597"/>
                <a:ext cx="182880" cy="457200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B56BB127-FB68-4649-AD3E-F527C6488BD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83033" y="2642576"/>
                <a:ext cx="182880" cy="457200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65DCFC5E-6580-4269-8C30-EB11CAAC2A8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23663" y="2650597"/>
                <a:ext cx="182880" cy="457200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A6F73B9-024A-4311-8C15-00EC9082F956}"/>
              </a:ext>
            </a:extLst>
          </p:cNvPr>
          <p:cNvSpPr/>
          <p:nvPr/>
        </p:nvSpPr>
        <p:spPr>
          <a:xfrm>
            <a:off x="1539024" y="3987866"/>
            <a:ext cx="2602840" cy="18469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B1D94013-3867-4A6B-B989-BD362385B7F0}"/>
              </a:ext>
            </a:extLst>
          </p:cNvPr>
          <p:cNvGrpSpPr/>
          <p:nvPr/>
        </p:nvGrpSpPr>
        <p:grpSpPr>
          <a:xfrm>
            <a:off x="1464403" y="1136953"/>
            <a:ext cx="2613278" cy="1391350"/>
            <a:chOff x="1464403" y="1136953"/>
            <a:chExt cx="2613278" cy="139135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8950F40-08F7-4C63-B489-4EBC54E2CF3F}"/>
                </a:ext>
              </a:extLst>
            </p:cNvPr>
            <p:cNvCxnSpPr>
              <a:cxnSpLocks/>
            </p:cNvCxnSpPr>
            <p:nvPr/>
          </p:nvCxnSpPr>
          <p:spPr>
            <a:xfrm>
              <a:off x="2828626" y="1699299"/>
              <a:ext cx="0" cy="82900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4CAB157-9E70-4F3D-8F7C-F4BD13A55BC9}"/>
                    </a:ext>
                  </a:extLst>
                </p:cNvPr>
                <p:cNvSpPr txBox="1"/>
                <p:nvPr/>
              </p:nvSpPr>
              <p:spPr>
                <a:xfrm>
                  <a:off x="2039358" y="1624095"/>
                  <a:ext cx="722257" cy="6646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1100" b="1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4CAB157-9E70-4F3D-8F7C-F4BD13A55B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9358" y="1624095"/>
                  <a:ext cx="722257" cy="6646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F33109E6-7D90-46F5-A755-D07A9A22BEC2}"/>
                </a:ext>
              </a:extLst>
            </p:cNvPr>
            <p:cNvCxnSpPr>
              <a:cxnSpLocks/>
            </p:cNvCxnSpPr>
            <p:nvPr/>
          </p:nvCxnSpPr>
          <p:spPr>
            <a:xfrm rot="10320000">
              <a:off x="1464403" y="1309249"/>
              <a:ext cx="2611995" cy="3657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BA5982B-EFE7-499D-903F-092FDAC5DA89}"/>
                </a:ext>
              </a:extLst>
            </p:cNvPr>
            <p:cNvCxnSpPr>
              <a:cxnSpLocks/>
            </p:cNvCxnSpPr>
            <p:nvPr/>
          </p:nvCxnSpPr>
          <p:spPr>
            <a:xfrm rot="10320000">
              <a:off x="1465686" y="1490752"/>
              <a:ext cx="2611995" cy="3657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6B8A1840-3F48-44AC-B0CB-94BEE237FFBD}"/>
                </a:ext>
              </a:extLst>
            </p:cNvPr>
            <p:cNvCxnSpPr>
              <a:cxnSpLocks/>
            </p:cNvCxnSpPr>
            <p:nvPr/>
          </p:nvCxnSpPr>
          <p:spPr>
            <a:xfrm rot="10320000">
              <a:off x="1465686" y="1136953"/>
              <a:ext cx="2611995" cy="3657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932B121-AA20-4DFD-88D4-41D41F219886}"/>
              </a:ext>
            </a:extLst>
          </p:cNvPr>
          <p:cNvSpPr txBox="1"/>
          <p:nvPr/>
        </p:nvSpPr>
        <p:spPr>
          <a:xfrm>
            <a:off x="1449890" y="5772749"/>
            <a:ext cx="6335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Laser Sail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7470DEC-BFC7-4224-9CD4-8696C2854012}"/>
              </a:ext>
            </a:extLst>
          </p:cNvPr>
          <p:cNvSpPr txBox="1"/>
          <p:nvPr/>
        </p:nvSpPr>
        <p:spPr>
          <a:xfrm>
            <a:off x="6771955" y="1775413"/>
            <a:ext cx="4274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Force is determined by the reflected/refracted light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8A5558-6642-4540-B182-3916E145D254}"/>
              </a:ext>
            </a:extLst>
          </p:cNvPr>
          <p:cNvSpPr txBox="1"/>
          <p:nvPr/>
        </p:nvSpPr>
        <p:spPr>
          <a:xfrm>
            <a:off x="6771955" y="3619712"/>
            <a:ext cx="4026135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If we control how the light reflects/refracts, we can control the optical forces</a:t>
            </a:r>
            <a:endParaRPr lang="en-US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E4B3CC97-DFBE-47A4-B45C-C3B7E55076FD}"/>
              </a:ext>
            </a:extLst>
          </p:cNvPr>
          <p:cNvSpPr/>
          <p:nvPr/>
        </p:nvSpPr>
        <p:spPr>
          <a:xfrm>
            <a:off x="1537254" y="3980182"/>
            <a:ext cx="2602840" cy="184690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C2869D65-CB5B-4BE2-B703-292AD76665E7}"/>
              </a:ext>
            </a:extLst>
          </p:cNvPr>
          <p:cNvGrpSpPr/>
          <p:nvPr/>
        </p:nvGrpSpPr>
        <p:grpSpPr>
          <a:xfrm>
            <a:off x="1459463" y="2656009"/>
            <a:ext cx="2686390" cy="1237015"/>
            <a:chOff x="2467704" y="2768835"/>
            <a:chExt cx="2686390" cy="1237015"/>
          </a:xfrm>
        </p:grpSpPr>
        <p:cxnSp>
          <p:nvCxnSpPr>
            <p:cNvPr id="138" name="Shape 305">
              <a:extLst>
                <a:ext uri="{FF2B5EF4-FFF2-40B4-BE49-F238E27FC236}">
                  <a16:creationId xmlns:a16="http://schemas.microsoft.com/office/drawing/2014/main" id="{70F6B004-66C2-4EDE-B384-822366F5EB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07210" y="2768835"/>
              <a:ext cx="16824" cy="750144"/>
            </a:xfrm>
            <a:prstGeom prst="straightConnector1">
              <a:avLst/>
            </a:prstGeom>
            <a:noFill/>
            <a:ln w="57150" cap="flat" cmpd="sng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CD772AEC-C919-4D91-BE40-39C243B046A6}"/>
                </a:ext>
              </a:extLst>
            </p:cNvPr>
            <p:cNvGrpSpPr/>
            <p:nvPr/>
          </p:nvGrpSpPr>
          <p:grpSpPr>
            <a:xfrm>
              <a:off x="2467704" y="3015800"/>
              <a:ext cx="2686390" cy="990050"/>
              <a:chOff x="4457278" y="2941916"/>
              <a:chExt cx="2686390" cy="990050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10D13332-FF7E-403B-848B-8F4A769B3B15}"/>
                  </a:ext>
                </a:extLst>
              </p:cNvPr>
              <p:cNvGrpSpPr/>
              <p:nvPr/>
            </p:nvGrpSpPr>
            <p:grpSpPr>
              <a:xfrm rot="20789061">
                <a:off x="4457278" y="3281824"/>
                <a:ext cx="2686390" cy="650142"/>
                <a:chOff x="2824875" y="2150265"/>
                <a:chExt cx="1166150" cy="394412"/>
              </a:xfrm>
            </p:grpSpPr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B968FF6C-0179-4E44-A96C-135401EF24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220000">
                  <a:off x="2840205" y="2252778"/>
                  <a:ext cx="1133856" cy="182880"/>
                </a:xfrm>
                <a:prstGeom prst="line">
                  <a:avLst/>
                </a:prstGeom>
                <a:ln w="508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01338FB1-7BB7-423A-87E0-52D97D1379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220000">
                  <a:off x="2824875" y="2361797"/>
                  <a:ext cx="1133856" cy="182880"/>
                </a:xfrm>
                <a:prstGeom prst="line">
                  <a:avLst/>
                </a:prstGeom>
                <a:ln w="508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>
                  <a:extLst>
                    <a:ext uri="{FF2B5EF4-FFF2-40B4-BE49-F238E27FC236}">
                      <a16:creationId xmlns:a16="http://schemas.microsoft.com/office/drawing/2014/main" id="{0FF20F84-7B6A-4379-83C8-C0560773F8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1220000">
                  <a:off x="2857169" y="2150265"/>
                  <a:ext cx="1133856" cy="182880"/>
                </a:xfrm>
                <a:prstGeom prst="line">
                  <a:avLst/>
                </a:prstGeom>
                <a:ln w="50800"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E6BA1958-3CA2-4A14-B420-254875437132}"/>
                      </a:ext>
                    </a:extLst>
                  </p:cNvPr>
                  <p:cNvSpPr txBox="1"/>
                  <p:nvPr/>
                </p:nvSpPr>
                <p:spPr>
                  <a:xfrm>
                    <a:off x="5237879" y="2941916"/>
                    <a:ext cx="722257" cy="83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⃗"/>
                              <m:ctrlPr>
                                <a:rPr lang="en-US" sz="2400" b="1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1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𝑹</m:t>
                              </m:r>
                            </m:e>
                          </m:acc>
                        </m:oMath>
                      </m:oMathPara>
                    </a14:m>
                    <a:endParaRPr lang="en-US" sz="1100" b="1" dirty="0">
                      <a:solidFill>
                        <a:schemeClr val="accent2">
                          <a:lumMod val="75000"/>
                          <a:lumOff val="2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E6BA1958-3CA2-4A14-B420-25487543713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37879" y="2941916"/>
                    <a:ext cx="722257" cy="834775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3F6FCB1C-35CB-4F3F-A121-79098B3099C4}"/>
              </a:ext>
            </a:extLst>
          </p:cNvPr>
          <p:cNvGrpSpPr/>
          <p:nvPr/>
        </p:nvGrpSpPr>
        <p:grpSpPr>
          <a:xfrm>
            <a:off x="1462633" y="1129269"/>
            <a:ext cx="2613278" cy="1391350"/>
            <a:chOff x="4460448" y="1168211"/>
            <a:chExt cx="2613278" cy="1391350"/>
          </a:xfrm>
        </p:grpSpPr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93619E2A-10C9-4442-BB0C-7EA92D742BD9}"/>
                </a:ext>
              </a:extLst>
            </p:cNvPr>
            <p:cNvCxnSpPr>
              <a:cxnSpLocks/>
            </p:cNvCxnSpPr>
            <p:nvPr/>
          </p:nvCxnSpPr>
          <p:spPr>
            <a:xfrm>
              <a:off x="5824671" y="1730557"/>
              <a:ext cx="0" cy="82900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265BBCC0-398D-49B4-B4D7-F59C88654CC6}"/>
                    </a:ext>
                  </a:extLst>
                </p:cNvPr>
                <p:cNvSpPr txBox="1"/>
                <p:nvPr/>
              </p:nvSpPr>
              <p:spPr>
                <a:xfrm>
                  <a:off x="5035403" y="1655353"/>
                  <a:ext cx="722257" cy="6646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𝑷</m:t>
                                </m:r>
                              </m:e>
                              <m:sub>
                                <m:r>
                                  <a:rPr lang="en-US" sz="2400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𝒊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1100" b="1" dirty="0">
                    <a:solidFill>
                      <a:schemeClr val="accent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265BBCC0-398D-49B4-B4D7-F59C88654C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5403" y="1655353"/>
                  <a:ext cx="722257" cy="66460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957293DC-599A-4A99-A681-541B6ED91C83}"/>
                </a:ext>
              </a:extLst>
            </p:cNvPr>
            <p:cNvCxnSpPr>
              <a:cxnSpLocks/>
            </p:cNvCxnSpPr>
            <p:nvPr/>
          </p:nvCxnSpPr>
          <p:spPr>
            <a:xfrm rot="10320000">
              <a:off x="4460448" y="1340507"/>
              <a:ext cx="2611995" cy="3657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:a16="http://schemas.microsoft.com/office/drawing/2014/main" id="{4E79E8AA-66CC-4CB5-982D-6ADBE3213E01}"/>
                </a:ext>
              </a:extLst>
            </p:cNvPr>
            <p:cNvCxnSpPr>
              <a:cxnSpLocks/>
            </p:cNvCxnSpPr>
            <p:nvPr/>
          </p:nvCxnSpPr>
          <p:spPr>
            <a:xfrm rot="10320000">
              <a:off x="4461731" y="1522010"/>
              <a:ext cx="2611995" cy="3657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3289BD8B-84DE-4673-8160-05CA479A7365}"/>
                </a:ext>
              </a:extLst>
            </p:cNvPr>
            <p:cNvCxnSpPr>
              <a:cxnSpLocks/>
            </p:cNvCxnSpPr>
            <p:nvPr/>
          </p:nvCxnSpPr>
          <p:spPr>
            <a:xfrm rot="10320000">
              <a:off x="4461731" y="1168211"/>
              <a:ext cx="2611995" cy="365760"/>
            </a:xfrm>
            <a:prstGeom prst="line">
              <a:avLst/>
            </a:prstGeom>
            <a:ln w="508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4E8F942-8667-462D-B165-D500C578C78C}"/>
              </a:ext>
            </a:extLst>
          </p:cNvPr>
          <p:cNvGrpSpPr/>
          <p:nvPr/>
        </p:nvGrpSpPr>
        <p:grpSpPr>
          <a:xfrm>
            <a:off x="1857443" y="3833767"/>
            <a:ext cx="4942050" cy="1468158"/>
            <a:chOff x="4855258" y="3862661"/>
            <a:chExt cx="4942050" cy="1468158"/>
          </a:xfrm>
        </p:grpSpPr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3491A8B-3387-4027-8D31-23662E4C53C3}"/>
                </a:ext>
              </a:extLst>
            </p:cNvPr>
            <p:cNvSpPr txBox="1"/>
            <p:nvPr/>
          </p:nvSpPr>
          <p:spPr>
            <a:xfrm>
              <a:off x="6821857" y="4146228"/>
              <a:ext cx="2975451" cy="642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B050"/>
                  </a:solidFill>
                </a:rPr>
                <a:t>Force</a:t>
              </a:r>
              <a:endParaRPr lang="en-US" sz="2400" b="1" dirty="0">
                <a:solidFill>
                  <a:srgbClr val="00B050"/>
                </a:solidFill>
              </a:endParaRPr>
            </a:p>
          </p:txBody>
        </p: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2FD690E7-C470-419F-92A5-A161E3D12283}"/>
                </a:ext>
              </a:extLst>
            </p:cNvPr>
            <p:cNvGrpSpPr/>
            <p:nvPr/>
          </p:nvGrpSpPr>
          <p:grpSpPr>
            <a:xfrm rot="19646606">
              <a:off x="4855258" y="3862661"/>
              <a:ext cx="1704807" cy="1468158"/>
              <a:chOff x="3094874" y="2405515"/>
              <a:chExt cx="694857" cy="1011549"/>
            </a:xfrm>
          </p:grpSpPr>
          <p:cxnSp>
            <p:nvCxnSpPr>
              <p:cNvPr id="154" name="Straight Arrow Connector 153">
                <a:extLst>
                  <a:ext uri="{FF2B5EF4-FFF2-40B4-BE49-F238E27FC236}">
                    <a16:creationId xmlns:a16="http://schemas.microsoft.com/office/drawing/2014/main" id="{6178F712-D259-4EAE-B2D1-90048CCEF25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276610" y="2603914"/>
                <a:ext cx="182880" cy="457200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>
                <a:extLst>
                  <a:ext uri="{FF2B5EF4-FFF2-40B4-BE49-F238E27FC236}">
                    <a16:creationId xmlns:a16="http://schemas.microsoft.com/office/drawing/2014/main" id="{B1FDB93E-E8B5-4C2E-A02D-AE01155FA4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94874" y="2405515"/>
                <a:ext cx="182880" cy="457200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>
                <a:extLst>
                  <a:ext uri="{FF2B5EF4-FFF2-40B4-BE49-F238E27FC236}">
                    <a16:creationId xmlns:a16="http://schemas.microsoft.com/office/drawing/2014/main" id="{4816C31D-81D3-4264-B19A-48C2C6E94AC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34545" y="2770953"/>
                <a:ext cx="182880" cy="457200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>
                <a:extLst>
                  <a:ext uri="{FF2B5EF4-FFF2-40B4-BE49-F238E27FC236}">
                    <a16:creationId xmlns:a16="http://schemas.microsoft.com/office/drawing/2014/main" id="{B9D226A2-215B-4255-84CB-6785B3C1F80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06851" y="2959864"/>
                <a:ext cx="182880" cy="457200"/>
              </a:xfrm>
              <a:prstGeom prst="straightConnector1">
                <a:avLst/>
              </a:prstGeom>
              <a:ln w="63500">
                <a:solidFill>
                  <a:srgbClr val="00B05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4384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2222E-6 L -3.33333E-6 0.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-0.00274 -0.211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057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2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2.59259E-6 L 0.03242 -0.1571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787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5" grpId="0"/>
      <p:bldP spid="4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Metasurface Based Laser Sail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B81B1B-F5BC-4C64-A56D-9B35D4C5B25C}"/>
              </a:ext>
            </a:extLst>
          </p:cNvPr>
          <p:cNvSpPr txBox="1"/>
          <p:nvPr/>
        </p:nvSpPr>
        <p:spPr>
          <a:xfrm>
            <a:off x="250144" y="843404"/>
            <a:ext cx="11677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Thin, lightweight structure with subwavelength scattering elements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Controls the phase and magnitude of reflected/refracted light</a:t>
            </a:r>
          </a:p>
          <a:p>
            <a:endParaRPr lang="en-US" sz="2400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04975C-8422-4C76-BD71-85F477C6F497}"/>
              </a:ext>
            </a:extLst>
          </p:cNvPr>
          <p:cNvGrpSpPr/>
          <p:nvPr/>
        </p:nvGrpSpPr>
        <p:grpSpPr>
          <a:xfrm>
            <a:off x="1762759" y="2686050"/>
            <a:ext cx="2304415" cy="2095500"/>
            <a:chOff x="1762759" y="2686050"/>
            <a:chExt cx="2304415" cy="2095500"/>
          </a:xfrm>
        </p:grpSpPr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C85D9A36-9A9B-4D44-A644-A74EF07AC522}"/>
                </a:ext>
              </a:extLst>
            </p:cNvPr>
            <p:cNvSpPr/>
            <p:nvPr/>
          </p:nvSpPr>
          <p:spPr>
            <a:xfrm rot="10800000">
              <a:off x="1762759" y="3028949"/>
              <a:ext cx="2304415" cy="1200329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D21CB60C-EAF7-47D9-9882-ABB5D6CD47BD}"/>
                </a:ext>
              </a:extLst>
            </p:cNvPr>
            <p:cNvGrpSpPr/>
            <p:nvPr/>
          </p:nvGrpSpPr>
          <p:grpSpPr>
            <a:xfrm>
              <a:off x="2905441" y="2686050"/>
              <a:ext cx="666434" cy="2095500"/>
              <a:chOff x="2905441" y="2686050"/>
              <a:chExt cx="666434" cy="2095500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11C1FFD-993B-466B-8A7D-A522D23F6E2B}"/>
                  </a:ext>
                </a:extLst>
              </p:cNvPr>
              <p:cNvCxnSpPr>
                <a:endCxn id="5" idx="5"/>
              </p:cNvCxnSpPr>
              <p:nvPr/>
            </p:nvCxnSpPr>
            <p:spPr>
              <a:xfrm>
                <a:off x="2914966" y="2686050"/>
                <a:ext cx="0" cy="943063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C59821A7-AF16-4FFA-8811-9A23A46009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05441" y="3610063"/>
                <a:ext cx="666434" cy="1171487"/>
              </a:xfrm>
              <a:prstGeom prst="straightConnector1">
                <a:avLst/>
              </a:prstGeom>
              <a:ln w="57150"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879C9D55-BC9B-4693-827D-60FC6E7F68EB}"/>
              </a:ext>
            </a:extLst>
          </p:cNvPr>
          <p:cNvSpPr/>
          <p:nvPr/>
        </p:nvSpPr>
        <p:spPr>
          <a:xfrm>
            <a:off x="5722343" y="3486207"/>
            <a:ext cx="2631085" cy="142906"/>
          </a:xfrm>
          <a:prstGeom prst="rect">
            <a:avLst/>
          </a:prstGeom>
          <a:solidFill>
            <a:srgbClr val="E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85AC1CF4-7C46-4053-9820-E21E25D4A241}"/>
              </a:ext>
            </a:extLst>
          </p:cNvPr>
          <p:cNvGrpSpPr/>
          <p:nvPr/>
        </p:nvGrpSpPr>
        <p:grpSpPr>
          <a:xfrm flipH="1">
            <a:off x="8012932" y="2688509"/>
            <a:ext cx="985439" cy="1545787"/>
            <a:chOff x="7871589" y="2703030"/>
            <a:chExt cx="985439" cy="213181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E61A337-231A-4B01-B0C5-C3A3B04B833D}"/>
                </a:ext>
              </a:extLst>
            </p:cNvPr>
            <p:cNvSpPr/>
            <p:nvPr/>
          </p:nvSpPr>
          <p:spPr>
            <a:xfrm>
              <a:off x="8534448" y="3804822"/>
              <a:ext cx="322580" cy="172280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0E6D681-F2DB-46AF-A6D8-FF21DFF12C65}"/>
                </a:ext>
              </a:extLst>
            </p:cNvPr>
            <p:cNvCxnSpPr>
              <a:cxnSpLocks/>
            </p:cNvCxnSpPr>
            <p:nvPr/>
          </p:nvCxnSpPr>
          <p:spPr>
            <a:xfrm>
              <a:off x="7885271" y="2703030"/>
              <a:ext cx="644018" cy="1081644"/>
            </a:xfrm>
            <a:prstGeom prst="line">
              <a:avLst/>
            </a:prstGeom>
            <a:ln w="317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E4B90F4-4407-487C-99CE-CC2EFEE06A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71589" y="3940422"/>
              <a:ext cx="667464" cy="894420"/>
            </a:xfrm>
            <a:prstGeom prst="line">
              <a:avLst/>
            </a:prstGeom>
            <a:ln w="3175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AF3FC86-9819-4E20-AF02-28E463AA9766}"/>
              </a:ext>
            </a:extLst>
          </p:cNvPr>
          <p:cNvCxnSpPr/>
          <p:nvPr/>
        </p:nvCxnSpPr>
        <p:spPr>
          <a:xfrm>
            <a:off x="7075209" y="2669460"/>
            <a:ext cx="0" cy="94306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E9CB008F-A445-448F-ABCB-F144C146A094}"/>
              </a:ext>
            </a:extLst>
          </p:cNvPr>
          <p:cNvCxnSpPr>
            <a:cxnSpLocks/>
          </p:cNvCxnSpPr>
          <p:nvPr/>
        </p:nvCxnSpPr>
        <p:spPr>
          <a:xfrm>
            <a:off x="7065684" y="3593473"/>
            <a:ext cx="666434" cy="117148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5" name="Picture 94" descr="A close up of a sign&#10;&#10;Description automatically generated">
            <a:extLst>
              <a:ext uri="{FF2B5EF4-FFF2-40B4-BE49-F238E27FC236}">
                <a16:creationId xmlns:a16="http://schemas.microsoft.com/office/drawing/2014/main" id="{A3059D36-7C17-4F63-AFF2-1A88E0AF9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107" y="2698733"/>
            <a:ext cx="2038551" cy="151915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B7ADBDB-5626-487D-A117-1CF4C2D21597}"/>
              </a:ext>
            </a:extLst>
          </p:cNvPr>
          <p:cNvSpPr txBox="1"/>
          <p:nvPr/>
        </p:nvSpPr>
        <p:spPr>
          <a:xfrm>
            <a:off x="3690679" y="2934354"/>
            <a:ext cx="371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2E696A7F-AE1F-46BA-A95A-46F3B742F869}"/>
              </a:ext>
            </a:extLst>
          </p:cNvPr>
          <p:cNvSpPr txBox="1"/>
          <p:nvPr/>
        </p:nvSpPr>
        <p:spPr>
          <a:xfrm>
            <a:off x="1919445" y="4917784"/>
            <a:ext cx="3162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Prism Beam Steering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2A0206F-0CD1-4733-A2E5-4CD174D89EEC}"/>
              </a:ext>
            </a:extLst>
          </p:cNvPr>
          <p:cNvSpPr txBox="1"/>
          <p:nvPr/>
        </p:nvSpPr>
        <p:spPr>
          <a:xfrm>
            <a:off x="5802576" y="4917784"/>
            <a:ext cx="3793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Metasurface Beam Steering</a:t>
            </a:r>
          </a:p>
        </p:txBody>
      </p:sp>
      <p:sp>
        <p:nvSpPr>
          <p:cNvPr id="100" name="Right Brace 99">
            <a:extLst>
              <a:ext uri="{FF2B5EF4-FFF2-40B4-BE49-F238E27FC236}">
                <a16:creationId xmlns:a16="http://schemas.microsoft.com/office/drawing/2014/main" id="{9998363C-BF28-474D-8AAA-B5FB651BDB10}"/>
              </a:ext>
            </a:extLst>
          </p:cNvPr>
          <p:cNvSpPr/>
          <p:nvPr/>
        </p:nvSpPr>
        <p:spPr>
          <a:xfrm>
            <a:off x="4143374" y="3028949"/>
            <a:ext cx="300749" cy="1200329"/>
          </a:xfrm>
          <a:prstGeom prst="rightBrace">
            <a:avLst>
              <a:gd name="adj1" fmla="val 96613"/>
              <a:gd name="adj2" fmla="val 48414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166C72F-336D-465C-92C1-74041FED82CF}"/>
              </a:ext>
            </a:extLst>
          </p:cNvPr>
          <p:cNvSpPr txBox="1"/>
          <p:nvPr/>
        </p:nvSpPr>
        <p:spPr>
          <a:xfrm>
            <a:off x="4502891" y="3408807"/>
            <a:ext cx="1016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~cm</a:t>
            </a:r>
          </a:p>
        </p:txBody>
      </p:sp>
      <p:sp>
        <p:nvSpPr>
          <p:cNvPr id="102" name="Right Brace 101">
            <a:extLst>
              <a:ext uri="{FF2B5EF4-FFF2-40B4-BE49-F238E27FC236}">
                <a16:creationId xmlns:a16="http://schemas.microsoft.com/office/drawing/2014/main" id="{31EE9B9F-F169-45F8-AE5C-64024EEFE19B}"/>
              </a:ext>
            </a:extLst>
          </p:cNvPr>
          <p:cNvSpPr/>
          <p:nvPr/>
        </p:nvSpPr>
        <p:spPr>
          <a:xfrm>
            <a:off x="11036659" y="3028949"/>
            <a:ext cx="198794" cy="648548"/>
          </a:xfrm>
          <a:prstGeom prst="rightBrace">
            <a:avLst>
              <a:gd name="adj1" fmla="val 4991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6DDF7E15-6C8D-4FF8-8E26-043EA3C26C87}"/>
              </a:ext>
            </a:extLst>
          </p:cNvPr>
          <p:cNvSpPr/>
          <p:nvPr/>
        </p:nvSpPr>
        <p:spPr>
          <a:xfrm>
            <a:off x="11321344" y="3180545"/>
            <a:ext cx="6078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/>
              <a:t>m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FE11B2D-75E5-44D6-BF8C-552D9838B808}"/>
              </a:ext>
            </a:extLst>
          </p:cNvPr>
          <p:cNvSpPr txBox="1"/>
          <p:nvPr/>
        </p:nvSpPr>
        <p:spPr>
          <a:xfrm>
            <a:off x="1644511" y="6483101"/>
            <a:ext cx="37644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D. </a:t>
            </a:r>
            <a:r>
              <a:rPr lang="en-US" sz="1200" dirty="0" err="1"/>
              <a:t>Fattal</a:t>
            </a:r>
            <a:r>
              <a:rPr lang="en-US" sz="1200" dirty="0"/>
              <a:t>, et. al., Nature Photonics 4, 466 (2010).</a:t>
            </a:r>
          </a:p>
          <a:p>
            <a:endParaRPr lang="en-US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3CB52DDF-9BE2-46B6-ACD0-96F1AC7176EB}"/>
              </a:ext>
            </a:extLst>
          </p:cNvPr>
          <p:cNvSpPr txBox="1"/>
          <p:nvPr/>
        </p:nvSpPr>
        <p:spPr>
          <a:xfrm>
            <a:off x="1005929" y="2040742"/>
            <a:ext cx="4883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Reflective Metasurface Focusing Lens</a:t>
            </a:r>
            <a:endParaRPr lang="en-US" sz="2000" dirty="0"/>
          </a:p>
        </p:txBody>
      </p:sp>
      <p:pic>
        <p:nvPicPr>
          <p:cNvPr id="108" name="Picture 5">
            <a:extLst>
              <a:ext uri="{FF2B5EF4-FFF2-40B4-BE49-F238E27FC236}">
                <a16:creationId xmlns:a16="http://schemas.microsoft.com/office/drawing/2014/main" id="{4EB78AAF-91E7-46DA-ACE3-7E15D0AA5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846" y="2766709"/>
            <a:ext cx="6431030" cy="206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40C91403-A0F9-4E6C-A2A7-AECA26974226}"/>
              </a:ext>
            </a:extLst>
          </p:cNvPr>
          <p:cNvSpPr txBox="1"/>
          <p:nvPr/>
        </p:nvSpPr>
        <p:spPr>
          <a:xfrm>
            <a:off x="7209366" y="5402344"/>
            <a:ext cx="50737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Y. Yang, et. al. </a:t>
            </a:r>
            <a:r>
              <a:rPr lang="en-US" sz="1200" dirty="0" err="1"/>
              <a:t>Nanoletters</a:t>
            </a:r>
            <a:r>
              <a:rPr lang="en-US" sz="1200" dirty="0"/>
              <a:t> 14, 1394 (2014).</a:t>
            </a:r>
          </a:p>
          <a:p>
            <a:endParaRPr lang="en-US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34FA64AF-3A48-4009-B9D4-7BE5D2989C82}"/>
              </a:ext>
            </a:extLst>
          </p:cNvPr>
          <p:cNvSpPr txBox="1"/>
          <p:nvPr/>
        </p:nvSpPr>
        <p:spPr>
          <a:xfrm>
            <a:off x="6731183" y="2048798"/>
            <a:ext cx="4068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Optical Vortex Beam Creation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5C8050C-7B2E-4B39-BEB8-4650A514E5B8}"/>
              </a:ext>
            </a:extLst>
          </p:cNvPr>
          <p:cNvSpPr txBox="1"/>
          <p:nvPr/>
        </p:nvSpPr>
        <p:spPr>
          <a:xfrm>
            <a:off x="5082139" y="5825324"/>
            <a:ext cx="5968886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Arbitrary wave-fronts can be generated with a metasurface 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841C933E-14AF-4DFE-9422-F8F33C0A3F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0498" y="2553528"/>
            <a:ext cx="2685405" cy="392607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8816F6-52DB-4B77-8770-8F366E7D7B71}"/>
              </a:ext>
            </a:extLst>
          </p:cNvPr>
          <p:cNvCxnSpPr/>
          <p:nvPr/>
        </p:nvCxnSpPr>
        <p:spPr>
          <a:xfrm>
            <a:off x="3368842" y="2366650"/>
            <a:ext cx="157890" cy="4159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12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96" grpId="0"/>
      <p:bldP spid="97" grpId="0"/>
      <p:bldP spid="99" grpId="0"/>
      <p:bldP spid="100" grpId="0" animBg="1"/>
      <p:bldP spid="101" grpId="0"/>
      <p:bldP spid="102" grpId="0" animBg="1"/>
      <p:bldP spid="103" grpId="0"/>
      <p:bldP spid="105" grpId="0"/>
      <p:bldP spid="106" grpId="0"/>
      <p:bldP spid="109" grpId="0"/>
      <p:bldP spid="110" grpId="0"/>
      <p:bldP spid="1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Metasurface Example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mtClean="0"/>
              <a:t>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66018C-FD4A-43E9-8EAE-DDB45156E8C9}"/>
              </a:ext>
            </a:extLst>
          </p:cNvPr>
          <p:cNvSpPr/>
          <p:nvPr/>
        </p:nvSpPr>
        <p:spPr>
          <a:xfrm>
            <a:off x="4593328" y="4348694"/>
            <a:ext cx="3417065" cy="210312"/>
          </a:xfrm>
          <a:prstGeom prst="rect">
            <a:avLst/>
          </a:prstGeom>
          <a:pattFill prst="pct60">
            <a:fgClr>
              <a:srgbClr val="E066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958F997-92A4-41EA-BCF5-E430AD45917F}"/>
              </a:ext>
            </a:extLst>
          </p:cNvPr>
          <p:cNvGrpSpPr/>
          <p:nvPr/>
        </p:nvGrpSpPr>
        <p:grpSpPr>
          <a:xfrm>
            <a:off x="4106691" y="3501985"/>
            <a:ext cx="626534" cy="1813971"/>
            <a:chOff x="1769146" y="1201547"/>
            <a:chExt cx="997694" cy="181397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C46C0E-B631-484C-A3FB-9DD77F02E463}"/>
                </a:ext>
              </a:extLst>
            </p:cNvPr>
            <p:cNvSpPr/>
            <p:nvPr/>
          </p:nvSpPr>
          <p:spPr>
            <a:xfrm>
              <a:off x="2544069" y="2048256"/>
              <a:ext cx="222771" cy="20106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594B29B-8624-4857-B841-8382FD3FEB39}"/>
                </a:ext>
              </a:extLst>
            </p:cNvPr>
            <p:cNvCxnSpPr>
              <a:cxnSpLocks/>
            </p:cNvCxnSpPr>
            <p:nvPr/>
          </p:nvCxnSpPr>
          <p:spPr>
            <a:xfrm>
              <a:off x="1793473" y="1201547"/>
              <a:ext cx="750597" cy="837465"/>
            </a:xfrm>
            <a:prstGeom prst="line">
              <a:avLst/>
            </a:prstGeom>
            <a:ln w="254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A7AEB4-F94A-4375-8187-27053F8B7A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9146" y="2256742"/>
              <a:ext cx="750598" cy="758776"/>
            </a:xfrm>
            <a:prstGeom prst="line">
              <a:avLst/>
            </a:prstGeom>
            <a:ln w="254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B7085FA-0F15-41C2-AE59-F055FD592B5F}"/>
              </a:ext>
            </a:extLst>
          </p:cNvPr>
          <p:cNvSpPr txBox="1"/>
          <p:nvPr/>
        </p:nvSpPr>
        <p:spPr>
          <a:xfrm>
            <a:off x="8753540" y="1158159"/>
            <a:ext cx="4645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Gaussian Beam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9514D4A-5AB5-42CE-B93A-3B0D08438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128" r="6838" b="-4129"/>
          <a:stretch/>
        </p:blipFill>
        <p:spPr>
          <a:xfrm>
            <a:off x="1615163" y="3489158"/>
            <a:ext cx="2468880" cy="182880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AEB6123-84AA-4D2C-9E28-F75AD3703B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58" t="4456" r="283" b="-4456"/>
          <a:stretch/>
        </p:blipFill>
        <p:spPr>
          <a:xfrm>
            <a:off x="8516227" y="3520216"/>
            <a:ext cx="2468880" cy="182880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A1FBC1B-7533-48D9-B927-8943983E5B82}"/>
              </a:ext>
            </a:extLst>
          </p:cNvPr>
          <p:cNvGrpSpPr/>
          <p:nvPr/>
        </p:nvGrpSpPr>
        <p:grpSpPr>
          <a:xfrm flipH="1">
            <a:off x="7864929" y="3499113"/>
            <a:ext cx="626534" cy="1813971"/>
            <a:chOff x="1769146" y="1201547"/>
            <a:chExt cx="997694" cy="181397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CA92BFC-D4E9-4DA9-90A6-D227851D2DE0}"/>
                </a:ext>
              </a:extLst>
            </p:cNvPr>
            <p:cNvSpPr/>
            <p:nvPr/>
          </p:nvSpPr>
          <p:spPr>
            <a:xfrm>
              <a:off x="2544069" y="2048256"/>
              <a:ext cx="222771" cy="201068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0297114-C857-4416-A261-4CD109C76C2F}"/>
                </a:ext>
              </a:extLst>
            </p:cNvPr>
            <p:cNvCxnSpPr>
              <a:cxnSpLocks/>
            </p:cNvCxnSpPr>
            <p:nvPr/>
          </p:nvCxnSpPr>
          <p:spPr>
            <a:xfrm>
              <a:off x="1793473" y="1201547"/>
              <a:ext cx="750597" cy="837465"/>
            </a:xfrm>
            <a:prstGeom prst="line">
              <a:avLst/>
            </a:prstGeom>
            <a:ln w="254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3F7BF2B-EBD6-40A2-9E06-89001E8258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69146" y="2256742"/>
              <a:ext cx="750598" cy="758776"/>
            </a:xfrm>
            <a:prstGeom prst="line">
              <a:avLst/>
            </a:prstGeom>
            <a:ln w="254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DFCB2D1-38BF-453A-9A57-EA02734B1B81}"/>
              </a:ext>
            </a:extLst>
          </p:cNvPr>
          <p:cNvCxnSpPr>
            <a:cxnSpLocks/>
          </p:cNvCxnSpPr>
          <p:nvPr/>
        </p:nvCxnSpPr>
        <p:spPr>
          <a:xfrm flipV="1">
            <a:off x="5490345" y="3582286"/>
            <a:ext cx="470771" cy="76497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A7393C4-2602-4228-AB07-A154ED814556}"/>
              </a:ext>
            </a:extLst>
          </p:cNvPr>
          <p:cNvCxnSpPr>
            <a:cxnSpLocks/>
          </p:cNvCxnSpPr>
          <p:nvPr/>
        </p:nvCxnSpPr>
        <p:spPr>
          <a:xfrm>
            <a:off x="5482569" y="3789948"/>
            <a:ext cx="0" cy="55587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F24B95B-2D07-4204-8776-B5D67FF4C64B}"/>
              </a:ext>
            </a:extLst>
          </p:cNvPr>
          <p:cNvGrpSpPr/>
          <p:nvPr/>
        </p:nvGrpSpPr>
        <p:grpSpPr>
          <a:xfrm flipH="1">
            <a:off x="6745709" y="3589137"/>
            <a:ext cx="478547" cy="764972"/>
            <a:chOff x="6863058" y="3589137"/>
            <a:chExt cx="478547" cy="764972"/>
          </a:xfrm>
        </p:grpSpPr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161554AD-00DD-4588-BF11-3A746FF029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0834" y="3589137"/>
              <a:ext cx="470771" cy="76497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288427A6-B1AF-417D-B543-533287EB519B}"/>
                </a:ext>
              </a:extLst>
            </p:cNvPr>
            <p:cNvCxnSpPr>
              <a:cxnSpLocks/>
            </p:cNvCxnSpPr>
            <p:nvPr/>
          </p:nvCxnSpPr>
          <p:spPr>
            <a:xfrm>
              <a:off x="6863058" y="3796799"/>
              <a:ext cx="0" cy="55587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C667EF6-BD0E-4EC7-ADEF-F7CE324F1EA9}"/>
              </a:ext>
            </a:extLst>
          </p:cNvPr>
          <p:cNvGrpSpPr/>
          <p:nvPr/>
        </p:nvGrpSpPr>
        <p:grpSpPr>
          <a:xfrm>
            <a:off x="4456086" y="4554319"/>
            <a:ext cx="3690032" cy="945432"/>
            <a:chOff x="4456086" y="4554319"/>
            <a:chExt cx="3690032" cy="945432"/>
          </a:xfrm>
        </p:grpSpPr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EA75750A-8DE6-4903-A0C9-5B1BFBD5B0E6}"/>
                </a:ext>
              </a:extLst>
            </p:cNvPr>
            <p:cNvCxnSpPr/>
            <p:nvPr/>
          </p:nvCxnSpPr>
          <p:spPr>
            <a:xfrm flipH="1">
              <a:off x="5304242" y="4554319"/>
              <a:ext cx="717031" cy="938309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6381F00E-6555-42FB-80EC-36655E87D3BE}"/>
                </a:ext>
              </a:extLst>
            </p:cNvPr>
            <p:cNvCxnSpPr/>
            <p:nvPr/>
          </p:nvCxnSpPr>
          <p:spPr>
            <a:xfrm flipH="1">
              <a:off x="4884607" y="4563890"/>
              <a:ext cx="367967" cy="469155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BBC90C1D-7A16-4D1B-985B-30FADA5388A9}"/>
                </a:ext>
              </a:extLst>
            </p:cNvPr>
            <p:cNvCxnSpPr/>
            <p:nvPr/>
          </p:nvCxnSpPr>
          <p:spPr>
            <a:xfrm flipH="1">
              <a:off x="4456086" y="4556525"/>
              <a:ext cx="184202" cy="23226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A3B7B2C4-AD55-4DDF-B190-E003F4B16496}"/>
                </a:ext>
              </a:extLst>
            </p:cNvPr>
            <p:cNvCxnSpPr/>
            <p:nvPr/>
          </p:nvCxnSpPr>
          <p:spPr>
            <a:xfrm flipH="1">
              <a:off x="5097503" y="4563890"/>
              <a:ext cx="530430" cy="64808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30DEEB42-1981-4E9C-B64E-1ABC99D1BEE8}"/>
                </a:ext>
              </a:extLst>
            </p:cNvPr>
            <p:cNvCxnSpPr/>
            <p:nvPr/>
          </p:nvCxnSpPr>
          <p:spPr>
            <a:xfrm flipH="1">
              <a:off x="4713599" y="4568996"/>
              <a:ext cx="235608" cy="31307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33C9F8F2-B992-4439-B3C9-286CA8623AED}"/>
                </a:ext>
              </a:extLst>
            </p:cNvPr>
            <p:cNvCxnSpPr/>
            <p:nvPr/>
          </p:nvCxnSpPr>
          <p:spPr>
            <a:xfrm>
              <a:off x="6580930" y="4561442"/>
              <a:ext cx="717032" cy="938309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DFC5144D-992E-47D5-B77A-C81B956574B6}"/>
                </a:ext>
              </a:extLst>
            </p:cNvPr>
            <p:cNvCxnSpPr/>
            <p:nvPr/>
          </p:nvCxnSpPr>
          <p:spPr>
            <a:xfrm>
              <a:off x="7349630" y="4571013"/>
              <a:ext cx="367967" cy="469155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B60F67AE-D541-4441-AE05-A069920965FE}"/>
                </a:ext>
              </a:extLst>
            </p:cNvPr>
            <p:cNvCxnSpPr/>
            <p:nvPr/>
          </p:nvCxnSpPr>
          <p:spPr>
            <a:xfrm>
              <a:off x="7961916" y="4563648"/>
              <a:ext cx="184202" cy="23226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18802C6D-2B13-44E8-A324-ECA1528FA371}"/>
                </a:ext>
              </a:extLst>
            </p:cNvPr>
            <p:cNvCxnSpPr/>
            <p:nvPr/>
          </p:nvCxnSpPr>
          <p:spPr>
            <a:xfrm>
              <a:off x="6974270" y="4571013"/>
              <a:ext cx="530431" cy="64808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9D783656-CE22-4BF6-A91F-0FE9855FC568}"/>
                </a:ext>
              </a:extLst>
            </p:cNvPr>
            <p:cNvCxnSpPr/>
            <p:nvPr/>
          </p:nvCxnSpPr>
          <p:spPr>
            <a:xfrm>
              <a:off x="7652996" y="4576119"/>
              <a:ext cx="235608" cy="31307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7D9D2FC-4C3F-473C-A990-6EE9B83D9C4A}"/>
              </a:ext>
            </a:extLst>
          </p:cNvPr>
          <p:cNvGrpSpPr/>
          <p:nvPr/>
        </p:nvGrpSpPr>
        <p:grpSpPr>
          <a:xfrm>
            <a:off x="4121968" y="741272"/>
            <a:ext cx="4648776" cy="1768033"/>
            <a:chOff x="4149575" y="873864"/>
            <a:chExt cx="4648776" cy="268639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53BC43-304C-4FE4-9BDE-65FBB0A8D78F}"/>
                </a:ext>
              </a:extLst>
            </p:cNvPr>
            <p:cNvGrpSpPr/>
            <p:nvPr/>
          </p:nvGrpSpPr>
          <p:grpSpPr>
            <a:xfrm>
              <a:off x="4151387" y="873864"/>
              <a:ext cx="4646964" cy="1513146"/>
              <a:chOff x="6769090" y="1259675"/>
              <a:chExt cx="4646964" cy="151314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7F798022-96B5-4497-B0BA-9CE9BD66ACC7}"/>
                  </a:ext>
                </a:extLst>
              </p:cNvPr>
              <p:cNvGrpSpPr/>
              <p:nvPr/>
            </p:nvGrpSpPr>
            <p:grpSpPr>
              <a:xfrm>
                <a:off x="6769090" y="1259675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A3E2FA93-B187-4490-9189-018F274E9D62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C57BE130-88A6-4112-B8ED-7C592FA74BA9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D3F5C257-E19A-4C57-BB73-7731377975B0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EF9A40E2-F24B-49CE-AFC0-5F423A1DD080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5B8172E-847E-48DD-8662-ACD59960B785}"/>
                  </a:ext>
                </a:extLst>
              </p:cNvPr>
              <p:cNvGrpSpPr/>
              <p:nvPr/>
            </p:nvGrpSpPr>
            <p:grpSpPr>
              <a:xfrm>
                <a:off x="6769090" y="2014730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0610BF3F-117D-495E-B61F-9B9B1D08359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0028F5A3-1D1F-40E7-AB78-3798723C162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BD9E53E2-ECCA-47F5-B71B-04D831B5F44D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E888F28E-8E6B-4BF9-8BEF-DF2B2EEB8F24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18BAC69-922B-46A8-8B80-58FA148AD676}"/>
                </a:ext>
              </a:extLst>
            </p:cNvPr>
            <p:cNvGrpSpPr/>
            <p:nvPr/>
          </p:nvGrpSpPr>
          <p:grpSpPr>
            <a:xfrm>
              <a:off x="4149575" y="2047115"/>
              <a:ext cx="4646964" cy="1513146"/>
              <a:chOff x="6769090" y="1259675"/>
              <a:chExt cx="4646964" cy="1513146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314D0077-2A44-4A92-9043-7B2DD8EA9B6E}"/>
                  </a:ext>
                </a:extLst>
              </p:cNvPr>
              <p:cNvGrpSpPr/>
              <p:nvPr/>
            </p:nvGrpSpPr>
            <p:grpSpPr>
              <a:xfrm>
                <a:off x="6769090" y="1259675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675DDA47-3934-4200-9F2E-6C77BDD194C4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8908F36C-35DF-4639-A96A-3511EFE042C0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0477E772-415E-452A-88B6-A1E4524C2563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F21F2BBB-AD9F-432C-BBC6-37EBD854AC6D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A2C08C8-F1A2-4FF6-A174-E4C12BDE9A57}"/>
                  </a:ext>
                </a:extLst>
              </p:cNvPr>
              <p:cNvGrpSpPr/>
              <p:nvPr/>
            </p:nvGrpSpPr>
            <p:grpSpPr>
              <a:xfrm>
                <a:off x="6769090" y="2014730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C345AA4-1909-4BDF-9EB4-04AB0E11EA9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8C50F994-0242-49F6-A962-FE4B60EAB64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D33FF786-EBC4-4A39-9064-45CBDBE5FCD2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0A0091D6-CBCE-498C-8F8C-1351E5A74CB3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BA60469-6971-4964-9953-0FAF26CDB0D8}"/>
              </a:ext>
            </a:extLst>
          </p:cNvPr>
          <p:cNvCxnSpPr/>
          <p:nvPr/>
        </p:nvCxnSpPr>
        <p:spPr>
          <a:xfrm flipH="1">
            <a:off x="7719461" y="1486869"/>
            <a:ext cx="1145406" cy="19381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Picture 116">
            <a:extLst>
              <a:ext uri="{FF2B5EF4-FFF2-40B4-BE49-F238E27FC236}">
                <a16:creationId xmlns:a16="http://schemas.microsoft.com/office/drawing/2014/main" id="{28B0E13F-D016-4A20-98EC-1ADA6A91460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r="49711"/>
          <a:stretch/>
        </p:blipFill>
        <p:spPr>
          <a:xfrm rot="1454285">
            <a:off x="4029728" y="3581744"/>
            <a:ext cx="2335985" cy="313075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id="{E9BB4A57-8316-4D76-A63B-80FF4EACA46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r="49711"/>
          <a:stretch/>
        </p:blipFill>
        <p:spPr>
          <a:xfrm rot="20145715" flipH="1">
            <a:off x="6484370" y="3584882"/>
            <a:ext cx="2335985" cy="313075"/>
          </a:xfrm>
          <a:prstGeom prst="rect">
            <a:avLst/>
          </a:prstGeom>
        </p:spPr>
      </p:pic>
      <p:sp>
        <p:nvSpPr>
          <p:cNvPr id="119" name="TextBox 118">
            <a:extLst>
              <a:ext uri="{FF2B5EF4-FFF2-40B4-BE49-F238E27FC236}">
                <a16:creationId xmlns:a16="http://schemas.microsoft.com/office/drawing/2014/main" id="{BA005A49-1D69-45D3-99E8-F214959E4348}"/>
              </a:ext>
            </a:extLst>
          </p:cNvPr>
          <p:cNvSpPr txBox="1"/>
          <p:nvPr/>
        </p:nvSpPr>
        <p:spPr>
          <a:xfrm>
            <a:off x="5675396" y="4844708"/>
            <a:ext cx="200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Forces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679F546-2CF9-412A-B0C3-40927E388179}"/>
              </a:ext>
            </a:extLst>
          </p:cNvPr>
          <p:cNvSpPr txBox="1"/>
          <p:nvPr/>
        </p:nvSpPr>
        <p:spPr>
          <a:xfrm>
            <a:off x="4588264" y="5894741"/>
            <a:ext cx="3306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 Metasurface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0804C45-A8F0-4FB6-A97F-CF6F80E456EC}"/>
              </a:ext>
            </a:extLst>
          </p:cNvPr>
          <p:cNvGrpSpPr/>
          <p:nvPr/>
        </p:nvGrpSpPr>
        <p:grpSpPr>
          <a:xfrm>
            <a:off x="3511843" y="646853"/>
            <a:ext cx="405844" cy="1979940"/>
            <a:chOff x="3382486" y="647931"/>
            <a:chExt cx="405844" cy="1979940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8809105A-9CA0-47E8-9AD2-34F3333710D6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6"/>
            <a:srcRect r="48863"/>
            <a:stretch/>
          </p:blipFill>
          <p:spPr>
            <a:xfrm rot="16200000">
              <a:off x="2811157" y="1520597"/>
              <a:ext cx="1768035" cy="18631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55A33AF6-E10B-4D20-9517-401BC19E7DB2}"/>
                </a:ext>
              </a:extLst>
            </p:cNvPr>
            <p:cNvSpPr txBox="1"/>
            <p:nvPr/>
          </p:nvSpPr>
          <p:spPr>
            <a:xfrm>
              <a:off x="3382486" y="2258539"/>
              <a:ext cx="1989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691ED3AF-7BE8-4FE9-A585-137538AD6E64}"/>
                </a:ext>
              </a:extLst>
            </p:cNvPr>
            <p:cNvSpPr txBox="1"/>
            <p:nvPr/>
          </p:nvSpPr>
          <p:spPr>
            <a:xfrm>
              <a:off x="3382486" y="647931"/>
              <a:ext cx="186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7E17A80-7885-4225-AA60-CFDD6F6FB9C4}"/>
              </a:ext>
            </a:extLst>
          </p:cNvPr>
          <p:cNvSpPr txBox="1"/>
          <p:nvPr/>
        </p:nvSpPr>
        <p:spPr>
          <a:xfrm rot="16200000">
            <a:off x="2960423" y="1369016"/>
            <a:ext cx="1126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Intensity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7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00013 0.269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49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02461 -0.0909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" y="-456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51 -0.0088 L -0.00377 -0.0944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-428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11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Metasurface Motion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z="1400" smtClean="0"/>
              <a:t>7</a:t>
            </a:fld>
            <a:endParaRPr lang="en-US" sz="1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7085FA-0F15-41C2-AE59-F055FD592B5F}"/>
              </a:ext>
            </a:extLst>
          </p:cNvPr>
          <p:cNvSpPr txBox="1"/>
          <p:nvPr/>
        </p:nvSpPr>
        <p:spPr>
          <a:xfrm>
            <a:off x="8753540" y="1158159"/>
            <a:ext cx="4645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Gaussian Beam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7D9D2FC-4C3F-473C-A990-6EE9B83D9C4A}"/>
              </a:ext>
            </a:extLst>
          </p:cNvPr>
          <p:cNvGrpSpPr/>
          <p:nvPr/>
        </p:nvGrpSpPr>
        <p:grpSpPr>
          <a:xfrm>
            <a:off x="4121968" y="741272"/>
            <a:ext cx="4648776" cy="1768033"/>
            <a:chOff x="4149575" y="873864"/>
            <a:chExt cx="4648776" cy="268639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B53BC43-304C-4FE4-9BDE-65FBB0A8D78F}"/>
                </a:ext>
              </a:extLst>
            </p:cNvPr>
            <p:cNvGrpSpPr/>
            <p:nvPr/>
          </p:nvGrpSpPr>
          <p:grpSpPr>
            <a:xfrm>
              <a:off x="4151387" y="873864"/>
              <a:ext cx="4646964" cy="1513146"/>
              <a:chOff x="6769090" y="1259675"/>
              <a:chExt cx="4646964" cy="151314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7F798022-96B5-4497-B0BA-9CE9BD66ACC7}"/>
                  </a:ext>
                </a:extLst>
              </p:cNvPr>
              <p:cNvGrpSpPr/>
              <p:nvPr/>
            </p:nvGrpSpPr>
            <p:grpSpPr>
              <a:xfrm>
                <a:off x="6769090" y="1259675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A3E2FA93-B187-4490-9189-018F274E9D62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C57BE130-88A6-4112-B8ED-7C592FA74BA9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D3F5C257-E19A-4C57-BB73-7731377975B0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EF9A40E2-F24B-49CE-AFC0-5F423A1DD080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15B8172E-847E-48DD-8662-ACD59960B785}"/>
                  </a:ext>
                </a:extLst>
              </p:cNvPr>
              <p:cNvGrpSpPr/>
              <p:nvPr/>
            </p:nvGrpSpPr>
            <p:grpSpPr>
              <a:xfrm>
                <a:off x="6769090" y="2014730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0610BF3F-117D-495E-B61F-9B9B1D08359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0028F5A3-1D1F-40E7-AB78-3798723C162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BD9E53E2-ECCA-47F5-B71B-04D831B5F44D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E888F28E-8E6B-4BF9-8BEF-DF2B2EEB8F24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618BAC69-922B-46A8-8B80-58FA148AD676}"/>
                </a:ext>
              </a:extLst>
            </p:cNvPr>
            <p:cNvGrpSpPr/>
            <p:nvPr/>
          </p:nvGrpSpPr>
          <p:grpSpPr>
            <a:xfrm>
              <a:off x="4149575" y="2047115"/>
              <a:ext cx="4646964" cy="1513146"/>
              <a:chOff x="6769090" y="1259675"/>
              <a:chExt cx="4646964" cy="1513146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314D0077-2A44-4A92-9043-7B2DD8EA9B6E}"/>
                  </a:ext>
                </a:extLst>
              </p:cNvPr>
              <p:cNvGrpSpPr/>
              <p:nvPr/>
            </p:nvGrpSpPr>
            <p:grpSpPr>
              <a:xfrm>
                <a:off x="6769090" y="1259675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63" name="Picture 62">
                  <a:extLst>
                    <a:ext uri="{FF2B5EF4-FFF2-40B4-BE49-F238E27FC236}">
                      <a16:creationId xmlns:a16="http://schemas.microsoft.com/office/drawing/2014/main" id="{675DDA47-3934-4200-9F2E-6C77BDD194C4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4" name="Picture 63">
                  <a:extLst>
                    <a:ext uri="{FF2B5EF4-FFF2-40B4-BE49-F238E27FC236}">
                      <a16:creationId xmlns:a16="http://schemas.microsoft.com/office/drawing/2014/main" id="{8908F36C-35DF-4639-A96A-3511EFE042C0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5" name="Picture 64">
                  <a:extLst>
                    <a:ext uri="{FF2B5EF4-FFF2-40B4-BE49-F238E27FC236}">
                      <a16:creationId xmlns:a16="http://schemas.microsoft.com/office/drawing/2014/main" id="{0477E772-415E-452A-88B6-A1E4524C2563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6" name="Picture 65">
                  <a:extLst>
                    <a:ext uri="{FF2B5EF4-FFF2-40B4-BE49-F238E27FC236}">
                      <a16:creationId xmlns:a16="http://schemas.microsoft.com/office/drawing/2014/main" id="{F21F2BBB-AD9F-432C-BBC6-37EBD854AC6D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1A2C08C8-F1A2-4FF6-A174-E4C12BDE9A57}"/>
                  </a:ext>
                </a:extLst>
              </p:cNvPr>
              <p:cNvGrpSpPr/>
              <p:nvPr/>
            </p:nvGrpSpPr>
            <p:grpSpPr>
              <a:xfrm>
                <a:off x="6769090" y="2014730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FC345AA4-1909-4BDF-9EB4-04AB0E11EA9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8C50F994-0242-49F6-A962-FE4B60EAB64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D33FF786-EBC4-4A39-9064-45CBDBE5FCD2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0A0091D6-CBCE-498C-8F8C-1351E5A74CB3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BA60469-6971-4964-9953-0FAF26CDB0D8}"/>
              </a:ext>
            </a:extLst>
          </p:cNvPr>
          <p:cNvCxnSpPr/>
          <p:nvPr/>
        </p:nvCxnSpPr>
        <p:spPr>
          <a:xfrm flipH="1">
            <a:off x="7719461" y="1486869"/>
            <a:ext cx="1145406" cy="19381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9679F546-2CF9-412A-B0C3-40927E388179}"/>
              </a:ext>
            </a:extLst>
          </p:cNvPr>
          <p:cNvSpPr txBox="1"/>
          <p:nvPr/>
        </p:nvSpPr>
        <p:spPr>
          <a:xfrm>
            <a:off x="4588263" y="5894741"/>
            <a:ext cx="44414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Example Metasurface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76CDF7-AA31-4C56-8151-756AFAF76C1D}"/>
              </a:ext>
            </a:extLst>
          </p:cNvPr>
          <p:cNvSpPr txBox="1"/>
          <p:nvPr/>
        </p:nvSpPr>
        <p:spPr>
          <a:xfrm>
            <a:off x="9186744" y="3652929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Offset the Metasurface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89D6840-017D-4360-8B53-AB294055E6EE}"/>
              </a:ext>
            </a:extLst>
          </p:cNvPr>
          <p:cNvSpPr/>
          <p:nvPr/>
        </p:nvSpPr>
        <p:spPr>
          <a:xfrm>
            <a:off x="5853632" y="4345271"/>
            <a:ext cx="3417065" cy="210312"/>
          </a:xfrm>
          <a:prstGeom prst="rect">
            <a:avLst/>
          </a:prstGeom>
          <a:pattFill prst="pct60">
            <a:fgClr>
              <a:srgbClr val="E066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CBE159B-CB51-4FD0-89FE-6B3765C74E1A}"/>
              </a:ext>
            </a:extLst>
          </p:cNvPr>
          <p:cNvGrpSpPr/>
          <p:nvPr/>
        </p:nvGrpSpPr>
        <p:grpSpPr>
          <a:xfrm>
            <a:off x="5920717" y="4520189"/>
            <a:ext cx="3109024" cy="971976"/>
            <a:chOff x="7608404" y="3363404"/>
            <a:chExt cx="3109024" cy="97197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738C4A3D-9D5E-4E91-A822-E73CF82B2F6F}"/>
                </a:ext>
              </a:extLst>
            </p:cNvPr>
            <p:cNvCxnSpPr/>
            <p:nvPr/>
          </p:nvCxnSpPr>
          <p:spPr>
            <a:xfrm flipH="1">
              <a:off x="8007689" y="3397071"/>
              <a:ext cx="717031" cy="938309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8732C8E8-7D5A-47E7-9EFB-5BEFF77ED299}"/>
                </a:ext>
              </a:extLst>
            </p:cNvPr>
            <p:cNvCxnSpPr/>
            <p:nvPr/>
          </p:nvCxnSpPr>
          <p:spPr>
            <a:xfrm flipH="1">
              <a:off x="7608404" y="3387392"/>
              <a:ext cx="367967" cy="469155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21AC212E-1079-4226-9395-3621F9F23EA3}"/>
                </a:ext>
              </a:extLst>
            </p:cNvPr>
            <p:cNvCxnSpPr/>
            <p:nvPr/>
          </p:nvCxnSpPr>
          <p:spPr>
            <a:xfrm flipH="1">
              <a:off x="7805262" y="3363404"/>
              <a:ext cx="530430" cy="64808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C78EC9D0-A907-40B2-AD2B-7FA86D1684B4}"/>
                </a:ext>
              </a:extLst>
            </p:cNvPr>
            <p:cNvCxnSpPr/>
            <p:nvPr/>
          </p:nvCxnSpPr>
          <p:spPr>
            <a:xfrm flipH="1">
              <a:off x="8415780" y="3397071"/>
              <a:ext cx="717031" cy="938309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41C8CC62-7B61-4AC3-A5DC-7A7878C11C0B}"/>
                </a:ext>
              </a:extLst>
            </p:cNvPr>
            <p:cNvCxnSpPr/>
            <p:nvPr/>
          </p:nvCxnSpPr>
          <p:spPr>
            <a:xfrm>
              <a:off x="9920940" y="3397071"/>
              <a:ext cx="367967" cy="46915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20A59784-755E-4EFC-8EF5-1AD66CD4EEAF}"/>
                </a:ext>
              </a:extLst>
            </p:cNvPr>
            <p:cNvCxnSpPr/>
            <p:nvPr/>
          </p:nvCxnSpPr>
          <p:spPr>
            <a:xfrm>
              <a:off x="10533226" y="3389706"/>
              <a:ext cx="184202" cy="23226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12F1E280-A092-4352-BE10-3DE76C9D3E7C}"/>
                </a:ext>
              </a:extLst>
            </p:cNvPr>
            <p:cNvCxnSpPr/>
            <p:nvPr/>
          </p:nvCxnSpPr>
          <p:spPr>
            <a:xfrm>
              <a:off x="10224306" y="3402177"/>
              <a:ext cx="235608" cy="31307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C3F97E-4F0E-498B-ACF5-495FBF7385E6}"/>
              </a:ext>
            </a:extLst>
          </p:cNvPr>
          <p:cNvGrpSpPr/>
          <p:nvPr/>
        </p:nvGrpSpPr>
        <p:grpSpPr>
          <a:xfrm>
            <a:off x="4868064" y="3938076"/>
            <a:ext cx="3546396" cy="1681356"/>
            <a:chOff x="1255424" y="2992677"/>
            <a:chExt cx="3546396" cy="1681356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828CDE4C-E33B-4D2E-A7EB-744E8387871C}"/>
                </a:ext>
              </a:extLst>
            </p:cNvPr>
            <p:cNvCxnSpPr/>
            <p:nvPr/>
          </p:nvCxnSpPr>
          <p:spPr>
            <a:xfrm rot="20471855" flipH="1">
              <a:off x="2198327" y="3735724"/>
              <a:ext cx="717031" cy="938309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642B12EC-CC03-4AFB-A648-D6D18D5A283D}"/>
                </a:ext>
              </a:extLst>
            </p:cNvPr>
            <p:cNvCxnSpPr/>
            <p:nvPr/>
          </p:nvCxnSpPr>
          <p:spPr>
            <a:xfrm rot="20471855" flipH="1">
              <a:off x="1737879" y="3948806"/>
              <a:ext cx="367967" cy="469155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C1CD0F44-E5D2-45D4-A69D-FD53EB29D992}"/>
                </a:ext>
              </a:extLst>
            </p:cNvPr>
            <p:cNvCxnSpPr/>
            <p:nvPr/>
          </p:nvCxnSpPr>
          <p:spPr>
            <a:xfrm rot="20471855" flipH="1">
              <a:off x="1296579" y="4115883"/>
              <a:ext cx="184202" cy="23226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BFC5DA4A-D7BC-4FC0-8F1D-F0E331A8EF13}"/>
                </a:ext>
              </a:extLst>
            </p:cNvPr>
            <p:cNvCxnSpPr/>
            <p:nvPr/>
          </p:nvCxnSpPr>
          <p:spPr>
            <a:xfrm rot="20471855" flipH="1">
              <a:off x="1963914" y="3849233"/>
              <a:ext cx="530430" cy="64808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58EC5E18-C259-42DE-8C15-9520E8623F9A}"/>
                </a:ext>
              </a:extLst>
            </p:cNvPr>
            <p:cNvCxnSpPr/>
            <p:nvPr/>
          </p:nvCxnSpPr>
          <p:spPr>
            <a:xfrm rot="20471855" flipH="1">
              <a:off x="1556021" y="4034251"/>
              <a:ext cx="235608" cy="31307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DB07EDF4-079A-4D3D-B8EF-60DE2E83FD17}"/>
                </a:ext>
              </a:extLst>
            </p:cNvPr>
            <p:cNvCxnSpPr/>
            <p:nvPr/>
          </p:nvCxnSpPr>
          <p:spPr>
            <a:xfrm rot="20471855">
              <a:off x="3409181" y="3330983"/>
              <a:ext cx="717032" cy="938309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6DD21270-D4A1-46EA-BBA6-E68726EE08D5}"/>
                </a:ext>
              </a:extLst>
            </p:cNvPr>
            <p:cNvCxnSpPr/>
            <p:nvPr/>
          </p:nvCxnSpPr>
          <p:spPr>
            <a:xfrm rot="20471855">
              <a:off x="4073652" y="3161058"/>
              <a:ext cx="367967" cy="469155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487C64B0-FE62-4000-95A7-7DB96B8D09F8}"/>
                </a:ext>
              </a:extLst>
            </p:cNvPr>
            <p:cNvCxnSpPr/>
            <p:nvPr/>
          </p:nvCxnSpPr>
          <p:spPr>
            <a:xfrm rot="20471855">
              <a:off x="4617618" y="2992677"/>
              <a:ext cx="184202" cy="23226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4288991B-284C-46F0-A46D-35918C9D2160}"/>
                </a:ext>
              </a:extLst>
            </p:cNvPr>
            <p:cNvCxnSpPr/>
            <p:nvPr/>
          </p:nvCxnSpPr>
          <p:spPr>
            <a:xfrm rot="20471855">
              <a:off x="3742823" y="3251083"/>
              <a:ext cx="530431" cy="64808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B0B57633-94E4-469E-A531-FF4B83B0815C}"/>
                </a:ext>
              </a:extLst>
            </p:cNvPr>
            <p:cNvCxnSpPr/>
            <p:nvPr/>
          </p:nvCxnSpPr>
          <p:spPr>
            <a:xfrm rot="20471855">
              <a:off x="4340854" y="3093609"/>
              <a:ext cx="235608" cy="313074"/>
            </a:xfrm>
            <a:prstGeom prst="straightConnector1">
              <a:avLst/>
            </a:prstGeom>
            <a:ln w="57150">
              <a:solidFill>
                <a:srgbClr val="00B05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861B226-CF45-4DF9-A02E-3454F26FE0A2}"/>
                </a:ext>
              </a:extLst>
            </p:cNvPr>
            <p:cNvSpPr/>
            <p:nvPr/>
          </p:nvSpPr>
          <p:spPr>
            <a:xfrm rot="20514123">
              <a:off x="1255424" y="3359180"/>
              <a:ext cx="3417065" cy="210312"/>
            </a:xfrm>
            <a:prstGeom prst="rect">
              <a:avLst/>
            </a:prstGeom>
            <a:pattFill prst="pct60">
              <a:fgClr>
                <a:srgbClr val="E06666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sp>
        <p:nvSpPr>
          <p:cNvPr id="115" name="Rectangle 114">
            <a:extLst>
              <a:ext uri="{FF2B5EF4-FFF2-40B4-BE49-F238E27FC236}">
                <a16:creationId xmlns:a16="http://schemas.microsoft.com/office/drawing/2014/main" id="{57BD3059-6B75-4452-BE8E-37B58F9B194F}"/>
              </a:ext>
            </a:extLst>
          </p:cNvPr>
          <p:cNvSpPr/>
          <p:nvPr/>
        </p:nvSpPr>
        <p:spPr>
          <a:xfrm rot="19379822">
            <a:off x="5058106" y="4357707"/>
            <a:ext cx="3417065" cy="210312"/>
          </a:xfrm>
          <a:prstGeom prst="rect">
            <a:avLst/>
          </a:prstGeom>
          <a:pattFill prst="pct60">
            <a:fgClr>
              <a:srgbClr val="E066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833819-9AD2-43B3-840C-BD8BA0229CFF}"/>
              </a:ext>
            </a:extLst>
          </p:cNvPr>
          <p:cNvSpPr txBox="1"/>
          <p:nvPr/>
        </p:nvSpPr>
        <p:spPr>
          <a:xfrm>
            <a:off x="7533613" y="2903213"/>
            <a:ext cx="20802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Moves back, but also rotates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B193FA-A293-4387-93C9-213A12F350C0}"/>
              </a:ext>
            </a:extLst>
          </p:cNvPr>
          <p:cNvSpPr txBox="1"/>
          <p:nvPr/>
        </p:nvSpPr>
        <p:spPr>
          <a:xfrm>
            <a:off x="9472013" y="2737672"/>
            <a:ext cx="2172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Metasurface flies away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Content Placeholder 2">
                <a:extLst>
                  <a:ext uri="{FF2B5EF4-FFF2-40B4-BE49-F238E27FC236}">
                    <a16:creationId xmlns:a16="http://schemas.microsoft.com/office/drawing/2014/main" id="{BF0659F2-1B1B-4575-A385-85DE557DC1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9785" y="1388657"/>
                <a:ext cx="2612375" cy="29481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dirty="0"/>
                  <a:t>Motion can be described by: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𝐼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>
                  <a:latin typeface="Calibri  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>
                  <a:latin typeface="Calibri  "/>
                  <a:cs typeface="Calibri" panose="020F050202020403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>
                  <a:latin typeface="Calibri  "/>
                  <a:cs typeface="Calibri" panose="020F050202020403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>
                  <a:latin typeface="Calibri  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6" name="Content Placeholder 2">
                <a:extLst>
                  <a:ext uri="{FF2B5EF4-FFF2-40B4-BE49-F238E27FC236}">
                    <a16:creationId xmlns:a16="http://schemas.microsoft.com/office/drawing/2014/main" id="{BF0659F2-1B1B-4575-A385-85DE557DC1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785" y="1388657"/>
                <a:ext cx="2612375" cy="2948161"/>
              </a:xfrm>
              <a:prstGeom prst="rect">
                <a:avLst/>
              </a:prstGeom>
              <a:blipFill>
                <a:blip r:embed="rId5"/>
                <a:stretch>
                  <a:fillRect l="-4196" t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36D07A40-3892-4982-BA59-24675F758414}"/>
              </a:ext>
            </a:extLst>
          </p:cNvPr>
          <p:cNvGrpSpPr/>
          <p:nvPr/>
        </p:nvGrpSpPr>
        <p:grpSpPr>
          <a:xfrm>
            <a:off x="1198162" y="4009393"/>
            <a:ext cx="2954574" cy="1096272"/>
            <a:chOff x="1198162" y="4009393"/>
            <a:chExt cx="2954574" cy="1096272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6DD4DEE-5420-4E15-B0C2-70B3BE1979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24964" y="4009393"/>
              <a:ext cx="382999" cy="613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E89EA22-0FAF-43B2-B2CA-21EBD9A286A9}"/>
                </a:ext>
              </a:extLst>
            </p:cNvPr>
            <p:cNvSpPr txBox="1"/>
            <p:nvPr/>
          </p:nvSpPr>
          <p:spPr>
            <a:xfrm>
              <a:off x="2561857" y="4625426"/>
              <a:ext cx="1590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Rotation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E77C28-4DB8-488B-B4D8-49309B0235C9}"/>
                </a:ext>
              </a:extLst>
            </p:cNvPr>
            <p:cNvSpPr txBox="1"/>
            <p:nvPr/>
          </p:nvSpPr>
          <p:spPr>
            <a:xfrm>
              <a:off x="1198162" y="4644000"/>
              <a:ext cx="9377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Offset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DD348FB-B349-4405-90A7-1A9031BC5A31}"/>
                </a:ext>
              </a:extLst>
            </p:cNvPr>
            <p:cNvCxnSpPr/>
            <p:nvPr/>
          </p:nvCxnSpPr>
          <p:spPr>
            <a:xfrm flipV="1">
              <a:off x="1685615" y="4072758"/>
              <a:ext cx="0" cy="5520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8874D2FA-CCF3-49DF-9535-ABF858632547}"/>
              </a:ext>
            </a:extLst>
          </p:cNvPr>
          <p:cNvGrpSpPr/>
          <p:nvPr/>
        </p:nvGrpSpPr>
        <p:grpSpPr>
          <a:xfrm>
            <a:off x="1519850" y="2482152"/>
            <a:ext cx="4475150" cy="1263940"/>
            <a:chOff x="4650377" y="4680183"/>
            <a:chExt cx="4475150" cy="1263940"/>
          </a:xfrm>
        </p:grpSpPr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8E113833-81DC-43B9-8AD5-AFFB13FCB1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18199" y="4850674"/>
              <a:ext cx="2370578" cy="1828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7928C64F-42DB-432F-A35A-6119F44D9A1C}"/>
                </a:ext>
              </a:extLst>
            </p:cNvPr>
            <p:cNvSpPr txBox="1"/>
            <p:nvPr/>
          </p:nvSpPr>
          <p:spPr>
            <a:xfrm>
              <a:off x="7045234" y="4680183"/>
              <a:ext cx="208029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Dynamic Force Coefficients</a:t>
              </a:r>
            </a:p>
          </p:txBody>
        </p: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BECD2F3F-23AB-445B-BFF3-EFC06C114D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90556" y="4850674"/>
              <a:ext cx="1598221" cy="18288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1A2A3E43-93F7-42A8-A929-63E5DE9FD8DA}"/>
                </a:ext>
              </a:extLst>
            </p:cNvPr>
            <p:cNvCxnSpPr/>
            <p:nvPr/>
          </p:nvCxnSpPr>
          <p:spPr>
            <a:xfrm flipH="1">
              <a:off x="4650377" y="4850674"/>
              <a:ext cx="2438400" cy="108540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D2F4410D-B2BA-4419-93E5-705DE16DEBE8}"/>
                </a:ext>
              </a:extLst>
            </p:cNvPr>
            <p:cNvCxnSpPr/>
            <p:nvPr/>
          </p:nvCxnSpPr>
          <p:spPr>
            <a:xfrm flipH="1">
              <a:off x="5347063" y="4850674"/>
              <a:ext cx="1698172" cy="109344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A5A030BD-EB75-4820-AC7C-9ADCC47C216F}"/>
              </a:ext>
            </a:extLst>
          </p:cNvPr>
          <p:cNvSpPr txBox="1"/>
          <p:nvPr/>
        </p:nvSpPr>
        <p:spPr>
          <a:xfrm>
            <a:off x="138613" y="5444729"/>
            <a:ext cx="399782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How can we control these coefficients to make a metasurface that is stable?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92D3A62-6F32-41A1-A2BD-5685E4AA03A0}"/>
              </a:ext>
            </a:extLst>
          </p:cNvPr>
          <p:cNvSpPr txBox="1"/>
          <p:nvPr/>
        </p:nvSpPr>
        <p:spPr>
          <a:xfrm>
            <a:off x="3931687" y="3407395"/>
            <a:ext cx="29569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Each metasurface/beam combination has different coefficients</a:t>
            </a:r>
          </a:p>
        </p:txBody>
      </p:sp>
    </p:spTree>
    <p:extLst>
      <p:ext uri="{BB962C8B-B14F-4D97-AF65-F5344CB8AC3E}">
        <p14:creationId xmlns:p14="http://schemas.microsoft.com/office/powerpoint/2010/main" val="363394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44505 -0.0196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53" y="-99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1" grpId="0" animBg="1"/>
      <p:bldP spid="115" grpId="0" animBg="1"/>
      <p:bldP spid="115" grpId="1" animBg="1"/>
      <p:bldP spid="12" grpId="0"/>
      <p:bldP spid="12" grpId="1"/>
      <p:bldP spid="16" grpId="0"/>
      <p:bldP spid="116" grpId="0"/>
      <p:bldP spid="48" grpId="0" animBg="1"/>
      <p:bldP spid="4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C9C0E83F-DA78-4794-AB12-19D6FB31A663}"/>
              </a:ext>
            </a:extLst>
          </p:cNvPr>
          <p:cNvSpPr txBox="1"/>
          <p:nvPr/>
        </p:nvSpPr>
        <p:spPr>
          <a:xfrm>
            <a:off x="141039" y="4820539"/>
            <a:ext cx="82605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many (&gt;1 Million) computations with slight parameter variations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Human intuition for the sail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Computation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 CPU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1MB of 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 GB of Disk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Output of single file is ~10 bytes (0/1 for success/failure and an ID)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Designing a Stable Sail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F1906-53F6-4253-BB85-09DC6337E62A}" type="slidenum">
              <a:rPr lang="en-US" sz="1400" smtClean="0"/>
              <a:t>8</a:t>
            </a:fld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A2C81000-F094-4A30-ABF6-29914CD2D0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49110" y="1716737"/>
                <a:ext cx="3839556" cy="29481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𝑚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𝐼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2400" dirty="0">
                  <a:latin typeface="Calibri  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>
                  <a:latin typeface="Calibri  "/>
                  <a:cs typeface="Calibri" panose="020F050202020403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>
                  <a:latin typeface="Calibri  "/>
                  <a:cs typeface="Calibri" panose="020F050202020403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2400" dirty="0">
                  <a:latin typeface="Calibri  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9" name="Content Placeholder 2">
                <a:extLst>
                  <a:ext uri="{FF2B5EF4-FFF2-40B4-BE49-F238E27FC236}">
                    <a16:creationId xmlns:a16="http://schemas.microsoft.com/office/drawing/2014/main" id="{A2C81000-F094-4A30-ABF6-29914CD2D0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110" y="1716737"/>
                <a:ext cx="3839556" cy="29481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" name="Picture 82">
            <a:extLst>
              <a:ext uri="{FF2B5EF4-FFF2-40B4-BE49-F238E27FC236}">
                <a16:creationId xmlns:a16="http://schemas.microsoft.com/office/drawing/2014/main" id="{906CB09A-3048-4901-845E-588386D65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56" y="2109342"/>
            <a:ext cx="2975693" cy="2231770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B6FEDD00-B496-45B2-A20E-7B7838523210}"/>
              </a:ext>
            </a:extLst>
          </p:cNvPr>
          <p:cNvSpPr/>
          <p:nvPr/>
        </p:nvSpPr>
        <p:spPr>
          <a:xfrm>
            <a:off x="4688444" y="4112415"/>
            <a:ext cx="2064907" cy="145485"/>
          </a:xfrm>
          <a:prstGeom prst="rect">
            <a:avLst/>
          </a:prstGeom>
          <a:pattFill prst="pct60">
            <a:fgClr>
              <a:srgbClr val="E0666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8A3BAD9-BFB2-4740-B3DE-150ABD36E8E6}"/>
              </a:ext>
            </a:extLst>
          </p:cNvPr>
          <p:cNvGrpSpPr/>
          <p:nvPr/>
        </p:nvGrpSpPr>
        <p:grpSpPr>
          <a:xfrm>
            <a:off x="4360833" y="2330827"/>
            <a:ext cx="2809220" cy="1223054"/>
            <a:chOff x="4149575" y="873864"/>
            <a:chExt cx="4648776" cy="2686397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02E9E56E-9CE6-4574-9347-3CEC18E39510}"/>
                </a:ext>
              </a:extLst>
            </p:cNvPr>
            <p:cNvGrpSpPr/>
            <p:nvPr/>
          </p:nvGrpSpPr>
          <p:grpSpPr>
            <a:xfrm>
              <a:off x="4151387" y="873864"/>
              <a:ext cx="4646964" cy="1513146"/>
              <a:chOff x="6769090" y="1259675"/>
              <a:chExt cx="4646964" cy="1513146"/>
            </a:xfrm>
          </p:grpSpPr>
          <p:grpSp>
            <p:nvGrpSpPr>
              <p:cNvPr id="108" name="Group 107">
                <a:extLst>
                  <a:ext uri="{FF2B5EF4-FFF2-40B4-BE49-F238E27FC236}">
                    <a16:creationId xmlns:a16="http://schemas.microsoft.com/office/drawing/2014/main" id="{3FE2EAE5-C1EB-40FD-9C98-EE87B171AB7A}"/>
                  </a:ext>
                </a:extLst>
              </p:cNvPr>
              <p:cNvGrpSpPr/>
              <p:nvPr/>
            </p:nvGrpSpPr>
            <p:grpSpPr>
              <a:xfrm>
                <a:off x="6769090" y="1259675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114" name="Picture 113">
                  <a:extLst>
                    <a:ext uri="{FF2B5EF4-FFF2-40B4-BE49-F238E27FC236}">
                      <a16:creationId xmlns:a16="http://schemas.microsoft.com/office/drawing/2014/main" id="{366E6068-7263-4BAA-8BE6-EF42D64078D8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17" name="Picture 116">
                  <a:extLst>
                    <a:ext uri="{FF2B5EF4-FFF2-40B4-BE49-F238E27FC236}">
                      <a16:creationId xmlns:a16="http://schemas.microsoft.com/office/drawing/2014/main" id="{5907282A-34C9-4B2D-A467-0B998DEDC10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18" name="Picture 117">
                  <a:extLst>
                    <a:ext uri="{FF2B5EF4-FFF2-40B4-BE49-F238E27FC236}">
                      <a16:creationId xmlns:a16="http://schemas.microsoft.com/office/drawing/2014/main" id="{CBB3135C-8F00-400A-BCD3-9EC81B410325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19" name="Picture 118">
                  <a:extLst>
                    <a:ext uri="{FF2B5EF4-FFF2-40B4-BE49-F238E27FC236}">
                      <a16:creationId xmlns:a16="http://schemas.microsoft.com/office/drawing/2014/main" id="{BDFD16F6-3CC3-40D8-91F5-1F39793187F6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933EC93C-9275-4848-8B1C-D3914817CDEE}"/>
                  </a:ext>
                </a:extLst>
              </p:cNvPr>
              <p:cNvGrpSpPr/>
              <p:nvPr/>
            </p:nvGrpSpPr>
            <p:grpSpPr>
              <a:xfrm>
                <a:off x="6769090" y="2014730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110" name="Picture 109">
                  <a:extLst>
                    <a:ext uri="{FF2B5EF4-FFF2-40B4-BE49-F238E27FC236}">
                      <a16:creationId xmlns:a16="http://schemas.microsoft.com/office/drawing/2014/main" id="{BE2E772C-9369-4A51-9B8C-575367C52684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id="{23C6BF86-7FC1-462E-A370-17F34F7A8854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1B8723CA-75EE-48A6-BD65-E0E496014AE8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13" name="Picture 112">
                  <a:extLst>
                    <a:ext uri="{FF2B5EF4-FFF2-40B4-BE49-F238E27FC236}">
                      <a16:creationId xmlns:a16="http://schemas.microsoft.com/office/drawing/2014/main" id="{329E2CD3-5894-4082-A954-B678E16B76B2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35B9BD66-75BA-4615-806E-4973CC5AFF68}"/>
                </a:ext>
              </a:extLst>
            </p:cNvPr>
            <p:cNvGrpSpPr/>
            <p:nvPr/>
          </p:nvGrpSpPr>
          <p:grpSpPr>
            <a:xfrm>
              <a:off x="4149575" y="2047115"/>
              <a:ext cx="4646964" cy="1513146"/>
              <a:chOff x="6769090" y="1259675"/>
              <a:chExt cx="4646964" cy="1513146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714890D8-D5B4-4ED8-A029-A41137407D5B}"/>
                  </a:ext>
                </a:extLst>
              </p:cNvPr>
              <p:cNvGrpSpPr/>
              <p:nvPr/>
            </p:nvGrpSpPr>
            <p:grpSpPr>
              <a:xfrm>
                <a:off x="6769090" y="1259675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104" name="Picture 103">
                  <a:extLst>
                    <a:ext uri="{FF2B5EF4-FFF2-40B4-BE49-F238E27FC236}">
                      <a16:creationId xmlns:a16="http://schemas.microsoft.com/office/drawing/2014/main" id="{8C8D13C1-FF24-41EB-9993-69B6A0369FD8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B58B7591-DE1A-4E46-AE94-A22B97F01C07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06" name="Picture 105">
                  <a:extLst>
                    <a:ext uri="{FF2B5EF4-FFF2-40B4-BE49-F238E27FC236}">
                      <a16:creationId xmlns:a16="http://schemas.microsoft.com/office/drawing/2014/main" id="{6D186835-4655-4734-911D-3F8463DC067C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107" name="Picture 106">
                  <a:extLst>
                    <a:ext uri="{FF2B5EF4-FFF2-40B4-BE49-F238E27FC236}">
                      <a16:creationId xmlns:a16="http://schemas.microsoft.com/office/drawing/2014/main" id="{D34579B4-A537-4EC5-A67D-446183719050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4FB76114-14CB-4E0B-833D-94357EC8F54E}"/>
                  </a:ext>
                </a:extLst>
              </p:cNvPr>
              <p:cNvGrpSpPr/>
              <p:nvPr/>
            </p:nvGrpSpPr>
            <p:grpSpPr>
              <a:xfrm>
                <a:off x="6769090" y="2014730"/>
                <a:ext cx="4646964" cy="758091"/>
                <a:chOff x="6769090" y="1259675"/>
                <a:chExt cx="4646964" cy="758091"/>
              </a:xfrm>
            </p:grpSpPr>
            <p:pic>
              <p:nvPicPr>
                <p:cNvPr id="90" name="Picture 89">
                  <a:extLst>
                    <a:ext uri="{FF2B5EF4-FFF2-40B4-BE49-F238E27FC236}">
                      <a16:creationId xmlns:a16="http://schemas.microsoft.com/office/drawing/2014/main" id="{D123604B-909C-44FB-A165-92E7ED26392E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996" y="125967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8FAEE933-D054-4630-AADC-3E25263C41C9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090" y="1412095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9AA63D2C-7656-4FCB-9C4D-85E1CDDCEC41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70902" y="1636746"/>
                  <a:ext cx="4645152" cy="228600"/>
                </a:xfrm>
                <a:prstGeom prst="rect">
                  <a:avLst/>
                </a:prstGeom>
              </p:spPr>
            </p:pic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992E2B43-C46E-4205-BA0E-05794F19E82C}"/>
                    </a:ext>
                  </a:extLst>
                </p:cNvPr>
                <p:cNvPicPr preferRelativeResize="0"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769996" y="1789166"/>
                  <a:ext cx="4645152" cy="228600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27" name="Picture 126">
            <a:extLst>
              <a:ext uri="{FF2B5EF4-FFF2-40B4-BE49-F238E27FC236}">
                <a16:creationId xmlns:a16="http://schemas.microsoft.com/office/drawing/2014/main" id="{81E9831D-0816-4011-A9B2-A4DB33CDEC9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r="49711"/>
          <a:stretch/>
        </p:blipFill>
        <p:spPr>
          <a:xfrm rot="1454285">
            <a:off x="4396019" y="3627735"/>
            <a:ext cx="1411618" cy="216573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657B6FC1-A278-4E3D-986B-B80BF9DBD0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r="49711"/>
          <a:stretch/>
        </p:blipFill>
        <p:spPr>
          <a:xfrm rot="20145715" flipH="1">
            <a:off x="5772109" y="3627734"/>
            <a:ext cx="1411618" cy="21657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2E45D1D-61FC-4340-9E7F-0721CD184AA9}"/>
              </a:ext>
            </a:extLst>
          </p:cNvPr>
          <p:cNvSpPr/>
          <p:nvPr/>
        </p:nvSpPr>
        <p:spPr>
          <a:xfrm>
            <a:off x="487565" y="1101873"/>
            <a:ext cx="30943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Find a set of stable parameters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DD6660D-3502-499C-BDEB-2D7E9E88BB72}"/>
              </a:ext>
            </a:extLst>
          </p:cNvPr>
          <p:cNvSpPr/>
          <p:nvPr/>
        </p:nvSpPr>
        <p:spPr>
          <a:xfrm>
            <a:off x="3781264" y="1102890"/>
            <a:ext cx="43564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Create idealized sail to generate those coefficients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B321CB4-BAA4-4ED9-86DE-D7E84AF60D0F}"/>
              </a:ext>
            </a:extLst>
          </p:cNvPr>
          <p:cNvSpPr/>
          <p:nvPr/>
        </p:nvSpPr>
        <p:spPr>
          <a:xfrm>
            <a:off x="8137717" y="1100363"/>
            <a:ext cx="42602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Simulate that sail using realistic components</a:t>
            </a:r>
          </a:p>
        </p:txBody>
      </p:sp>
      <p:sp>
        <p:nvSpPr>
          <p:cNvPr id="28" name="Left Brace 27">
            <a:extLst>
              <a:ext uri="{FF2B5EF4-FFF2-40B4-BE49-F238E27FC236}">
                <a16:creationId xmlns:a16="http://schemas.microsoft.com/office/drawing/2014/main" id="{F925498C-3D2A-4CFE-B884-B27320B15C51}"/>
              </a:ext>
            </a:extLst>
          </p:cNvPr>
          <p:cNvSpPr/>
          <p:nvPr/>
        </p:nvSpPr>
        <p:spPr>
          <a:xfrm rot="16200000">
            <a:off x="3741210" y="860628"/>
            <a:ext cx="550571" cy="7264762"/>
          </a:xfrm>
          <a:prstGeom prst="leftBrace">
            <a:avLst>
              <a:gd name="adj1" fmla="val 114297"/>
              <a:gd name="adj2" fmla="val 48340"/>
            </a:avLst>
          </a:prstGeom>
          <a:noFill/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2135EECD-FEDD-4CD7-8468-DC6A64428A78}"/>
              </a:ext>
            </a:extLst>
          </p:cNvPr>
          <p:cNvSpPr/>
          <p:nvPr/>
        </p:nvSpPr>
        <p:spPr>
          <a:xfrm rot="5400000">
            <a:off x="9713976" y="2509948"/>
            <a:ext cx="350851" cy="3959049"/>
          </a:xfrm>
          <a:prstGeom prst="rightBrace">
            <a:avLst>
              <a:gd name="adj1" fmla="val 151532"/>
              <a:gd name="adj2" fmla="val 50000"/>
            </a:avLst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E8B6E8DC-40B8-4F89-8119-63D7C0C1F066}"/>
              </a:ext>
            </a:extLst>
          </p:cNvPr>
          <p:cNvSpPr txBox="1"/>
          <p:nvPr/>
        </p:nvSpPr>
        <p:spPr>
          <a:xfrm>
            <a:off x="7510132" y="4821670"/>
            <a:ext cx="48206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Requires 1 large computation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Sail design chose from previous stage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Computation Requirements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80 CPUs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500 GB of 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5 GB of Disk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Output is ~5 GB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C742C65-6551-4ECF-9723-75F642DFCE94}"/>
              </a:ext>
            </a:extLst>
          </p:cNvPr>
          <p:cNvCxnSpPr>
            <a:cxnSpLocks/>
          </p:cNvCxnSpPr>
          <p:nvPr/>
        </p:nvCxnSpPr>
        <p:spPr>
          <a:xfrm flipH="1">
            <a:off x="3580925" y="5947568"/>
            <a:ext cx="1411917" cy="5299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4318FBA-120B-4D92-BEFE-4927D0F46E78}"/>
              </a:ext>
            </a:extLst>
          </p:cNvPr>
          <p:cNvSpPr txBox="1"/>
          <p:nvPr/>
        </p:nvSpPr>
        <p:spPr>
          <a:xfrm>
            <a:off x="4967874" y="5244660"/>
            <a:ext cx="25120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Over 1 million output files! Had to write a shell script to “cat” them all together in pieces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95EFC97-DE74-4155-A502-06FBB15AB143}"/>
              </a:ext>
            </a:extLst>
          </p:cNvPr>
          <p:cNvCxnSpPr>
            <a:cxnSpLocks/>
          </p:cNvCxnSpPr>
          <p:nvPr/>
        </p:nvCxnSpPr>
        <p:spPr>
          <a:xfrm flipH="1">
            <a:off x="9715179" y="5863980"/>
            <a:ext cx="1105318" cy="492370"/>
          </a:xfrm>
          <a:prstGeom prst="straightConnector1">
            <a:avLst/>
          </a:prstGeom>
          <a:ln w="571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A4588AE1-51BB-4A87-B527-83D194481426}"/>
              </a:ext>
            </a:extLst>
          </p:cNvPr>
          <p:cNvSpPr txBox="1"/>
          <p:nvPr/>
        </p:nvSpPr>
        <p:spPr>
          <a:xfrm>
            <a:off x="10903187" y="5467601"/>
            <a:ext cx="1228886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Needed HPC to run– which introduced me to HTC</a:t>
            </a:r>
          </a:p>
        </p:txBody>
      </p:sp>
      <p:pic>
        <p:nvPicPr>
          <p:cNvPr id="46" name="Picture 4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07EF63A-9BEB-4009-908E-DEF355F7E3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77" y="1114103"/>
            <a:ext cx="6919739" cy="5637844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760C94A-3F2B-444B-9120-5E3F3AFD707C}"/>
              </a:ext>
            </a:extLst>
          </p:cNvPr>
          <p:cNvSpPr txBox="1"/>
          <p:nvPr/>
        </p:nvSpPr>
        <p:spPr>
          <a:xfrm>
            <a:off x="2278340" y="1054237"/>
            <a:ext cx="37719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Noise Applied to Beam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1B90D4E-06C4-40B4-9AA3-1711786E5FD0}"/>
              </a:ext>
            </a:extLst>
          </p:cNvPr>
          <p:cNvSpPr txBox="1"/>
          <p:nvPr/>
        </p:nvSpPr>
        <p:spPr>
          <a:xfrm rot="16200000">
            <a:off x="5062346" y="3311222"/>
            <a:ext cx="2166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Failure Rate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19A83E-CF74-4902-9756-DAEA0713B19E}"/>
              </a:ext>
            </a:extLst>
          </p:cNvPr>
          <p:cNvSpPr txBox="1"/>
          <p:nvPr/>
        </p:nvSpPr>
        <p:spPr>
          <a:xfrm>
            <a:off x="2956341" y="4686820"/>
            <a:ext cx="247420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1 Million CPU hours to produce this plot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14D54C71-9C3E-4A37-A3CB-35B0D09BD4FA}"/>
              </a:ext>
            </a:extLst>
          </p:cNvPr>
          <p:cNvCxnSpPr>
            <a:cxnSpLocks/>
          </p:cNvCxnSpPr>
          <p:nvPr/>
        </p:nvCxnSpPr>
        <p:spPr>
          <a:xfrm flipH="1">
            <a:off x="3583378" y="2480892"/>
            <a:ext cx="422030" cy="9626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AB8023D-1449-4FB3-A3E9-C290B0D718EB}"/>
              </a:ext>
            </a:extLst>
          </p:cNvPr>
          <p:cNvSpPr txBox="1"/>
          <p:nvPr/>
        </p:nvSpPr>
        <p:spPr>
          <a:xfrm>
            <a:off x="3972016" y="1893384"/>
            <a:ext cx="1876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Sail to simulate with realistic components </a:t>
            </a:r>
          </a:p>
        </p:txBody>
      </p:sp>
    </p:spTree>
    <p:extLst>
      <p:ext uri="{BB962C8B-B14F-4D97-AF65-F5344CB8AC3E}">
        <p14:creationId xmlns:p14="http://schemas.microsoft.com/office/powerpoint/2010/main" val="82424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-0.00352 0.091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00508 -0.0627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-314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-0.00482 -0.0641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321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79" grpId="0"/>
      <p:bldP spid="84" grpId="0" animBg="1"/>
      <p:bldP spid="22" grpId="0"/>
      <p:bldP spid="25" grpId="0"/>
      <p:bldP spid="26" grpId="0"/>
      <p:bldP spid="28" grpId="0" animBg="1"/>
      <p:bldP spid="30" grpId="0" animBg="1"/>
      <p:bldP spid="129" grpId="0"/>
      <p:bldP spid="41" grpId="0"/>
      <p:bldP spid="53" grpId="0"/>
      <p:bldP spid="47" grpId="0"/>
      <p:bldP spid="48" grpId="0"/>
      <p:bldP spid="49" grpId="0" animBg="1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994EDCC-6180-42AA-868A-C43A0BB18BBD}"/>
              </a:ext>
            </a:extLst>
          </p:cNvPr>
          <p:cNvSpPr/>
          <p:nvPr/>
        </p:nvSpPr>
        <p:spPr>
          <a:xfrm>
            <a:off x="0" y="-12032"/>
            <a:ext cx="12192000" cy="599440"/>
          </a:xfrm>
          <a:prstGeom prst="rect">
            <a:avLst/>
          </a:prstGeom>
          <a:solidFill>
            <a:srgbClr val="C505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E6EF66-4B73-4154-A47C-06EC7BEA32FD}"/>
              </a:ext>
            </a:extLst>
          </p:cNvPr>
          <p:cNvSpPr/>
          <p:nvPr/>
        </p:nvSpPr>
        <p:spPr>
          <a:xfrm>
            <a:off x="0" y="583756"/>
            <a:ext cx="12192000" cy="122079"/>
          </a:xfrm>
          <a:prstGeom prst="rect">
            <a:avLst/>
          </a:prstGeom>
          <a:solidFill>
            <a:srgbClr val="D8B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1CDD4E-98D6-4F08-A3DA-9BD988BC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60" y="76873"/>
            <a:ext cx="11438890" cy="4304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Idealized Metasurface to Generate Stable Coefficients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0DF5E100-15B5-4DF9-B56B-0E6E7604D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4249" y="15873"/>
            <a:ext cx="351391" cy="552450"/>
          </a:xfrm>
        </p:spPr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265BC41-27BA-4B13-9C05-21EDDBE35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B9F1906-53F6-4253-BB85-09DC6337E62A}" type="slidenum">
              <a:rPr lang="en-US" sz="1400" smtClean="0"/>
              <a:t>9</a:t>
            </a:fld>
            <a:endParaRPr lang="en-US" sz="14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37456F1-5E73-4842-8B74-467C6B8E2421}"/>
              </a:ext>
            </a:extLst>
          </p:cNvPr>
          <p:cNvGrpSpPr/>
          <p:nvPr/>
        </p:nvGrpSpPr>
        <p:grpSpPr>
          <a:xfrm>
            <a:off x="3749287" y="4328558"/>
            <a:ext cx="4643934" cy="365125"/>
            <a:chOff x="4179219" y="4426527"/>
            <a:chExt cx="3405991" cy="20243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AEF6197-DDE2-4178-BCC2-F9A519051EFC}"/>
                </a:ext>
              </a:extLst>
            </p:cNvPr>
            <p:cNvGrpSpPr/>
            <p:nvPr/>
          </p:nvGrpSpPr>
          <p:grpSpPr>
            <a:xfrm>
              <a:off x="4179219" y="4426527"/>
              <a:ext cx="2309851" cy="201169"/>
              <a:chOff x="2553728" y="2828132"/>
              <a:chExt cx="3416834" cy="117885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76070A2-D0EB-4C4C-ADD8-0C684B699552}"/>
                  </a:ext>
                </a:extLst>
              </p:cNvPr>
              <p:cNvSpPr/>
              <p:nvPr/>
            </p:nvSpPr>
            <p:spPr>
              <a:xfrm>
                <a:off x="2553728" y="2828132"/>
                <a:ext cx="3398150" cy="117885"/>
              </a:xfrm>
              <a:prstGeom prst="rect">
                <a:avLst/>
              </a:prstGeom>
              <a:pattFill prst="wdUpDiag">
                <a:fgClr>
                  <a:srgbClr val="E06666"/>
                </a:fgClr>
                <a:bgClr>
                  <a:schemeClr val="bg1">
                    <a:lumMod val="75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30D8BC7-DF7F-46D3-9571-702108A47E9A}"/>
                  </a:ext>
                </a:extLst>
              </p:cNvPr>
              <p:cNvSpPr/>
              <p:nvPr/>
            </p:nvSpPr>
            <p:spPr>
              <a:xfrm>
                <a:off x="4212155" y="2828422"/>
                <a:ext cx="1758407" cy="113900"/>
              </a:xfrm>
              <a:prstGeom prst="rect">
                <a:avLst/>
              </a:prstGeom>
              <a:solidFill>
                <a:srgbClr val="E06666"/>
              </a:solidFill>
              <a:ln>
                <a:solidFill>
                  <a:srgbClr val="E0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6EC64B-6892-4EA1-B4EC-0F390F65F347}"/>
                </a:ext>
              </a:extLst>
            </p:cNvPr>
            <p:cNvSpPr/>
            <p:nvPr/>
          </p:nvSpPr>
          <p:spPr>
            <a:xfrm>
              <a:off x="6476439" y="4427788"/>
              <a:ext cx="1108771" cy="201169"/>
            </a:xfrm>
            <a:prstGeom prst="rect">
              <a:avLst/>
            </a:prstGeom>
            <a:pattFill prst="wdDnDiag">
              <a:fgClr>
                <a:srgbClr val="E06666"/>
              </a:fgClr>
              <a:bgClr>
                <a:schemeClr val="bg1">
                  <a:lumMod val="75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FEC92C5-EE0C-4C61-A9CD-B884245F3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9286" y="1465288"/>
            <a:ext cx="4643934" cy="10641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3A29A5-BF42-4ADD-AB70-8E6F987C9058}"/>
              </a:ext>
            </a:extLst>
          </p:cNvPr>
          <p:cNvSpPr txBox="1"/>
          <p:nvPr/>
        </p:nvSpPr>
        <p:spPr>
          <a:xfrm>
            <a:off x="4864866" y="872278"/>
            <a:ext cx="4882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Two Offset Gaussians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F234FF4-77DF-43A9-82D1-6E9E2CC487D2}"/>
              </a:ext>
            </a:extLst>
          </p:cNvPr>
          <p:cNvCxnSpPr>
            <a:cxnSpLocks/>
          </p:cNvCxnSpPr>
          <p:nvPr/>
        </p:nvCxnSpPr>
        <p:spPr>
          <a:xfrm flipH="1">
            <a:off x="5327829" y="1266776"/>
            <a:ext cx="566881" cy="33639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5BC717-F005-44A6-90D7-AA8656C7EDE0}"/>
              </a:ext>
            </a:extLst>
          </p:cNvPr>
          <p:cNvCxnSpPr>
            <a:cxnSpLocks/>
          </p:cNvCxnSpPr>
          <p:nvPr/>
        </p:nvCxnSpPr>
        <p:spPr>
          <a:xfrm>
            <a:off x="6457858" y="1243269"/>
            <a:ext cx="572966" cy="44327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F861CD1-D2C3-43AC-8B23-161DC5BAA629}"/>
              </a:ext>
            </a:extLst>
          </p:cNvPr>
          <p:cNvSpPr txBox="1"/>
          <p:nvPr/>
        </p:nvSpPr>
        <p:spPr>
          <a:xfrm>
            <a:off x="7215840" y="5425964"/>
            <a:ext cx="2103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Metasurface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7ADFEDD-9D0A-4FC3-9B81-62CF5FE32CAC}"/>
              </a:ext>
            </a:extLst>
          </p:cNvPr>
          <p:cNvCxnSpPr>
            <a:cxnSpLocks/>
          </p:cNvCxnSpPr>
          <p:nvPr/>
        </p:nvCxnSpPr>
        <p:spPr>
          <a:xfrm flipH="1" flipV="1">
            <a:off x="6881456" y="4698273"/>
            <a:ext cx="992731" cy="78135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ECF9295-35FB-4CAE-9FEF-962D463797B1}"/>
              </a:ext>
            </a:extLst>
          </p:cNvPr>
          <p:cNvSpPr txBox="1"/>
          <p:nvPr/>
        </p:nvSpPr>
        <p:spPr>
          <a:xfrm>
            <a:off x="5292856" y="3101990"/>
            <a:ext cx="2831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Highly Reflective, Normal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7B2E268-5FCA-49F1-83E0-CA6E1CB6D927}"/>
              </a:ext>
            </a:extLst>
          </p:cNvPr>
          <p:cNvCxnSpPr>
            <a:cxnSpLocks/>
          </p:cNvCxnSpPr>
          <p:nvPr/>
        </p:nvCxnSpPr>
        <p:spPr>
          <a:xfrm>
            <a:off x="6068476" y="3899752"/>
            <a:ext cx="0" cy="42880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76BC8422-BE94-4383-97C2-62826251871B}"/>
              </a:ext>
            </a:extLst>
          </p:cNvPr>
          <p:cNvSpPr/>
          <p:nvPr/>
        </p:nvSpPr>
        <p:spPr>
          <a:xfrm>
            <a:off x="5927204" y="4340432"/>
            <a:ext cx="293281" cy="350585"/>
          </a:xfrm>
          <a:prstGeom prst="rect">
            <a:avLst/>
          </a:prstGeom>
          <a:noFill/>
          <a:ln w="254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11F5A4C-5B1A-42F6-8EB6-3A4A88F3D517}"/>
              </a:ext>
            </a:extLst>
          </p:cNvPr>
          <p:cNvCxnSpPr>
            <a:cxnSpLocks/>
          </p:cNvCxnSpPr>
          <p:nvPr/>
        </p:nvCxnSpPr>
        <p:spPr>
          <a:xfrm flipH="1">
            <a:off x="5143549" y="4680036"/>
            <a:ext cx="751161" cy="428289"/>
          </a:xfrm>
          <a:prstGeom prst="line">
            <a:avLst/>
          </a:prstGeom>
          <a:ln w="254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9745168-BADA-4E49-8799-A65A1936C09D}"/>
              </a:ext>
            </a:extLst>
          </p:cNvPr>
          <p:cNvCxnSpPr>
            <a:cxnSpLocks/>
          </p:cNvCxnSpPr>
          <p:nvPr/>
        </p:nvCxnSpPr>
        <p:spPr>
          <a:xfrm flipH="1" flipV="1">
            <a:off x="6252979" y="4693683"/>
            <a:ext cx="938982" cy="423090"/>
          </a:xfrm>
          <a:prstGeom prst="line">
            <a:avLst/>
          </a:prstGeom>
          <a:ln w="254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117301C4-1795-478C-9E95-50207D0E0D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318" t="5185" r="4608" b="-5184"/>
          <a:stretch/>
        </p:blipFill>
        <p:spPr>
          <a:xfrm>
            <a:off x="5096077" y="5127255"/>
            <a:ext cx="2103120" cy="155448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587CC1FA-3781-4C8B-8693-A400ADFAD74D}"/>
              </a:ext>
            </a:extLst>
          </p:cNvPr>
          <p:cNvSpPr txBox="1"/>
          <p:nvPr/>
        </p:nvSpPr>
        <p:spPr>
          <a:xfrm>
            <a:off x="3356881" y="2746933"/>
            <a:ext cx="2145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Partially Transmissive, Parabolic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726CCED-BEA0-400B-8668-A4A93915E57D}"/>
              </a:ext>
            </a:extLst>
          </p:cNvPr>
          <p:cNvCxnSpPr>
            <a:cxnSpLocks/>
          </p:cNvCxnSpPr>
          <p:nvPr/>
        </p:nvCxnSpPr>
        <p:spPr>
          <a:xfrm>
            <a:off x="4226735" y="3846286"/>
            <a:ext cx="154491" cy="5215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230A265-D426-4A8E-B204-42B6400E3E80}"/>
              </a:ext>
            </a:extLst>
          </p:cNvPr>
          <p:cNvGrpSpPr/>
          <p:nvPr/>
        </p:nvGrpSpPr>
        <p:grpSpPr>
          <a:xfrm>
            <a:off x="3259164" y="3563928"/>
            <a:ext cx="644613" cy="2011680"/>
            <a:chOff x="2099194" y="1202503"/>
            <a:chExt cx="644613" cy="2011680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3A66897-03FE-408D-9F58-079CDC613B0C}"/>
                </a:ext>
              </a:extLst>
            </p:cNvPr>
            <p:cNvSpPr/>
            <p:nvPr/>
          </p:nvSpPr>
          <p:spPr>
            <a:xfrm>
              <a:off x="2589316" y="1967133"/>
              <a:ext cx="154491" cy="369714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5DFBC958-3220-469C-984A-E406C830BBA7}"/>
                </a:ext>
              </a:extLst>
            </p:cNvPr>
            <p:cNvCxnSpPr>
              <a:cxnSpLocks/>
            </p:cNvCxnSpPr>
            <p:nvPr/>
          </p:nvCxnSpPr>
          <p:spPr>
            <a:xfrm>
              <a:off x="2099194" y="1202503"/>
              <a:ext cx="538440" cy="861058"/>
            </a:xfrm>
            <a:prstGeom prst="line">
              <a:avLst/>
            </a:prstGeom>
            <a:ln w="254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2CD9F28-0D98-44E4-B515-55CCA5519E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3883" y="2238502"/>
              <a:ext cx="533685" cy="975681"/>
            </a:xfrm>
            <a:prstGeom prst="line">
              <a:avLst/>
            </a:prstGeom>
            <a:ln w="254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46" descr="A close up of a logo&#10;&#10;Description automatically generated">
            <a:extLst>
              <a:ext uri="{FF2B5EF4-FFF2-40B4-BE49-F238E27FC236}">
                <a16:creationId xmlns:a16="http://schemas.microsoft.com/office/drawing/2014/main" id="{9DD16D63-EB42-4365-8ACC-217F1184E070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1" t="3991" r="7463" b="5097"/>
          <a:stretch/>
        </p:blipFill>
        <p:spPr>
          <a:xfrm>
            <a:off x="798685" y="3573917"/>
            <a:ext cx="2468880" cy="201168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9EC8D45-21E1-46A6-9E18-458AD09B2B0E}"/>
              </a:ext>
            </a:extLst>
          </p:cNvPr>
          <p:cNvGrpSpPr/>
          <p:nvPr/>
        </p:nvGrpSpPr>
        <p:grpSpPr>
          <a:xfrm>
            <a:off x="8231833" y="3578710"/>
            <a:ext cx="693977" cy="2014474"/>
            <a:chOff x="6640193" y="1202503"/>
            <a:chExt cx="693977" cy="2014474"/>
          </a:xfrm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FF126B44-87E5-4B8D-9CB5-CDF83DA33192}"/>
                </a:ext>
              </a:extLst>
            </p:cNvPr>
            <p:cNvSpPr/>
            <p:nvPr/>
          </p:nvSpPr>
          <p:spPr>
            <a:xfrm flipH="1">
              <a:off x="6640193" y="1950036"/>
              <a:ext cx="165052" cy="362851"/>
            </a:xfrm>
            <a:prstGeom prst="rect">
              <a:avLst/>
            </a:prstGeom>
            <a:noFill/>
            <a:ln w="254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6B37C77-9648-483B-9956-38978E8842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05245" y="1202503"/>
              <a:ext cx="519846" cy="847333"/>
            </a:xfrm>
            <a:prstGeom prst="line">
              <a:avLst/>
            </a:prstGeom>
            <a:ln w="254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FD43BBE-A657-4972-A002-AA0BCADBBFA7}"/>
                </a:ext>
              </a:extLst>
            </p:cNvPr>
            <p:cNvCxnSpPr>
              <a:cxnSpLocks/>
            </p:cNvCxnSpPr>
            <p:nvPr/>
          </p:nvCxnSpPr>
          <p:spPr>
            <a:xfrm>
              <a:off x="6812520" y="2235961"/>
              <a:ext cx="521650" cy="981016"/>
            </a:xfrm>
            <a:prstGeom prst="line">
              <a:avLst/>
            </a:prstGeom>
            <a:ln w="25400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 descr="A close up of a logo&#10;&#10;Description automatically generated">
            <a:extLst>
              <a:ext uri="{FF2B5EF4-FFF2-40B4-BE49-F238E27FC236}">
                <a16:creationId xmlns:a16="http://schemas.microsoft.com/office/drawing/2014/main" id="{3C46E375-0F3A-4E10-8522-C72593B7B830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6431" t="2746" r="-3560" b="4608"/>
          <a:stretch/>
        </p:blipFill>
        <p:spPr>
          <a:xfrm>
            <a:off x="8942435" y="3578710"/>
            <a:ext cx="2468880" cy="2011680"/>
          </a:xfrm>
          <a:prstGeom prst="rect">
            <a:avLst/>
          </a:prstGeom>
          <a:ln w="25400">
            <a:solidFill>
              <a:srgbClr val="0070C0"/>
            </a:solidFill>
          </a:ln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2E214BE5-64C3-4742-88A5-91B0FB8A41B2}"/>
              </a:ext>
            </a:extLst>
          </p:cNvPr>
          <p:cNvSpPr txBox="1"/>
          <p:nvPr/>
        </p:nvSpPr>
        <p:spPr>
          <a:xfrm>
            <a:off x="86360" y="922665"/>
            <a:ext cx="3511082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Inverted Cat Eye (ICE) Metasurface</a:t>
            </a:r>
          </a:p>
        </p:txBody>
      </p:sp>
    </p:spTree>
    <p:extLst>
      <p:ext uri="{BB962C8B-B14F-4D97-AF65-F5344CB8AC3E}">
        <p14:creationId xmlns:p14="http://schemas.microsoft.com/office/powerpoint/2010/main" val="258884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7" grpId="0" animBg="1"/>
      <p:bldP spid="36" grpId="0"/>
      <p:bldP spid="5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29970</TotalTime>
  <Words>1058</Words>
  <Application>Microsoft Office PowerPoint</Application>
  <PresentationFormat>Widescreen</PresentationFormat>
  <Paragraphs>205</Paragraphs>
  <Slides>14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A Self-Stabilizing Metasurface Laser Sail To Explore The Stars</vt:lpstr>
      <vt:lpstr>Laser Propelled Spacecraft</vt:lpstr>
      <vt:lpstr>How fast is 1/5th the speed of light?</vt:lpstr>
      <vt:lpstr>Optical Forces </vt:lpstr>
      <vt:lpstr>Metasurface Based Laser Sail</vt:lpstr>
      <vt:lpstr>Metasurface Example</vt:lpstr>
      <vt:lpstr>Metasurface Motion</vt:lpstr>
      <vt:lpstr>Designing a Stable Sail</vt:lpstr>
      <vt:lpstr> Idealized Metasurface to Generate Stable Coefficients</vt:lpstr>
      <vt:lpstr>Full-Wave Simulation</vt:lpstr>
      <vt:lpstr>Local Optical Forces on Metasurface</vt:lpstr>
      <vt:lpstr>What’s next?</vt:lpstr>
      <vt:lpstr>Acknowledgments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Correlating Local and Tunneling Density of States in Bilayer Graphene Spectroscopy</dc:title>
  <dc:creator>User</dc:creator>
  <cp:lastModifiedBy>JOEL FRANKLIN SIEGEL</cp:lastModifiedBy>
  <cp:revision>706</cp:revision>
  <dcterms:created xsi:type="dcterms:W3CDTF">2019-02-19T16:39:37Z</dcterms:created>
  <dcterms:modified xsi:type="dcterms:W3CDTF">2019-05-17T21:44:07Z</dcterms:modified>
</cp:coreProperties>
</file>