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5" r:id="rId3"/>
    <p:sldId id="418" r:id="rId4"/>
    <p:sldId id="419" r:id="rId5"/>
    <p:sldId id="421" r:id="rId6"/>
    <p:sldId id="371" r:id="rId7"/>
    <p:sldId id="372" r:id="rId8"/>
    <p:sldId id="374" r:id="rId9"/>
    <p:sldId id="398" r:id="rId10"/>
    <p:sldId id="400" r:id="rId11"/>
    <p:sldId id="327" r:id="rId12"/>
    <p:sldId id="332" r:id="rId13"/>
    <p:sldId id="413" r:id="rId14"/>
    <p:sldId id="414" r:id="rId15"/>
    <p:sldId id="415" r:id="rId16"/>
    <p:sldId id="416" r:id="rId17"/>
    <p:sldId id="417" r:id="rId18"/>
    <p:sldId id="375" r:id="rId19"/>
    <p:sldId id="401" r:id="rId20"/>
    <p:sldId id="410" r:id="rId21"/>
    <p:sldId id="420" r:id="rId22"/>
    <p:sldId id="383" r:id="rId23"/>
    <p:sldId id="382" r:id="rId24"/>
    <p:sldId id="390" r:id="rId25"/>
    <p:sldId id="369" r:id="rId26"/>
    <p:sldId id="257" r:id="rId27"/>
    <p:sldId id="331" r:id="rId28"/>
    <p:sldId id="343" r:id="rId29"/>
    <p:sldId id="344" r:id="rId30"/>
    <p:sldId id="387" r:id="rId31"/>
    <p:sldId id="402" r:id="rId32"/>
    <p:sldId id="363" r:id="rId33"/>
    <p:sldId id="409" r:id="rId34"/>
    <p:sldId id="313" r:id="rId35"/>
    <p:sldId id="316" r:id="rId36"/>
    <p:sldId id="318" r:id="rId37"/>
    <p:sldId id="321" r:id="rId38"/>
    <p:sldId id="323" r:id="rId39"/>
    <p:sldId id="324" r:id="rId40"/>
    <p:sldId id="325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2" autoAdjust="0"/>
    <p:restoredTop sz="94664"/>
  </p:normalViewPr>
  <p:slideViewPr>
    <p:cSldViewPr snapToObjects="1">
      <p:cViewPr varScale="1">
        <p:scale>
          <a:sx n="124" d="100"/>
          <a:sy n="124" d="100"/>
        </p:scale>
        <p:origin x="21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EA16-067A-334F-BB8B-7BDEF63062F4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8C91-BC10-2446-AAD6-8FD9AD7F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3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ECC3F-F284-5840-BF11-B9494D1FFFA2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35137-7C4C-004F-B84D-65D8C1EBA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4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600976" cy="135732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7562"/>
            <a:ext cx="6400800" cy="71438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4143374"/>
            <a:ext cx="6400800" cy="571508"/>
          </a:xfrm>
        </p:spPr>
        <p:txBody>
          <a:bodyPr/>
          <a:lstStyle>
            <a:lvl1pPr algn="ctr">
              <a:buNone/>
              <a:defRPr sz="3600" i="1" baseline="0"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Affliation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714878"/>
            <a:ext cx="6400800" cy="571510"/>
          </a:xfrm>
        </p:spPr>
        <p:txBody>
          <a:bodyPr/>
          <a:lstStyle>
            <a:lvl1pPr algn="ctr">
              <a:buNone/>
              <a:defRPr sz="2800" baseline="0"/>
            </a:lvl1pPr>
          </a:lstStyle>
          <a:p>
            <a:pPr lvl="0"/>
            <a:r>
              <a:rPr lang="en-US" dirty="0"/>
              <a:t>Click to edit date, meeting, etc…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39FEB84-F6F2-6D4E-94ED-EC377DE1EF18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008CA-2C74-5141-80EB-79C1F0491E6C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6F898-747C-1E44-AFE8-CC5891EE88D1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F4C1AF-C53F-324F-A839-CA426CCDF5A4}" type="datetime1">
              <a:rPr lang="en-GB" altLang="ja-JP" smtClean="0"/>
              <a:t>21/05/2019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C1AF-C53F-324F-A839-CA426CCDF5A4}" type="datetime1">
              <a:rPr lang="en-GB" altLang="ja-JP" smtClean="0"/>
              <a:t>21/05/2019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39282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0" y="0"/>
            <a:ext cx="2400300" cy="274638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AF4C1AF-C53F-324F-A839-CA426CCDF5A4}" type="datetime1">
              <a:rPr lang="en-GB" altLang="ja-JP" smtClean="0"/>
              <a:t>21/05/2019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D7CB2-87B7-7241-B77D-819AD4B44A55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D02AE-1D92-824B-9CAF-899CB764A201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C2064-3B17-2A42-B9C0-1FA157B9C83E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ACE63-B605-D541-9AEB-95AC321B4E76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234EE-FD16-884A-8A58-AAF5E495353F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fld id="{0F89324A-B91A-E94F-9216-E81CB7E0A63B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98BBE-BC16-D54D-ACDE-88BC8C101C96}" type="datetime1">
              <a:rPr kumimoji="1" lang="en-GB" altLang="ja-JP" smtClean="0"/>
              <a:t>21/05/2019</a:t>
            </a:fld>
            <a:endParaRPr kumimoji="1"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92AE-9C67-4F5C-AD8D-EA04353CDB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15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F4C1AF-C53F-324F-A839-CA426CCDF5A4}" type="datetime1">
              <a:rPr lang="en-GB" altLang="ja-JP" smtClean="0"/>
              <a:t>21/05/2019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i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6A92AE-9C67-4F5C-AD8D-EA04353CDB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 b="1" i="1" u="sng" kern="1200">
          <a:solidFill>
            <a:srgbClr val="37609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34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 b="1" i="1" u="sng">
          <a:solidFill>
            <a:srgbClr val="376092"/>
          </a:solidFill>
          <a:latin typeface="Helvetica" pitchFamily="34" charset="0"/>
          <a:ea typeface="ＭＳ Ｐゴシック" pitchFamily="50" charset="-128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 b="1" i="1" u="sng">
          <a:solidFill>
            <a:srgbClr val="376092"/>
          </a:solidFill>
          <a:latin typeface="Helvetica" pitchFamily="34" charset="0"/>
          <a:ea typeface="ＭＳ Ｐゴシック" pitchFamily="50" charset="-128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 b="1" i="1" u="sng">
          <a:solidFill>
            <a:srgbClr val="376092"/>
          </a:solidFill>
          <a:latin typeface="Helvetica" pitchFamily="34" charset="0"/>
          <a:ea typeface="ＭＳ Ｐゴシック" pitchFamily="50" charset="-128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 b="1" i="1" u="sng">
          <a:solidFill>
            <a:srgbClr val="376092"/>
          </a:solidFill>
          <a:latin typeface="Helvetica" pitchFamily="34" charset="0"/>
          <a:ea typeface="ＭＳ Ｐゴシック" pitchFamily="50" charset="-128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 u="sng">
          <a:solidFill>
            <a:srgbClr val="376092"/>
          </a:solidFill>
          <a:latin typeface="Arial Black" pitchFamily="34" charset="0"/>
          <a:ea typeface="ＭＳ Ｐゴシック" pitchFamily="50" charset="-128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 u="sng">
          <a:solidFill>
            <a:srgbClr val="376092"/>
          </a:solidFill>
          <a:latin typeface="Arial Black" pitchFamily="34" charset="0"/>
          <a:ea typeface="ＭＳ Ｐゴシック" pitchFamily="50" charset="-128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 u="sng">
          <a:solidFill>
            <a:srgbClr val="376092"/>
          </a:solidFill>
          <a:latin typeface="Arial Black" pitchFamily="34" charset="0"/>
          <a:ea typeface="ＭＳ Ｐゴシック" pitchFamily="50" charset="-128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 u="sng">
          <a:solidFill>
            <a:srgbClr val="376092"/>
          </a:solidFill>
          <a:latin typeface="Arial Black" pitchFamily="34" charset="0"/>
          <a:ea typeface="ＭＳ Ｐゴシック" pitchFamily="50" charset="-128"/>
          <a:cs typeface="Times New Roman" pitchFamily="18" charset="0"/>
        </a:defRPr>
      </a:lvl9pPr>
    </p:titleStyle>
    <p:bodyStyle>
      <a:lvl1pPr marL="184150" indent="-1841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444500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→"/>
        <a:defRPr kumimoji="1" sz="2200" kern="1200">
          <a:solidFill>
            <a:schemeClr val="accent1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715963" indent="-2714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→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982663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→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1258888" indent="-2714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→"/>
        <a:tabLst>
          <a:tab pos="1258888" algn="l"/>
        </a:tabLst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hyperlink" Target="https://github.com/mickaneda/gc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tcondor-wiki.cs.wisc.edu/index.cgi/wiki?p=HowToConfigRunOneJobAndExit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kaneda/gcpm-puppet" TargetMode="External"/><Relationship Id="rId2" Type="http://schemas.openxmlformats.org/officeDocument/2006/relationships/hyperlink" Target="https://github.com/mickaneda/gcp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docs.travis-ci.com/user/encrypting-fi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AGWA/git-crypt" TargetMode="External"/><Relationship Id="rId10" Type="http://schemas.openxmlformats.org/officeDocument/2006/relationships/hyperlink" Target="https://pypi.org/project/gcpm/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19" Type="http://schemas.openxmlformats.org/officeDocument/2006/relationships/hyperlink" Target="http://config).run/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19" Type="http://schemas.openxmlformats.org/officeDocument/2006/relationships/image" Target="../media/image45.jp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19" Type="http://schemas.openxmlformats.org/officeDocument/2006/relationships/image" Target="../media/image46.jp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20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19" Type="http://schemas.openxmlformats.org/officeDocument/2006/relationships/image" Target="../media/image48.jp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apache.org/licenses/LICENSE-2.0" TargetMode="External"/><Relationship Id="rId18" Type="http://schemas.openxmlformats.org/officeDocument/2006/relationships/hyperlink" Target="https://docs.travis-ci.com/user/encrypting-files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github.com/google/python-fire" TargetMode="External"/><Relationship Id="rId17" Type="http://schemas.openxmlformats.org/officeDocument/2006/relationships/hyperlink" Target="https://github.com/AGWA/git-crypt" TargetMode="External"/><Relationship Id="rId2" Type="http://schemas.openxmlformats.org/officeDocument/2006/relationships/image" Target="../media/image39.png"/><Relationship Id="rId16" Type="http://schemas.openxmlformats.org/officeDocument/2006/relationships/hyperlink" Target="https://mickaneda.github.io/gcp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is-ci.org/mickaneda/gcpm" TargetMode="External"/><Relationship Id="rId11" Type="http://schemas.openxmlformats.org/officeDocument/2006/relationships/hyperlink" Target="https://github.com/sdispater/poetry" TargetMode="External"/><Relationship Id="rId5" Type="http://schemas.openxmlformats.org/officeDocument/2006/relationships/hyperlink" Target="https://github.com/mickaneda/gcpm" TargetMode="External"/><Relationship Id="rId15" Type="http://schemas.openxmlformats.org/officeDocument/2006/relationships/hyperlink" Target="https://github.com/pytest-dev/pytest-cov" TargetMode="External"/><Relationship Id="rId10" Type="http://schemas.openxmlformats.org/officeDocument/2006/relationships/hyperlink" Target="https://pypi.org/project/gcpm/" TargetMode="External"/><Relationship Id="rId19" Type="http://schemas.openxmlformats.org/officeDocument/2006/relationships/image" Target="../media/image50.jp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hyperlink" Target="https://docs.pytest.org/en/lates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cloud.google.com/storage/pric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google.com/compute/prici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46764" cy="1060702"/>
          </a:xfrm>
        </p:spPr>
        <p:txBody>
          <a:bodyPr>
            <a:noAutofit/>
          </a:bodyPr>
          <a:lstStyle/>
          <a:p>
            <a:r>
              <a:rPr lang="en" altLang="ja-JP" sz="2400" dirty="0"/>
              <a:t>HTCondor with Google Cloud Platform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000" u="sng" dirty="0"/>
              <a:t>Michiru Kaneda</a:t>
            </a:r>
            <a:endParaRPr lang="ja-JP" altLang="en-US" sz="20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71600" y="3933070"/>
            <a:ext cx="6800800" cy="571508"/>
          </a:xfrm>
        </p:spPr>
        <p:txBody>
          <a:bodyPr/>
          <a:lstStyle/>
          <a:p>
            <a:r>
              <a:rPr lang="en" altLang="ja-JP" sz="1800" dirty="0">
                <a:solidFill>
                  <a:srgbClr val="233F60"/>
                </a:solidFill>
                <a:latin typeface="Helvetica" pitchFamily="2" charset="0"/>
              </a:rPr>
              <a:t>The International Center for Elementary Particle Physics (ICEPP), The University of Tokyo </a:t>
            </a:r>
            <a:endParaRPr lang="en" altLang="ja-JP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6A92AE-9C67-4F5C-AD8D-EA04353CDB6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9244019-EC68-D44A-B326-C452F69D9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altLang="ja-JP" sz="1800" dirty="0">
                <a:solidFill>
                  <a:srgbClr val="4F81BD">
                    <a:lumMod val="50000"/>
                  </a:srgbClr>
                </a:solidFill>
              </a:rPr>
              <a:t>22/May/2019, HTCondor Week, Madison, US</a:t>
            </a:r>
            <a:endParaRPr lang="ja-JP" altLang="en-US" sz="18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5393">
            <a:extLst>
              <a:ext uri="{FF2B5EF4-FFF2-40B4-BE49-F238E27FC236}">
                <a16:creationId xmlns:a16="http://schemas.microsoft.com/office/drawing/2014/main" id="{49A2CE40-C92F-C041-BE71-D2ACF101CF6B}"/>
              </a:ext>
            </a:extLst>
          </p:cNvPr>
          <p:cNvGrpSpPr/>
          <p:nvPr/>
        </p:nvGrpSpPr>
        <p:grpSpPr>
          <a:xfrm>
            <a:off x="107504" y="1268760"/>
            <a:ext cx="3106693" cy="1944216"/>
            <a:chOff x="2178038" y="1054762"/>
            <a:chExt cx="931892" cy="488021"/>
          </a:xfrm>
        </p:grpSpPr>
        <p:sp>
          <p:nvSpPr>
            <p:cNvPr id="16" name="Shape 5394">
              <a:extLst>
                <a:ext uri="{FF2B5EF4-FFF2-40B4-BE49-F238E27FC236}">
                  <a16:creationId xmlns:a16="http://schemas.microsoft.com/office/drawing/2014/main" id="{50EF66D1-B98C-BA40-93FB-1D811AA134A2}"/>
                </a:ext>
              </a:extLst>
            </p:cNvPr>
            <p:cNvSpPr/>
            <p:nvPr/>
          </p:nvSpPr>
          <p:spPr>
            <a:xfrm>
              <a:off x="2178038" y="1054762"/>
              <a:ext cx="931892" cy="48802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5395">
              <a:extLst>
                <a:ext uri="{FF2B5EF4-FFF2-40B4-BE49-F238E27FC236}">
                  <a16:creationId xmlns:a16="http://schemas.microsoft.com/office/drawing/2014/main" id="{F6E63DA8-0655-3841-881E-1AE5AC456BD5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" name="Shape 640">
            <a:extLst>
              <a:ext uri="{FF2B5EF4-FFF2-40B4-BE49-F238E27FC236}">
                <a16:creationId xmlns:a16="http://schemas.microsoft.com/office/drawing/2014/main" id="{BDC5AB0E-217F-E242-A060-2496069B990F}"/>
              </a:ext>
            </a:extLst>
          </p:cNvPr>
          <p:cNvSpPr/>
          <p:nvPr/>
        </p:nvSpPr>
        <p:spPr>
          <a:xfrm>
            <a:off x="283622" y="1546120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AF3FB9-D7E9-D64F-B03D-D88DE5A9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Cost Estimation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C41289-123D-D341-8BB2-9C0FC0564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5067A6-5C88-C042-97AE-F09ABE3014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30" name="Shape 1147">
            <a:extLst>
              <a:ext uri="{FF2B5EF4-FFF2-40B4-BE49-F238E27FC236}">
                <a16:creationId xmlns:a16="http://schemas.microsoft.com/office/drawing/2014/main" id="{351C05A4-FCC6-BB47-B7F6-72D6FCD04901}"/>
              </a:ext>
            </a:extLst>
          </p:cNvPr>
          <p:cNvGrpSpPr/>
          <p:nvPr/>
        </p:nvGrpSpPr>
        <p:grpSpPr>
          <a:xfrm>
            <a:off x="591395" y="1707511"/>
            <a:ext cx="792075" cy="281750"/>
            <a:chOff x="1120473" y="374055"/>
            <a:chExt cx="792075" cy="281750"/>
          </a:xfrm>
        </p:grpSpPr>
        <p:sp>
          <p:nvSpPr>
            <p:cNvPr id="31" name="Shape 1148">
              <a:extLst>
                <a:ext uri="{FF2B5EF4-FFF2-40B4-BE49-F238E27FC236}">
                  <a16:creationId xmlns:a16="http://schemas.microsoft.com/office/drawing/2014/main" id="{AA33ABE0-7698-4E40-ABB1-A3BC5C53E9F0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32" name="Shape 1149">
              <a:extLst>
                <a:ext uri="{FF2B5EF4-FFF2-40B4-BE49-F238E27FC236}">
                  <a16:creationId xmlns:a16="http://schemas.microsoft.com/office/drawing/2014/main" id="{18F61115-406D-FC4B-8276-A83D52481E2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hape 652">
            <a:extLst>
              <a:ext uri="{FF2B5EF4-FFF2-40B4-BE49-F238E27FC236}">
                <a16:creationId xmlns:a16="http://schemas.microsoft.com/office/drawing/2014/main" id="{1D41F7D6-C57C-A446-99DD-2406FC9B2F55}"/>
              </a:ext>
            </a:extLst>
          </p:cNvPr>
          <p:cNvSpPr/>
          <p:nvPr/>
        </p:nvSpPr>
        <p:spPr>
          <a:xfrm>
            <a:off x="151706" y="2370455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Shape 1289">
            <a:extLst>
              <a:ext uri="{FF2B5EF4-FFF2-40B4-BE49-F238E27FC236}">
                <a16:creationId xmlns:a16="http://schemas.microsoft.com/office/drawing/2014/main" id="{2EE7381B-57E7-ED44-A97E-3A521D94FD49}"/>
              </a:ext>
            </a:extLst>
          </p:cNvPr>
          <p:cNvGrpSpPr/>
          <p:nvPr/>
        </p:nvGrpSpPr>
        <p:grpSpPr>
          <a:xfrm>
            <a:off x="247601" y="2485646"/>
            <a:ext cx="1218208" cy="431606"/>
            <a:chOff x="3097960" y="2294398"/>
            <a:chExt cx="1218208" cy="431606"/>
          </a:xfrm>
        </p:grpSpPr>
        <p:sp>
          <p:nvSpPr>
            <p:cNvPr id="36" name="Shape 1290">
              <a:extLst>
                <a:ext uri="{FF2B5EF4-FFF2-40B4-BE49-F238E27FC236}">
                  <a16:creationId xmlns:a16="http://schemas.microsoft.com/office/drawing/2014/main" id="{CF31165D-305F-E54D-A6A0-3367EDF1BC21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Shape 1292">
              <a:extLst>
                <a:ext uri="{FF2B5EF4-FFF2-40B4-BE49-F238E27FC236}">
                  <a16:creationId xmlns:a16="http://schemas.microsoft.com/office/drawing/2014/main" id="{9280DF4C-5B3A-814C-9934-BEAC5E9716B0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8" name="Shape 1164">
            <a:extLst>
              <a:ext uri="{FF2B5EF4-FFF2-40B4-BE49-F238E27FC236}">
                <a16:creationId xmlns:a16="http://schemas.microsoft.com/office/drawing/2014/main" id="{CF3EEEF2-88AD-2740-BA95-62004E1245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7" y="2586422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685">
            <a:extLst>
              <a:ext uri="{FF2B5EF4-FFF2-40B4-BE49-F238E27FC236}">
                <a16:creationId xmlns:a16="http://schemas.microsoft.com/office/drawing/2014/main" id="{E6834033-6904-054D-9269-F7D703CA0555}"/>
              </a:ext>
            </a:extLst>
          </p:cNvPr>
          <p:cNvSpPr/>
          <p:nvPr/>
        </p:nvSpPr>
        <p:spPr>
          <a:xfrm>
            <a:off x="1739502" y="2302503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Shape 1289">
            <a:extLst>
              <a:ext uri="{FF2B5EF4-FFF2-40B4-BE49-F238E27FC236}">
                <a16:creationId xmlns:a16="http://schemas.microsoft.com/office/drawing/2014/main" id="{6073A4FB-C092-9C49-B29A-D4B3FFAE4B3A}"/>
              </a:ext>
            </a:extLst>
          </p:cNvPr>
          <p:cNvGrpSpPr/>
          <p:nvPr/>
        </p:nvGrpSpPr>
        <p:grpSpPr>
          <a:xfrm>
            <a:off x="1838562" y="2433447"/>
            <a:ext cx="1218208" cy="431606"/>
            <a:chOff x="3097960" y="2294398"/>
            <a:chExt cx="1218208" cy="431606"/>
          </a:xfrm>
        </p:grpSpPr>
        <p:sp>
          <p:nvSpPr>
            <p:cNvPr id="43" name="Shape 1290">
              <a:extLst>
                <a:ext uri="{FF2B5EF4-FFF2-40B4-BE49-F238E27FC236}">
                  <a16:creationId xmlns:a16="http://schemas.microsoft.com/office/drawing/2014/main" id="{9C10EDC1-C91C-0645-9FF3-5A036FE600EE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Shape 1292">
              <a:extLst>
                <a:ext uri="{FF2B5EF4-FFF2-40B4-BE49-F238E27FC236}">
                  <a16:creationId xmlns:a16="http://schemas.microsoft.com/office/drawing/2014/main" id="{E0FFF8E8-202A-BB40-8EEB-BCD61B78D404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5" name="Shape 4292">
            <a:extLst>
              <a:ext uri="{FF2B5EF4-FFF2-40B4-BE49-F238E27FC236}">
                <a16:creationId xmlns:a16="http://schemas.microsoft.com/office/drawing/2014/main" id="{B6AAFB19-B157-8540-9742-A455070DFC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3395" y="2518280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3196">
            <a:extLst>
              <a:ext uri="{FF2B5EF4-FFF2-40B4-BE49-F238E27FC236}">
                <a16:creationId xmlns:a16="http://schemas.microsoft.com/office/drawing/2014/main" id="{3A2282A5-1A25-C74E-94B1-64BD5DE712A7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1383470" y="1848386"/>
            <a:ext cx="455092" cy="776174"/>
          </a:xfrm>
          <a:prstGeom prst="bentConnector3">
            <a:avLst>
              <a:gd name="adj1" fmla="val 6354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Shape 2285">
            <a:extLst>
              <a:ext uri="{FF2B5EF4-FFF2-40B4-BE49-F238E27FC236}">
                <a16:creationId xmlns:a16="http://schemas.microsoft.com/office/drawing/2014/main" id="{DF4E02EA-430B-1040-AAF8-BE140894BA3B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483484" y="2728876"/>
            <a:ext cx="353495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" name="Shape 692">
            <a:extLst>
              <a:ext uri="{FF2B5EF4-FFF2-40B4-BE49-F238E27FC236}">
                <a16:creationId xmlns:a16="http://schemas.microsoft.com/office/drawing/2014/main" id="{8A73278A-8259-874B-914D-233922A0135C}"/>
              </a:ext>
            </a:extLst>
          </p:cNvPr>
          <p:cNvSpPr/>
          <p:nvPr/>
        </p:nvSpPr>
        <p:spPr>
          <a:xfrm>
            <a:off x="3307701" y="1265061"/>
            <a:ext cx="3106693" cy="1944216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93">
            <a:extLst>
              <a:ext uri="{FF2B5EF4-FFF2-40B4-BE49-F238E27FC236}">
                <a16:creationId xmlns:a16="http://schemas.microsoft.com/office/drawing/2014/main" id="{A6E62FC1-5004-E440-837B-9347468286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819" y="1371617"/>
            <a:ext cx="1329665" cy="1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40">
            <a:extLst>
              <a:ext uri="{FF2B5EF4-FFF2-40B4-BE49-F238E27FC236}">
                <a16:creationId xmlns:a16="http://schemas.microsoft.com/office/drawing/2014/main" id="{E3063FF2-EDB1-8544-ACE3-C2575B97E73F}"/>
              </a:ext>
            </a:extLst>
          </p:cNvPr>
          <p:cNvSpPr/>
          <p:nvPr/>
        </p:nvSpPr>
        <p:spPr>
          <a:xfrm>
            <a:off x="3551788" y="1556792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1147">
            <a:extLst>
              <a:ext uri="{FF2B5EF4-FFF2-40B4-BE49-F238E27FC236}">
                <a16:creationId xmlns:a16="http://schemas.microsoft.com/office/drawing/2014/main" id="{967172E8-8EBD-A14C-906B-728954C60ED5}"/>
              </a:ext>
            </a:extLst>
          </p:cNvPr>
          <p:cNvGrpSpPr/>
          <p:nvPr/>
        </p:nvGrpSpPr>
        <p:grpSpPr>
          <a:xfrm>
            <a:off x="3859561" y="1718183"/>
            <a:ext cx="792075" cy="281750"/>
            <a:chOff x="1120473" y="374055"/>
            <a:chExt cx="792075" cy="281750"/>
          </a:xfrm>
        </p:grpSpPr>
        <p:sp>
          <p:nvSpPr>
            <p:cNvPr id="64" name="Shape 1148">
              <a:extLst>
                <a:ext uri="{FF2B5EF4-FFF2-40B4-BE49-F238E27FC236}">
                  <a16:creationId xmlns:a16="http://schemas.microsoft.com/office/drawing/2014/main" id="{856EF1DD-160D-5D4D-9FD2-08B432A80DAC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65" name="Shape 1149">
              <a:extLst>
                <a:ext uri="{FF2B5EF4-FFF2-40B4-BE49-F238E27FC236}">
                  <a16:creationId xmlns:a16="http://schemas.microsoft.com/office/drawing/2014/main" id="{B837A031-A370-8549-97CB-FE1A2EB5908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Shape 652">
            <a:extLst>
              <a:ext uri="{FF2B5EF4-FFF2-40B4-BE49-F238E27FC236}">
                <a16:creationId xmlns:a16="http://schemas.microsoft.com/office/drawing/2014/main" id="{0D87737B-9CA1-7E45-BA88-B31FA780E144}"/>
              </a:ext>
            </a:extLst>
          </p:cNvPr>
          <p:cNvSpPr/>
          <p:nvPr/>
        </p:nvSpPr>
        <p:spPr>
          <a:xfrm>
            <a:off x="3419872" y="2381127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Shape 1289">
            <a:extLst>
              <a:ext uri="{FF2B5EF4-FFF2-40B4-BE49-F238E27FC236}">
                <a16:creationId xmlns:a16="http://schemas.microsoft.com/office/drawing/2014/main" id="{8A1904DD-973C-7E4B-A005-9BF19891147E}"/>
              </a:ext>
            </a:extLst>
          </p:cNvPr>
          <p:cNvGrpSpPr/>
          <p:nvPr/>
        </p:nvGrpSpPr>
        <p:grpSpPr>
          <a:xfrm>
            <a:off x="3515767" y="2496318"/>
            <a:ext cx="1218208" cy="431606"/>
            <a:chOff x="3097960" y="2294398"/>
            <a:chExt cx="1218208" cy="431606"/>
          </a:xfrm>
        </p:grpSpPr>
        <p:sp>
          <p:nvSpPr>
            <p:cNvPr id="68" name="Shape 1290">
              <a:extLst>
                <a:ext uri="{FF2B5EF4-FFF2-40B4-BE49-F238E27FC236}">
                  <a16:creationId xmlns:a16="http://schemas.microsoft.com/office/drawing/2014/main" id="{AC6AE761-9DFC-1F45-8DD8-93F47E288D93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Shape 1292">
              <a:extLst>
                <a:ext uri="{FF2B5EF4-FFF2-40B4-BE49-F238E27FC236}">
                  <a16:creationId xmlns:a16="http://schemas.microsoft.com/office/drawing/2014/main" id="{A8CC25E7-ACBE-6D4B-B846-9EFC9FF4F0CD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0" name="Shape 1164">
            <a:extLst>
              <a:ext uri="{FF2B5EF4-FFF2-40B4-BE49-F238E27FC236}">
                <a16:creationId xmlns:a16="http://schemas.microsoft.com/office/drawing/2014/main" id="{A30EE10D-0958-B24A-900D-D5A316B25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133" y="2597094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685">
            <a:extLst>
              <a:ext uri="{FF2B5EF4-FFF2-40B4-BE49-F238E27FC236}">
                <a16:creationId xmlns:a16="http://schemas.microsoft.com/office/drawing/2014/main" id="{F943F9BF-70BD-9842-BF6B-F52D38C2185B}"/>
              </a:ext>
            </a:extLst>
          </p:cNvPr>
          <p:cNvSpPr/>
          <p:nvPr/>
        </p:nvSpPr>
        <p:spPr>
          <a:xfrm>
            <a:off x="5007668" y="2313175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Shape 1289">
            <a:extLst>
              <a:ext uri="{FF2B5EF4-FFF2-40B4-BE49-F238E27FC236}">
                <a16:creationId xmlns:a16="http://schemas.microsoft.com/office/drawing/2014/main" id="{62E0B70F-36CF-0841-8320-9682377C8EA7}"/>
              </a:ext>
            </a:extLst>
          </p:cNvPr>
          <p:cNvGrpSpPr/>
          <p:nvPr/>
        </p:nvGrpSpPr>
        <p:grpSpPr>
          <a:xfrm>
            <a:off x="5106728" y="2444119"/>
            <a:ext cx="1218208" cy="431606"/>
            <a:chOff x="3097960" y="2294398"/>
            <a:chExt cx="1218208" cy="431606"/>
          </a:xfrm>
        </p:grpSpPr>
        <p:sp>
          <p:nvSpPr>
            <p:cNvPr id="73" name="Shape 1290">
              <a:extLst>
                <a:ext uri="{FF2B5EF4-FFF2-40B4-BE49-F238E27FC236}">
                  <a16:creationId xmlns:a16="http://schemas.microsoft.com/office/drawing/2014/main" id="{0B0FE52E-1D43-8445-B312-33AE2A3C7A70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Shape 1292">
              <a:extLst>
                <a:ext uri="{FF2B5EF4-FFF2-40B4-BE49-F238E27FC236}">
                  <a16:creationId xmlns:a16="http://schemas.microsoft.com/office/drawing/2014/main" id="{4665705A-90CF-B147-B8BD-D310424EA755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5" name="Shape 4292">
            <a:extLst>
              <a:ext uri="{FF2B5EF4-FFF2-40B4-BE49-F238E27FC236}">
                <a16:creationId xmlns:a16="http://schemas.microsoft.com/office/drawing/2014/main" id="{31F4E7DC-3A12-1041-91A2-B968EA9F10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561" y="2528952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3196">
            <a:extLst>
              <a:ext uri="{FF2B5EF4-FFF2-40B4-BE49-F238E27FC236}">
                <a16:creationId xmlns:a16="http://schemas.microsoft.com/office/drawing/2014/main" id="{08C9BD84-CEEA-934E-8492-B7B5AC433449}"/>
              </a:ext>
            </a:extLst>
          </p:cNvPr>
          <p:cNvCxnSpPr>
            <a:cxnSpLocks/>
            <a:stCxn id="64" idx="3"/>
            <a:endCxn id="74" idx="1"/>
          </p:cNvCxnSpPr>
          <p:nvPr/>
        </p:nvCxnSpPr>
        <p:spPr>
          <a:xfrm>
            <a:off x="4651636" y="1859058"/>
            <a:ext cx="455092" cy="776174"/>
          </a:xfrm>
          <a:prstGeom prst="bentConnector3">
            <a:avLst>
              <a:gd name="adj1" fmla="val 6354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Shape 2285">
            <a:extLst>
              <a:ext uri="{FF2B5EF4-FFF2-40B4-BE49-F238E27FC236}">
                <a16:creationId xmlns:a16="http://schemas.microsoft.com/office/drawing/2014/main" id="{A7532AE8-73C0-1440-A3E7-3C93306A620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4751650" y="2739548"/>
            <a:ext cx="353495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7A80042-87A6-1949-8697-6AC1E5F126CE}"/>
              </a:ext>
            </a:extLst>
          </p:cNvPr>
          <p:cNvSpPr/>
          <p:nvPr/>
        </p:nvSpPr>
        <p:spPr>
          <a:xfrm>
            <a:off x="652505" y="943366"/>
            <a:ext cx="217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Full on-premises system</a:t>
            </a:r>
          </a:p>
        </p:txBody>
      </p:sp>
      <p:graphicFrame>
        <p:nvGraphicFramePr>
          <p:cNvPr id="90" name="表 89">
            <a:extLst>
              <a:ext uri="{FF2B5EF4-FFF2-40B4-BE49-F238E27FC236}">
                <a16:creationId xmlns:a16="http://schemas.microsoft.com/office/drawing/2014/main" id="{F50DB942-AB25-EF40-B4DA-B45DF3F9B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48390"/>
              </p:ext>
            </p:extLst>
          </p:nvPr>
        </p:nvGraphicFramePr>
        <p:xfrm>
          <a:off x="3551788" y="4581128"/>
          <a:ext cx="2597651" cy="13373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3050">
                  <a:extLst>
                    <a:ext uri="{9D8B030D-6E8A-4147-A177-3AD203B41FA5}">
                      <a16:colId xmlns:a16="http://schemas.microsoft.com/office/drawing/2014/main" val="3708864229"/>
                    </a:ext>
                  </a:extLst>
                </a:gridCol>
                <a:gridCol w="944601">
                  <a:extLst>
                    <a:ext uri="{9D8B030D-6E8A-4147-A177-3AD203B41FA5}">
                      <a16:colId xmlns:a16="http://schemas.microsoft.com/office/drawing/2014/main" val="1160821415"/>
                    </a:ext>
                  </a:extLst>
                </a:gridCol>
              </a:tblGrid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Resource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Cost/month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6876664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vCPU 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$130k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393738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3GB  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$52k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322639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Local Disk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35GBx20k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$36k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95355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Storage 8PB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$184k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156306"/>
                  </a:ext>
                </a:extLst>
              </a:tr>
              <a:tr h="352240">
                <a:tc>
                  <a:txBody>
                    <a:bodyPr/>
                    <a:lstStyle/>
                    <a:p>
                      <a:pPr algn="l" fontAlgn="ctr"/>
                      <a:r>
                        <a:rPr lang="en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Network</a:t>
                      </a:r>
                      <a:br>
                        <a:rPr lang="en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Storage to Outside</a:t>
                      </a:r>
                      <a:br>
                        <a:rPr lang="en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600 TB</a:t>
                      </a:r>
                      <a:endParaRPr lang="en" sz="105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$86k</a:t>
                      </a:r>
                      <a:endParaRPr lang="en-US" sz="105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5153537"/>
                  </a:ext>
                </a:extLst>
              </a:tr>
            </a:tbl>
          </a:graphicData>
        </a:graphic>
      </p:graphicFrame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AA56350D-D1C3-5148-B1A1-D1EA9AEC2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09341"/>
              </p:ext>
            </p:extLst>
          </p:nvPr>
        </p:nvGraphicFramePr>
        <p:xfrm>
          <a:off x="6335328" y="4598598"/>
          <a:ext cx="2782370" cy="11677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0599">
                  <a:extLst>
                    <a:ext uri="{9D8B030D-6E8A-4147-A177-3AD203B41FA5}">
                      <a16:colId xmlns:a16="http://schemas.microsoft.com/office/drawing/2014/main" val="3708864229"/>
                    </a:ext>
                  </a:extLst>
                </a:gridCol>
                <a:gridCol w="1011771">
                  <a:extLst>
                    <a:ext uri="{9D8B030D-6E8A-4147-A177-3AD203B41FA5}">
                      <a16:colId xmlns:a16="http://schemas.microsoft.com/office/drawing/2014/main" val="1160821415"/>
                    </a:ext>
                  </a:extLst>
                </a:gridCol>
              </a:tblGrid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Resource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Cost/month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6876664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vCPU 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$130k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393738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3GB  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50" u="none" strike="noStrike" dirty="0">
                          <a:effectLst/>
                        </a:rPr>
                        <a:t>$52k 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322639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Local Disk</a:t>
                      </a:r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　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35GBx20k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游ゴシック" panose="020B0400000000000000" pitchFamily="34" charset="-128"/>
                        </a:rPr>
                        <a:t>$36k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95355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Network</a:t>
                      </a:r>
                      <a:br>
                        <a:rPr lang="en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GCP WN to ICEPP Storage</a:t>
                      </a:r>
                      <a:br>
                        <a:rPr lang="en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280 TB</a:t>
                      </a:r>
                      <a:endParaRPr lang="en" altLang="ja-JP" sz="105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u="none" strike="noStrike" dirty="0">
                          <a:solidFill>
                            <a:srgbClr val="00B050"/>
                          </a:solidFill>
                          <a:effectLst/>
                        </a:rPr>
                        <a:t>$43k</a:t>
                      </a:r>
                      <a:endParaRPr lang="en-US" altLang="ja-JP" sz="105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4156306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C9F839-A0DF-6D46-9577-90925EF5CDD4}"/>
              </a:ext>
            </a:extLst>
          </p:cNvPr>
          <p:cNvSpPr/>
          <p:nvPr/>
        </p:nvSpPr>
        <p:spPr>
          <a:xfrm>
            <a:off x="6326134" y="6021288"/>
            <a:ext cx="278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200" dirty="0"/>
              <a:t>Total cost</a:t>
            </a:r>
            <a:r>
              <a:rPr lang="en-US" altLang="ja-JP" sz="1200" dirty="0">
                <a:solidFill>
                  <a:srgbClr val="FF0000"/>
                </a:solidFill>
              </a:rPr>
              <a:t>: $252k/month 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en-US" altLang="ja-JP" sz="1200" dirty="0">
                <a:solidFill>
                  <a:srgbClr val="FF0000"/>
                </a:solidFill>
              </a:rPr>
              <a:t>+ on-premises costs 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en-US" altLang="ja-JP" sz="1200" dirty="0">
                <a:solidFill>
                  <a:srgbClr val="FF0000"/>
                </a:solidFill>
              </a:rPr>
              <a:t>(storage + others)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CB9DD0-8CA6-4346-8024-8E56954C50FD}"/>
              </a:ext>
            </a:extLst>
          </p:cNvPr>
          <p:cNvSpPr/>
          <p:nvPr/>
        </p:nvSpPr>
        <p:spPr>
          <a:xfrm>
            <a:off x="3426624" y="6180565"/>
            <a:ext cx="2269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1200" dirty="0"/>
              <a:t>Total cost: </a:t>
            </a:r>
            <a:r>
              <a:rPr lang="en-US" altLang="ja-JP" sz="1200" dirty="0">
                <a:solidFill>
                  <a:srgbClr val="FF0000"/>
                </a:solidFill>
              </a:rPr>
              <a:t>$480k/month</a:t>
            </a:r>
          </a:p>
        </p:txBody>
      </p:sp>
      <p:cxnSp>
        <p:nvCxnSpPr>
          <p:cNvPr id="95" name="Shape 2285">
            <a:extLst>
              <a:ext uri="{FF2B5EF4-FFF2-40B4-BE49-F238E27FC236}">
                <a16:creationId xmlns:a16="http://schemas.microsoft.com/office/drawing/2014/main" id="{A4612179-180E-9A46-A021-E472836865E7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4149288" y="2927924"/>
            <a:ext cx="4044" cy="41921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コンテンツ プレースホルダー 8">
            <a:extLst>
              <a:ext uri="{FF2B5EF4-FFF2-40B4-BE49-F238E27FC236}">
                <a16:creationId xmlns:a16="http://schemas.microsoft.com/office/drawing/2014/main" id="{4D0D01D5-29EE-7F48-A4EC-4E1153F99CF8}"/>
              </a:ext>
            </a:extLst>
          </p:cNvPr>
          <p:cNvSpPr txBox="1">
            <a:spLocks/>
          </p:cNvSpPr>
          <p:nvPr/>
        </p:nvSpPr>
        <p:spPr bwMode="auto">
          <a:xfrm>
            <a:off x="3425894" y="3324179"/>
            <a:ext cx="2237258" cy="3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200" dirty="0">
                <a:solidFill>
                  <a:srgbClr val="00B050"/>
                </a:solidFill>
              </a:rPr>
              <a:t>Data export to other sites</a:t>
            </a:r>
          </a:p>
        </p:txBody>
      </p:sp>
      <p:sp>
        <p:nvSpPr>
          <p:cNvPr id="93" name="コンテンツ プレースホルダー 8">
            <a:extLst>
              <a:ext uri="{FF2B5EF4-FFF2-40B4-BE49-F238E27FC236}">
                <a16:creationId xmlns:a16="http://schemas.microsoft.com/office/drawing/2014/main" id="{2DD16495-D11C-9349-8C14-F4E1229C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53" y="4653136"/>
            <a:ext cx="3468805" cy="1678793"/>
          </a:xfrm>
        </p:spPr>
        <p:txBody>
          <a:bodyPr/>
          <a:lstStyle/>
          <a:p>
            <a:r>
              <a:rPr lang="en-US" altLang="ja-JP" sz="1400" dirty="0"/>
              <a:t>Estimated with Dell machines</a:t>
            </a:r>
          </a:p>
          <a:p>
            <a:r>
              <a:rPr lang="en-US" altLang="ja-JP" sz="1400" dirty="0"/>
              <a:t>10k cores, 3GB/core memory, 35GB/core disk: $5M</a:t>
            </a:r>
          </a:p>
          <a:p>
            <a:r>
              <a:rPr lang="en-US" altLang="ja-JP" sz="1400" dirty="0"/>
              <a:t>16PB storage: $1M</a:t>
            </a:r>
          </a:p>
          <a:p>
            <a:r>
              <a:rPr lang="en-US" altLang="ja-JP" sz="1400" dirty="0"/>
              <a:t>Power cost: $20k/month</a:t>
            </a:r>
          </a:p>
          <a:p>
            <a:pPr lvl="1"/>
            <a:r>
              <a:rPr lang="en-US" altLang="ja-JP" sz="1200" dirty="0"/>
              <a:t>For 3 years usage: </a:t>
            </a:r>
            <a:r>
              <a:rPr lang="en-US" altLang="ja-JP" sz="1200" dirty="0">
                <a:solidFill>
                  <a:srgbClr val="FF0000"/>
                </a:solidFill>
              </a:rPr>
              <a:t>~$200k/month </a:t>
            </a:r>
            <a:br>
              <a:rPr lang="en-US" altLang="ja-JP" sz="1200" dirty="0"/>
            </a:br>
            <a:r>
              <a:rPr lang="en-US" altLang="ja-JP" sz="1200" dirty="0">
                <a:solidFill>
                  <a:srgbClr val="FF0000"/>
                </a:solidFill>
              </a:rPr>
              <a:t>(+Facility/Infrastructure cost, 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en-US" altLang="ja-JP" sz="1200" dirty="0">
                <a:solidFill>
                  <a:srgbClr val="FF0000"/>
                </a:solidFill>
              </a:rPr>
              <a:t>Hardware Maintenance cost, </a:t>
            </a:r>
            <a:r>
              <a:rPr lang="en-US" altLang="ja-JP" sz="1200" dirty="0" err="1">
                <a:solidFill>
                  <a:srgbClr val="FF0000"/>
                </a:solidFill>
              </a:rPr>
              <a:t>etc</a:t>
            </a:r>
            <a:r>
              <a:rPr lang="en-US" altLang="ja-JP" sz="1200" dirty="0">
                <a:solidFill>
                  <a:srgbClr val="FF0000"/>
                </a:solidFill>
              </a:rPr>
              <a:t>…) 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DF4E3E03-F7E0-8E48-85D8-59E82F6DFED1}"/>
              </a:ext>
            </a:extLst>
          </p:cNvPr>
          <p:cNvSpPr/>
          <p:nvPr/>
        </p:nvSpPr>
        <p:spPr>
          <a:xfrm>
            <a:off x="3922504" y="923675"/>
            <a:ext cx="156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Full cloud system</a:t>
            </a:r>
          </a:p>
        </p:txBody>
      </p:sp>
      <p:grpSp>
        <p:nvGrpSpPr>
          <p:cNvPr id="155" name="Shape 5393">
            <a:extLst>
              <a:ext uri="{FF2B5EF4-FFF2-40B4-BE49-F238E27FC236}">
                <a16:creationId xmlns:a16="http://schemas.microsoft.com/office/drawing/2014/main" id="{0901B5B2-747C-8E4C-805A-506C6B6C62E6}"/>
              </a:ext>
            </a:extLst>
          </p:cNvPr>
          <p:cNvGrpSpPr/>
          <p:nvPr/>
        </p:nvGrpSpPr>
        <p:grpSpPr>
          <a:xfrm>
            <a:off x="6504739" y="1260245"/>
            <a:ext cx="2551836" cy="1944216"/>
            <a:chOff x="2178038" y="1054762"/>
            <a:chExt cx="931892" cy="488021"/>
          </a:xfrm>
        </p:grpSpPr>
        <p:sp>
          <p:nvSpPr>
            <p:cNvPr id="156" name="Shape 5394">
              <a:extLst>
                <a:ext uri="{FF2B5EF4-FFF2-40B4-BE49-F238E27FC236}">
                  <a16:creationId xmlns:a16="http://schemas.microsoft.com/office/drawing/2014/main" id="{CBAA0F03-25B3-E64C-A4AA-6E3DAE505FBB}"/>
                </a:ext>
              </a:extLst>
            </p:cNvPr>
            <p:cNvSpPr/>
            <p:nvPr/>
          </p:nvSpPr>
          <p:spPr>
            <a:xfrm>
              <a:off x="2178038" y="1054762"/>
              <a:ext cx="931892" cy="48802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5395">
              <a:extLst>
                <a:ext uri="{FF2B5EF4-FFF2-40B4-BE49-F238E27FC236}">
                  <a16:creationId xmlns:a16="http://schemas.microsoft.com/office/drawing/2014/main" id="{2A5D6998-41D4-C840-AE05-208D033A9EC1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" name="Shape 640">
            <a:extLst>
              <a:ext uri="{FF2B5EF4-FFF2-40B4-BE49-F238E27FC236}">
                <a16:creationId xmlns:a16="http://schemas.microsoft.com/office/drawing/2014/main" id="{D00050D8-EB3D-DA40-8039-17DDC7FCA294}"/>
              </a:ext>
            </a:extLst>
          </p:cNvPr>
          <p:cNvSpPr/>
          <p:nvPr/>
        </p:nvSpPr>
        <p:spPr>
          <a:xfrm>
            <a:off x="7042781" y="1561104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Shape 1147">
            <a:extLst>
              <a:ext uri="{FF2B5EF4-FFF2-40B4-BE49-F238E27FC236}">
                <a16:creationId xmlns:a16="http://schemas.microsoft.com/office/drawing/2014/main" id="{384648E6-FA61-094E-905D-6BC30DE97704}"/>
              </a:ext>
            </a:extLst>
          </p:cNvPr>
          <p:cNvGrpSpPr/>
          <p:nvPr/>
        </p:nvGrpSpPr>
        <p:grpSpPr>
          <a:xfrm>
            <a:off x="7350554" y="1722495"/>
            <a:ext cx="792075" cy="281750"/>
            <a:chOff x="1120473" y="374055"/>
            <a:chExt cx="792075" cy="281750"/>
          </a:xfrm>
        </p:grpSpPr>
        <p:sp>
          <p:nvSpPr>
            <p:cNvPr id="160" name="Shape 1148">
              <a:extLst>
                <a:ext uri="{FF2B5EF4-FFF2-40B4-BE49-F238E27FC236}">
                  <a16:creationId xmlns:a16="http://schemas.microsoft.com/office/drawing/2014/main" id="{DB1BA47A-6692-2940-9DD1-C9883176BB28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161" name="Shape 1149">
              <a:extLst>
                <a:ext uri="{FF2B5EF4-FFF2-40B4-BE49-F238E27FC236}">
                  <a16:creationId xmlns:a16="http://schemas.microsoft.com/office/drawing/2014/main" id="{66C46889-3667-404F-8042-38069E9009D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Shape 652">
            <a:extLst>
              <a:ext uri="{FF2B5EF4-FFF2-40B4-BE49-F238E27FC236}">
                <a16:creationId xmlns:a16="http://schemas.microsoft.com/office/drawing/2014/main" id="{9B3E7995-46D1-4D43-87A2-EBAE0B9CB136}"/>
              </a:ext>
            </a:extLst>
          </p:cNvPr>
          <p:cNvSpPr/>
          <p:nvPr/>
        </p:nvSpPr>
        <p:spPr>
          <a:xfrm>
            <a:off x="7136188" y="2314677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Shape 1289">
            <a:extLst>
              <a:ext uri="{FF2B5EF4-FFF2-40B4-BE49-F238E27FC236}">
                <a16:creationId xmlns:a16="http://schemas.microsoft.com/office/drawing/2014/main" id="{0AB424C9-EA6B-9B42-9892-3DFBA767E652}"/>
              </a:ext>
            </a:extLst>
          </p:cNvPr>
          <p:cNvGrpSpPr/>
          <p:nvPr/>
        </p:nvGrpSpPr>
        <p:grpSpPr>
          <a:xfrm>
            <a:off x="7232083" y="2429868"/>
            <a:ext cx="1218208" cy="431606"/>
            <a:chOff x="3097960" y="2294398"/>
            <a:chExt cx="1218208" cy="431606"/>
          </a:xfrm>
        </p:grpSpPr>
        <p:sp>
          <p:nvSpPr>
            <p:cNvPr id="164" name="Shape 1290">
              <a:extLst>
                <a:ext uri="{FF2B5EF4-FFF2-40B4-BE49-F238E27FC236}">
                  <a16:creationId xmlns:a16="http://schemas.microsoft.com/office/drawing/2014/main" id="{7F5BB699-27B7-1B44-843E-4516FED46FB2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Shape 1292">
              <a:extLst>
                <a:ext uri="{FF2B5EF4-FFF2-40B4-BE49-F238E27FC236}">
                  <a16:creationId xmlns:a16="http://schemas.microsoft.com/office/drawing/2014/main" id="{38E519C7-0F8F-3946-976F-9B65FE9377AC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66" name="Shape 1164">
            <a:extLst>
              <a:ext uri="{FF2B5EF4-FFF2-40B4-BE49-F238E27FC236}">
                <a16:creationId xmlns:a16="http://schemas.microsoft.com/office/drawing/2014/main" id="{7C6932AE-26BB-384E-A598-44730B62B7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449" y="2530644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692">
            <a:extLst>
              <a:ext uri="{FF2B5EF4-FFF2-40B4-BE49-F238E27FC236}">
                <a16:creationId xmlns:a16="http://schemas.microsoft.com/office/drawing/2014/main" id="{51914DAB-C5D6-464F-AA63-4CD8010B567E}"/>
              </a:ext>
            </a:extLst>
          </p:cNvPr>
          <p:cNvSpPr/>
          <p:nvPr/>
        </p:nvSpPr>
        <p:spPr>
          <a:xfrm>
            <a:off x="6504739" y="3351457"/>
            <a:ext cx="2507633" cy="1175289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693">
            <a:extLst>
              <a:ext uri="{FF2B5EF4-FFF2-40B4-BE49-F238E27FC236}">
                <a16:creationId xmlns:a16="http://schemas.microsoft.com/office/drawing/2014/main" id="{42FFF194-EE24-2D4C-80C8-10B0C71457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6643" y="3440935"/>
            <a:ext cx="1329665" cy="1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685">
            <a:extLst>
              <a:ext uri="{FF2B5EF4-FFF2-40B4-BE49-F238E27FC236}">
                <a16:creationId xmlns:a16="http://schemas.microsoft.com/office/drawing/2014/main" id="{12C38E1B-8D8B-A840-8BD0-F4781F53589A}"/>
              </a:ext>
            </a:extLst>
          </p:cNvPr>
          <p:cNvSpPr/>
          <p:nvPr/>
        </p:nvSpPr>
        <p:spPr>
          <a:xfrm>
            <a:off x="7139032" y="3673460"/>
            <a:ext cx="1412218" cy="662174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Shape 1289">
            <a:extLst>
              <a:ext uri="{FF2B5EF4-FFF2-40B4-BE49-F238E27FC236}">
                <a16:creationId xmlns:a16="http://schemas.microsoft.com/office/drawing/2014/main" id="{68BDF6BB-567B-4B49-B8C8-488F1810CBA8}"/>
              </a:ext>
            </a:extLst>
          </p:cNvPr>
          <p:cNvGrpSpPr/>
          <p:nvPr/>
        </p:nvGrpSpPr>
        <p:grpSpPr>
          <a:xfrm>
            <a:off x="7238092" y="3804403"/>
            <a:ext cx="1218208" cy="431606"/>
            <a:chOff x="3097960" y="2294398"/>
            <a:chExt cx="1218208" cy="431606"/>
          </a:xfrm>
        </p:grpSpPr>
        <p:sp>
          <p:nvSpPr>
            <p:cNvPr id="171" name="Shape 1290">
              <a:extLst>
                <a:ext uri="{FF2B5EF4-FFF2-40B4-BE49-F238E27FC236}">
                  <a16:creationId xmlns:a16="http://schemas.microsoft.com/office/drawing/2014/main" id="{231711D6-90CA-134B-A31C-5ADFD4CA4AE6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Shape 1292">
              <a:extLst>
                <a:ext uri="{FF2B5EF4-FFF2-40B4-BE49-F238E27FC236}">
                  <a16:creationId xmlns:a16="http://schemas.microsoft.com/office/drawing/2014/main" id="{D4F087DE-70F8-BA4D-9F1D-7E3BFCEAC96B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3" name="Shape 4292">
            <a:extLst>
              <a:ext uri="{FF2B5EF4-FFF2-40B4-BE49-F238E27FC236}">
                <a16:creationId xmlns:a16="http://schemas.microsoft.com/office/drawing/2014/main" id="{9E48F54C-1434-9342-BCFB-49D845F150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2925" y="3889236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3196">
            <a:extLst>
              <a:ext uri="{FF2B5EF4-FFF2-40B4-BE49-F238E27FC236}">
                <a16:creationId xmlns:a16="http://schemas.microsoft.com/office/drawing/2014/main" id="{A7BB5DD1-6131-BE4D-9125-56E7FCBEFEDC}"/>
              </a:ext>
            </a:extLst>
          </p:cNvPr>
          <p:cNvCxnSpPr>
            <a:cxnSpLocks/>
            <a:stCxn id="160" idx="3"/>
            <a:endCxn id="171" idx="3"/>
          </p:cNvCxnSpPr>
          <p:nvPr/>
        </p:nvCxnSpPr>
        <p:spPr>
          <a:xfrm>
            <a:off x="8142629" y="1863370"/>
            <a:ext cx="313671" cy="2184263"/>
          </a:xfrm>
          <a:prstGeom prst="bentConnector3">
            <a:avLst>
              <a:gd name="adj1" fmla="val 17287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Shape 2285">
            <a:extLst>
              <a:ext uri="{FF2B5EF4-FFF2-40B4-BE49-F238E27FC236}">
                <a16:creationId xmlns:a16="http://schemas.microsoft.com/office/drawing/2014/main" id="{E13AE972-BA3B-2B41-A710-AE280FB8AB08}"/>
              </a:ext>
            </a:extLst>
          </p:cNvPr>
          <p:cNvCxnSpPr>
            <a:cxnSpLocks/>
          </p:cNvCxnSpPr>
          <p:nvPr/>
        </p:nvCxnSpPr>
        <p:spPr>
          <a:xfrm>
            <a:off x="7869648" y="2844421"/>
            <a:ext cx="6660" cy="97557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C6AD084B-F699-C14B-890E-FD975F58C914}"/>
              </a:ext>
            </a:extLst>
          </p:cNvPr>
          <p:cNvSpPr/>
          <p:nvPr/>
        </p:nvSpPr>
        <p:spPr>
          <a:xfrm>
            <a:off x="7130460" y="921855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Hybrid System</a:t>
            </a:r>
          </a:p>
        </p:txBody>
      </p:sp>
      <p:cxnSp>
        <p:nvCxnSpPr>
          <p:cNvPr id="177" name="Shape 2285">
            <a:extLst>
              <a:ext uri="{FF2B5EF4-FFF2-40B4-BE49-F238E27FC236}">
                <a16:creationId xmlns:a16="http://schemas.microsoft.com/office/drawing/2014/main" id="{939CB112-DB08-174D-8D7E-815D72CC5D33}"/>
              </a:ext>
            </a:extLst>
          </p:cNvPr>
          <p:cNvCxnSpPr>
            <a:cxnSpLocks/>
          </p:cNvCxnSpPr>
          <p:nvPr/>
        </p:nvCxnSpPr>
        <p:spPr>
          <a:xfrm>
            <a:off x="8022048" y="2831094"/>
            <a:ext cx="6660" cy="97557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コンテンツ プレースホルダー 8">
            <a:extLst>
              <a:ext uri="{FF2B5EF4-FFF2-40B4-BE49-F238E27FC236}">
                <a16:creationId xmlns:a16="http://schemas.microsoft.com/office/drawing/2014/main" id="{152D9AA9-04E0-BA40-BB12-C266652511E9}"/>
              </a:ext>
            </a:extLst>
          </p:cNvPr>
          <p:cNvSpPr txBox="1">
            <a:spLocks/>
          </p:cNvSpPr>
          <p:nvPr/>
        </p:nvSpPr>
        <p:spPr bwMode="auto">
          <a:xfrm>
            <a:off x="6998427" y="2962788"/>
            <a:ext cx="1004434" cy="3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200" dirty="0">
                <a:solidFill>
                  <a:srgbClr val="00B050"/>
                </a:solidFill>
              </a:rPr>
              <a:t>Job output</a:t>
            </a:r>
          </a:p>
        </p:txBody>
      </p:sp>
    </p:spTree>
    <p:extLst>
      <p:ext uri="{BB962C8B-B14F-4D97-AF65-F5344CB8AC3E}">
        <p14:creationId xmlns:p14="http://schemas.microsoft.com/office/powerpoint/2010/main" val="1983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188C83-5535-FF4B-9DBE-BEC838F3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Technical Points on HTCndor with GCP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4FA1C-8654-6441-BFE4-988CAFAE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8062"/>
            <a:ext cx="8686800" cy="5429250"/>
          </a:xfrm>
        </p:spPr>
        <p:txBody>
          <a:bodyPr/>
          <a:lstStyle/>
          <a:p>
            <a:r>
              <a:rPr lang="en-US" altLang="ja-JP" sz="1600" dirty="0"/>
              <a:t>No swap is prepared as default:</a:t>
            </a:r>
          </a:p>
          <a:p>
            <a:pPr lvl="1"/>
            <a:r>
              <a:rPr lang="en-US" altLang="ja-JP" sz="1400" dirty="0"/>
              <a:t>No API option is available, need to make swap by a startup script</a:t>
            </a:r>
            <a:endParaRPr lang="en-US" altLang="ja-JP" sz="1600" dirty="0"/>
          </a:p>
          <a:p>
            <a:r>
              <a:rPr lang="en-US" altLang="ja-JP" sz="1600" dirty="0"/>
              <a:t>Memory must be 256MB x N</a:t>
            </a:r>
          </a:p>
          <a:p>
            <a:r>
              <a:rPr lang="en-US" altLang="ja-JP" sz="1600" dirty="0"/>
              <a:t>yum-</a:t>
            </a:r>
            <a:r>
              <a:rPr lang="en-US" altLang="ja-JP" sz="1600" dirty="0" err="1"/>
              <a:t>cron</a:t>
            </a:r>
            <a:r>
              <a:rPr lang="en-US" altLang="ja-JP" sz="1600" dirty="0"/>
              <a:t> is installed and enabled by default</a:t>
            </a:r>
          </a:p>
          <a:p>
            <a:pPr lvl="1"/>
            <a:r>
              <a:rPr lang="en-US" altLang="ja-JP" sz="1400" dirty="0"/>
              <a:t>Better to disable to manage packages (and for performance)</a:t>
            </a:r>
          </a:p>
          <a:p>
            <a:r>
              <a:rPr lang="en-US" altLang="ja-JP" sz="1600" dirty="0"/>
              <a:t>Preemptible machine</a:t>
            </a:r>
          </a:p>
          <a:p>
            <a:pPr lvl="1"/>
            <a:r>
              <a:rPr lang="en-US" altLang="ja-JP" sz="1600" dirty="0"/>
              <a:t>The cost is ~1/3 of the normal instance</a:t>
            </a:r>
          </a:p>
          <a:p>
            <a:pPr lvl="1"/>
            <a:r>
              <a:rPr lang="en-US" altLang="ja-JP" sz="1600" dirty="0"/>
              <a:t>It is stopped after 24 h running</a:t>
            </a:r>
          </a:p>
          <a:p>
            <a:pPr lvl="2"/>
            <a:r>
              <a:rPr lang="en-US" altLang="ja-JP" sz="1400" dirty="0"/>
              <a:t>It can be stopped even before 24 h by GCP (depends on total system usage)</a:t>
            </a:r>
          </a:p>
          <a:p>
            <a:pPr lvl="2"/>
            <a:r>
              <a:rPr lang="en-US" altLang="ja-JP" sz="1400" b="1" dirty="0"/>
              <a:t>Better to run only 1 job for 1 instance</a:t>
            </a:r>
          </a:p>
          <a:p>
            <a:r>
              <a:rPr lang="en-US" altLang="ja-JP" sz="1600" dirty="0"/>
              <a:t>Instances are under VPN</a:t>
            </a:r>
          </a:p>
          <a:p>
            <a:pPr lvl="1"/>
            <a:r>
              <a:rPr lang="en-US" altLang="ja-JP" sz="1600" dirty="0"/>
              <a:t>They don’t know own external IP address</a:t>
            </a:r>
          </a:p>
          <a:p>
            <a:pPr lvl="1"/>
            <a:r>
              <a:rPr lang="en-US" altLang="ja-JP" sz="1600" dirty="0"/>
              <a:t>Use </a:t>
            </a:r>
            <a:r>
              <a:rPr lang="en-US" altLang="ja-JP" sz="1600" dirty="0" err="1"/>
              <a:t>HTCndor</a:t>
            </a:r>
            <a:r>
              <a:rPr lang="en-US" altLang="ja-JP" sz="1600" dirty="0"/>
              <a:t> Connection Brokering (CCB)</a:t>
            </a:r>
          </a:p>
          <a:p>
            <a:pPr lvl="2"/>
            <a:r>
              <a:rPr lang="en-US" altLang="ja-JP" sz="1400" b="1" i="1" dirty="0"/>
              <a:t>CCB_ADDRESS = $(COLLECTOR_HOST)</a:t>
            </a:r>
            <a:endParaRPr lang="en-US" altLang="ja-JP" sz="1600" dirty="0"/>
          </a:p>
          <a:p>
            <a:r>
              <a:rPr lang="en-US" altLang="ja-JP" sz="1600" dirty="0"/>
              <a:t>Instance’s external address is changed every time it is started</a:t>
            </a:r>
          </a:p>
          <a:p>
            <a:pPr lvl="1"/>
            <a:r>
              <a:rPr lang="en-US" altLang="ja-JP" sz="1600" dirty="0"/>
              <a:t>Static IP address is available, but it needs additional cost</a:t>
            </a:r>
          </a:p>
          <a:p>
            <a:pPr lvl="1"/>
            <a:r>
              <a:rPr lang="en-US" altLang="ja-JP" sz="1600" dirty="0"/>
              <a:t>To manage worker node instance on GCP, a management tool has been developed:</a:t>
            </a:r>
          </a:p>
          <a:p>
            <a:pPr lvl="2"/>
            <a:r>
              <a:rPr lang="en" altLang="ja-JP" sz="1600" b="1" dirty="0"/>
              <a:t>Google Cloud Platform Condor Pool Manager (GCPM)</a:t>
            </a:r>
          </a:p>
          <a:p>
            <a:pPr lvl="1"/>
            <a:endParaRPr lang="en-US" altLang="ja-JP" sz="16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4B5A8A-14F4-B54D-9A70-744DBE812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7518D3-EC8D-C74C-B25A-6D62E328F0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128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2530709"/>
          </a:xfrm>
        </p:spPr>
        <p:txBody>
          <a:bodyPr/>
          <a:lstStyle/>
          <a:p>
            <a:r>
              <a:rPr lang="en-US" altLang="ja-JP" sz="1600" dirty="0">
                <a:hlinkClick r:id="rId2"/>
              </a:rPr>
              <a:t>https://github.com/mickaneda/gcpm</a:t>
            </a:r>
            <a:endParaRPr lang="en-US" altLang="ja-JP" sz="1600" dirty="0"/>
          </a:p>
          <a:p>
            <a:pPr lvl="1"/>
            <a:r>
              <a:rPr lang="en-US" altLang="ja-JP" sz="1600" dirty="0"/>
              <a:t>Can be installed by pip:</a:t>
            </a:r>
          </a:p>
          <a:p>
            <a:pPr lvl="2"/>
            <a:r>
              <a:rPr lang="en-US" altLang="ja-JP" sz="1400" b="1" i="1" dirty="0"/>
              <a:t> $ p</a:t>
            </a:r>
            <a:r>
              <a:rPr kumimoji="1" lang="en-US" altLang="ja-JP" sz="1400" b="1" i="1" dirty="0"/>
              <a:t>ip install </a:t>
            </a:r>
            <a:r>
              <a:rPr kumimoji="1" lang="en-US" altLang="ja-JP" sz="1400" b="1" i="1" dirty="0" err="1"/>
              <a:t>gcpm</a:t>
            </a:r>
            <a:endParaRPr kumimoji="1" lang="en-US" altLang="ja-JP" sz="1400" b="1" i="1" dirty="0"/>
          </a:p>
          <a:p>
            <a:r>
              <a:rPr kumimoji="1" lang="en-US" altLang="ja-JP" sz="1800" dirty="0"/>
              <a:t>Manage GCP resources and </a:t>
            </a:r>
            <a:r>
              <a:rPr kumimoji="1" lang="en-US" altLang="ja-JP" sz="1800" dirty="0" err="1"/>
              <a:t>HTCondor’s</a:t>
            </a:r>
            <a:r>
              <a:rPr kumimoji="1" lang="en-US" altLang="ja-JP" sz="1800" dirty="0"/>
              <a:t> worker node list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12</a:t>
            </a:fld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100FA64-8610-F849-BD32-A4EB4080E513}"/>
              </a:ext>
            </a:extLst>
          </p:cNvPr>
          <p:cNvGrpSpPr/>
          <p:nvPr/>
        </p:nvGrpSpPr>
        <p:grpSpPr>
          <a:xfrm>
            <a:off x="1782766" y="3631699"/>
            <a:ext cx="5518849" cy="3161214"/>
            <a:chOff x="1782766" y="3631699"/>
            <a:chExt cx="5518849" cy="3161214"/>
          </a:xfrm>
        </p:grpSpPr>
        <p:sp>
          <p:nvSpPr>
            <p:cNvPr id="62" name="Shape 692">
              <a:extLst>
                <a:ext uri="{FF2B5EF4-FFF2-40B4-BE49-F238E27FC236}">
                  <a16:creationId xmlns:a16="http://schemas.microsoft.com/office/drawing/2014/main" id="{E5F3A8CE-995A-B742-892F-17D14CF9EA74}"/>
                </a:ext>
              </a:extLst>
            </p:cNvPr>
            <p:cNvSpPr/>
            <p:nvPr/>
          </p:nvSpPr>
          <p:spPr>
            <a:xfrm>
              <a:off x="5436096" y="3631705"/>
              <a:ext cx="1865519" cy="3161208"/>
            </a:xfrm>
            <a:prstGeom prst="roundRect">
              <a:avLst>
                <a:gd name="adj" fmla="val 0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Shape 5393">
              <a:extLst>
                <a:ext uri="{FF2B5EF4-FFF2-40B4-BE49-F238E27FC236}">
                  <a16:creationId xmlns:a16="http://schemas.microsoft.com/office/drawing/2014/main" id="{3072F412-5342-924A-B9A7-342A1DDE85D6}"/>
                </a:ext>
              </a:extLst>
            </p:cNvPr>
            <p:cNvGrpSpPr/>
            <p:nvPr/>
          </p:nvGrpSpPr>
          <p:grpSpPr>
            <a:xfrm>
              <a:off x="1782766" y="3631699"/>
              <a:ext cx="3579659" cy="3161214"/>
              <a:chOff x="2178038" y="1054762"/>
              <a:chExt cx="931892" cy="656636"/>
            </a:xfrm>
          </p:grpSpPr>
          <p:sp>
            <p:nvSpPr>
              <p:cNvPr id="64" name="Shape 5394">
                <a:extLst>
                  <a:ext uri="{FF2B5EF4-FFF2-40B4-BE49-F238E27FC236}">
                    <a16:creationId xmlns:a16="http://schemas.microsoft.com/office/drawing/2014/main" id="{1AC95FE2-04CE-1543-BE68-7FFA1B9E360B}"/>
                  </a:ext>
                </a:extLst>
              </p:cNvPr>
              <p:cNvSpPr/>
              <p:nvPr/>
            </p:nvSpPr>
            <p:spPr>
              <a:xfrm>
                <a:off x="2178038" y="1054762"/>
                <a:ext cx="931892" cy="656636"/>
              </a:xfrm>
              <a:prstGeom prst="roundRect">
                <a:avLst>
                  <a:gd name="adj" fmla="val 827"/>
                </a:avLst>
              </a:prstGeom>
              <a:solidFill>
                <a:srgbClr val="EFEBE9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dirty="0">
                  <a:solidFill>
                    <a:srgbClr val="9E9E9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5395">
                <a:extLst>
                  <a:ext uri="{FF2B5EF4-FFF2-40B4-BE49-F238E27FC236}">
                    <a16:creationId xmlns:a16="http://schemas.microsoft.com/office/drawing/2014/main" id="{708771F8-4F8F-FD48-BFF0-ACD27D06C234}"/>
                  </a:ext>
                </a:extLst>
              </p:cNvPr>
              <p:cNvSpPr txBox="1"/>
              <p:nvPr/>
            </p:nvSpPr>
            <p:spPr>
              <a:xfrm>
                <a:off x="2201795" y="1054763"/>
                <a:ext cx="725694" cy="105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6400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E9E9E"/>
                  </a:buClr>
                  <a:buSzPct val="25000"/>
                  <a:buFont typeface="Roboto"/>
                  <a:buNone/>
                </a:pPr>
                <a:r>
                  <a:rPr lang="en-US" sz="900" dirty="0">
                    <a:solidFill>
                      <a:srgbClr val="9E9E9E"/>
                    </a:solidFill>
                    <a:latin typeface="Roboto"/>
                    <a:ea typeface="Roboto"/>
                    <a:cs typeface="Roboto"/>
                    <a:sym typeface="Roboto"/>
                  </a:rPr>
                  <a:t>On-premises</a:t>
                </a:r>
                <a:endParaRPr lang="en-US" sz="800" b="0" i="0" u="none" strike="noStrike" cap="none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6" name="Shape 4291">
              <a:extLst>
                <a:ext uri="{FF2B5EF4-FFF2-40B4-BE49-F238E27FC236}">
                  <a16:creationId xmlns:a16="http://schemas.microsoft.com/office/drawing/2014/main" id="{FE6150B5-88BD-EE40-88E6-23B175B8F033}"/>
                </a:ext>
              </a:extLst>
            </p:cNvPr>
            <p:cNvSpPr/>
            <p:nvPr/>
          </p:nvSpPr>
          <p:spPr>
            <a:xfrm>
              <a:off x="2006150" y="4128617"/>
              <a:ext cx="1648426" cy="236663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lvl="0">
                <a:buClr>
                  <a:schemeClr val="dk1"/>
                </a:buClr>
                <a:buSzPct val="25000"/>
              </a:pPr>
              <a:endPara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r>
                <a:rPr lang="en-US" altLang="ja-JP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CE</a:t>
              </a: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>
                <a:buClr>
                  <a:schemeClr val="dk1"/>
                </a:buClr>
                <a:buSzPct val="25000"/>
              </a:pP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7" name="Shape 693">
              <a:extLst>
                <a:ext uri="{FF2B5EF4-FFF2-40B4-BE49-F238E27FC236}">
                  <a16:creationId xmlns:a16="http://schemas.microsoft.com/office/drawing/2014/main" id="{1DC1A7AE-3C42-5044-95B5-E497BCA44DD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74178" y="3730829"/>
              <a:ext cx="1329665" cy="17373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" name="Shape 4720">
              <a:extLst>
                <a:ext uri="{FF2B5EF4-FFF2-40B4-BE49-F238E27FC236}">
                  <a16:creationId xmlns:a16="http://schemas.microsoft.com/office/drawing/2014/main" id="{18EE280D-E0BB-9848-83EE-948F3F23A648}"/>
                </a:ext>
              </a:extLst>
            </p:cNvPr>
            <p:cNvGrpSpPr/>
            <p:nvPr/>
          </p:nvGrpSpPr>
          <p:grpSpPr>
            <a:xfrm>
              <a:off x="5741311" y="5017229"/>
              <a:ext cx="1189435" cy="618060"/>
              <a:chOff x="4668978" y="3506364"/>
              <a:chExt cx="1189435" cy="618060"/>
            </a:xfrm>
          </p:grpSpPr>
          <p:sp>
            <p:nvSpPr>
              <p:cNvPr id="69" name="Shape 4721">
                <a:extLst>
                  <a:ext uri="{FF2B5EF4-FFF2-40B4-BE49-F238E27FC236}">
                    <a16:creationId xmlns:a16="http://schemas.microsoft.com/office/drawing/2014/main" id="{6F19B796-E9B8-734A-BA9F-F47F30EBEF46}"/>
                  </a:ext>
                </a:extLst>
              </p:cNvPr>
              <p:cNvSpPr/>
              <p:nvPr/>
            </p:nvSpPr>
            <p:spPr>
              <a:xfrm>
                <a:off x="4724399" y="3557179"/>
                <a:ext cx="1134014" cy="567245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2142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7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0" name="Shape 4722">
                <a:extLst>
                  <a:ext uri="{FF2B5EF4-FFF2-40B4-BE49-F238E27FC236}">
                    <a16:creationId xmlns:a16="http://schemas.microsoft.com/office/drawing/2014/main" id="{E38C66C8-32C4-9444-ADDE-8665CD8EEF17}"/>
                  </a:ext>
                </a:extLst>
              </p:cNvPr>
              <p:cNvGrpSpPr/>
              <p:nvPr/>
            </p:nvGrpSpPr>
            <p:grpSpPr>
              <a:xfrm>
                <a:off x="4668978" y="3506364"/>
                <a:ext cx="1137363" cy="568678"/>
                <a:chOff x="4668978" y="3506364"/>
                <a:chExt cx="1137363" cy="568678"/>
              </a:xfrm>
            </p:grpSpPr>
            <p:sp>
              <p:nvSpPr>
                <p:cNvPr id="71" name="Shape 4723">
                  <a:extLst>
                    <a:ext uri="{FF2B5EF4-FFF2-40B4-BE49-F238E27FC236}">
                      <a16:creationId xmlns:a16="http://schemas.microsoft.com/office/drawing/2014/main" id="{3891C180-1331-BA4D-99A4-A26B0CDA68AB}"/>
                    </a:ext>
                  </a:extLst>
                </p:cNvPr>
                <p:cNvSpPr/>
                <p:nvPr/>
              </p:nvSpPr>
              <p:spPr>
                <a:xfrm>
                  <a:off x="4668978" y="3506364"/>
                  <a:ext cx="1137363" cy="568678"/>
                </a:xfrm>
                <a:prstGeom prst="roundRect">
                  <a:avLst>
                    <a:gd name="adj" fmla="val 1674"/>
                  </a:avLst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38100" dist="12700" dir="5400000" algn="ctr" rotWithShape="0">
                    <a:schemeClr val="dk1">
                      <a:alpha val="44705"/>
                    </a:schemeClr>
                  </a:outerShdw>
                </a:effectLst>
              </p:spPr>
              <p:txBody>
                <a:bodyPr lIns="429750" tIns="73150" rIns="45700" bIns="2560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13333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12121"/>
                    </a:buClr>
                    <a:buSzPct val="25000"/>
                    <a:buFont typeface="Roboto"/>
                    <a:buNone/>
                  </a:pPr>
                  <a:r>
                    <a:rPr lang="en-US" sz="750" dirty="0">
                      <a:solidFill>
                        <a:srgbClr val="21212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Worker node</a:t>
                  </a:r>
                  <a:br>
                    <a:rPr lang="en-US" sz="700" b="0" i="0" u="none" strike="noStrike" cap="none" dirty="0">
                      <a:solidFill>
                        <a:srgbClr val="21212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</a:br>
                  <a:r>
                    <a:rPr lang="en-US" sz="700" b="0" i="0" u="none" strike="noStrike" cap="none" dirty="0">
                      <a:solidFill>
                        <a:srgbClr val="757575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Compute Engine</a:t>
                  </a:r>
                </a:p>
              </p:txBody>
            </p:sp>
            <p:pic>
              <p:nvPicPr>
                <p:cNvPr id="72" name="Shape 4724" descr="Compute-Engine.png">
                  <a:extLst>
                    <a:ext uri="{FF2B5EF4-FFF2-40B4-BE49-F238E27FC236}">
                      <a16:creationId xmlns:a16="http://schemas.microsoft.com/office/drawing/2014/main" id="{649832ED-2CB4-614A-A2AF-9394C01F07C3}"/>
                    </a:ext>
                  </a:extLst>
                </p:cNvPr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5076" b="5076"/>
                <a:stretch/>
              </p:blipFill>
              <p:spPr>
                <a:xfrm>
                  <a:off x="4713683" y="3650380"/>
                  <a:ext cx="274200" cy="246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73" name="Shape 4292">
              <a:extLst>
                <a:ext uri="{FF2B5EF4-FFF2-40B4-BE49-F238E27FC236}">
                  <a16:creationId xmlns:a16="http://schemas.microsoft.com/office/drawing/2014/main" id="{8E794AC6-70B1-5645-8051-B47492C5E3D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62651" y="4200345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Shape 3184">
              <a:extLst>
                <a:ext uri="{FF2B5EF4-FFF2-40B4-BE49-F238E27FC236}">
                  <a16:creationId xmlns:a16="http://schemas.microsoft.com/office/drawing/2014/main" id="{86441074-6E14-3442-96F8-663641991730}"/>
                </a:ext>
              </a:extLst>
            </p:cNvPr>
            <p:cNvSpPr txBox="1"/>
            <p:nvPr/>
          </p:nvSpPr>
          <p:spPr>
            <a:xfrm>
              <a:off x="3822340" y="5844927"/>
              <a:ext cx="655708" cy="269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Create/</a:t>
              </a:r>
              <a:r>
                <a:rPr lang="en-US" sz="800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elete</a:t>
              </a:r>
              <a:endPara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(Start/Stop)</a:t>
              </a:r>
            </a:p>
          </p:txBody>
        </p:sp>
        <p:sp>
          <p:nvSpPr>
            <p:cNvPr id="75" name="Shape 640">
              <a:extLst>
                <a:ext uri="{FF2B5EF4-FFF2-40B4-BE49-F238E27FC236}">
                  <a16:creationId xmlns:a16="http://schemas.microsoft.com/office/drawing/2014/main" id="{D09E0DD3-9B75-CB4A-82DB-EBFBA718ECC3}"/>
                </a:ext>
              </a:extLst>
            </p:cNvPr>
            <p:cNvSpPr/>
            <p:nvPr/>
          </p:nvSpPr>
          <p:spPr>
            <a:xfrm>
              <a:off x="2062652" y="4467796"/>
              <a:ext cx="1529902" cy="1160864"/>
            </a:xfrm>
            <a:prstGeom prst="roundRect">
              <a:avLst>
                <a:gd name="adj" fmla="val 827"/>
              </a:avLst>
            </a:prstGeom>
            <a:solidFill>
              <a:srgbClr val="FFF8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4175">
              <a:extLst>
                <a:ext uri="{FF2B5EF4-FFF2-40B4-BE49-F238E27FC236}">
                  <a16:creationId xmlns:a16="http://schemas.microsoft.com/office/drawing/2014/main" id="{889E0830-A4DD-8A4F-9F94-C88A055AFB2D}"/>
                </a:ext>
              </a:extLst>
            </p:cNvPr>
            <p:cNvSpPr/>
            <p:nvPr/>
          </p:nvSpPr>
          <p:spPr>
            <a:xfrm>
              <a:off x="2172285" y="4735288"/>
              <a:ext cx="1348261" cy="587478"/>
            </a:xfrm>
            <a:prstGeom prst="roundRect">
              <a:avLst>
                <a:gd name="adj" fmla="val 827"/>
              </a:avLst>
            </a:prstGeom>
            <a:solidFill>
              <a:srgbClr val="E3F2F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Shape 3146">
              <a:extLst>
                <a:ext uri="{FF2B5EF4-FFF2-40B4-BE49-F238E27FC236}">
                  <a16:creationId xmlns:a16="http://schemas.microsoft.com/office/drawing/2014/main" id="{CA70D98F-934C-474E-810A-ADAF9152513F}"/>
                </a:ext>
              </a:extLst>
            </p:cNvPr>
            <p:cNvGrpSpPr/>
            <p:nvPr/>
          </p:nvGrpSpPr>
          <p:grpSpPr>
            <a:xfrm>
              <a:off x="2467529" y="4856812"/>
              <a:ext cx="792075" cy="281750"/>
              <a:chOff x="885124" y="575103"/>
              <a:chExt cx="792075" cy="281750"/>
            </a:xfrm>
          </p:grpSpPr>
          <p:sp>
            <p:nvSpPr>
              <p:cNvPr id="78" name="Shape 3147">
                <a:extLst>
                  <a:ext uri="{FF2B5EF4-FFF2-40B4-BE49-F238E27FC236}">
                    <a16:creationId xmlns:a16="http://schemas.microsoft.com/office/drawing/2014/main" id="{C3C31175-198A-7142-B3E3-2B08AC209B1E}"/>
                  </a:ext>
                </a:extLst>
              </p:cNvPr>
              <p:cNvSpPr/>
              <p:nvPr/>
            </p:nvSpPr>
            <p:spPr>
              <a:xfrm>
                <a:off x="885124" y="575103"/>
                <a:ext cx="792075" cy="28175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292600" tIns="36575" rIns="45700" bIns="36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oboto"/>
                  <a:buNone/>
                </a:pPr>
                <a: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Task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Queues</a:t>
                </a:r>
              </a:p>
            </p:txBody>
          </p:sp>
          <p:pic>
            <p:nvPicPr>
              <p:cNvPr id="79" name="Shape 3148">
                <a:extLst>
                  <a:ext uri="{FF2B5EF4-FFF2-40B4-BE49-F238E27FC236}">
                    <a16:creationId xmlns:a16="http://schemas.microsoft.com/office/drawing/2014/main" id="{1DF91E37-2845-6B47-B55E-8F86FE84DF8F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21013" y="619499"/>
                <a:ext cx="203199" cy="203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" name="Shape 1147">
              <a:extLst>
                <a:ext uri="{FF2B5EF4-FFF2-40B4-BE49-F238E27FC236}">
                  <a16:creationId xmlns:a16="http://schemas.microsoft.com/office/drawing/2014/main" id="{8785CE5B-965F-8A4D-BBCE-F12F60FA100F}"/>
                </a:ext>
              </a:extLst>
            </p:cNvPr>
            <p:cNvGrpSpPr/>
            <p:nvPr/>
          </p:nvGrpSpPr>
          <p:grpSpPr>
            <a:xfrm>
              <a:off x="2475956" y="4538055"/>
              <a:ext cx="792075" cy="281750"/>
              <a:chOff x="1120473" y="374055"/>
              <a:chExt cx="792075" cy="281750"/>
            </a:xfrm>
          </p:grpSpPr>
          <p:sp>
            <p:nvSpPr>
              <p:cNvPr id="81" name="Shape 1148">
                <a:extLst>
                  <a:ext uri="{FF2B5EF4-FFF2-40B4-BE49-F238E27FC236}">
                    <a16:creationId xmlns:a16="http://schemas.microsoft.com/office/drawing/2014/main" id="{4432A0C8-F92B-414F-A78B-238D5FF4FBFB}"/>
                  </a:ext>
                </a:extLst>
              </p:cNvPr>
              <p:cNvSpPr/>
              <p:nvPr/>
            </p:nvSpPr>
            <p:spPr>
              <a:xfrm>
                <a:off x="1120473" y="374055"/>
                <a:ext cx="792075" cy="28175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292600" tIns="36575" rIns="45700" bIns="36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oboto"/>
                  <a:buNone/>
                </a:pPr>
                <a:r>
                  <a:rPr lang="en-US" sz="70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HTCondor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oboto"/>
                  <a:buNone/>
                </a:pPr>
                <a:r>
                  <a:rPr lang="en-US" sz="70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Sched</a:t>
                </a:r>
                <a:endPara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2" name="Shape 1149">
                <a:extLst>
                  <a:ext uri="{FF2B5EF4-FFF2-40B4-BE49-F238E27FC236}">
                    <a16:creationId xmlns:a16="http://schemas.microsoft.com/office/drawing/2014/main" id="{EB3A23F8-DCCA-4C4E-9B8E-5E01330A793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68964" y="419852"/>
                <a:ext cx="203199" cy="203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Shape 643">
              <a:extLst>
                <a:ext uri="{FF2B5EF4-FFF2-40B4-BE49-F238E27FC236}">
                  <a16:creationId xmlns:a16="http://schemas.microsoft.com/office/drawing/2014/main" id="{9A7E1A72-CD0A-0C47-9C4F-97DB3CD5433A}"/>
                </a:ext>
              </a:extLst>
            </p:cNvPr>
            <p:cNvSpPr/>
            <p:nvPr/>
          </p:nvSpPr>
          <p:spPr>
            <a:xfrm>
              <a:off x="2049484" y="5691180"/>
              <a:ext cx="1529902" cy="735428"/>
            </a:xfrm>
            <a:prstGeom prst="roundRect">
              <a:avLst>
                <a:gd name="adj" fmla="val 827"/>
              </a:avLst>
            </a:prstGeom>
            <a:solidFill>
              <a:srgbClr val="E0F2F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Shape 4290">
              <a:extLst>
                <a:ext uri="{FF2B5EF4-FFF2-40B4-BE49-F238E27FC236}">
                  <a16:creationId xmlns:a16="http://schemas.microsoft.com/office/drawing/2014/main" id="{1BD6F591-CABC-624C-ABAB-0F9438E506EF}"/>
                </a:ext>
              </a:extLst>
            </p:cNvPr>
            <p:cNvGrpSpPr/>
            <p:nvPr/>
          </p:nvGrpSpPr>
          <p:grpSpPr>
            <a:xfrm>
              <a:off x="2334221" y="6037714"/>
              <a:ext cx="1024388" cy="281750"/>
              <a:chOff x="935817" y="563704"/>
              <a:chExt cx="1024388" cy="281750"/>
            </a:xfrm>
          </p:grpSpPr>
          <p:sp>
            <p:nvSpPr>
              <p:cNvPr id="85" name="Shape 4291">
                <a:extLst>
                  <a:ext uri="{FF2B5EF4-FFF2-40B4-BE49-F238E27FC236}">
                    <a16:creationId xmlns:a16="http://schemas.microsoft.com/office/drawing/2014/main" id="{6EDD823F-E1EF-3D4C-9295-EBA096F2E8EE}"/>
                  </a:ext>
                </a:extLst>
              </p:cNvPr>
              <p:cNvSpPr/>
              <p:nvPr/>
            </p:nvSpPr>
            <p:spPr>
              <a:xfrm>
                <a:off x="935817" y="563704"/>
                <a:ext cx="1024388" cy="281750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292600" tIns="36575" rIns="45700" bIns="36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oboto"/>
                  <a:buNone/>
                </a:pPr>
                <a:r>
                  <a:rPr lang="en-US" sz="70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  GCPM</a:t>
                </a:r>
                <a:endPara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86" name="Shape 4292">
                <a:extLst>
                  <a:ext uri="{FF2B5EF4-FFF2-40B4-BE49-F238E27FC236}">
                    <a16:creationId xmlns:a16="http://schemas.microsoft.com/office/drawing/2014/main" id="{A13320FC-6020-A84F-A1AF-86196AC62E7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89190" y="619499"/>
                <a:ext cx="203199" cy="203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7" name="Shape 2285">
              <a:extLst>
                <a:ext uri="{FF2B5EF4-FFF2-40B4-BE49-F238E27FC236}">
                  <a16:creationId xmlns:a16="http://schemas.microsoft.com/office/drawing/2014/main" id="{D3FD8A18-C600-8245-BBE5-AF55288307A8}"/>
                </a:ext>
              </a:extLst>
            </p:cNvPr>
            <p:cNvCxnSpPr>
              <a:cxnSpLocks/>
              <a:stCxn id="78" idx="2"/>
              <a:endCxn id="85" idx="0"/>
            </p:cNvCxnSpPr>
            <p:nvPr/>
          </p:nvCxnSpPr>
          <p:spPr>
            <a:xfrm flipH="1">
              <a:off x="2846415" y="5138562"/>
              <a:ext cx="0" cy="899152"/>
            </a:xfrm>
            <a:prstGeom prst="straightConnector1">
              <a:avLst/>
            </a:prstGeom>
            <a:noFill/>
            <a:ln w="9525" cap="flat" cmpd="sng">
              <a:solidFill>
                <a:srgbClr val="3A7DF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8" name="Shape 3184">
              <a:extLst>
                <a:ext uri="{FF2B5EF4-FFF2-40B4-BE49-F238E27FC236}">
                  <a16:creationId xmlns:a16="http://schemas.microsoft.com/office/drawing/2014/main" id="{3C0490D8-CC22-6947-8F00-D58CA0C5A241}"/>
                </a:ext>
              </a:extLst>
            </p:cNvPr>
            <p:cNvSpPr txBox="1"/>
            <p:nvPr/>
          </p:nvSpPr>
          <p:spPr>
            <a:xfrm>
              <a:off x="2872474" y="5693513"/>
              <a:ext cx="742522" cy="11334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Check </a:t>
              </a:r>
            </a:p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queue status</a:t>
              </a:r>
            </a:p>
          </p:txBody>
        </p:sp>
        <p:cxnSp>
          <p:nvCxnSpPr>
            <p:cNvPr id="89" name="Shape 3206">
              <a:extLst>
                <a:ext uri="{FF2B5EF4-FFF2-40B4-BE49-F238E27FC236}">
                  <a16:creationId xmlns:a16="http://schemas.microsoft.com/office/drawing/2014/main" id="{E6CFBFB9-2614-0F4A-8302-8FABD75E7F52}"/>
                </a:ext>
              </a:extLst>
            </p:cNvPr>
            <p:cNvCxnSpPr>
              <a:cxnSpLocks/>
              <a:stCxn id="85" idx="3"/>
              <a:endCxn id="71" idx="1"/>
            </p:cNvCxnSpPr>
            <p:nvPr/>
          </p:nvCxnSpPr>
          <p:spPr>
            <a:xfrm flipV="1">
              <a:off x="3358609" y="5301568"/>
              <a:ext cx="2382702" cy="877021"/>
            </a:xfrm>
            <a:prstGeom prst="bentConnector3">
              <a:avLst>
                <a:gd name="adj1" fmla="val 50000"/>
              </a:avLst>
            </a:prstGeom>
            <a:noFill/>
            <a:ln w="12700" cap="flat" cmpd="sng">
              <a:solidFill>
                <a:srgbClr val="3A7DF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90" name="Shape 3196">
              <a:extLst>
                <a:ext uri="{FF2B5EF4-FFF2-40B4-BE49-F238E27FC236}">
                  <a16:creationId xmlns:a16="http://schemas.microsoft.com/office/drawing/2014/main" id="{C8F01230-0B7A-7B4A-AEE2-72B6869F4E43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>
              <a:off x="3268031" y="4678930"/>
              <a:ext cx="2473280" cy="41311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A7D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1" name="Shape 3184">
              <a:extLst>
                <a:ext uri="{FF2B5EF4-FFF2-40B4-BE49-F238E27FC236}">
                  <a16:creationId xmlns:a16="http://schemas.microsoft.com/office/drawing/2014/main" id="{8AE0CD7A-31CB-5140-8C55-A9ACAC4156D1}"/>
                </a:ext>
              </a:extLst>
            </p:cNvPr>
            <p:cNvSpPr txBox="1"/>
            <p:nvPr/>
          </p:nvSpPr>
          <p:spPr>
            <a:xfrm>
              <a:off x="3761908" y="4510186"/>
              <a:ext cx="723890" cy="269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Job Submission</a:t>
              </a:r>
            </a:p>
          </p:txBody>
        </p:sp>
        <p:grpSp>
          <p:nvGrpSpPr>
            <p:cNvPr id="92" name="Shape 1314">
              <a:extLst>
                <a:ext uri="{FF2B5EF4-FFF2-40B4-BE49-F238E27FC236}">
                  <a16:creationId xmlns:a16="http://schemas.microsoft.com/office/drawing/2014/main" id="{8F81736E-18E7-1943-AD8F-E1E1D015372B}"/>
                </a:ext>
              </a:extLst>
            </p:cNvPr>
            <p:cNvGrpSpPr/>
            <p:nvPr/>
          </p:nvGrpSpPr>
          <p:grpSpPr>
            <a:xfrm>
              <a:off x="5790435" y="3989162"/>
              <a:ext cx="1044387" cy="382226"/>
              <a:chOff x="6232092" y="955949"/>
              <a:chExt cx="1044387" cy="382226"/>
            </a:xfrm>
          </p:grpSpPr>
          <p:sp>
            <p:nvSpPr>
              <p:cNvPr id="93" name="Shape 1315">
                <a:extLst>
                  <a:ext uri="{FF2B5EF4-FFF2-40B4-BE49-F238E27FC236}">
                    <a16:creationId xmlns:a16="http://schemas.microsoft.com/office/drawing/2014/main" id="{632BB6EC-0B07-5D44-AAC8-0637B181EB1B}"/>
                  </a:ext>
                </a:extLst>
              </p:cNvPr>
              <p:cNvSpPr/>
              <p:nvPr/>
            </p:nvSpPr>
            <p:spPr>
              <a:xfrm>
                <a:off x="6232092" y="955949"/>
                <a:ext cx="1044387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Cloud Storage</a:t>
                </a:r>
              </a:p>
            </p:txBody>
          </p:sp>
          <p:pic>
            <p:nvPicPr>
              <p:cNvPr id="94" name="Shape 1316" descr="Cloud-Storage.png">
                <a:extLst>
                  <a:ext uri="{FF2B5EF4-FFF2-40B4-BE49-F238E27FC236}">
                    <a16:creationId xmlns:a16="http://schemas.microsoft.com/office/drawing/2014/main" id="{10947ED7-B127-314F-A66E-A0417505286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t="5076" b="5076"/>
              <a:stretch/>
            </p:blipFill>
            <p:spPr>
              <a:xfrm>
                <a:off x="6276360" y="1026162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5" name="Shape 3184">
              <a:extLst>
                <a:ext uri="{FF2B5EF4-FFF2-40B4-BE49-F238E27FC236}">
                  <a16:creationId xmlns:a16="http://schemas.microsoft.com/office/drawing/2014/main" id="{29E9F334-41D6-164C-9149-44EA6272E214}"/>
                </a:ext>
              </a:extLst>
            </p:cNvPr>
            <p:cNvSpPr txBox="1"/>
            <p:nvPr/>
          </p:nvSpPr>
          <p:spPr>
            <a:xfrm>
              <a:off x="6309992" y="4544230"/>
              <a:ext cx="723890" cy="269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ool_password</a:t>
              </a:r>
            </a:p>
          </p:txBody>
        </p:sp>
        <p:cxnSp>
          <p:nvCxnSpPr>
            <p:cNvPr id="96" name="Shape 2285">
              <a:extLst>
                <a:ext uri="{FF2B5EF4-FFF2-40B4-BE49-F238E27FC236}">
                  <a16:creationId xmlns:a16="http://schemas.microsoft.com/office/drawing/2014/main" id="{2E684D5A-8E4E-974A-83F6-BA884EBC9D50}"/>
                </a:ext>
              </a:extLst>
            </p:cNvPr>
            <p:cNvCxnSpPr>
              <a:cxnSpLocks/>
            </p:cNvCxnSpPr>
            <p:nvPr/>
          </p:nvCxnSpPr>
          <p:spPr>
            <a:xfrm>
              <a:off x="6309992" y="4371388"/>
              <a:ext cx="0" cy="645841"/>
            </a:xfrm>
            <a:prstGeom prst="straightConnector1">
              <a:avLst/>
            </a:prstGeom>
            <a:noFill/>
            <a:ln w="9525" cap="flat" cmpd="sng">
              <a:solidFill>
                <a:srgbClr val="3A7D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97" name="Shape 1349">
              <a:extLst>
                <a:ext uri="{FF2B5EF4-FFF2-40B4-BE49-F238E27FC236}">
                  <a16:creationId xmlns:a16="http://schemas.microsoft.com/office/drawing/2014/main" id="{188AA241-5B4B-844C-9296-B9C71FFA47B5}"/>
                </a:ext>
              </a:extLst>
            </p:cNvPr>
            <p:cNvGrpSpPr/>
            <p:nvPr/>
          </p:nvGrpSpPr>
          <p:grpSpPr>
            <a:xfrm>
              <a:off x="5741311" y="5809056"/>
              <a:ext cx="1163343" cy="916428"/>
              <a:chOff x="7538634" y="3649287"/>
              <a:chExt cx="1163343" cy="431607"/>
            </a:xfrm>
          </p:grpSpPr>
          <p:sp>
            <p:nvSpPr>
              <p:cNvPr id="98" name="Shape 1350">
                <a:extLst>
                  <a:ext uri="{FF2B5EF4-FFF2-40B4-BE49-F238E27FC236}">
                    <a16:creationId xmlns:a16="http://schemas.microsoft.com/office/drawing/2014/main" id="{1429E296-A5C8-D841-A6FE-7DC026390DDC}"/>
                  </a:ext>
                </a:extLst>
              </p:cNvPr>
              <p:cNvSpPr/>
              <p:nvPr/>
            </p:nvSpPr>
            <p:spPr>
              <a:xfrm>
                <a:off x="7595553" y="3704141"/>
                <a:ext cx="1106424" cy="376753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9050" dist="635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2142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700" b="0" i="0" u="none" strike="noStrike" cap="none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" name="Shape 1352">
                <a:extLst>
                  <a:ext uri="{FF2B5EF4-FFF2-40B4-BE49-F238E27FC236}">
                    <a16:creationId xmlns:a16="http://schemas.microsoft.com/office/drawing/2014/main" id="{5830274D-419E-F745-AF07-B33B51B054C6}"/>
                  </a:ext>
                </a:extLst>
              </p:cNvPr>
              <p:cNvSpPr/>
              <p:nvPr/>
            </p:nvSpPr>
            <p:spPr>
              <a:xfrm>
                <a:off x="7538634" y="3649287"/>
                <a:ext cx="1103700" cy="382226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73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SQUID</a:t>
                </a:r>
              </a:p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(for CVMFS)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</p:grpSp>
        <p:pic>
          <p:nvPicPr>
            <p:cNvPr id="100" name="Shape 4724" descr="Compute-Engine.png">
              <a:extLst>
                <a:ext uri="{FF2B5EF4-FFF2-40B4-BE49-F238E27FC236}">
                  <a16:creationId xmlns:a16="http://schemas.microsoft.com/office/drawing/2014/main" id="{BDAAC187-13F4-5947-B1DE-45AE963C13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5076" b="5076"/>
            <a:stretch/>
          </p:blipFill>
          <p:spPr>
            <a:xfrm>
              <a:off x="5801023" y="6114265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Shape 3460">
              <a:extLst>
                <a:ext uri="{FF2B5EF4-FFF2-40B4-BE49-F238E27FC236}">
                  <a16:creationId xmlns:a16="http://schemas.microsoft.com/office/drawing/2014/main" id="{47F0DBF6-A3EA-AC4E-8599-D1712408B065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6293161" y="5635289"/>
              <a:ext cx="0" cy="173767"/>
            </a:xfrm>
            <a:prstGeom prst="straightConnector1">
              <a:avLst/>
            </a:prstGeom>
            <a:noFill/>
            <a:ln w="9525" cap="flat" cmpd="sng">
              <a:solidFill>
                <a:srgbClr val="3A7D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" name="Shape 3206">
              <a:extLst>
                <a:ext uri="{FF2B5EF4-FFF2-40B4-BE49-F238E27FC236}">
                  <a16:creationId xmlns:a16="http://schemas.microsoft.com/office/drawing/2014/main" id="{FA2ABA58-D276-BA4A-8356-4993AE7A8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8609" y="6249031"/>
              <a:ext cx="2365950" cy="0"/>
            </a:xfrm>
            <a:prstGeom prst="straightConnector1">
              <a:avLst/>
            </a:prstGeom>
            <a:noFill/>
            <a:ln w="12700" cap="flat" cmpd="sng">
              <a:solidFill>
                <a:srgbClr val="3A7DF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03" name="Shape 3184">
              <a:extLst>
                <a:ext uri="{FF2B5EF4-FFF2-40B4-BE49-F238E27FC236}">
                  <a16:creationId xmlns:a16="http://schemas.microsoft.com/office/drawing/2014/main" id="{216618A0-7C10-9F47-935F-7A318C2D2FFD}"/>
                </a:ext>
              </a:extLst>
            </p:cNvPr>
            <p:cNvSpPr txBox="1"/>
            <p:nvPr/>
          </p:nvSpPr>
          <p:spPr>
            <a:xfrm>
              <a:off x="3786065" y="6290106"/>
              <a:ext cx="1422948" cy="17578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Prepare before starting WNs</a:t>
              </a:r>
              <a:endPara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4" name="Shape 3196">
              <a:extLst>
                <a:ext uri="{FF2B5EF4-FFF2-40B4-BE49-F238E27FC236}">
                  <a16:creationId xmlns:a16="http://schemas.microsoft.com/office/drawing/2014/main" id="{F483A648-B7B3-2A4F-9512-3E06340D16D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334220" y="4678931"/>
              <a:ext cx="141735" cy="1499659"/>
            </a:xfrm>
            <a:prstGeom prst="bentConnector3">
              <a:avLst>
                <a:gd name="adj1" fmla="val -161287"/>
              </a:avLst>
            </a:prstGeom>
            <a:noFill/>
            <a:ln w="9525" cap="flat" cmpd="sng">
              <a:solidFill>
                <a:srgbClr val="3A7DF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5" name="Shape 3184">
              <a:extLst>
                <a:ext uri="{FF2B5EF4-FFF2-40B4-BE49-F238E27FC236}">
                  <a16:creationId xmlns:a16="http://schemas.microsoft.com/office/drawing/2014/main" id="{DD53CB0F-C248-7C4B-BABB-5CDB824E4ABE}"/>
                </a:ext>
              </a:extLst>
            </p:cNvPr>
            <p:cNvSpPr txBox="1"/>
            <p:nvPr/>
          </p:nvSpPr>
          <p:spPr>
            <a:xfrm>
              <a:off x="2129471" y="5393521"/>
              <a:ext cx="742522" cy="3865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Update</a:t>
              </a:r>
            </a:p>
            <a:p>
              <a:pPr marL="0" marR="0" lvl="0" indent="0" rtl="0">
                <a:lnSpc>
                  <a:spcPct val="121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8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WN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3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2128612"/>
          </a:xfrm>
        </p:spPr>
        <p:txBody>
          <a:bodyPr/>
          <a:lstStyle/>
          <a:p>
            <a:r>
              <a:rPr lang="en-US" altLang="ja-JP" sz="2000" dirty="0"/>
              <a:t>Run on HTCondor head machine</a:t>
            </a:r>
          </a:p>
          <a:p>
            <a:pPr lvl="1"/>
            <a:r>
              <a:rPr lang="en-US" altLang="ja-JP" sz="1800" dirty="0">
                <a:solidFill>
                  <a:srgbClr val="FF0000"/>
                </a:solidFill>
              </a:rPr>
              <a:t>Prepare necessary machines before starting worker nodes</a:t>
            </a:r>
          </a:p>
          <a:p>
            <a:pPr lvl="1"/>
            <a:r>
              <a:rPr lang="en-US" altLang="ja-JP" sz="1800" dirty="0"/>
              <a:t>Create (start) new instance if idle jobs exist</a:t>
            </a:r>
          </a:p>
          <a:p>
            <a:pPr lvl="1"/>
            <a:r>
              <a:rPr lang="en-US" altLang="ja-JP" sz="1800" dirty="0"/>
              <a:t>Update WN list of HTCondor</a:t>
            </a:r>
          </a:p>
          <a:p>
            <a:pPr lvl="1"/>
            <a:r>
              <a:rPr lang="en-US" altLang="ja-JP" sz="1800" dirty="0"/>
              <a:t>Job submitted by HTCondor</a:t>
            </a:r>
          </a:p>
          <a:p>
            <a:pPr lvl="1"/>
            <a:r>
              <a:rPr lang="en-US" altLang="ja-JP" sz="1800" dirty="0"/>
              <a:t>Instance’s HTCondor startd will be stopped at 10min after starting</a:t>
            </a:r>
          </a:p>
          <a:p>
            <a:pPr lvl="2"/>
            <a:r>
              <a:rPr lang="en-US" altLang="ja-JP" sz="1600" dirty="0"/>
              <a:t>~ only 1 job runs on instance, and it is deleted by GCPM</a:t>
            </a:r>
          </a:p>
          <a:p>
            <a:pPr lvl="3"/>
            <a:r>
              <a:rPr lang="en-US" altLang="ja-JP" sz="1600" dirty="0"/>
              <a:t>Effective usage of preemptible machine 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2" name="Shape 692">
            <a:extLst>
              <a:ext uri="{FF2B5EF4-FFF2-40B4-BE49-F238E27FC236}">
                <a16:creationId xmlns:a16="http://schemas.microsoft.com/office/drawing/2014/main" id="{E5F3A8CE-995A-B742-892F-17D14CF9EA74}"/>
              </a:ext>
            </a:extLst>
          </p:cNvPr>
          <p:cNvSpPr/>
          <p:nvPr/>
        </p:nvSpPr>
        <p:spPr>
          <a:xfrm>
            <a:off x="5436096" y="3631705"/>
            <a:ext cx="1865519" cy="3161208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5393">
            <a:extLst>
              <a:ext uri="{FF2B5EF4-FFF2-40B4-BE49-F238E27FC236}">
                <a16:creationId xmlns:a16="http://schemas.microsoft.com/office/drawing/2014/main" id="{3072F412-5342-924A-B9A7-342A1DDE85D6}"/>
              </a:ext>
            </a:extLst>
          </p:cNvPr>
          <p:cNvGrpSpPr/>
          <p:nvPr/>
        </p:nvGrpSpPr>
        <p:grpSpPr>
          <a:xfrm>
            <a:off x="1782766" y="3631699"/>
            <a:ext cx="3579659" cy="3161214"/>
            <a:chOff x="2178038" y="1054762"/>
            <a:chExt cx="931892" cy="656636"/>
          </a:xfrm>
        </p:grpSpPr>
        <p:sp>
          <p:nvSpPr>
            <p:cNvPr id="64" name="Shape 5394">
              <a:extLst>
                <a:ext uri="{FF2B5EF4-FFF2-40B4-BE49-F238E27FC236}">
                  <a16:creationId xmlns:a16="http://schemas.microsoft.com/office/drawing/2014/main" id="{1AC95FE2-04CE-1543-BE68-7FFA1B9E360B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5395">
              <a:extLst>
                <a:ext uri="{FF2B5EF4-FFF2-40B4-BE49-F238E27FC236}">
                  <a16:creationId xmlns:a16="http://schemas.microsoft.com/office/drawing/2014/main" id="{708771F8-4F8F-FD48-BFF0-ACD27D06C234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" name="Shape 4291">
            <a:extLst>
              <a:ext uri="{FF2B5EF4-FFF2-40B4-BE49-F238E27FC236}">
                <a16:creationId xmlns:a16="http://schemas.microsoft.com/office/drawing/2014/main" id="{FE6150B5-88BD-EE40-88E6-23B175B8F033}"/>
              </a:ext>
            </a:extLst>
          </p:cNvPr>
          <p:cNvSpPr/>
          <p:nvPr/>
        </p:nvSpPr>
        <p:spPr>
          <a:xfrm>
            <a:off x="2006150" y="4128617"/>
            <a:ext cx="1648426" cy="2366637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Shape 693">
            <a:extLst>
              <a:ext uri="{FF2B5EF4-FFF2-40B4-BE49-F238E27FC236}">
                <a16:creationId xmlns:a16="http://schemas.microsoft.com/office/drawing/2014/main" id="{1DC1A7AE-3C42-5044-95B5-E497BCA44D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4178" y="3730829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Shape 4720">
            <a:extLst>
              <a:ext uri="{FF2B5EF4-FFF2-40B4-BE49-F238E27FC236}">
                <a16:creationId xmlns:a16="http://schemas.microsoft.com/office/drawing/2014/main" id="{18EE280D-E0BB-9848-83EE-948F3F23A648}"/>
              </a:ext>
            </a:extLst>
          </p:cNvPr>
          <p:cNvGrpSpPr/>
          <p:nvPr/>
        </p:nvGrpSpPr>
        <p:grpSpPr>
          <a:xfrm>
            <a:off x="5741311" y="5017229"/>
            <a:ext cx="1189435" cy="618060"/>
            <a:chOff x="4668978" y="3506364"/>
            <a:chExt cx="1189435" cy="618060"/>
          </a:xfrm>
        </p:grpSpPr>
        <p:sp>
          <p:nvSpPr>
            <p:cNvPr id="69" name="Shape 4721">
              <a:extLst>
                <a:ext uri="{FF2B5EF4-FFF2-40B4-BE49-F238E27FC236}">
                  <a16:creationId xmlns:a16="http://schemas.microsoft.com/office/drawing/2014/main" id="{6F19B796-E9B8-734A-BA9F-F47F30EBEF46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0" name="Shape 4722">
              <a:extLst>
                <a:ext uri="{FF2B5EF4-FFF2-40B4-BE49-F238E27FC236}">
                  <a16:creationId xmlns:a16="http://schemas.microsoft.com/office/drawing/2014/main" id="{E38C66C8-32C4-9444-ADDE-8665CD8EEF17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71" name="Shape 4723">
                <a:extLst>
                  <a:ext uri="{FF2B5EF4-FFF2-40B4-BE49-F238E27FC236}">
                    <a16:creationId xmlns:a16="http://schemas.microsoft.com/office/drawing/2014/main" id="{3891C180-1331-BA4D-99A4-A26B0CDA68AB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72" name="Shape 4724" descr="Compute-Engine.png">
                <a:extLst>
                  <a:ext uri="{FF2B5EF4-FFF2-40B4-BE49-F238E27FC236}">
                    <a16:creationId xmlns:a16="http://schemas.microsoft.com/office/drawing/2014/main" id="{649832ED-2CB4-614A-A2AF-9394C01F07C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3" name="Shape 4292">
            <a:extLst>
              <a:ext uri="{FF2B5EF4-FFF2-40B4-BE49-F238E27FC236}">
                <a16:creationId xmlns:a16="http://schemas.microsoft.com/office/drawing/2014/main" id="{8E794AC6-70B1-5645-8051-B47492C5E3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651" y="4200345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3184">
            <a:extLst>
              <a:ext uri="{FF2B5EF4-FFF2-40B4-BE49-F238E27FC236}">
                <a16:creationId xmlns:a16="http://schemas.microsoft.com/office/drawing/2014/main" id="{86441074-6E14-3442-96F8-663641991730}"/>
              </a:ext>
            </a:extLst>
          </p:cNvPr>
          <p:cNvSpPr txBox="1"/>
          <p:nvPr/>
        </p:nvSpPr>
        <p:spPr>
          <a:xfrm>
            <a:off x="3822340" y="5844927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sp>
        <p:nvSpPr>
          <p:cNvPr id="75" name="Shape 640">
            <a:extLst>
              <a:ext uri="{FF2B5EF4-FFF2-40B4-BE49-F238E27FC236}">
                <a16:creationId xmlns:a16="http://schemas.microsoft.com/office/drawing/2014/main" id="{D09E0DD3-9B75-CB4A-82DB-EBFBA718ECC3}"/>
              </a:ext>
            </a:extLst>
          </p:cNvPr>
          <p:cNvSpPr/>
          <p:nvPr/>
        </p:nvSpPr>
        <p:spPr>
          <a:xfrm>
            <a:off x="2062652" y="4467796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4175">
            <a:extLst>
              <a:ext uri="{FF2B5EF4-FFF2-40B4-BE49-F238E27FC236}">
                <a16:creationId xmlns:a16="http://schemas.microsoft.com/office/drawing/2014/main" id="{889E0830-A4DD-8A4F-9F94-C88A055AFB2D}"/>
              </a:ext>
            </a:extLst>
          </p:cNvPr>
          <p:cNvSpPr/>
          <p:nvPr/>
        </p:nvSpPr>
        <p:spPr>
          <a:xfrm>
            <a:off x="2172285" y="4735288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Shape 3146">
            <a:extLst>
              <a:ext uri="{FF2B5EF4-FFF2-40B4-BE49-F238E27FC236}">
                <a16:creationId xmlns:a16="http://schemas.microsoft.com/office/drawing/2014/main" id="{CA70D98F-934C-474E-810A-ADAF9152513F}"/>
              </a:ext>
            </a:extLst>
          </p:cNvPr>
          <p:cNvGrpSpPr/>
          <p:nvPr/>
        </p:nvGrpSpPr>
        <p:grpSpPr>
          <a:xfrm>
            <a:off x="2467529" y="4856812"/>
            <a:ext cx="792075" cy="281750"/>
            <a:chOff x="885124" y="575103"/>
            <a:chExt cx="792075" cy="281750"/>
          </a:xfrm>
        </p:grpSpPr>
        <p:sp>
          <p:nvSpPr>
            <p:cNvPr id="78" name="Shape 3147">
              <a:extLst>
                <a:ext uri="{FF2B5EF4-FFF2-40B4-BE49-F238E27FC236}">
                  <a16:creationId xmlns:a16="http://schemas.microsoft.com/office/drawing/2014/main" id="{C3C31175-198A-7142-B3E3-2B08AC209B1E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79" name="Shape 3148">
              <a:extLst>
                <a:ext uri="{FF2B5EF4-FFF2-40B4-BE49-F238E27FC236}">
                  <a16:creationId xmlns:a16="http://schemas.microsoft.com/office/drawing/2014/main" id="{1DF91E37-2845-6B47-B55E-8F86FE84DF8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Shape 1147">
            <a:extLst>
              <a:ext uri="{FF2B5EF4-FFF2-40B4-BE49-F238E27FC236}">
                <a16:creationId xmlns:a16="http://schemas.microsoft.com/office/drawing/2014/main" id="{8785CE5B-965F-8A4D-BBCE-F12F60FA100F}"/>
              </a:ext>
            </a:extLst>
          </p:cNvPr>
          <p:cNvGrpSpPr/>
          <p:nvPr/>
        </p:nvGrpSpPr>
        <p:grpSpPr>
          <a:xfrm>
            <a:off x="2475956" y="4538055"/>
            <a:ext cx="792075" cy="281750"/>
            <a:chOff x="1120473" y="374055"/>
            <a:chExt cx="792075" cy="281750"/>
          </a:xfrm>
        </p:grpSpPr>
        <p:sp>
          <p:nvSpPr>
            <p:cNvPr id="81" name="Shape 1148">
              <a:extLst>
                <a:ext uri="{FF2B5EF4-FFF2-40B4-BE49-F238E27FC236}">
                  <a16:creationId xmlns:a16="http://schemas.microsoft.com/office/drawing/2014/main" id="{4432A0C8-F92B-414F-A78B-238D5FF4FBFB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2" name="Shape 1149">
              <a:extLst>
                <a:ext uri="{FF2B5EF4-FFF2-40B4-BE49-F238E27FC236}">
                  <a16:creationId xmlns:a16="http://schemas.microsoft.com/office/drawing/2014/main" id="{EB3A23F8-DCCA-4C4E-9B8E-5E01330A793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Shape 643">
            <a:extLst>
              <a:ext uri="{FF2B5EF4-FFF2-40B4-BE49-F238E27FC236}">
                <a16:creationId xmlns:a16="http://schemas.microsoft.com/office/drawing/2014/main" id="{9A7E1A72-CD0A-0C47-9C4F-97DB3CD5433A}"/>
              </a:ext>
            </a:extLst>
          </p:cNvPr>
          <p:cNvSpPr/>
          <p:nvPr/>
        </p:nvSpPr>
        <p:spPr>
          <a:xfrm>
            <a:off x="2049484" y="5691180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Shape 4290">
            <a:extLst>
              <a:ext uri="{FF2B5EF4-FFF2-40B4-BE49-F238E27FC236}">
                <a16:creationId xmlns:a16="http://schemas.microsoft.com/office/drawing/2014/main" id="{1BD6F591-CABC-624C-ABAB-0F9438E506EF}"/>
              </a:ext>
            </a:extLst>
          </p:cNvPr>
          <p:cNvGrpSpPr/>
          <p:nvPr/>
        </p:nvGrpSpPr>
        <p:grpSpPr>
          <a:xfrm>
            <a:off x="2334221" y="6037714"/>
            <a:ext cx="1024388" cy="281750"/>
            <a:chOff x="935817" y="563704"/>
            <a:chExt cx="1024388" cy="281750"/>
          </a:xfrm>
        </p:grpSpPr>
        <p:sp>
          <p:nvSpPr>
            <p:cNvPr id="85" name="Shape 4291">
              <a:extLst>
                <a:ext uri="{FF2B5EF4-FFF2-40B4-BE49-F238E27FC236}">
                  <a16:creationId xmlns:a16="http://schemas.microsoft.com/office/drawing/2014/main" id="{6EDD823F-E1EF-3D4C-9295-EBA096F2E8EE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GCPM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6" name="Shape 4292">
              <a:extLst>
                <a:ext uri="{FF2B5EF4-FFF2-40B4-BE49-F238E27FC236}">
                  <a16:creationId xmlns:a16="http://schemas.microsoft.com/office/drawing/2014/main" id="{A13320FC-6020-A84F-A1AF-86196AC62E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7" name="Shape 2285">
            <a:extLst>
              <a:ext uri="{FF2B5EF4-FFF2-40B4-BE49-F238E27FC236}">
                <a16:creationId xmlns:a16="http://schemas.microsoft.com/office/drawing/2014/main" id="{D3FD8A18-C600-8245-BBE5-AF55288307A8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 flipH="1">
            <a:off x="2846415" y="5138562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" name="Shape 3184">
            <a:extLst>
              <a:ext uri="{FF2B5EF4-FFF2-40B4-BE49-F238E27FC236}">
                <a16:creationId xmlns:a16="http://schemas.microsoft.com/office/drawing/2014/main" id="{3C0490D8-CC22-6947-8F00-D58CA0C5A241}"/>
              </a:ext>
            </a:extLst>
          </p:cNvPr>
          <p:cNvSpPr txBox="1"/>
          <p:nvPr/>
        </p:nvSpPr>
        <p:spPr>
          <a:xfrm>
            <a:off x="2872474" y="5693513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89" name="Shape 3206">
            <a:extLst>
              <a:ext uri="{FF2B5EF4-FFF2-40B4-BE49-F238E27FC236}">
                <a16:creationId xmlns:a16="http://schemas.microsoft.com/office/drawing/2014/main" id="{E6CFBFB9-2614-0F4A-8302-8FABD75E7F52}"/>
              </a:ext>
            </a:extLst>
          </p:cNvPr>
          <p:cNvCxnSpPr>
            <a:cxnSpLocks/>
            <a:stCxn id="85" idx="3"/>
            <a:endCxn id="71" idx="1"/>
          </p:cNvCxnSpPr>
          <p:nvPr/>
        </p:nvCxnSpPr>
        <p:spPr>
          <a:xfrm flipV="1">
            <a:off x="3358609" y="5301568"/>
            <a:ext cx="2382702" cy="87702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0" name="Shape 3196">
            <a:extLst>
              <a:ext uri="{FF2B5EF4-FFF2-40B4-BE49-F238E27FC236}">
                <a16:creationId xmlns:a16="http://schemas.microsoft.com/office/drawing/2014/main" id="{C8F01230-0B7A-7B4A-AEE2-72B6869F4E43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3268031" y="4678930"/>
            <a:ext cx="2473280" cy="4131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Shape 3184">
            <a:extLst>
              <a:ext uri="{FF2B5EF4-FFF2-40B4-BE49-F238E27FC236}">
                <a16:creationId xmlns:a16="http://schemas.microsoft.com/office/drawing/2014/main" id="{8AE0CD7A-31CB-5140-8C55-A9ACAC4156D1}"/>
              </a:ext>
            </a:extLst>
          </p:cNvPr>
          <p:cNvSpPr txBox="1"/>
          <p:nvPr/>
        </p:nvSpPr>
        <p:spPr>
          <a:xfrm>
            <a:off x="3761908" y="4510186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grpSp>
        <p:nvGrpSpPr>
          <p:cNvPr id="92" name="Shape 1314">
            <a:extLst>
              <a:ext uri="{FF2B5EF4-FFF2-40B4-BE49-F238E27FC236}">
                <a16:creationId xmlns:a16="http://schemas.microsoft.com/office/drawing/2014/main" id="{8F81736E-18E7-1943-AD8F-E1E1D015372B}"/>
              </a:ext>
            </a:extLst>
          </p:cNvPr>
          <p:cNvGrpSpPr/>
          <p:nvPr/>
        </p:nvGrpSpPr>
        <p:grpSpPr>
          <a:xfrm>
            <a:off x="5790435" y="3989162"/>
            <a:ext cx="1044387" cy="382226"/>
            <a:chOff x="6232092" y="955949"/>
            <a:chExt cx="1044387" cy="382226"/>
          </a:xfrm>
        </p:grpSpPr>
        <p:sp>
          <p:nvSpPr>
            <p:cNvPr id="93" name="Shape 1315">
              <a:extLst>
                <a:ext uri="{FF2B5EF4-FFF2-40B4-BE49-F238E27FC236}">
                  <a16:creationId xmlns:a16="http://schemas.microsoft.com/office/drawing/2014/main" id="{632BB6EC-0B07-5D44-AAC8-0637B181EB1B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94" name="Shape 1316" descr="Cloud-Storage.png">
              <a:extLst>
                <a:ext uri="{FF2B5EF4-FFF2-40B4-BE49-F238E27FC236}">
                  <a16:creationId xmlns:a16="http://schemas.microsoft.com/office/drawing/2014/main" id="{10947ED7-B127-314F-A66E-A0417505286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Shape 3184">
            <a:extLst>
              <a:ext uri="{FF2B5EF4-FFF2-40B4-BE49-F238E27FC236}">
                <a16:creationId xmlns:a16="http://schemas.microsoft.com/office/drawing/2014/main" id="{29E9F334-41D6-164C-9149-44EA6272E214}"/>
              </a:ext>
            </a:extLst>
          </p:cNvPr>
          <p:cNvSpPr txBox="1"/>
          <p:nvPr/>
        </p:nvSpPr>
        <p:spPr>
          <a:xfrm>
            <a:off x="6309992" y="4544230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96" name="Shape 2285">
            <a:extLst>
              <a:ext uri="{FF2B5EF4-FFF2-40B4-BE49-F238E27FC236}">
                <a16:creationId xmlns:a16="http://schemas.microsoft.com/office/drawing/2014/main" id="{2E684D5A-8E4E-974A-83F6-BA884EBC9D50}"/>
              </a:ext>
            </a:extLst>
          </p:cNvPr>
          <p:cNvCxnSpPr>
            <a:cxnSpLocks/>
          </p:cNvCxnSpPr>
          <p:nvPr/>
        </p:nvCxnSpPr>
        <p:spPr>
          <a:xfrm>
            <a:off x="6309992" y="4371388"/>
            <a:ext cx="0" cy="645841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7" name="Shape 1349">
            <a:extLst>
              <a:ext uri="{FF2B5EF4-FFF2-40B4-BE49-F238E27FC236}">
                <a16:creationId xmlns:a16="http://schemas.microsoft.com/office/drawing/2014/main" id="{188AA241-5B4B-844C-9296-B9C71FFA47B5}"/>
              </a:ext>
            </a:extLst>
          </p:cNvPr>
          <p:cNvGrpSpPr/>
          <p:nvPr/>
        </p:nvGrpSpPr>
        <p:grpSpPr>
          <a:xfrm>
            <a:off x="5741311" y="5809056"/>
            <a:ext cx="1163343" cy="916428"/>
            <a:chOff x="7538634" y="3649287"/>
            <a:chExt cx="1163343" cy="431607"/>
          </a:xfrm>
        </p:grpSpPr>
        <p:sp>
          <p:nvSpPr>
            <p:cNvPr id="98" name="Shape 1350">
              <a:extLst>
                <a:ext uri="{FF2B5EF4-FFF2-40B4-BE49-F238E27FC236}">
                  <a16:creationId xmlns:a16="http://schemas.microsoft.com/office/drawing/2014/main" id="{1429E296-A5C8-D841-A6FE-7DC026390DDC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Shape 1352">
              <a:extLst>
                <a:ext uri="{FF2B5EF4-FFF2-40B4-BE49-F238E27FC236}">
                  <a16:creationId xmlns:a16="http://schemas.microsoft.com/office/drawing/2014/main" id="{5830274D-419E-F745-AF07-B33B51B054C6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100" name="Shape 4724" descr="Compute-Engine.png">
            <a:extLst>
              <a:ext uri="{FF2B5EF4-FFF2-40B4-BE49-F238E27FC236}">
                <a16:creationId xmlns:a16="http://schemas.microsoft.com/office/drawing/2014/main" id="{BDAAC187-13F4-5947-B1DE-45AE963C13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5801023" y="6114265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3460">
            <a:extLst>
              <a:ext uri="{FF2B5EF4-FFF2-40B4-BE49-F238E27FC236}">
                <a16:creationId xmlns:a16="http://schemas.microsoft.com/office/drawing/2014/main" id="{47F0DBF6-A3EA-AC4E-8599-D1712408B065}"/>
              </a:ext>
            </a:extLst>
          </p:cNvPr>
          <p:cNvCxnSpPr>
            <a:cxnSpLocks/>
            <a:stCxn id="99" idx="0"/>
          </p:cNvCxnSpPr>
          <p:nvPr/>
        </p:nvCxnSpPr>
        <p:spPr>
          <a:xfrm flipV="1">
            <a:off x="6293161" y="5635289"/>
            <a:ext cx="0" cy="173767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Shape 3206">
            <a:extLst>
              <a:ext uri="{FF2B5EF4-FFF2-40B4-BE49-F238E27FC236}">
                <a16:creationId xmlns:a16="http://schemas.microsoft.com/office/drawing/2014/main" id="{FA2ABA58-D276-BA4A-8356-4993AE7A8163}"/>
              </a:ext>
            </a:extLst>
          </p:cNvPr>
          <p:cNvCxnSpPr>
            <a:cxnSpLocks/>
          </p:cNvCxnSpPr>
          <p:nvPr/>
        </p:nvCxnSpPr>
        <p:spPr>
          <a:xfrm flipV="1">
            <a:off x="3358609" y="6249031"/>
            <a:ext cx="2365950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3" name="Shape 3184">
            <a:extLst>
              <a:ext uri="{FF2B5EF4-FFF2-40B4-BE49-F238E27FC236}">
                <a16:creationId xmlns:a16="http://schemas.microsoft.com/office/drawing/2014/main" id="{216618A0-7C10-9F47-935F-7A318C2D2FFD}"/>
              </a:ext>
            </a:extLst>
          </p:cNvPr>
          <p:cNvSpPr txBox="1"/>
          <p:nvPr/>
        </p:nvSpPr>
        <p:spPr>
          <a:xfrm>
            <a:off x="3786065" y="6290106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" name="Shape 3196">
            <a:extLst>
              <a:ext uri="{FF2B5EF4-FFF2-40B4-BE49-F238E27FC236}">
                <a16:creationId xmlns:a16="http://schemas.microsoft.com/office/drawing/2014/main" id="{15838B20-E817-EB4A-887F-B9C89793FAA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34220" y="4678931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Shape 3184">
            <a:extLst>
              <a:ext uri="{FF2B5EF4-FFF2-40B4-BE49-F238E27FC236}">
                <a16:creationId xmlns:a16="http://schemas.microsoft.com/office/drawing/2014/main" id="{B2CDFD44-3FCD-9C4D-B852-0194F323F597}"/>
              </a:ext>
            </a:extLst>
          </p:cNvPr>
          <p:cNvSpPr txBox="1"/>
          <p:nvPr/>
        </p:nvSpPr>
        <p:spPr>
          <a:xfrm>
            <a:off x="2129471" y="5393521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</p:spTree>
    <p:extLst>
      <p:ext uri="{BB962C8B-B14F-4D97-AF65-F5344CB8AC3E}">
        <p14:creationId xmlns:p14="http://schemas.microsoft.com/office/powerpoint/2010/main" val="239978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2128612"/>
          </a:xfrm>
        </p:spPr>
        <p:txBody>
          <a:bodyPr/>
          <a:lstStyle/>
          <a:p>
            <a:r>
              <a:rPr lang="en-US" altLang="ja-JP" sz="2000" dirty="0"/>
              <a:t>Run on HTCondor head machine</a:t>
            </a:r>
          </a:p>
          <a:p>
            <a:pPr lvl="1"/>
            <a:r>
              <a:rPr lang="en-US" altLang="ja-JP" sz="1800" dirty="0"/>
              <a:t>Prepare necessary machines before starting worker nodes</a:t>
            </a:r>
          </a:p>
          <a:p>
            <a:pPr lvl="1"/>
            <a:r>
              <a:rPr lang="en-US" altLang="ja-JP" sz="1800" dirty="0">
                <a:solidFill>
                  <a:srgbClr val="FF0000"/>
                </a:solidFill>
              </a:rPr>
              <a:t>Create (start) new instance if idle jobs exist</a:t>
            </a:r>
          </a:p>
          <a:p>
            <a:pPr lvl="1"/>
            <a:r>
              <a:rPr lang="en-US" altLang="ja-JP" sz="1800" dirty="0"/>
              <a:t>Update WN list of HTCondor</a:t>
            </a:r>
          </a:p>
          <a:p>
            <a:pPr lvl="1"/>
            <a:r>
              <a:rPr lang="en-US" altLang="ja-JP" sz="1800" dirty="0"/>
              <a:t>Job submitted by HTCondor</a:t>
            </a:r>
          </a:p>
          <a:p>
            <a:pPr lvl="1"/>
            <a:r>
              <a:rPr lang="en-US" altLang="ja-JP" sz="1800" dirty="0"/>
              <a:t>Instance’s HTCondor startd will be stopped at 10min after starting</a:t>
            </a:r>
          </a:p>
          <a:p>
            <a:pPr lvl="2"/>
            <a:r>
              <a:rPr lang="en-US" altLang="ja-JP" sz="1600" dirty="0"/>
              <a:t>~ only 1 job runs on instance, and it is deleted by GCPM</a:t>
            </a:r>
          </a:p>
          <a:p>
            <a:pPr lvl="3"/>
            <a:r>
              <a:rPr lang="en-US" altLang="ja-JP" sz="1600" dirty="0"/>
              <a:t>Effective usage of preemptible machine 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2" name="Shape 692">
            <a:extLst>
              <a:ext uri="{FF2B5EF4-FFF2-40B4-BE49-F238E27FC236}">
                <a16:creationId xmlns:a16="http://schemas.microsoft.com/office/drawing/2014/main" id="{E5F3A8CE-995A-B742-892F-17D14CF9EA74}"/>
              </a:ext>
            </a:extLst>
          </p:cNvPr>
          <p:cNvSpPr/>
          <p:nvPr/>
        </p:nvSpPr>
        <p:spPr>
          <a:xfrm>
            <a:off x="5436096" y="3631705"/>
            <a:ext cx="1865519" cy="3161208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5393">
            <a:extLst>
              <a:ext uri="{FF2B5EF4-FFF2-40B4-BE49-F238E27FC236}">
                <a16:creationId xmlns:a16="http://schemas.microsoft.com/office/drawing/2014/main" id="{3072F412-5342-924A-B9A7-342A1DDE85D6}"/>
              </a:ext>
            </a:extLst>
          </p:cNvPr>
          <p:cNvGrpSpPr/>
          <p:nvPr/>
        </p:nvGrpSpPr>
        <p:grpSpPr>
          <a:xfrm>
            <a:off x="1782766" y="3631699"/>
            <a:ext cx="3579659" cy="3161214"/>
            <a:chOff x="2178038" y="1054762"/>
            <a:chExt cx="931892" cy="656636"/>
          </a:xfrm>
        </p:grpSpPr>
        <p:sp>
          <p:nvSpPr>
            <p:cNvPr id="64" name="Shape 5394">
              <a:extLst>
                <a:ext uri="{FF2B5EF4-FFF2-40B4-BE49-F238E27FC236}">
                  <a16:creationId xmlns:a16="http://schemas.microsoft.com/office/drawing/2014/main" id="{1AC95FE2-04CE-1543-BE68-7FFA1B9E360B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5395">
              <a:extLst>
                <a:ext uri="{FF2B5EF4-FFF2-40B4-BE49-F238E27FC236}">
                  <a16:creationId xmlns:a16="http://schemas.microsoft.com/office/drawing/2014/main" id="{708771F8-4F8F-FD48-BFF0-ACD27D06C234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" name="Shape 4291">
            <a:extLst>
              <a:ext uri="{FF2B5EF4-FFF2-40B4-BE49-F238E27FC236}">
                <a16:creationId xmlns:a16="http://schemas.microsoft.com/office/drawing/2014/main" id="{FE6150B5-88BD-EE40-88E6-23B175B8F033}"/>
              </a:ext>
            </a:extLst>
          </p:cNvPr>
          <p:cNvSpPr/>
          <p:nvPr/>
        </p:nvSpPr>
        <p:spPr>
          <a:xfrm>
            <a:off x="2006150" y="4128617"/>
            <a:ext cx="1648426" cy="2366637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Shape 693">
            <a:extLst>
              <a:ext uri="{FF2B5EF4-FFF2-40B4-BE49-F238E27FC236}">
                <a16:creationId xmlns:a16="http://schemas.microsoft.com/office/drawing/2014/main" id="{1DC1A7AE-3C42-5044-95B5-E497BCA44D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4178" y="3730829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Shape 4720">
            <a:extLst>
              <a:ext uri="{FF2B5EF4-FFF2-40B4-BE49-F238E27FC236}">
                <a16:creationId xmlns:a16="http://schemas.microsoft.com/office/drawing/2014/main" id="{18EE280D-E0BB-9848-83EE-948F3F23A648}"/>
              </a:ext>
            </a:extLst>
          </p:cNvPr>
          <p:cNvGrpSpPr/>
          <p:nvPr/>
        </p:nvGrpSpPr>
        <p:grpSpPr>
          <a:xfrm>
            <a:off x="5741311" y="5017229"/>
            <a:ext cx="1189435" cy="618060"/>
            <a:chOff x="4668978" y="3506364"/>
            <a:chExt cx="1189435" cy="618060"/>
          </a:xfrm>
        </p:grpSpPr>
        <p:sp>
          <p:nvSpPr>
            <p:cNvPr id="69" name="Shape 4721">
              <a:extLst>
                <a:ext uri="{FF2B5EF4-FFF2-40B4-BE49-F238E27FC236}">
                  <a16:creationId xmlns:a16="http://schemas.microsoft.com/office/drawing/2014/main" id="{6F19B796-E9B8-734A-BA9F-F47F30EBEF46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0" name="Shape 4722">
              <a:extLst>
                <a:ext uri="{FF2B5EF4-FFF2-40B4-BE49-F238E27FC236}">
                  <a16:creationId xmlns:a16="http://schemas.microsoft.com/office/drawing/2014/main" id="{E38C66C8-32C4-9444-ADDE-8665CD8EEF17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71" name="Shape 4723">
                <a:extLst>
                  <a:ext uri="{FF2B5EF4-FFF2-40B4-BE49-F238E27FC236}">
                    <a16:creationId xmlns:a16="http://schemas.microsoft.com/office/drawing/2014/main" id="{3891C180-1331-BA4D-99A4-A26B0CDA68AB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72" name="Shape 4724" descr="Compute-Engine.png">
                <a:extLst>
                  <a:ext uri="{FF2B5EF4-FFF2-40B4-BE49-F238E27FC236}">
                    <a16:creationId xmlns:a16="http://schemas.microsoft.com/office/drawing/2014/main" id="{649832ED-2CB4-614A-A2AF-9394C01F07C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3" name="Shape 4292">
            <a:extLst>
              <a:ext uri="{FF2B5EF4-FFF2-40B4-BE49-F238E27FC236}">
                <a16:creationId xmlns:a16="http://schemas.microsoft.com/office/drawing/2014/main" id="{8E794AC6-70B1-5645-8051-B47492C5E3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651" y="4200345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3184">
            <a:extLst>
              <a:ext uri="{FF2B5EF4-FFF2-40B4-BE49-F238E27FC236}">
                <a16:creationId xmlns:a16="http://schemas.microsoft.com/office/drawing/2014/main" id="{86441074-6E14-3442-96F8-663641991730}"/>
              </a:ext>
            </a:extLst>
          </p:cNvPr>
          <p:cNvSpPr txBox="1"/>
          <p:nvPr/>
        </p:nvSpPr>
        <p:spPr>
          <a:xfrm>
            <a:off x="3822340" y="5844927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sp>
        <p:nvSpPr>
          <p:cNvPr id="75" name="Shape 640">
            <a:extLst>
              <a:ext uri="{FF2B5EF4-FFF2-40B4-BE49-F238E27FC236}">
                <a16:creationId xmlns:a16="http://schemas.microsoft.com/office/drawing/2014/main" id="{D09E0DD3-9B75-CB4A-82DB-EBFBA718ECC3}"/>
              </a:ext>
            </a:extLst>
          </p:cNvPr>
          <p:cNvSpPr/>
          <p:nvPr/>
        </p:nvSpPr>
        <p:spPr>
          <a:xfrm>
            <a:off x="2062652" y="4467796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4175">
            <a:extLst>
              <a:ext uri="{FF2B5EF4-FFF2-40B4-BE49-F238E27FC236}">
                <a16:creationId xmlns:a16="http://schemas.microsoft.com/office/drawing/2014/main" id="{889E0830-A4DD-8A4F-9F94-C88A055AFB2D}"/>
              </a:ext>
            </a:extLst>
          </p:cNvPr>
          <p:cNvSpPr/>
          <p:nvPr/>
        </p:nvSpPr>
        <p:spPr>
          <a:xfrm>
            <a:off x="2172285" y="4735288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Shape 3146">
            <a:extLst>
              <a:ext uri="{FF2B5EF4-FFF2-40B4-BE49-F238E27FC236}">
                <a16:creationId xmlns:a16="http://schemas.microsoft.com/office/drawing/2014/main" id="{CA70D98F-934C-474E-810A-ADAF9152513F}"/>
              </a:ext>
            </a:extLst>
          </p:cNvPr>
          <p:cNvGrpSpPr/>
          <p:nvPr/>
        </p:nvGrpSpPr>
        <p:grpSpPr>
          <a:xfrm>
            <a:off x="2467529" y="4856812"/>
            <a:ext cx="792075" cy="281750"/>
            <a:chOff x="885124" y="575103"/>
            <a:chExt cx="792075" cy="281750"/>
          </a:xfrm>
        </p:grpSpPr>
        <p:sp>
          <p:nvSpPr>
            <p:cNvPr id="78" name="Shape 3147">
              <a:extLst>
                <a:ext uri="{FF2B5EF4-FFF2-40B4-BE49-F238E27FC236}">
                  <a16:creationId xmlns:a16="http://schemas.microsoft.com/office/drawing/2014/main" id="{C3C31175-198A-7142-B3E3-2B08AC209B1E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79" name="Shape 3148">
              <a:extLst>
                <a:ext uri="{FF2B5EF4-FFF2-40B4-BE49-F238E27FC236}">
                  <a16:creationId xmlns:a16="http://schemas.microsoft.com/office/drawing/2014/main" id="{1DF91E37-2845-6B47-B55E-8F86FE84DF8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Shape 1147">
            <a:extLst>
              <a:ext uri="{FF2B5EF4-FFF2-40B4-BE49-F238E27FC236}">
                <a16:creationId xmlns:a16="http://schemas.microsoft.com/office/drawing/2014/main" id="{8785CE5B-965F-8A4D-BBCE-F12F60FA100F}"/>
              </a:ext>
            </a:extLst>
          </p:cNvPr>
          <p:cNvGrpSpPr/>
          <p:nvPr/>
        </p:nvGrpSpPr>
        <p:grpSpPr>
          <a:xfrm>
            <a:off x="2475956" y="4538055"/>
            <a:ext cx="792075" cy="281750"/>
            <a:chOff x="1120473" y="374055"/>
            <a:chExt cx="792075" cy="281750"/>
          </a:xfrm>
        </p:grpSpPr>
        <p:sp>
          <p:nvSpPr>
            <p:cNvPr id="81" name="Shape 1148">
              <a:extLst>
                <a:ext uri="{FF2B5EF4-FFF2-40B4-BE49-F238E27FC236}">
                  <a16:creationId xmlns:a16="http://schemas.microsoft.com/office/drawing/2014/main" id="{4432A0C8-F92B-414F-A78B-238D5FF4FBFB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2" name="Shape 1149">
              <a:extLst>
                <a:ext uri="{FF2B5EF4-FFF2-40B4-BE49-F238E27FC236}">
                  <a16:creationId xmlns:a16="http://schemas.microsoft.com/office/drawing/2014/main" id="{EB3A23F8-DCCA-4C4E-9B8E-5E01330A793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Shape 643">
            <a:extLst>
              <a:ext uri="{FF2B5EF4-FFF2-40B4-BE49-F238E27FC236}">
                <a16:creationId xmlns:a16="http://schemas.microsoft.com/office/drawing/2014/main" id="{9A7E1A72-CD0A-0C47-9C4F-97DB3CD5433A}"/>
              </a:ext>
            </a:extLst>
          </p:cNvPr>
          <p:cNvSpPr/>
          <p:nvPr/>
        </p:nvSpPr>
        <p:spPr>
          <a:xfrm>
            <a:off x="2049484" y="5691180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Shape 4290">
            <a:extLst>
              <a:ext uri="{FF2B5EF4-FFF2-40B4-BE49-F238E27FC236}">
                <a16:creationId xmlns:a16="http://schemas.microsoft.com/office/drawing/2014/main" id="{1BD6F591-CABC-624C-ABAB-0F9438E506EF}"/>
              </a:ext>
            </a:extLst>
          </p:cNvPr>
          <p:cNvGrpSpPr/>
          <p:nvPr/>
        </p:nvGrpSpPr>
        <p:grpSpPr>
          <a:xfrm>
            <a:off x="2334221" y="6037714"/>
            <a:ext cx="1024388" cy="281750"/>
            <a:chOff x="935817" y="563704"/>
            <a:chExt cx="1024388" cy="281750"/>
          </a:xfrm>
        </p:grpSpPr>
        <p:sp>
          <p:nvSpPr>
            <p:cNvPr id="85" name="Shape 4291">
              <a:extLst>
                <a:ext uri="{FF2B5EF4-FFF2-40B4-BE49-F238E27FC236}">
                  <a16:creationId xmlns:a16="http://schemas.microsoft.com/office/drawing/2014/main" id="{6EDD823F-E1EF-3D4C-9295-EBA096F2E8EE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GCPM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6" name="Shape 4292">
              <a:extLst>
                <a:ext uri="{FF2B5EF4-FFF2-40B4-BE49-F238E27FC236}">
                  <a16:creationId xmlns:a16="http://schemas.microsoft.com/office/drawing/2014/main" id="{A13320FC-6020-A84F-A1AF-86196AC62E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7" name="Shape 2285">
            <a:extLst>
              <a:ext uri="{FF2B5EF4-FFF2-40B4-BE49-F238E27FC236}">
                <a16:creationId xmlns:a16="http://schemas.microsoft.com/office/drawing/2014/main" id="{D3FD8A18-C600-8245-BBE5-AF55288307A8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 flipH="1">
            <a:off x="2846415" y="5138562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8" name="Shape 3184">
            <a:extLst>
              <a:ext uri="{FF2B5EF4-FFF2-40B4-BE49-F238E27FC236}">
                <a16:creationId xmlns:a16="http://schemas.microsoft.com/office/drawing/2014/main" id="{3C0490D8-CC22-6947-8F00-D58CA0C5A241}"/>
              </a:ext>
            </a:extLst>
          </p:cNvPr>
          <p:cNvSpPr txBox="1"/>
          <p:nvPr/>
        </p:nvSpPr>
        <p:spPr>
          <a:xfrm>
            <a:off x="2872474" y="5693513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89" name="Shape 3206">
            <a:extLst>
              <a:ext uri="{FF2B5EF4-FFF2-40B4-BE49-F238E27FC236}">
                <a16:creationId xmlns:a16="http://schemas.microsoft.com/office/drawing/2014/main" id="{E6CFBFB9-2614-0F4A-8302-8FABD75E7F52}"/>
              </a:ext>
            </a:extLst>
          </p:cNvPr>
          <p:cNvCxnSpPr>
            <a:cxnSpLocks/>
            <a:stCxn id="85" idx="3"/>
            <a:endCxn id="71" idx="1"/>
          </p:cNvCxnSpPr>
          <p:nvPr/>
        </p:nvCxnSpPr>
        <p:spPr>
          <a:xfrm flipV="1">
            <a:off x="3358609" y="5301568"/>
            <a:ext cx="2382702" cy="87702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0" name="Shape 3196">
            <a:extLst>
              <a:ext uri="{FF2B5EF4-FFF2-40B4-BE49-F238E27FC236}">
                <a16:creationId xmlns:a16="http://schemas.microsoft.com/office/drawing/2014/main" id="{C8F01230-0B7A-7B4A-AEE2-72B6869F4E43}"/>
              </a:ext>
            </a:extLst>
          </p:cNvPr>
          <p:cNvCxnSpPr>
            <a:cxnSpLocks/>
            <a:stCxn id="85" idx="1"/>
            <a:endCxn id="81" idx="1"/>
          </p:cNvCxnSpPr>
          <p:nvPr/>
        </p:nvCxnSpPr>
        <p:spPr>
          <a:xfrm rot="10800000" flipH="1">
            <a:off x="2334220" y="4678931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Shape 3184">
            <a:extLst>
              <a:ext uri="{FF2B5EF4-FFF2-40B4-BE49-F238E27FC236}">
                <a16:creationId xmlns:a16="http://schemas.microsoft.com/office/drawing/2014/main" id="{8AE0CD7A-31CB-5140-8C55-A9ACAC4156D1}"/>
              </a:ext>
            </a:extLst>
          </p:cNvPr>
          <p:cNvSpPr txBox="1"/>
          <p:nvPr/>
        </p:nvSpPr>
        <p:spPr>
          <a:xfrm>
            <a:off x="3761908" y="4510186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grpSp>
        <p:nvGrpSpPr>
          <p:cNvPr id="92" name="Shape 1314">
            <a:extLst>
              <a:ext uri="{FF2B5EF4-FFF2-40B4-BE49-F238E27FC236}">
                <a16:creationId xmlns:a16="http://schemas.microsoft.com/office/drawing/2014/main" id="{8F81736E-18E7-1943-AD8F-E1E1D015372B}"/>
              </a:ext>
            </a:extLst>
          </p:cNvPr>
          <p:cNvGrpSpPr/>
          <p:nvPr/>
        </p:nvGrpSpPr>
        <p:grpSpPr>
          <a:xfrm>
            <a:off x="5790435" y="3989162"/>
            <a:ext cx="1044387" cy="382226"/>
            <a:chOff x="6232092" y="955949"/>
            <a:chExt cx="1044387" cy="382226"/>
          </a:xfrm>
        </p:grpSpPr>
        <p:sp>
          <p:nvSpPr>
            <p:cNvPr id="93" name="Shape 1315">
              <a:extLst>
                <a:ext uri="{FF2B5EF4-FFF2-40B4-BE49-F238E27FC236}">
                  <a16:creationId xmlns:a16="http://schemas.microsoft.com/office/drawing/2014/main" id="{632BB6EC-0B07-5D44-AAC8-0637B181EB1B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94" name="Shape 1316" descr="Cloud-Storage.png">
              <a:extLst>
                <a:ext uri="{FF2B5EF4-FFF2-40B4-BE49-F238E27FC236}">
                  <a16:creationId xmlns:a16="http://schemas.microsoft.com/office/drawing/2014/main" id="{10947ED7-B127-314F-A66E-A0417505286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Shape 3184">
            <a:extLst>
              <a:ext uri="{FF2B5EF4-FFF2-40B4-BE49-F238E27FC236}">
                <a16:creationId xmlns:a16="http://schemas.microsoft.com/office/drawing/2014/main" id="{29E9F334-41D6-164C-9149-44EA6272E214}"/>
              </a:ext>
            </a:extLst>
          </p:cNvPr>
          <p:cNvSpPr txBox="1"/>
          <p:nvPr/>
        </p:nvSpPr>
        <p:spPr>
          <a:xfrm>
            <a:off x="6309992" y="4544230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96" name="Shape 2285">
            <a:extLst>
              <a:ext uri="{FF2B5EF4-FFF2-40B4-BE49-F238E27FC236}">
                <a16:creationId xmlns:a16="http://schemas.microsoft.com/office/drawing/2014/main" id="{2E684D5A-8E4E-974A-83F6-BA884EBC9D50}"/>
              </a:ext>
            </a:extLst>
          </p:cNvPr>
          <p:cNvCxnSpPr>
            <a:cxnSpLocks/>
          </p:cNvCxnSpPr>
          <p:nvPr/>
        </p:nvCxnSpPr>
        <p:spPr>
          <a:xfrm>
            <a:off x="6309992" y="4371388"/>
            <a:ext cx="0" cy="64584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97" name="Shape 1349">
            <a:extLst>
              <a:ext uri="{FF2B5EF4-FFF2-40B4-BE49-F238E27FC236}">
                <a16:creationId xmlns:a16="http://schemas.microsoft.com/office/drawing/2014/main" id="{188AA241-5B4B-844C-9296-B9C71FFA47B5}"/>
              </a:ext>
            </a:extLst>
          </p:cNvPr>
          <p:cNvGrpSpPr/>
          <p:nvPr/>
        </p:nvGrpSpPr>
        <p:grpSpPr>
          <a:xfrm>
            <a:off x="5741311" y="5809056"/>
            <a:ext cx="1163343" cy="916428"/>
            <a:chOff x="7538634" y="3649287"/>
            <a:chExt cx="1163343" cy="431607"/>
          </a:xfrm>
        </p:grpSpPr>
        <p:sp>
          <p:nvSpPr>
            <p:cNvPr id="98" name="Shape 1350">
              <a:extLst>
                <a:ext uri="{FF2B5EF4-FFF2-40B4-BE49-F238E27FC236}">
                  <a16:creationId xmlns:a16="http://schemas.microsoft.com/office/drawing/2014/main" id="{1429E296-A5C8-D841-A6FE-7DC026390DDC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Shape 1352">
              <a:extLst>
                <a:ext uri="{FF2B5EF4-FFF2-40B4-BE49-F238E27FC236}">
                  <a16:creationId xmlns:a16="http://schemas.microsoft.com/office/drawing/2014/main" id="{5830274D-419E-F745-AF07-B33B51B054C6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100" name="Shape 4724" descr="Compute-Engine.png">
            <a:extLst>
              <a:ext uri="{FF2B5EF4-FFF2-40B4-BE49-F238E27FC236}">
                <a16:creationId xmlns:a16="http://schemas.microsoft.com/office/drawing/2014/main" id="{BDAAC187-13F4-5947-B1DE-45AE963C13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5801023" y="6114265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3460">
            <a:extLst>
              <a:ext uri="{FF2B5EF4-FFF2-40B4-BE49-F238E27FC236}">
                <a16:creationId xmlns:a16="http://schemas.microsoft.com/office/drawing/2014/main" id="{47F0DBF6-A3EA-AC4E-8599-D1712408B065}"/>
              </a:ext>
            </a:extLst>
          </p:cNvPr>
          <p:cNvCxnSpPr>
            <a:cxnSpLocks/>
            <a:stCxn id="99" idx="0"/>
          </p:cNvCxnSpPr>
          <p:nvPr/>
        </p:nvCxnSpPr>
        <p:spPr>
          <a:xfrm flipV="1">
            <a:off x="6293161" y="5635289"/>
            <a:ext cx="0" cy="173767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Shape 3206">
            <a:extLst>
              <a:ext uri="{FF2B5EF4-FFF2-40B4-BE49-F238E27FC236}">
                <a16:creationId xmlns:a16="http://schemas.microsoft.com/office/drawing/2014/main" id="{FA2ABA58-D276-BA4A-8356-4993AE7A8163}"/>
              </a:ext>
            </a:extLst>
          </p:cNvPr>
          <p:cNvCxnSpPr>
            <a:cxnSpLocks/>
          </p:cNvCxnSpPr>
          <p:nvPr/>
        </p:nvCxnSpPr>
        <p:spPr>
          <a:xfrm flipV="1">
            <a:off x="3358609" y="6249031"/>
            <a:ext cx="236595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3" name="Shape 3184">
            <a:extLst>
              <a:ext uri="{FF2B5EF4-FFF2-40B4-BE49-F238E27FC236}">
                <a16:creationId xmlns:a16="http://schemas.microsoft.com/office/drawing/2014/main" id="{216618A0-7C10-9F47-935F-7A318C2D2FFD}"/>
              </a:ext>
            </a:extLst>
          </p:cNvPr>
          <p:cNvSpPr txBox="1"/>
          <p:nvPr/>
        </p:nvSpPr>
        <p:spPr>
          <a:xfrm>
            <a:off x="3786065" y="6290106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Shape 3184">
            <a:extLst>
              <a:ext uri="{FF2B5EF4-FFF2-40B4-BE49-F238E27FC236}">
                <a16:creationId xmlns:a16="http://schemas.microsoft.com/office/drawing/2014/main" id="{38739ACD-597D-524F-BA2A-D9975DE8C85F}"/>
              </a:ext>
            </a:extLst>
          </p:cNvPr>
          <p:cNvSpPr txBox="1"/>
          <p:nvPr/>
        </p:nvSpPr>
        <p:spPr>
          <a:xfrm>
            <a:off x="2129471" y="5393521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  <p:cxnSp>
        <p:nvCxnSpPr>
          <p:cNvPr id="55" name="Shape 3196">
            <a:extLst>
              <a:ext uri="{FF2B5EF4-FFF2-40B4-BE49-F238E27FC236}">
                <a16:creationId xmlns:a16="http://schemas.microsoft.com/office/drawing/2014/main" id="{D07E2CC7-B58A-A44A-ADC4-BD61B2069648}"/>
              </a:ext>
            </a:extLst>
          </p:cNvPr>
          <p:cNvCxnSpPr>
            <a:cxnSpLocks/>
          </p:cNvCxnSpPr>
          <p:nvPr/>
        </p:nvCxnSpPr>
        <p:spPr>
          <a:xfrm>
            <a:off x="3268031" y="4678930"/>
            <a:ext cx="2473280" cy="4131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298FE3-99BE-2A4C-B464-58A82023D72F}"/>
              </a:ext>
            </a:extLst>
          </p:cNvPr>
          <p:cNvSpPr txBox="1"/>
          <p:nvPr/>
        </p:nvSpPr>
        <p:spPr>
          <a:xfrm>
            <a:off x="7271895" y="4282907"/>
            <a:ext cx="14446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</a:rPr>
              <a:t>p</a:t>
            </a:r>
            <a:r>
              <a:rPr kumimoji="1" lang="en-US" altLang="ja-JP" sz="1050" dirty="0">
                <a:solidFill>
                  <a:srgbClr val="FF0000"/>
                </a:solidFill>
              </a:rPr>
              <a:t>ool_password file</a:t>
            </a:r>
          </a:p>
          <a:p>
            <a:r>
              <a:rPr kumimoji="1" lang="en-US" altLang="ja-JP" sz="1050" dirty="0">
                <a:solidFill>
                  <a:srgbClr val="FF0000"/>
                </a:solidFill>
              </a:rPr>
              <a:t>for the </a:t>
            </a:r>
            <a:r>
              <a:rPr lang="en-US" altLang="ja-JP" sz="1050" dirty="0">
                <a:solidFill>
                  <a:srgbClr val="FF0000"/>
                </a:solidFill>
              </a:rPr>
              <a:t>authentication</a:t>
            </a:r>
          </a:p>
          <a:p>
            <a:r>
              <a:rPr lang="en-US" altLang="ja-JP" sz="1050" dirty="0">
                <a:solidFill>
                  <a:srgbClr val="FF0000"/>
                </a:solidFill>
              </a:rPr>
              <a:t>is taken from storage</a:t>
            </a:r>
          </a:p>
          <a:p>
            <a:r>
              <a:rPr lang="en-US" altLang="ja-JP" sz="1050" dirty="0">
                <a:solidFill>
                  <a:srgbClr val="FF0000"/>
                </a:solidFill>
              </a:rPr>
              <a:t>by startup script </a:t>
            </a:r>
            <a:endParaRPr kumimoji="1" lang="ja-JP" altLang="en-US" sz="1050">
              <a:solidFill>
                <a:srgbClr val="FF0000"/>
              </a:solidFill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CCFDA765-5DE1-D249-BB69-B88CE73F3BA1}"/>
              </a:ext>
            </a:extLst>
          </p:cNvPr>
          <p:cNvSpPr txBox="1">
            <a:spLocks/>
          </p:cNvSpPr>
          <p:nvPr/>
        </p:nvSpPr>
        <p:spPr bwMode="auto">
          <a:xfrm>
            <a:off x="3259604" y="2077917"/>
            <a:ext cx="4264724" cy="1180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/>
              <a:t>Check requirement for number of CPUs and prepare </a:t>
            </a:r>
            <a:br>
              <a:rPr lang="en-US" altLang="ja-JP" sz="1200" dirty="0"/>
            </a:br>
            <a:r>
              <a:rPr lang="en-US" altLang="ja-JP" sz="1200" dirty="0"/>
              <a:t>for each N CPUs instances</a:t>
            </a:r>
          </a:p>
          <a:p>
            <a:r>
              <a:rPr lang="en-US" altLang="ja-JP" sz="1200" dirty="0"/>
              <a:t>Each </a:t>
            </a:r>
            <a:r>
              <a:rPr lang="en-US" altLang="ja-JP" sz="1200"/>
              <a:t>machine types </a:t>
            </a:r>
            <a:r>
              <a:rPr lang="en-US" altLang="ja-JP" sz="1200" dirty="0"/>
              <a:t>(N CPUs) can have own parameters (disk size, memory, additional GPU, </a:t>
            </a:r>
            <a:r>
              <a:rPr lang="en-US" altLang="ja-JP" sz="1200" dirty="0" err="1"/>
              <a:t>etc</a:t>
            </a:r>
            <a:r>
              <a:rPr lang="en-US" altLang="ja-JP" sz="1200" dirty="0"/>
              <a:t>…)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4034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2128612"/>
          </a:xfrm>
        </p:spPr>
        <p:txBody>
          <a:bodyPr/>
          <a:lstStyle/>
          <a:p>
            <a:r>
              <a:rPr lang="en-US" altLang="ja-JP" sz="2000" dirty="0"/>
              <a:t>Run on HTCondor head machine</a:t>
            </a:r>
          </a:p>
          <a:p>
            <a:pPr lvl="1"/>
            <a:r>
              <a:rPr lang="en-US" altLang="ja-JP" sz="1800" dirty="0"/>
              <a:t>Prepare necessary machines before starting worker nodes</a:t>
            </a:r>
          </a:p>
          <a:p>
            <a:pPr lvl="1"/>
            <a:r>
              <a:rPr lang="en-US" altLang="ja-JP" sz="1800" dirty="0"/>
              <a:t>Create (start) new instance if idle jobs exist</a:t>
            </a:r>
          </a:p>
          <a:p>
            <a:pPr lvl="1"/>
            <a:r>
              <a:rPr lang="en-US" altLang="ja-JP" sz="1800" dirty="0">
                <a:solidFill>
                  <a:srgbClr val="FF0000"/>
                </a:solidFill>
              </a:rPr>
              <a:t>Update WN list of HTCondor</a:t>
            </a:r>
          </a:p>
          <a:p>
            <a:pPr lvl="1"/>
            <a:r>
              <a:rPr lang="en-US" altLang="ja-JP" sz="1800" dirty="0"/>
              <a:t>Job submitted by HTCondor</a:t>
            </a:r>
          </a:p>
          <a:p>
            <a:pPr lvl="1"/>
            <a:r>
              <a:rPr lang="en-US" altLang="ja-JP" sz="1800" dirty="0"/>
              <a:t>Instance’s HTCondor startd will be stopped at 10min after starting</a:t>
            </a:r>
          </a:p>
          <a:p>
            <a:pPr lvl="2"/>
            <a:r>
              <a:rPr lang="en-US" altLang="ja-JP" sz="1600" dirty="0"/>
              <a:t>~ only 1 job runs on instance, and it is deleted by GCPM</a:t>
            </a:r>
          </a:p>
          <a:p>
            <a:pPr lvl="3"/>
            <a:r>
              <a:rPr lang="en-US" altLang="ja-JP" sz="1600" dirty="0"/>
              <a:t>Effective usage of preemptible machine 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9" name="Shape 692">
            <a:extLst>
              <a:ext uri="{FF2B5EF4-FFF2-40B4-BE49-F238E27FC236}">
                <a16:creationId xmlns:a16="http://schemas.microsoft.com/office/drawing/2014/main" id="{E573D0FC-4FAB-7246-8A92-01675AE88C99}"/>
              </a:ext>
            </a:extLst>
          </p:cNvPr>
          <p:cNvSpPr/>
          <p:nvPr/>
        </p:nvSpPr>
        <p:spPr>
          <a:xfrm>
            <a:off x="5436096" y="3631705"/>
            <a:ext cx="1865519" cy="3161208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Shape 5393">
            <a:extLst>
              <a:ext uri="{FF2B5EF4-FFF2-40B4-BE49-F238E27FC236}">
                <a16:creationId xmlns:a16="http://schemas.microsoft.com/office/drawing/2014/main" id="{A249A6B2-09E4-F64A-BD63-C97C91BB7B59}"/>
              </a:ext>
            </a:extLst>
          </p:cNvPr>
          <p:cNvGrpSpPr/>
          <p:nvPr/>
        </p:nvGrpSpPr>
        <p:grpSpPr>
          <a:xfrm>
            <a:off x="1782766" y="3631699"/>
            <a:ext cx="3579659" cy="3161214"/>
            <a:chOff x="2178038" y="1054762"/>
            <a:chExt cx="931892" cy="656636"/>
          </a:xfrm>
        </p:grpSpPr>
        <p:sp>
          <p:nvSpPr>
            <p:cNvPr id="51" name="Shape 5394">
              <a:extLst>
                <a:ext uri="{FF2B5EF4-FFF2-40B4-BE49-F238E27FC236}">
                  <a16:creationId xmlns:a16="http://schemas.microsoft.com/office/drawing/2014/main" id="{E44B25D8-7DE1-8C41-B702-5A4FB23DE79D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395">
              <a:extLst>
                <a:ext uri="{FF2B5EF4-FFF2-40B4-BE49-F238E27FC236}">
                  <a16:creationId xmlns:a16="http://schemas.microsoft.com/office/drawing/2014/main" id="{3C608F3B-31F6-3549-9CD2-DF9679E37EA3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" name="Shape 4291">
            <a:extLst>
              <a:ext uri="{FF2B5EF4-FFF2-40B4-BE49-F238E27FC236}">
                <a16:creationId xmlns:a16="http://schemas.microsoft.com/office/drawing/2014/main" id="{EFD9EE91-8879-EA40-AF07-DFC4F383514A}"/>
              </a:ext>
            </a:extLst>
          </p:cNvPr>
          <p:cNvSpPr/>
          <p:nvPr/>
        </p:nvSpPr>
        <p:spPr>
          <a:xfrm>
            <a:off x="2006150" y="4128617"/>
            <a:ext cx="1648426" cy="2366637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Shape 693">
            <a:extLst>
              <a:ext uri="{FF2B5EF4-FFF2-40B4-BE49-F238E27FC236}">
                <a16:creationId xmlns:a16="http://schemas.microsoft.com/office/drawing/2014/main" id="{79BB8FAB-0125-9748-A1F9-3D07C7FF73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4178" y="3730829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4720">
            <a:extLst>
              <a:ext uri="{FF2B5EF4-FFF2-40B4-BE49-F238E27FC236}">
                <a16:creationId xmlns:a16="http://schemas.microsoft.com/office/drawing/2014/main" id="{BE15FFEC-EC2C-E64A-8920-95FB3AB4CA3B}"/>
              </a:ext>
            </a:extLst>
          </p:cNvPr>
          <p:cNvGrpSpPr/>
          <p:nvPr/>
        </p:nvGrpSpPr>
        <p:grpSpPr>
          <a:xfrm>
            <a:off x="5741311" y="5017229"/>
            <a:ext cx="1189435" cy="618060"/>
            <a:chOff x="4668978" y="3506364"/>
            <a:chExt cx="1189435" cy="618060"/>
          </a:xfrm>
        </p:grpSpPr>
        <p:sp>
          <p:nvSpPr>
            <p:cNvPr id="57" name="Shape 4721">
              <a:extLst>
                <a:ext uri="{FF2B5EF4-FFF2-40B4-BE49-F238E27FC236}">
                  <a16:creationId xmlns:a16="http://schemas.microsoft.com/office/drawing/2014/main" id="{CD20B427-0C8E-734D-8CF5-12E7111B5A77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8" name="Shape 4722">
              <a:extLst>
                <a:ext uri="{FF2B5EF4-FFF2-40B4-BE49-F238E27FC236}">
                  <a16:creationId xmlns:a16="http://schemas.microsoft.com/office/drawing/2014/main" id="{D312587E-AE8E-6C4F-AC71-FF81FABAF6FB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59" name="Shape 4723">
                <a:extLst>
                  <a:ext uri="{FF2B5EF4-FFF2-40B4-BE49-F238E27FC236}">
                    <a16:creationId xmlns:a16="http://schemas.microsoft.com/office/drawing/2014/main" id="{BAA72FA6-F974-CB40-B5D9-A68CEDDA1E7A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60" name="Shape 4724" descr="Compute-Engine.png">
                <a:extLst>
                  <a:ext uri="{FF2B5EF4-FFF2-40B4-BE49-F238E27FC236}">
                    <a16:creationId xmlns:a16="http://schemas.microsoft.com/office/drawing/2014/main" id="{F6D7740F-2E7D-F54E-8C81-3050C8706F8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1" name="Shape 4292">
            <a:extLst>
              <a:ext uri="{FF2B5EF4-FFF2-40B4-BE49-F238E27FC236}">
                <a16:creationId xmlns:a16="http://schemas.microsoft.com/office/drawing/2014/main" id="{48C42751-39D5-0A40-AD7E-9A24A04BD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651" y="4200345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3184">
            <a:extLst>
              <a:ext uri="{FF2B5EF4-FFF2-40B4-BE49-F238E27FC236}">
                <a16:creationId xmlns:a16="http://schemas.microsoft.com/office/drawing/2014/main" id="{CA532CEF-7C7F-B94E-8B1D-2A0FB0428C1A}"/>
              </a:ext>
            </a:extLst>
          </p:cNvPr>
          <p:cNvSpPr txBox="1"/>
          <p:nvPr/>
        </p:nvSpPr>
        <p:spPr>
          <a:xfrm>
            <a:off x="3822340" y="5844927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sp>
        <p:nvSpPr>
          <p:cNvPr id="105" name="Shape 640">
            <a:extLst>
              <a:ext uri="{FF2B5EF4-FFF2-40B4-BE49-F238E27FC236}">
                <a16:creationId xmlns:a16="http://schemas.microsoft.com/office/drawing/2014/main" id="{B17CC2A7-D2CF-5649-8F05-317063D17D4E}"/>
              </a:ext>
            </a:extLst>
          </p:cNvPr>
          <p:cNvSpPr/>
          <p:nvPr/>
        </p:nvSpPr>
        <p:spPr>
          <a:xfrm>
            <a:off x="2062652" y="4467796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4175">
            <a:extLst>
              <a:ext uri="{FF2B5EF4-FFF2-40B4-BE49-F238E27FC236}">
                <a16:creationId xmlns:a16="http://schemas.microsoft.com/office/drawing/2014/main" id="{20E7414A-27B2-CE40-8FB8-D3B07FEF1755}"/>
              </a:ext>
            </a:extLst>
          </p:cNvPr>
          <p:cNvSpPr/>
          <p:nvPr/>
        </p:nvSpPr>
        <p:spPr>
          <a:xfrm>
            <a:off x="2172285" y="4735288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Shape 3146">
            <a:extLst>
              <a:ext uri="{FF2B5EF4-FFF2-40B4-BE49-F238E27FC236}">
                <a16:creationId xmlns:a16="http://schemas.microsoft.com/office/drawing/2014/main" id="{D295C778-DAF6-3441-8A27-E250EB0F3DC7}"/>
              </a:ext>
            </a:extLst>
          </p:cNvPr>
          <p:cNvGrpSpPr/>
          <p:nvPr/>
        </p:nvGrpSpPr>
        <p:grpSpPr>
          <a:xfrm>
            <a:off x="2467529" y="4856812"/>
            <a:ext cx="792075" cy="281750"/>
            <a:chOff x="885124" y="575103"/>
            <a:chExt cx="792075" cy="281750"/>
          </a:xfrm>
        </p:grpSpPr>
        <p:sp>
          <p:nvSpPr>
            <p:cNvPr id="108" name="Shape 3147">
              <a:extLst>
                <a:ext uri="{FF2B5EF4-FFF2-40B4-BE49-F238E27FC236}">
                  <a16:creationId xmlns:a16="http://schemas.microsoft.com/office/drawing/2014/main" id="{29040A5E-349A-8241-8EB7-0BED6E0BF954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109" name="Shape 3148">
              <a:extLst>
                <a:ext uri="{FF2B5EF4-FFF2-40B4-BE49-F238E27FC236}">
                  <a16:creationId xmlns:a16="http://schemas.microsoft.com/office/drawing/2014/main" id="{4F9AFA3E-8F35-4F49-83F8-2D56F7E944D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Shape 1147">
            <a:extLst>
              <a:ext uri="{FF2B5EF4-FFF2-40B4-BE49-F238E27FC236}">
                <a16:creationId xmlns:a16="http://schemas.microsoft.com/office/drawing/2014/main" id="{5350CA8A-E1F2-DB4A-909D-E2A1B2818013}"/>
              </a:ext>
            </a:extLst>
          </p:cNvPr>
          <p:cNvGrpSpPr/>
          <p:nvPr/>
        </p:nvGrpSpPr>
        <p:grpSpPr>
          <a:xfrm>
            <a:off x="2475956" y="4538055"/>
            <a:ext cx="792075" cy="281750"/>
            <a:chOff x="1120473" y="374055"/>
            <a:chExt cx="792075" cy="281750"/>
          </a:xfrm>
        </p:grpSpPr>
        <p:sp>
          <p:nvSpPr>
            <p:cNvPr id="111" name="Shape 1148">
              <a:extLst>
                <a:ext uri="{FF2B5EF4-FFF2-40B4-BE49-F238E27FC236}">
                  <a16:creationId xmlns:a16="http://schemas.microsoft.com/office/drawing/2014/main" id="{405930BF-4708-C84D-AE2C-F35BED60AA1C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" name="Shape 1149">
              <a:extLst>
                <a:ext uri="{FF2B5EF4-FFF2-40B4-BE49-F238E27FC236}">
                  <a16:creationId xmlns:a16="http://schemas.microsoft.com/office/drawing/2014/main" id="{3BA40152-7F85-944F-A4AC-A18C6CE0A9F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643">
            <a:extLst>
              <a:ext uri="{FF2B5EF4-FFF2-40B4-BE49-F238E27FC236}">
                <a16:creationId xmlns:a16="http://schemas.microsoft.com/office/drawing/2014/main" id="{31799DB8-22DC-0A49-A93D-75202F0B0351}"/>
              </a:ext>
            </a:extLst>
          </p:cNvPr>
          <p:cNvSpPr/>
          <p:nvPr/>
        </p:nvSpPr>
        <p:spPr>
          <a:xfrm>
            <a:off x="2049484" y="5691180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4290">
            <a:extLst>
              <a:ext uri="{FF2B5EF4-FFF2-40B4-BE49-F238E27FC236}">
                <a16:creationId xmlns:a16="http://schemas.microsoft.com/office/drawing/2014/main" id="{A890D4D4-CEF0-8440-AFCC-5339F3B44482}"/>
              </a:ext>
            </a:extLst>
          </p:cNvPr>
          <p:cNvGrpSpPr/>
          <p:nvPr/>
        </p:nvGrpSpPr>
        <p:grpSpPr>
          <a:xfrm>
            <a:off x="2334221" y="6037714"/>
            <a:ext cx="1024388" cy="281750"/>
            <a:chOff x="935817" y="563704"/>
            <a:chExt cx="1024388" cy="281750"/>
          </a:xfrm>
        </p:grpSpPr>
        <p:sp>
          <p:nvSpPr>
            <p:cNvPr id="115" name="Shape 4291">
              <a:extLst>
                <a:ext uri="{FF2B5EF4-FFF2-40B4-BE49-F238E27FC236}">
                  <a16:creationId xmlns:a16="http://schemas.microsoft.com/office/drawing/2014/main" id="{63B2A8C4-7322-324B-9B71-FDAEA749D465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GCP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" name="Shape 4292">
              <a:extLst>
                <a:ext uri="{FF2B5EF4-FFF2-40B4-BE49-F238E27FC236}">
                  <a16:creationId xmlns:a16="http://schemas.microsoft.com/office/drawing/2014/main" id="{E5F3AEFA-CC18-DE4F-901A-7F8B102426F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Shape 2285">
            <a:extLst>
              <a:ext uri="{FF2B5EF4-FFF2-40B4-BE49-F238E27FC236}">
                <a16:creationId xmlns:a16="http://schemas.microsoft.com/office/drawing/2014/main" id="{BA38CFF3-F4F6-A842-B4F7-B5E440B7311E}"/>
              </a:ext>
            </a:extLst>
          </p:cNvPr>
          <p:cNvCxnSpPr>
            <a:cxnSpLocks/>
            <a:stCxn id="108" idx="2"/>
            <a:endCxn id="115" idx="0"/>
          </p:cNvCxnSpPr>
          <p:nvPr/>
        </p:nvCxnSpPr>
        <p:spPr>
          <a:xfrm flipH="1">
            <a:off x="2846415" y="5138562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" name="Shape 3184">
            <a:extLst>
              <a:ext uri="{FF2B5EF4-FFF2-40B4-BE49-F238E27FC236}">
                <a16:creationId xmlns:a16="http://schemas.microsoft.com/office/drawing/2014/main" id="{EC298542-9876-CB48-887B-39669FEECFD4}"/>
              </a:ext>
            </a:extLst>
          </p:cNvPr>
          <p:cNvSpPr txBox="1"/>
          <p:nvPr/>
        </p:nvSpPr>
        <p:spPr>
          <a:xfrm>
            <a:off x="2872474" y="5693513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119" name="Shape 3206">
            <a:extLst>
              <a:ext uri="{FF2B5EF4-FFF2-40B4-BE49-F238E27FC236}">
                <a16:creationId xmlns:a16="http://schemas.microsoft.com/office/drawing/2014/main" id="{39950C6C-9793-9544-9277-3FC0F312D8E0}"/>
              </a:ext>
            </a:extLst>
          </p:cNvPr>
          <p:cNvCxnSpPr>
            <a:cxnSpLocks/>
            <a:stCxn id="115" idx="3"/>
            <a:endCxn id="59" idx="1"/>
          </p:cNvCxnSpPr>
          <p:nvPr/>
        </p:nvCxnSpPr>
        <p:spPr>
          <a:xfrm flipV="1">
            <a:off x="3358609" y="5301568"/>
            <a:ext cx="2382702" cy="87702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Shape 3196">
            <a:extLst>
              <a:ext uri="{FF2B5EF4-FFF2-40B4-BE49-F238E27FC236}">
                <a16:creationId xmlns:a16="http://schemas.microsoft.com/office/drawing/2014/main" id="{834552B5-3832-BD4C-AB00-D4BC560E658D}"/>
              </a:ext>
            </a:extLst>
          </p:cNvPr>
          <p:cNvCxnSpPr>
            <a:cxnSpLocks/>
            <a:stCxn id="111" idx="3"/>
          </p:cNvCxnSpPr>
          <p:nvPr/>
        </p:nvCxnSpPr>
        <p:spPr>
          <a:xfrm>
            <a:off x="3268031" y="4678930"/>
            <a:ext cx="2473280" cy="4131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Shape 3184">
            <a:extLst>
              <a:ext uri="{FF2B5EF4-FFF2-40B4-BE49-F238E27FC236}">
                <a16:creationId xmlns:a16="http://schemas.microsoft.com/office/drawing/2014/main" id="{3F4AEEA0-50B8-C24B-B65A-271D4790D05F}"/>
              </a:ext>
            </a:extLst>
          </p:cNvPr>
          <p:cNvSpPr txBox="1"/>
          <p:nvPr/>
        </p:nvSpPr>
        <p:spPr>
          <a:xfrm>
            <a:off x="3761908" y="4510186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grpSp>
        <p:nvGrpSpPr>
          <p:cNvPr id="122" name="Shape 1314">
            <a:extLst>
              <a:ext uri="{FF2B5EF4-FFF2-40B4-BE49-F238E27FC236}">
                <a16:creationId xmlns:a16="http://schemas.microsoft.com/office/drawing/2014/main" id="{90A496AA-D372-4841-B1FA-D0E7968DB4D1}"/>
              </a:ext>
            </a:extLst>
          </p:cNvPr>
          <p:cNvGrpSpPr/>
          <p:nvPr/>
        </p:nvGrpSpPr>
        <p:grpSpPr>
          <a:xfrm>
            <a:off x="5790435" y="3989162"/>
            <a:ext cx="1044387" cy="382226"/>
            <a:chOff x="6232092" y="955949"/>
            <a:chExt cx="1044387" cy="382226"/>
          </a:xfrm>
        </p:grpSpPr>
        <p:sp>
          <p:nvSpPr>
            <p:cNvPr id="123" name="Shape 1315">
              <a:extLst>
                <a:ext uri="{FF2B5EF4-FFF2-40B4-BE49-F238E27FC236}">
                  <a16:creationId xmlns:a16="http://schemas.microsoft.com/office/drawing/2014/main" id="{9E1ABBDC-F6F0-8743-9B57-A17873C8BC21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124" name="Shape 1316" descr="Cloud-Storage.png">
              <a:extLst>
                <a:ext uri="{FF2B5EF4-FFF2-40B4-BE49-F238E27FC236}">
                  <a16:creationId xmlns:a16="http://schemas.microsoft.com/office/drawing/2014/main" id="{AE7174A5-4830-2F44-86F5-FC07E1F9ABC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Shape 3184">
            <a:extLst>
              <a:ext uri="{FF2B5EF4-FFF2-40B4-BE49-F238E27FC236}">
                <a16:creationId xmlns:a16="http://schemas.microsoft.com/office/drawing/2014/main" id="{4CCE300C-2CD7-B84D-B8BE-8D0A55D8E4C6}"/>
              </a:ext>
            </a:extLst>
          </p:cNvPr>
          <p:cNvSpPr txBox="1"/>
          <p:nvPr/>
        </p:nvSpPr>
        <p:spPr>
          <a:xfrm>
            <a:off x="6309992" y="4544230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126" name="Shape 2285">
            <a:extLst>
              <a:ext uri="{FF2B5EF4-FFF2-40B4-BE49-F238E27FC236}">
                <a16:creationId xmlns:a16="http://schemas.microsoft.com/office/drawing/2014/main" id="{9DEE3B63-BC8D-0D42-BBE7-3392CFB60FF4}"/>
              </a:ext>
            </a:extLst>
          </p:cNvPr>
          <p:cNvCxnSpPr>
            <a:cxnSpLocks/>
          </p:cNvCxnSpPr>
          <p:nvPr/>
        </p:nvCxnSpPr>
        <p:spPr>
          <a:xfrm>
            <a:off x="6309992" y="4371388"/>
            <a:ext cx="0" cy="645841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7" name="Shape 1349">
            <a:extLst>
              <a:ext uri="{FF2B5EF4-FFF2-40B4-BE49-F238E27FC236}">
                <a16:creationId xmlns:a16="http://schemas.microsoft.com/office/drawing/2014/main" id="{2BED30A5-FB45-634B-A4C2-5495F370E251}"/>
              </a:ext>
            </a:extLst>
          </p:cNvPr>
          <p:cNvGrpSpPr/>
          <p:nvPr/>
        </p:nvGrpSpPr>
        <p:grpSpPr>
          <a:xfrm>
            <a:off x="5741311" y="5809056"/>
            <a:ext cx="1163343" cy="916428"/>
            <a:chOff x="7538634" y="3649287"/>
            <a:chExt cx="1163343" cy="431607"/>
          </a:xfrm>
        </p:grpSpPr>
        <p:sp>
          <p:nvSpPr>
            <p:cNvPr id="128" name="Shape 1350">
              <a:extLst>
                <a:ext uri="{FF2B5EF4-FFF2-40B4-BE49-F238E27FC236}">
                  <a16:creationId xmlns:a16="http://schemas.microsoft.com/office/drawing/2014/main" id="{AAE48865-B495-584B-9DB2-AF04CB0684B5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Shape 1352">
              <a:extLst>
                <a:ext uri="{FF2B5EF4-FFF2-40B4-BE49-F238E27FC236}">
                  <a16:creationId xmlns:a16="http://schemas.microsoft.com/office/drawing/2014/main" id="{515F04C3-F5DE-634D-817A-D3D035443234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130" name="Shape 4724" descr="Compute-Engine.png">
            <a:extLst>
              <a:ext uri="{FF2B5EF4-FFF2-40B4-BE49-F238E27FC236}">
                <a16:creationId xmlns:a16="http://schemas.microsoft.com/office/drawing/2014/main" id="{D01A6721-F3BA-3C4D-8FBD-D94C37B35E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5801023" y="6114265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3460">
            <a:extLst>
              <a:ext uri="{FF2B5EF4-FFF2-40B4-BE49-F238E27FC236}">
                <a16:creationId xmlns:a16="http://schemas.microsoft.com/office/drawing/2014/main" id="{9A728140-25EF-8D4E-AE6B-C6CF5DFB3A04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6293161" y="5635289"/>
            <a:ext cx="0" cy="173767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Shape 3206">
            <a:extLst>
              <a:ext uri="{FF2B5EF4-FFF2-40B4-BE49-F238E27FC236}">
                <a16:creationId xmlns:a16="http://schemas.microsoft.com/office/drawing/2014/main" id="{957C2204-ADDF-1442-AC00-EE71BFE33DC8}"/>
              </a:ext>
            </a:extLst>
          </p:cNvPr>
          <p:cNvCxnSpPr>
            <a:cxnSpLocks/>
          </p:cNvCxnSpPr>
          <p:nvPr/>
        </p:nvCxnSpPr>
        <p:spPr>
          <a:xfrm flipV="1">
            <a:off x="3358609" y="6249031"/>
            <a:ext cx="236595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3" name="Shape 3184">
            <a:extLst>
              <a:ext uri="{FF2B5EF4-FFF2-40B4-BE49-F238E27FC236}">
                <a16:creationId xmlns:a16="http://schemas.microsoft.com/office/drawing/2014/main" id="{57330FD8-21AC-DB44-BB63-8E83E0599FBF}"/>
              </a:ext>
            </a:extLst>
          </p:cNvPr>
          <p:cNvSpPr txBox="1"/>
          <p:nvPr/>
        </p:nvSpPr>
        <p:spPr>
          <a:xfrm>
            <a:off x="3786065" y="6290106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Shape 3196">
            <a:extLst>
              <a:ext uri="{FF2B5EF4-FFF2-40B4-BE49-F238E27FC236}">
                <a16:creationId xmlns:a16="http://schemas.microsoft.com/office/drawing/2014/main" id="{9366C981-BD6A-8346-A027-D4C7AEF8376F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34220" y="4678931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Shape 3184">
            <a:extLst>
              <a:ext uri="{FF2B5EF4-FFF2-40B4-BE49-F238E27FC236}">
                <a16:creationId xmlns:a16="http://schemas.microsoft.com/office/drawing/2014/main" id="{B6C2A640-6F7D-434C-8665-DD106B88E81B}"/>
              </a:ext>
            </a:extLst>
          </p:cNvPr>
          <p:cNvSpPr txBox="1"/>
          <p:nvPr/>
        </p:nvSpPr>
        <p:spPr>
          <a:xfrm>
            <a:off x="2129471" y="5393521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26CB87B1-0819-D541-BEDB-6DE1E346C074}"/>
              </a:ext>
            </a:extLst>
          </p:cNvPr>
          <p:cNvSpPr txBox="1">
            <a:spLocks/>
          </p:cNvSpPr>
          <p:nvPr/>
        </p:nvSpPr>
        <p:spPr bwMode="auto">
          <a:xfrm>
            <a:off x="3282466" y="2452590"/>
            <a:ext cx="5652873" cy="1896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/>
              <a:t>SETTABLE_ATTRS_ADMINISTRATOR = </a:t>
            </a:r>
            <a:r>
              <a:rPr lang="en-US" altLang="ja-JP" sz="1200" dirty="0">
                <a:latin typeface="+mj-lt"/>
              </a:rPr>
              <a:t>\</a:t>
            </a:r>
          </a:p>
          <a:p>
            <a:pPr marL="0" indent="0">
              <a:buNone/>
            </a:pPr>
            <a:r>
              <a:rPr lang="en-US" altLang="ja-JP" sz="1200" dirty="0"/>
              <a:t>$(SETTABLE_ATTRS_ADMINISTRATOR) WNS</a:t>
            </a:r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/>
              <a:t>WNS =</a:t>
            </a:r>
          </a:p>
          <a:p>
            <a:pPr marL="0" indent="0">
              <a:buNone/>
            </a:pPr>
            <a:endParaRPr lang="en-US" altLang="ja-JP" sz="1200" dirty="0"/>
          </a:p>
          <a:p>
            <a:pPr marL="0" indent="0">
              <a:buNone/>
            </a:pPr>
            <a:r>
              <a:rPr lang="en-US" altLang="ja-JP" sz="1200" dirty="0"/>
              <a:t>COLLECTOR.ALLOW_ADVERTISE_MASTER = $(CES), $(CMS), $(WNS)</a:t>
            </a:r>
          </a:p>
          <a:p>
            <a:pPr marL="0" indent="0">
              <a:buNone/>
            </a:pPr>
            <a:r>
              <a:rPr lang="en-US" altLang="ja-JP" sz="1200" dirty="0"/>
              <a:t>COLLECTOR.ALLOW_ADVERTISE_SCHEDD = $(CES)</a:t>
            </a:r>
          </a:p>
          <a:p>
            <a:pPr marL="0" indent="0">
              <a:buNone/>
            </a:pPr>
            <a:r>
              <a:rPr lang="en-US" altLang="ja-JP" sz="1200" dirty="0"/>
              <a:t>COLLECTOR.ALLOW_ADVERTISE_STARTD = $(WNS)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751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2128612"/>
          </a:xfrm>
        </p:spPr>
        <p:txBody>
          <a:bodyPr/>
          <a:lstStyle/>
          <a:p>
            <a:r>
              <a:rPr lang="en-US" altLang="ja-JP" sz="2000" dirty="0"/>
              <a:t>Run on HTCondor head machine</a:t>
            </a:r>
          </a:p>
          <a:p>
            <a:pPr lvl="1"/>
            <a:r>
              <a:rPr lang="en-US" altLang="ja-JP" sz="1800" dirty="0"/>
              <a:t>Prepare necessary machines before starting worker nodes</a:t>
            </a:r>
          </a:p>
          <a:p>
            <a:pPr lvl="1"/>
            <a:r>
              <a:rPr lang="en-US" altLang="ja-JP" sz="1800" dirty="0"/>
              <a:t>Create (start) new instance if idle jobs exist</a:t>
            </a:r>
          </a:p>
          <a:p>
            <a:pPr lvl="1"/>
            <a:r>
              <a:rPr lang="en-US" altLang="ja-JP" sz="1800" dirty="0"/>
              <a:t>Update WN list of HTCondor</a:t>
            </a:r>
          </a:p>
          <a:p>
            <a:pPr lvl="1"/>
            <a:r>
              <a:rPr lang="en-US" altLang="ja-JP" sz="1800" dirty="0">
                <a:solidFill>
                  <a:srgbClr val="FF0000"/>
                </a:solidFill>
              </a:rPr>
              <a:t>Job submitted by HTCondor</a:t>
            </a:r>
          </a:p>
          <a:p>
            <a:pPr lvl="1"/>
            <a:r>
              <a:rPr lang="en-US" altLang="ja-JP" sz="1800" dirty="0"/>
              <a:t>Instance’s HTCondor startd will be stopped at 10min after starting</a:t>
            </a:r>
          </a:p>
          <a:p>
            <a:pPr lvl="2"/>
            <a:r>
              <a:rPr lang="en-US" altLang="ja-JP" sz="1600" dirty="0"/>
              <a:t>~ only 1 job runs on instance, and it is deleted by GCPM</a:t>
            </a:r>
          </a:p>
          <a:p>
            <a:pPr lvl="3"/>
            <a:r>
              <a:rPr lang="en-US" altLang="ja-JP" sz="1600" dirty="0"/>
              <a:t>Effective usage of preemptible machine 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9" name="Shape 692">
            <a:extLst>
              <a:ext uri="{FF2B5EF4-FFF2-40B4-BE49-F238E27FC236}">
                <a16:creationId xmlns:a16="http://schemas.microsoft.com/office/drawing/2014/main" id="{E573D0FC-4FAB-7246-8A92-01675AE88C99}"/>
              </a:ext>
            </a:extLst>
          </p:cNvPr>
          <p:cNvSpPr/>
          <p:nvPr/>
        </p:nvSpPr>
        <p:spPr>
          <a:xfrm>
            <a:off x="5436096" y="3631705"/>
            <a:ext cx="1865519" cy="3161208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Shape 5393">
            <a:extLst>
              <a:ext uri="{FF2B5EF4-FFF2-40B4-BE49-F238E27FC236}">
                <a16:creationId xmlns:a16="http://schemas.microsoft.com/office/drawing/2014/main" id="{A249A6B2-09E4-F64A-BD63-C97C91BB7B59}"/>
              </a:ext>
            </a:extLst>
          </p:cNvPr>
          <p:cNvGrpSpPr/>
          <p:nvPr/>
        </p:nvGrpSpPr>
        <p:grpSpPr>
          <a:xfrm>
            <a:off x="1782766" y="3631699"/>
            <a:ext cx="3579659" cy="3161214"/>
            <a:chOff x="2178038" y="1054762"/>
            <a:chExt cx="931892" cy="656636"/>
          </a:xfrm>
        </p:grpSpPr>
        <p:sp>
          <p:nvSpPr>
            <p:cNvPr id="51" name="Shape 5394">
              <a:extLst>
                <a:ext uri="{FF2B5EF4-FFF2-40B4-BE49-F238E27FC236}">
                  <a16:creationId xmlns:a16="http://schemas.microsoft.com/office/drawing/2014/main" id="{E44B25D8-7DE1-8C41-B702-5A4FB23DE79D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395">
              <a:extLst>
                <a:ext uri="{FF2B5EF4-FFF2-40B4-BE49-F238E27FC236}">
                  <a16:creationId xmlns:a16="http://schemas.microsoft.com/office/drawing/2014/main" id="{3C608F3B-31F6-3549-9CD2-DF9679E37EA3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" name="Shape 4291">
            <a:extLst>
              <a:ext uri="{FF2B5EF4-FFF2-40B4-BE49-F238E27FC236}">
                <a16:creationId xmlns:a16="http://schemas.microsoft.com/office/drawing/2014/main" id="{EFD9EE91-8879-EA40-AF07-DFC4F383514A}"/>
              </a:ext>
            </a:extLst>
          </p:cNvPr>
          <p:cNvSpPr/>
          <p:nvPr/>
        </p:nvSpPr>
        <p:spPr>
          <a:xfrm>
            <a:off x="2006150" y="4128617"/>
            <a:ext cx="1648426" cy="2366637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Shape 693">
            <a:extLst>
              <a:ext uri="{FF2B5EF4-FFF2-40B4-BE49-F238E27FC236}">
                <a16:creationId xmlns:a16="http://schemas.microsoft.com/office/drawing/2014/main" id="{79BB8FAB-0125-9748-A1F9-3D07C7FF73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4178" y="3730829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4720">
            <a:extLst>
              <a:ext uri="{FF2B5EF4-FFF2-40B4-BE49-F238E27FC236}">
                <a16:creationId xmlns:a16="http://schemas.microsoft.com/office/drawing/2014/main" id="{BE15FFEC-EC2C-E64A-8920-95FB3AB4CA3B}"/>
              </a:ext>
            </a:extLst>
          </p:cNvPr>
          <p:cNvGrpSpPr/>
          <p:nvPr/>
        </p:nvGrpSpPr>
        <p:grpSpPr>
          <a:xfrm>
            <a:off x="5741311" y="5017229"/>
            <a:ext cx="1189435" cy="618060"/>
            <a:chOff x="4668978" y="3506364"/>
            <a:chExt cx="1189435" cy="618060"/>
          </a:xfrm>
        </p:grpSpPr>
        <p:sp>
          <p:nvSpPr>
            <p:cNvPr id="57" name="Shape 4721">
              <a:extLst>
                <a:ext uri="{FF2B5EF4-FFF2-40B4-BE49-F238E27FC236}">
                  <a16:creationId xmlns:a16="http://schemas.microsoft.com/office/drawing/2014/main" id="{CD20B427-0C8E-734D-8CF5-12E7111B5A77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8" name="Shape 4722">
              <a:extLst>
                <a:ext uri="{FF2B5EF4-FFF2-40B4-BE49-F238E27FC236}">
                  <a16:creationId xmlns:a16="http://schemas.microsoft.com/office/drawing/2014/main" id="{D312587E-AE8E-6C4F-AC71-FF81FABAF6FB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59" name="Shape 4723">
                <a:extLst>
                  <a:ext uri="{FF2B5EF4-FFF2-40B4-BE49-F238E27FC236}">
                    <a16:creationId xmlns:a16="http://schemas.microsoft.com/office/drawing/2014/main" id="{BAA72FA6-F974-CB40-B5D9-A68CEDDA1E7A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60" name="Shape 4724" descr="Compute-Engine.png">
                <a:extLst>
                  <a:ext uri="{FF2B5EF4-FFF2-40B4-BE49-F238E27FC236}">
                    <a16:creationId xmlns:a16="http://schemas.microsoft.com/office/drawing/2014/main" id="{F6D7740F-2E7D-F54E-8C81-3050C8706F8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1" name="Shape 4292">
            <a:extLst>
              <a:ext uri="{FF2B5EF4-FFF2-40B4-BE49-F238E27FC236}">
                <a16:creationId xmlns:a16="http://schemas.microsoft.com/office/drawing/2014/main" id="{48C42751-39D5-0A40-AD7E-9A24A04BD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651" y="4200345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3184">
            <a:extLst>
              <a:ext uri="{FF2B5EF4-FFF2-40B4-BE49-F238E27FC236}">
                <a16:creationId xmlns:a16="http://schemas.microsoft.com/office/drawing/2014/main" id="{CA532CEF-7C7F-B94E-8B1D-2A0FB0428C1A}"/>
              </a:ext>
            </a:extLst>
          </p:cNvPr>
          <p:cNvSpPr txBox="1"/>
          <p:nvPr/>
        </p:nvSpPr>
        <p:spPr>
          <a:xfrm>
            <a:off x="3822340" y="5844927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sp>
        <p:nvSpPr>
          <p:cNvPr id="105" name="Shape 640">
            <a:extLst>
              <a:ext uri="{FF2B5EF4-FFF2-40B4-BE49-F238E27FC236}">
                <a16:creationId xmlns:a16="http://schemas.microsoft.com/office/drawing/2014/main" id="{B17CC2A7-D2CF-5649-8F05-317063D17D4E}"/>
              </a:ext>
            </a:extLst>
          </p:cNvPr>
          <p:cNvSpPr/>
          <p:nvPr/>
        </p:nvSpPr>
        <p:spPr>
          <a:xfrm>
            <a:off x="2062652" y="4467796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4175">
            <a:extLst>
              <a:ext uri="{FF2B5EF4-FFF2-40B4-BE49-F238E27FC236}">
                <a16:creationId xmlns:a16="http://schemas.microsoft.com/office/drawing/2014/main" id="{20E7414A-27B2-CE40-8FB8-D3B07FEF1755}"/>
              </a:ext>
            </a:extLst>
          </p:cNvPr>
          <p:cNvSpPr/>
          <p:nvPr/>
        </p:nvSpPr>
        <p:spPr>
          <a:xfrm>
            <a:off x="2172285" y="4735288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Shape 3146">
            <a:extLst>
              <a:ext uri="{FF2B5EF4-FFF2-40B4-BE49-F238E27FC236}">
                <a16:creationId xmlns:a16="http://schemas.microsoft.com/office/drawing/2014/main" id="{D295C778-DAF6-3441-8A27-E250EB0F3DC7}"/>
              </a:ext>
            </a:extLst>
          </p:cNvPr>
          <p:cNvGrpSpPr/>
          <p:nvPr/>
        </p:nvGrpSpPr>
        <p:grpSpPr>
          <a:xfrm>
            <a:off x="2467529" y="4856812"/>
            <a:ext cx="792075" cy="281750"/>
            <a:chOff x="885124" y="575103"/>
            <a:chExt cx="792075" cy="281750"/>
          </a:xfrm>
        </p:grpSpPr>
        <p:sp>
          <p:nvSpPr>
            <p:cNvPr id="108" name="Shape 3147">
              <a:extLst>
                <a:ext uri="{FF2B5EF4-FFF2-40B4-BE49-F238E27FC236}">
                  <a16:creationId xmlns:a16="http://schemas.microsoft.com/office/drawing/2014/main" id="{29040A5E-349A-8241-8EB7-0BED6E0BF954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109" name="Shape 3148">
              <a:extLst>
                <a:ext uri="{FF2B5EF4-FFF2-40B4-BE49-F238E27FC236}">
                  <a16:creationId xmlns:a16="http://schemas.microsoft.com/office/drawing/2014/main" id="{4F9AFA3E-8F35-4F49-83F8-2D56F7E944D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Shape 1147">
            <a:extLst>
              <a:ext uri="{FF2B5EF4-FFF2-40B4-BE49-F238E27FC236}">
                <a16:creationId xmlns:a16="http://schemas.microsoft.com/office/drawing/2014/main" id="{5350CA8A-E1F2-DB4A-909D-E2A1B2818013}"/>
              </a:ext>
            </a:extLst>
          </p:cNvPr>
          <p:cNvGrpSpPr/>
          <p:nvPr/>
        </p:nvGrpSpPr>
        <p:grpSpPr>
          <a:xfrm>
            <a:off x="2475956" y="4538055"/>
            <a:ext cx="792075" cy="281750"/>
            <a:chOff x="1120473" y="374055"/>
            <a:chExt cx="792075" cy="281750"/>
          </a:xfrm>
        </p:grpSpPr>
        <p:sp>
          <p:nvSpPr>
            <p:cNvPr id="111" name="Shape 1148">
              <a:extLst>
                <a:ext uri="{FF2B5EF4-FFF2-40B4-BE49-F238E27FC236}">
                  <a16:creationId xmlns:a16="http://schemas.microsoft.com/office/drawing/2014/main" id="{405930BF-4708-C84D-AE2C-F35BED60AA1C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" name="Shape 1149">
              <a:extLst>
                <a:ext uri="{FF2B5EF4-FFF2-40B4-BE49-F238E27FC236}">
                  <a16:creationId xmlns:a16="http://schemas.microsoft.com/office/drawing/2014/main" id="{3BA40152-7F85-944F-A4AC-A18C6CE0A9F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643">
            <a:extLst>
              <a:ext uri="{FF2B5EF4-FFF2-40B4-BE49-F238E27FC236}">
                <a16:creationId xmlns:a16="http://schemas.microsoft.com/office/drawing/2014/main" id="{31799DB8-22DC-0A49-A93D-75202F0B0351}"/>
              </a:ext>
            </a:extLst>
          </p:cNvPr>
          <p:cNvSpPr/>
          <p:nvPr/>
        </p:nvSpPr>
        <p:spPr>
          <a:xfrm>
            <a:off x="2049484" y="5691180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4290">
            <a:extLst>
              <a:ext uri="{FF2B5EF4-FFF2-40B4-BE49-F238E27FC236}">
                <a16:creationId xmlns:a16="http://schemas.microsoft.com/office/drawing/2014/main" id="{A890D4D4-CEF0-8440-AFCC-5339F3B44482}"/>
              </a:ext>
            </a:extLst>
          </p:cNvPr>
          <p:cNvGrpSpPr/>
          <p:nvPr/>
        </p:nvGrpSpPr>
        <p:grpSpPr>
          <a:xfrm>
            <a:off x="2334221" y="6037714"/>
            <a:ext cx="1024388" cy="281750"/>
            <a:chOff x="935817" y="563704"/>
            <a:chExt cx="1024388" cy="281750"/>
          </a:xfrm>
        </p:grpSpPr>
        <p:sp>
          <p:nvSpPr>
            <p:cNvPr id="115" name="Shape 4291">
              <a:extLst>
                <a:ext uri="{FF2B5EF4-FFF2-40B4-BE49-F238E27FC236}">
                  <a16:creationId xmlns:a16="http://schemas.microsoft.com/office/drawing/2014/main" id="{63B2A8C4-7322-324B-9B71-FDAEA749D465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GCP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" name="Shape 4292">
              <a:extLst>
                <a:ext uri="{FF2B5EF4-FFF2-40B4-BE49-F238E27FC236}">
                  <a16:creationId xmlns:a16="http://schemas.microsoft.com/office/drawing/2014/main" id="{E5F3AEFA-CC18-DE4F-901A-7F8B102426F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Shape 2285">
            <a:extLst>
              <a:ext uri="{FF2B5EF4-FFF2-40B4-BE49-F238E27FC236}">
                <a16:creationId xmlns:a16="http://schemas.microsoft.com/office/drawing/2014/main" id="{BA38CFF3-F4F6-A842-B4F7-B5E440B7311E}"/>
              </a:ext>
            </a:extLst>
          </p:cNvPr>
          <p:cNvCxnSpPr>
            <a:cxnSpLocks/>
            <a:stCxn id="108" idx="2"/>
            <a:endCxn id="115" idx="0"/>
          </p:cNvCxnSpPr>
          <p:nvPr/>
        </p:nvCxnSpPr>
        <p:spPr>
          <a:xfrm flipH="1">
            <a:off x="2846415" y="5138562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" name="Shape 3184">
            <a:extLst>
              <a:ext uri="{FF2B5EF4-FFF2-40B4-BE49-F238E27FC236}">
                <a16:creationId xmlns:a16="http://schemas.microsoft.com/office/drawing/2014/main" id="{EC298542-9876-CB48-887B-39669FEECFD4}"/>
              </a:ext>
            </a:extLst>
          </p:cNvPr>
          <p:cNvSpPr txBox="1"/>
          <p:nvPr/>
        </p:nvSpPr>
        <p:spPr>
          <a:xfrm>
            <a:off x="2872474" y="5693513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119" name="Shape 3206">
            <a:extLst>
              <a:ext uri="{FF2B5EF4-FFF2-40B4-BE49-F238E27FC236}">
                <a16:creationId xmlns:a16="http://schemas.microsoft.com/office/drawing/2014/main" id="{39950C6C-9793-9544-9277-3FC0F312D8E0}"/>
              </a:ext>
            </a:extLst>
          </p:cNvPr>
          <p:cNvCxnSpPr>
            <a:cxnSpLocks/>
            <a:stCxn id="115" idx="3"/>
            <a:endCxn id="59" idx="1"/>
          </p:cNvCxnSpPr>
          <p:nvPr/>
        </p:nvCxnSpPr>
        <p:spPr>
          <a:xfrm flipV="1">
            <a:off x="3358609" y="5301568"/>
            <a:ext cx="2382702" cy="87702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Shape 3196">
            <a:extLst>
              <a:ext uri="{FF2B5EF4-FFF2-40B4-BE49-F238E27FC236}">
                <a16:creationId xmlns:a16="http://schemas.microsoft.com/office/drawing/2014/main" id="{834552B5-3832-BD4C-AB00-D4BC560E658D}"/>
              </a:ext>
            </a:extLst>
          </p:cNvPr>
          <p:cNvCxnSpPr>
            <a:cxnSpLocks/>
            <a:stCxn id="111" idx="3"/>
          </p:cNvCxnSpPr>
          <p:nvPr/>
        </p:nvCxnSpPr>
        <p:spPr>
          <a:xfrm>
            <a:off x="3268031" y="4678930"/>
            <a:ext cx="2473280" cy="4131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Shape 3184">
            <a:extLst>
              <a:ext uri="{FF2B5EF4-FFF2-40B4-BE49-F238E27FC236}">
                <a16:creationId xmlns:a16="http://schemas.microsoft.com/office/drawing/2014/main" id="{3F4AEEA0-50B8-C24B-B65A-271D4790D05F}"/>
              </a:ext>
            </a:extLst>
          </p:cNvPr>
          <p:cNvSpPr txBox="1"/>
          <p:nvPr/>
        </p:nvSpPr>
        <p:spPr>
          <a:xfrm>
            <a:off x="3761908" y="4510186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grpSp>
        <p:nvGrpSpPr>
          <p:cNvPr id="122" name="Shape 1314">
            <a:extLst>
              <a:ext uri="{FF2B5EF4-FFF2-40B4-BE49-F238E27FC236}">
                <a16:creationId xmlns:a16="http://schemas.microsoft.com/office/drawing/2014/main" id="{90A496AA-D372-4841-B1FA-D0E7968DB4D1}"/>
              </a:ext>
            </a:extLst>
          </p:cNvPr>
          <p:cNvGrpSpPr/>
          <p:nvPr/>
        </p:nvGrpSpPr>
        <p:grpSpPr>
          <a:xfrm>
            <a:off x="5790435" y="3989162"/>
            <a:ext cx="1044387" cy="382226"/>
            <a:chOff x="6232092" y="955949"/>
            <a:chExt cx="1044387" cy="382226"/>
          </a:xfrm>
        </p:grpSpPr>
        <p:sp>
          <p:nvSpPr>
            <p:cNvPr id="123" name="Shape 1315">
              <a:extLst>
                <a:ext uri="{FF2B5EF4-FFF2-40B4-BE49-F238E27FC236}">
                  <a16:creationId xmlns:a16="http://schemas.microsoft.com/office/drawing/2014/main" id="{9E1ABBDC-F6F0-8743-9B57-A17873C8BC21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124" name="Shape 1316" descr="Cloud-Storage.png">
              <a:extLst>
                <a:ext uri="{FF2B5EF4-FFF2-40B4-BE49-F238E27FC236}">
                  <a16:creationId xmlns:a16="http://schemas.microsoft.com/office/drawing/2014/main" id="{AE7174A5-4830-2F44-86F5-FC07E1F9ABC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Shape 3184">
            <a:extLst>
              <a:ext uri="{FF2B5EF4-FFF2-40B4-BE49-F238E27FC236}">
                <a16:creationId xmlns:a16="http://schemas.microsoft.com/office/drawing/2014/main" id="{4CCE300C-2CD7-B84D-B8BE-8D0A55D8E4C6}"/>
              </a:ext>
            </a:extLst>
          </p:cNvPr>
          <p:cNvSpPr txBox="1"/>
          <p:nvPr/>
        </p:nvSpPr>
        <p:spPr>
          <a:xfrm>
            <a:off x="6309992" y="4544230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126" name="Shape 2285">
            <a:extLst>
              <a:ext uri="{FF2B5EF4-FFF2-40B4-BE49-F238E27FC236}">
                <a16:creationId xmlns:a16="http://schemas.microsoft.com/office/drawing/2014/main" id="{9DEE3B63-BC8D-0D42-BBE7-3392CFB60FF4}"/>
              </a:ext>
            </a:extLst>
          </p:cNvPr>
          <p:cNvCxnSpPr>
            <a:cxnSpLocks/>
          </p:cNvCxnSpPr>
          <p:nvPr/>
        </p:nvCxnSpPr>
        <p:spPr>
          <a:xfrm>
            <a:off x="6309992" y="4371388"/>
            <a:ext cx="0" cy="645841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7" name="Shape 1349">
            <a:extLst>
              <a:ext uri="{FF2B5EF4-FFF2-40B4-BE49-F238E27FC236}">
                <a16:creationId xmlns:a16="http://schemas.microsoft.com/office/drawing/2014/main" id="{2BED30A5-FB45-634B-A4C2-5495F370E251}"/>
              </a:ext>
            </a:extLst>
          </p:cNvPr>
          <p:cNvGrpSpPr/>
          <p:nvPr/>
        </p:nvGrpSpPr>
        <p:grpSpPr>
          <a:xfrm>
            <a:off x="5741311" y="5809056"/>
            <a:ext cx="1163343" cy="916428"/>
            <a:chOff x="7538634" y="3649287"/>
            <a:chExt cx="1163343" cy="431607"/>
          </a:xfrm>
        </p:grpSpPr>
        <p:sp>
          <p:nvSpPr>
            <p:cNvPr id="128" name="Shape 1350">
              <a:extLst>
                <a:ext uri="{FF2B5EF4-FFF2-40B4-BE49-F238E27FC236}">
                  <a16:creationId xmlns:a16="http://schemas.microsoft.com/office/drawing/2014/main" id="{AAE48865-B495-584B-9DB2-AF04CB0684B5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Shape 1352">
              <a:extLst>
                <a:ext uri="{FF2B5EF4-FFF2-40B4-BE49-F238E27FC236}">
                  <a16:creationId xmlns:a16="http://schemas.microsoft.com/office/drawing/2014/main" id="{515F04C3-F5DE-634D-817A-D3D035443234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130" name="Shape 4724" descr="Compute-Engine.png">
            <a:extLst>
              <a:ext uri="{FF2B5EF4-FFF2-40B4-BE49-F238E27FC236}">
                <a16:creationId xmlns:a16="http://schemas.microsoft.com/office/drawing/2014/main" id="{D01A6721-F3BA-3C4D-8FBD-D94C37B35E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5801023" y="6114265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3460">
            <a:extLst>
              <a:ext uri="{FF2B5EF4-FFF2-40B4-BE49-F238E27FC236}">
                <a16:creationId xmlns:a16="http://schemas.microsoft.com/office/drawing/2014/main" id="{9A728140-25EF-8D4E-AE6B-C6CF5DFB3A04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6293161" y="5635289"/>
            <a:ext cx="0" cy="173767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Shape 3206">
            <a:extLst>
              <a:ext uri="{FF2B5EF4-FFF2-40B4-BE49-F238E27FC236}">
                <a16:creationId xmlns:a16="http://schemas.microsoft.com/office/drawing/2014/main" id="{957C2204-ADDF-1442-AC00-EE71BFE33DC8}"/>
              </a:ext>
            </a:extLst>
          </p:cNvPr>
          <p:cNvCxnSpPr>
            <a:cxnSpLocks/>
          </p:cNvCxnSpPr>
          <p:nvPr/>
        </p:nvCxnSpPr>
        <p:spPr>
          <a:xfrm flipV="1">
            <a:off x="3358609" y="6249031"/>
            <a:ext cx="236595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3" name="Shape 3184">
            <a:extLst>
              <a:ext uri="{FF2B5EF4-FFF2-40B4-BE49-F238E27FC236}">
                <a16:creationId xmlns:a16="http://schemas.microsoft.com/office/drawing/2014/main" id="{57330FD8-21AC-DB44-BB63-8E83E0599FBF}"/>
              </a:ext>
            </a:extLst>
          </p:cNvPr>
          <p:cNvSpPr txBox="1"/>
          <p:nvPr/>
        </p:nvSpPr>
        <p:spPr>
          <a:xfrm>
            <a:off x="3786065" y="6290106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Shape 3196">
            <a:extLst>
              <a:ext uri="{FF2B5EF4-FFF2-40B4-BE49-F238E27FC236}">
                <a16:creationId xmlns:a16="http://schemas.microsoft.com/office/drawing/2014/main" id="{9366C981-BD6A-8346-A027-D4C7AEF8376F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34220" y="4678931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Shape 3184">
            <a:extLst>
              <a:ext uri="{FF2B5EF4-FFF2-40B4-BE49-F238E27FC236}">
                <a16:creationId xmlns:a16="http://schemas.microsoft.com/office/drawing/2014/main" id="{B6C2A640-6F7D-434C-8665-DD106B88E81B}"/>
              </a:ext>
            </a:extLst>
          </p:cNvPr>
          <p:cNvSpPr txBox="1"/>
          <p:nvPr/>
        </p:nvSpPr>
        <p:spPr>
          <a:xfrm>
            <a:off x="2129471" y="5393521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</p:spTree>
    <p:extLst>
      <p:ext uri="{BB962C8B-B14F-4D97-AF65-F5344CB8AC3E}">
        <p14:creationId xmlns:p14="http://schemas.microsoft.com/office/powerpoint/2010/main" val="216947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82E4F-09EC-3E4B-A5F7-CE9056F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sz="2800" dirty="0"/>
              <a:t>Google Cloud Platform Condor Pool Manager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817B2-A1FA-3C49-B80B-BF2793BE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6"/>
            <a:ext cx="8229600" cy="2128612"/>
          </a:xfrm>
        </p:spPr>
        <p:txBody>
          <a:bodyPr/>
          <a:lstStyle/>
          <a:p>
            <a:r>
              <a:rPr lang="en-US" altLang="ja-JP" sz="2000" dirty="0"/>
              <a:t>Run on HTCondor head machine</a:t>
            </a:r>
          </a:p>
          <a:p>
            <a:pPr lvl="1"/>
            <a:r>
              <a:rPr lang="en-US" altLang="ja-JP" sz="1800" dirty="0"/>
              <a:t>Prepare necessary machines before starting worker nodes</a:t>
            </a:r>
          </a:p>
          <a:p>
            <a:pPr lvl="1"/>
            <a:r>
              <a:rPr lang="en-US" altLang="ja-JP" sz="1800" dirty="0"/>
              <a:t>Create (start) new instance if idle jobs exist</a:t>
            </a:r>
          </a:p>
          <a:p>
            <a:pPr lvl="1"/>
            <a:r>
              <a:rPr lang="en-US" altLang="ja-JP" sz="1800" dirty="0"/>
              <a:t>Update WN list of HTCondor</a:t>
            </a:r>
          </a:p>
          <a:p>
            <a:pPr lvl="1"/>
            <a:r>
              <a:rPr lang="en-US" altLang="ja-JP" sz="1800" dirty="0"/>
              <a:t>Job submitted by HTCondor</a:t>
            </a:r>
          </a:p>
          <a:p>
            <a:pPr lvl="1"/>
            <a:r>
              <a:rPr lang="en-US" altLang="ja-JP" sz="1800" dirty="0"/>
              <a:t>Instance’s HTCondor startd will be stopped at 10min after starting</a:t>
            </a:r>
          </a:p>
          <a:p>
            <a:pPr lvl="2"/>
            <a:r>
              <a:rPr lang="en-US" altLang="ja-JP" sz="1600" dirty="0">
                <a:solidFill>
                  <a:srgbClr val="FF0000"/>
                </a:solidFill>
              </a:rPr>
              <a:t>~ only 1 job runs on instance, and it is deleted by GCPM</a:t>
            </a:r>
          </a:p>
          <a:p>
            <a:pPr lvl="3"/>
            <a:r>
              <a:rPr lang="en-US" altLang="ja-JP" sz="1600" dirty="0"/>
              <a:t>Effective usage of preemptible machine 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C7BD63-6929-B943-8359-ABEBE2C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28BE30-CBB2-1D40-8EBB-E0E741D79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49" name="Shape 692">
            <a:extLst>
              <a:ext uri="{FF2B5EF4-FFF2-40B4-BE49-F238E27FC236}">
                <a16:creationId xmlns:a16="http://schemas.microsoft.com/office/drawing/2014/main" id="{E573D0FC-4FAB-7246-8A92-01675AE88C99}"/>
              </a:ext>
            </a:extLst>
          </p:cNvPr>
          <p:cNvSpPr/>
          <p:nvPr/>
        </p:nvSpPr>
        <p:spPr>
          <a:xfrm>
            <a:off x="5436096" y="3631705"/>
            <a:ext cx="1865519" cy="3161208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Shape 5393">
            <a:extLst>
              <a:ext uri="{FF2B5EF4-FFF2-40B4-BE49-F238E27FC236}">
                <a16:creationId xmlns:a16="http://schemas.microsoft.com/office/drawing/2014/main" id="{A249A6B2-09E4-F64A-BD63-C97C91BB7B59}"/>
              </a:ext>
            </a:extLst>
          </p:cNvPr>
          <p:cNvGrpSpPr/>
          <p:nvPr/>
        </p:nvGrpSpPr>
        <p:grpSpPr>
          <a:xfrm>
            <a:off x="1782766" y="3631699"/>
            <a:ext cx="3579659" cy="3161214"/>
            <a:chOff x="2178038" y="1054762"/>
            <a:chExt cx="931892" cy="656636"/>
          </a:xfrm>
        </p:grpSpPr>
        <p:sp>
          <p:nvSpPr>
            <p:cNvPr id="51" name="Shape 5394">
              <a:extLst>
                <a:ext uri="{FF2B5EF4-FFF2-40B4-BE49-F238E27FC236}">
                  <a16:creationId xmlns:a16="http://schemas.microsoft.com/office/drawing/2014/main" id="{E44B25D8-7DE1-8C41-B702-5A4FB23DE79D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395">
              <a:extLst>
                <a:ext uri="{FF2B5EF4-FFF2-40B4-BE49-F238E27FC236}">
                  <a16:creationId xmlns:a16="http://schemas.microsoft.com/office/drawing/2014/main" id="{3C608F3B-31F6-3549-9CD2-DF9679E37EA3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" name="Shape 4291">
            <a:extLst>
              <a:ext uri="{FF2B5EF4-FFF2-40B4-BE49-F238E27FC236}">
                <a16:creationId xmlns:a16="http://schemas.microsoft.com/office/drawing/2014/main" id="{EFD9EE91-8879-EA40-AF07-DFC4F383514A}"/>
              </a:ext>
            </a:extLst>
          </p:cNvPr>
          <p:cNvSpPr/>
          <p:nvPr/>
        </p:nvSpPr>
        <p:spPr>
          <a:xfrm>
            <a:off x="2006150" y="4128617"/>
            <a:ext cx="1648426" cy="2366637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Shape 693">
            <a:extLst>
              <a:ext uri="{FF2B5EF4-FFF2-40B4-BE49-F238E27FC236}">
                <a16:creationId xmlns:a16="http://schemas.microsoft.com/office/drawing/2014/main" id="{79BB8FAB-0125-9748-A1F9-3D07C7FF73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4178" y="3730829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Shape 4720">
            <a:extLst>
              <a:ext uri="{FF2B5EF4-FFF2-40B4-BE49-F238E27FC236}">
                <a16:creationId xmlns:a16="http://schemas.microsoft.com/office/drawing/2014/main" id="{BE15FFEC-EC2C-E64A-8920-95FB3AB4CA3B}"/>
              </a:ext>
            </a:extLst>
          </p:cNvPr>
          <p:cNvGrpSpPr/>
          <p:nvPr/>
        </p:nvGrpSpPr>
        <p:grpSpPr>
          <a:xfrm>
            <a:off x="5741311" y="5017229"/>
            <a:ext cx="1189435" cy="618060"/>
            <a:chOff x="4668978" y="3506364"/>
            <a:chExt cx="1189435" cy="618060"/>
          </a:xfrm>
        </p:grpSpPr>
        <p:sp>
          <p:nvSpPr>
            <p:cNvPr id="57" name="Shape 4721">
              <a:extLst>
                <a:ext uri="{FF2B5EF4-FFF2-40B4-BE49-F238E27FC236}">
                  <a16:creationId xmlns:a16="http://schemas.microsoft.com/office/drawing/2014/main" id="{CD20B427-0C8E-734D-8CF5-12E7111B5A77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8" name="Shape 4722">
              <a:extLst>
                <a:ext uri="{FF2B5EF4-FFF2-40B4-BE49-F238E27FC236}">
                  <a16:creationId xmlns:a16="http://schemas.microsoft.com/office/drawing/2014/main" id="{D312587E-AE8E-6C4F-AC71-FF81FABAF6FB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59" name="Shape 4723">
                <a:extLst>
                  <a:ext uri="{FF2B5EF4-FFF2-40B4-BE49-F238E27FC236}">
                    <a16:creationId xmlns:a16="http://schemas.microsoft.com/office/drawing/2014/main" id="{BAA72FA6-F974-CB40-B5D9-A68CEDDA1E7A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60" name="Shape 4724" descr="Compute-Engine.png">
                <a:extLst>
                  <a:ext uri="{FF2B5EF4-FFF2-40B4-BE49-F238E27FC236}">
                    <a16:creationId xmlns:a16="http://schemas.microsoft.com/office/drawing/2014/main" id="{F6D7740F-2E7D-F54E-8C81-3050C8706F8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1" name="Shape 4292">
            <a:extLst>
              <a:ext uri="{FF2B5EF4-FFF2-40B4-BE49-F238E27FC236}">
                <a16:creationId xmlns:a16="http://schemas.microsoft.com/office/drawing/2014/main" id="{48C42751-39D5-0A40-AD7E-9A24A04BD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651" y="4200345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3184">
            <a:extLst>
              <a:ext uri="{FF2B5EF4-FFF2-40B4-BE49-F238E27FC236}">
                <a16:creationId xmlns:a16="http://schemas.microsoft.com/office/drawing/2014/main" id="{CA532CEF-7C7F-B94E-8B1D-2A0FB0428C1A}"/>
              </a:ext>
            </a:extLst>
          </p:cNvPr>
          <p:cNvSpPr txBox="1"/>
          <p:nvPr/>
        </p:nvSpPr>
        <p:spPr>
          <a:xfrm>
            <a:off x="3822340" y="5844927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sp>
        <p:nvSpPr>
          <p:cNvPr id="105" name="Shape 640">
            <a:extLst>
              <a:ext uri="{FF2B5EF4-FFF2-40B4-BE49-F238E27FC236}">
                <a16:creationId xmlns:a16="http://schemas.microsoft.com/office/drawing/2014/main" id="{B17CC2A7-D2CF-5649-8F05-317063D17D4E}"/>
              </a:ext>
            </a:extLst>
          </p:cNvPr>
          <p:cNvSpPr/>
          <p:nvPr/>
        </p:nvSpPr>
        <p:spPr>
          <a:xfrm>
            <a:off x="2062652" y="4467796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4175">
            <a:extLst>
              <a:ext uri="{FF2B5EF4-FFF2-40B4-BE49-F238E27FC236}">
                <a16:creationId xmlns:a16="http://schemas.microsoft.com/office/drawing/2014/main" id="{20E7414A-27B2-CE40-8FB8-D3B07FEF1755}"/>
              </a:ext>
            </a:extLst>
          </p:cNvPr>
          <p:cNvSpPr/>
          <p:nvPr/>
        </p:nvSpPr>
        <p:spPr>
          <a:xfrm>
            <a:off x="2172285" y="4735288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Shape 3146">
            <a:extLst>
              <a:ext uri="{FF2B5EF4-FFF2-40B4-BE49-F238E27FC236}">
                <a16:creationId xmlns:a16="http://schemas.microsoft.com/office/drawing/2014/main" id="{D295C778-DAF6-3441-8A27-E250EB0F3DC7}"/>
              </a:ext>
            </a:extLst>
          </p:cNvPr>
          <p:cNvGrpSpPr/>
          <p:nvPr/>
        </p:nvGrpSpPr>
        <p:grpSpPr>
          <a:xfrm>
            <a:off x="2467529" y="4856812"/>
            <a:ext cx="792075" cy="281750"/>
            <a:chOff x="885124" y="575103"/>
            <a:chExt cx="792075" cy="281750"/>
          </a:xfrm>
        </p:grpSpPr>
        <p:sp>
          <p:nvSpPr>
            <p:cNvPr id="108" name="Shape 3147">
              <a:extLst>
                <a:ext uri="{FF2B5EF4-FFF2-40B4-BE49-F238E27FC236}">
                  <a16:creationId xmlns:a16="http://schemas.microsoft.com/office/drawing/2014/main" id="{29040A5E-349A-8241-8EB7-0BED6E0BF954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109" name="Shape 3148">
              <a:extLst>
                <a:ext uri="{FF2B5EF4-FFF2-40B4-BE49-F238E27FC236}">
                  <a16:creationId xmlns:a16="http://schemas.microsoft.com/office/drawing/2014/main" id="{4F9AFA3E-8F35-4F49-83F8-2D56F7E944D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Shape 1147">
            <a:extLst>
              <a:ext uri="{FF2B5EF4-FFF2-40B4-BE49-F238E27FC236}">
                <a16:creationId xmlns:a16="http://schemas.microsoft.com/office/drawing/2014/main" id="{5350CA8A-E1F2-DB4A-909D-E2A1B2818013}"/>
              </a:ext>
            </a:extLst>
          </p:cNvPr>
          <p:cNvGrpSpPr/>
          <p:nvPr/>
        </p:nvGrpSpPr>
        <p:grpSpPr>
          <a:xfrm>
            <a:off x="2475956" y="4538055"/>
            <a:ext cx="792075" cy="281750"/>
            <a:chOff x="1120473" y="374055"/>
            <a:chExt cx="792075" cy="281750"/>
          </a:xfrm>
        </p:grpSpPr>
        <p:sp>
          <p:nvSpPr>
            <p:cNvPr id="111" name="Shape 1148">
              <a:extLst>
                <a:ext uri="{FF2B5EF4-FFF2-40B4-BE49-F238E27FC236}">
                  <a16:creationId xmlns:a16="http://schemas.microsoft.com/office/drawing/2014/main" id="{405930BF-4708-C84D-AE2C-F35BED60AA1C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2" name="Shape 1149">
              <a:extLst>
                <a:ext uri="{FF2B5EF4-FFF2-40B4-BE49-F238E27FC236}">
                  <a16:creationId xmlns:a16="http://schemas.microsoft.com/office/drawing/2014/main" id="{3BA40152-7F85-944F-A4AC-A18C6CE0A9F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Shape 643">
            <a:extLst>
              <a:ext uri="{FF2B5EF4-FFF2-40B4-BE49-F238E27FC236}">
                <a16:creationId xmlns:a16="http://schemas.microsoft.com/office/drawing/2014/main" id="{31799DB8-22DC-0A49-A93D-75202F0B0351}"/>
              </a:ext>
            </a:extLst>
          </p:cNvPr>
          <p:cNvSpPr/>
          <p:nvPr/>
        </p:nvSpPr>
        <p:spPr>
          <a:xfrm>
            <a:off x="2049484" y="5691180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Shape 4290">
            <a:extLst>
              <a:ext uri="{FF2B5EF4-FFF2-40B4-BE49-F238E27FC236}">
                <a16:creationId xmlns:a16="http://schemas.microsoft.com/office/drawing/2014/main" id="{A890D4D4-CEF0-8440-AFCC-5339F3B44482}"/>
              </a:ext>
            </a:extLst>
          </p:cNvPr>
          <p:cNvGrpSpPr/>
          <p:nvPr/>
        </p:nvGrpSpPr>
        <p:grpSpPr>
          <a:xfrm>
            <a:off x="2334221" y="6037714"/>
            <a:ext cx="1024388" cy="281750"/>
            <a:chOff x="935817" y="563704"/>
            <a:chExt cx="1024388" cy="281750"/>
          </a:xfrm>
        </p:grpSpPr>
        <p:sp>
          <p:nvSpPr>
            <p:cNvPr id="115" name="Shape 4291">
              <a:extLst>
                <a:ext uri="{FF2B5EF4-FFF2-40B4-BE49-F238E27FC236}">
                  <a16:creationId xmlns:a16="http://schemas.microsoft.com/office/drawing/2014/main" id="{63B2A8C4-7322-324B-9B71-FDAEA749D465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GCP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" name="Shape 4292">
              <a:extLst>
                <a:ext uri="{FF2B5EF4-FFF2-40B4-BE49-F238E27FC236}">
                  <a16:creationId xmlns:a16="http://schemas.microsoft.com/office/drawing/2014/main" id="{E5F3AEFA-CC18-DE4F-901A-7F8B102426F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Shape 2285">
            <a:extLst>
              <a:ext uri="{FF2B5EF4-FFF2-40B4-BE49-F238E27FC236}">
                <a16:creationId xmlns:a16="http://schemas.microsoft.com/office/drawing/2014/main" id="{BA38CFF3-F4F6-A842-B4F7-B5E440B7311E}"/>
              </a:ext>
            </a:extLst>
          </p:cNvPr>
          <p:cNvCxnSpPr>
            <a:cxnSpLocks/>
            <a:stCxn id="108" idx="2"/>
            <a:endCxn id="115" idx="0"/>
          </p:cNvCxnSpPr>
          <p:nvPr/>
        </p:nvCxnSpPr>
        <p:spPr>
          <a:xfrm flipH="1">
            <a:off x="2846415" y="5138562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" name="Shape 3184">
            <a:extLst>
              <a:ext uri="{FF2B5EF4-FFF2-40B4-BE49-F238E27FC236}">
                <a16:creationId xmlns:a16="http://schemas.microsoft.com/office/drawing/2014/main" id="{EC298542-9876-CB48-887B-39669FEECFD4}"/>
              </a:ext>
            </a:extLst>
          </p:cNvPr>
          <p:cNvSpPr txBox="1"/>
          <p:nvPr/>
        </p:nvSpPr>
        <p:spPr>
          <a:xfrm>
            <a:off x="2872474" y="5693513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119" name="Shape 3206">
            <a:extLst>
              <a:ext uri="{FF2B5EF4-FFF2-40B4-BE49-F238E27FC236}">
                <a16:creationId xmlns:a16="http://schemas.microsoft.com/office/drawing/2014/main" id="{39950C6C-9793-9544-9277-3FC0F312D8E0}"/>
              </a:ext>
            </a:extLst>
          </p:cNvPr>
          <p:cNvCxnSpPr>
            <a:cxnSpLocks/>
            <a:stCxn id="115" idx="3"/>
            <a:endCxn id="59" idx="1"/>
          </p:cNvCxnSpPr>
          <p:nvPr/>
        </p:nvCxnSpPr>
        <p:spPr>
          <a:xfrm flipV="1">
            <a:off x="3358609" y="5301568"/>
            <a:ext cx="2382702" cy="87702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0" name="Shape 3196">
            <a:extLst>
              <a:ext uri="{FF2B5EF4-FFF2-40B4-BE49-F238E27FC236}">
                <a16:creationId xmlns:a16="http://schemas.microsoft.com/office/drawing/2014/main" id="{834552B5-3832-BD4C-AB00-D4BC560E658D}"/>
              </a:ext>
            </a:extLst>
          </p:cNvPr>
          <p:cNvCxnSpPr>
            <a:cxnSpLocks/>
            <a:stCxn id="111" idx="3"/>
          </p:cNvCxnSpPr>
          <p:nvPr/>
        </p:nvCxnSpPr>
        <p:spPr>
          <a:xfrm>
            <a:off x="3268031" y="4678930"/>
            <a:ext cx="2473280" cy="4131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Shape 3184">
            <a:extLst>
              <a:ext uri="{FF2B5EF4-FFF2-40B4-BE49-F238E27FC236}">
                <a16:creationId xmlns:a16="http://schemas.microsoft.com/office/drawing/2014/main" id="{3F4AEEA0-50B8-C24B-B65A-271D4790D05F}"/>
              </a:ext>
            </a:extLst>
          </p:cNvPr>
          <p:cNvSpPr txBox="1"/>
          <p:nvPr/>
        </p:nvSpPr>
        <p:spPr>
          <a:xfrm>
            <a:off x="3761908" y="4510186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grpSp>
        <p:nvGrpSpPr>
          <p:cNvPr id="122" name="Shape 1314">
            <a:extLst>
              <a:ext uri="{FF2B5EF4-FFF2-40B4-BE49-F238E27FC236}">
                <a16:creationId xmlns:a16="http://schemas.microsoft.com/office/drawing/2014/main" id="{90A496AA-D372-4841-B1FA-D0E7968DB4D1}"/>
              </a:ext>
            </a:extLst>
          </p:cNvPr>
          <p:cNvGrpSpPr/>
          <p:nvPr/>
        </p:nvGrpSpPr>
        <p:grpSpPr>
          <a:xfrm>
            <a:off x="5790435" y="3989162"/>
            <a:ext cx="1044387" cy="382226"/>
            <a:chOff x="6232092" y="955949"/>
            <a:chExt cx="1044387" cy="382226"/>
          </a:xfrm>
        </p:grpSpPr>
        <p:sp>
          <p:nvSpPr>
            <p:cNvPr id="123" name="Shape 1315">
              <a:extLst>
                <a:ext uri="{FF2B5EF4-FFF2-40B4-BE49-F238E27FC236}">
                  <a16:creationId xmlns:a16="http://schemas.microsoft.com/office/drawing/2014/main" id="{9E1ABBDC-F6F0-8743-9B57-A17873C8BC21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124" name="Shape 1316" descr="Cloud-Storage.png">
              <a:extLst>
                <a:ext uri="{FF2B5EF4-FFF2-40B4-BE49-F238E27FC236}">
                  <a16:creationId xmlns:a16="http://schemas.microsoft.com/office/drawing/2014/main" id="{AE7174A5-4830-2F44-86F5-FC07E1F9ABC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Shape 3184">
            <a:extLst>
              <a:ext uri="{FF2B5EF4-FFF2-40B4-BE49-F238E27FC236}">
                <a16:creationId xmlns:a16="http://schemas.microsoft.com/office/drawing/2014/main" id="{4CCE300C-2CD7-B84D-B8BE-8D0A55D8E4C6}"/>
              </a:ext>
            </a:extLst>
          </p:cNvPr>
          <p:cNvSpPr txBox="1"/>
          <p:nvPr/>
        </p:nvSpPr>
        <p:spPr>
          <a:xfrm>
            <a:off x="6309992" y="4544230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126" name="Shape 2285">
            <a:extLst>
              <a:ext uri="{FF2B5EF4-FFF2-40B4-BE49-F238E27FC236}">
                <a16:creationId xmlns:a16="http://schemas.microsoft.com/office/drawing/2014/main" id="{9DEE3B63-BC8D-0D42-BBE7-3392CFB60FF4}"/>
              </a:ext>
            </a:extLst>
          </p:cNvPr>
          <p:cNvCxnSpPr>
            <a:cxnSpLocks/>
          </p:cNvCxnSpPr>
          <p:nvPr/>
        </p:nvCxnSpPr>
        <p:spPr>
          <a:xfrm>
            <a:off x="6309992" y="4371388"/>
            <a:ext cx="0" cy="645841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7" name="Shape 1349">
            <a:extLst>
              <a:ext uri="{FF2B5EF4-FFF2-40B4-BE49-F238E27FC236}">
                <a16:creationId xmlns:a16="http://schemas.microsoft.com/office/drawing/2014/main" id="{2BED30A5-FB45-634B-A4C2-5495F370E251}"/>
              </a:ext>
            </a:extLst>
          </p:cNvPr>
          <p:cNvGrpSpPr/>
          <p:nvPr/>
        </p:nvGrpSpPr>
        <p:grpSpPr>
          <a:xfrm>
            <a:off x="5741311" y="5809056"/>
            <a:ext cx="1163343" cy="916428"/>
            <a:chOff x="7538634" y="3649287"/>
            <a:chExt cx="1163343" cy="431607"/>
          </a:xfrm>
        </p:grpSpPr>
        <p:sp>
          <p:nvSpPr>
            <p:cNvPr id="128" name="Shape 1350">
              <a:extLst>
                <a:ext uri="{FF2B5EF4-FFF2-40B4-BE49-F238E27FC236}">
                  <a16:creationId xmlns:a16="http://schemas.microsoft.com/office/drawing/2014/main" id="{AAE48865-B495-584B-9DB2-AF04CB0684B5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Shape 1352">
              <a:extLst>
                <a:ext uri="{FF2B5EF4-FFF2-40B4-BE49-F238E27FC236}">
                  <a16:creationId xmlns:a16="http://schemas.microsoft.com/office/drawing/2014/main" id="{515F04C3-F5DE-634D-817A-D3D035443234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130" name="Shape 4724" descr="Compute-Engine.png">
            <a:extLst>
              <a:ext uri="{FF2B5EF4-FFF2-40B4-BE49-F238E27FC236}">
                <a16:creationId xmlns:a16="http://schemas.microsoft.com/office/drawing/2014/main" id="{D01A6721-F3BA-3C4D-8FBD-D94C37B35E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5801023" y="6114265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3460">
            <a:extLst>
              <a:ext uri="{FF2B5EF4-FFF2-40B4-BE49-F238E27FC236}">
                <a16:creationId xmlns:a16="http://schemas.microsoft.com/office/drawing/2014/main" id="{9A728140-25EF-8D4E-AE6B-C6CF5DFB3A04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6293161" y="5635289"/>
            <a:ext cx="0" cy="173767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Shape 3206">
            <a:extLst>
              <a:ext uri="{FF2B5EF4-FFF2-40B4-BE49-F238E27FC236}">
                <a16:creationId xmlns:a16="http://schemas.microsoft.com/office/drawing/2014/main" id="{957C2204-ADDF-1442-AC00-EE71BFE33DC8}"/>
              </a:ext>
            </a:extLst>
          </p:cNvPr>
          <p:cNvCxnSpPr>
            <a:cxnSpLocks/>
          </p:cNvCxnSpPr>
          <p:nvPr/>
        </p:nvCxnSpPr>
        <p:spPr>
          <a:xfrm flipV="1">
            <a:off x="3358609" y="6249031"/>
            <a:ext cx="2365950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3" name="Shape 3184">
            <a:extLst>
              <a:ext uri="{FF2B5EF4-FFF2-40B4-BE49-F238E27FC236}">
                <a16:creationId xmlns:a16="http://schemas.microsoft.com/office/drawing/2014/main" id="{57330FD8-21AC-DB44-BB63-8E83E0599FBF}"/>
              </a:ext>
            </a:extLst>
          </p:cNvPr>
          <p:cNvSpPr txBox="1"/>
          <p:nvPr/>
        </p:nvSpPr>
        <p:spPr>
          <a:xfrm>
            <a:off x="3786065" y="6290106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" name="Shape 3196">
            <a:extLst>
              <a:ext uri="{FF2B5EF4-FFF2-40B4-BE49-F238E27FC236}">
                <a16:creationId xmlns:a16="http://schemas.microsoft.com/office/drawing/2014/main" id="{9366C981-BD6A-8346-A027-D4C7AEF8376F}"/>
              </a:ext>
            </a:extLst>
          </p:cNvPr>
          <p:cNvCxnSpPr>
            <a:cxnSpLocks/>
          </p:cNvCxnSpPr>
          <p:nvPr/>
        </p:nvCxnSpPr>
        <p:spPr>
          <a:xfrm rot="10800000" flipH="1">
            <a:off x="2334220" y="4678931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Shape 3184">
            <a:extLst>
              <a:ext uri="{FF2B5EF4-FFF2-40B4-BE49-F238E27FC236}">
                <a16:creationId xmlns:a16="http://schemas.microsoft.com/office/drawing/2014/main" id="{B6C2A640-6F7D-434C-8665-DD106B88E81B}"/>
              </a:ext>
            </a:extLst>
          </p:cNvPr>
          <p:cNvSpPr txBox="1"/>
          <p:nvPr/>
        </p:nvSpPr>
        <p:spPr>
          <a:xfrm>
            <a:off x="2129471" y="5393521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C9A2B71E-27EE-8D42-96B8-A44B298CCB8C}"/>
              </a:ext>
            </a:extLst>
          </p:cNvPr>
          <p:cNvSpPr txBox="1">
            <a:spLocks/>
          </p:cNvSpPr>
          <p:nvPr/>
        </p:nvSpPr>
        <p:spPr bwMode="auto">
          <a:xfrm>
            <a:off x="457200" y="922103"/>
            <a:ext cx="8229600" cy="17870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Set to execute `</a:t>
            </a:r>
            <a:r>
              <a:rPr lang="en-US" altLang="ja-JP" sz="1600" i="1" dirty="0"/>
              <a:t>condor_off -peaceful –startd</a:t>
            </a:r>
            <a:r>
              <a:rPr lang="en-US" altLang="ja-JP" sz="1600" dirty="0"/>
              <a:t>` after 10min (customizable) by the startup script for GCE instance</a:t>
            </a:r>
          </a:p>
          <a:p>
            <a:r>
              <a:rPr lang="en-US" altLang="ja-JP" sz="1600" dirty="0"/>
              <a:t>When a job finished, the instance is removed from `</a:t>
            </a:r>
            <a:r>
              <a:rPr lang="en-US" altLang="ja-JP" sz="1600" i="1" dirty="0"/>
              <a:t>condor_status</a:t>
            </a:r>
            <a:r>
              <a:rPr lang="en-US" altLang="ja-JP" sz="1600" dirty="0"/>
              <a:t>` list</a:t>
            </a:r>
          </a:p>
          <a:p>
            <a:r>
              <a:rPr lang="en-US" altLang="ja-JP" sz="1600" dirty="0"/>
              <a:t>Then GCPM deletes (sotps) the instance</a:t>
            </a:r>
          </a:p>
          <a:p>
            <a:r>
              <a:rPr lang="en-US" altLang="ja-JP" sz="1600" dirty="0"/>
              <a:t>Another method to run only one job: </a:t>
            </a:r>
          </a:p>
          <a:p>
            <a:pPr lvl="1"/>
            <a:r>
              <a:rPr lang="en-US" altLang="ja-JP" sz="1400" dirty="0">
                <a:hlinkClick r:id="rId8"/>
              </a:rPr>
              <a:t>https://htcondor-wiki.cs.wisc.edu/index.cgi/wiki?p=HowToConfigRunOneJobAndExit</a:t>
            </a:r>
            <a:endParaRPr lang="en-US" altLang="ja-JP" sz="1400" dirty="0"/>
          </a:p>
          <a:p>
            <a:pPr lvl="1"/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96924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92">
            <a:extLst>
              <a:ext uri="{FF2B5EF4-FFF2-40B4-BE49-F238E27FC236}">
                <a16:creationId xmlns:a16="http://schemas.microsoft.com/office/drawing/2014/main" id="{33F6AF96-F3DF-A844-BA5D-E7BDA38385B1}"/>
              </a:ext>
            </a:extLst>
          </p:cNvPr>
          <p:cNvSpPr/>
          <p:nvPr/>
        </p:nvSpPr>
        <p:spPr>
          <a:xfrm>
            <a:off x="5561034" y="908726"/>
            <a:ext cx="3372958" cy="5184570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685">
            <a:extLst>
              <a:ext uri="{FF2B5EF4-FFF2-40B4-BE49-F238E27FC236}">
                <a16:creationId xmlns:a16="http://schemas.microsoft.com/office/drawing/2014/main" id="{15F5F7E9-A8FD-FD42-9BF3-C33DF8532F71}"/>
              </a:ext>
            </a:extLst>
          </p:cNvPr>
          <p:cNvSpPr/>
          <p:nvPr/>
        </p:nvSpPr>
        <p:spPr>
          <a:xfrm>
            <a:off x="6000651" y="3806724"/>
            <a:ext cx="2676407" cy="2214564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55C73A-72EE-F64A-BB98-A9C23900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kumimoji="1" lang="en-US" altLang="ja-JP" dirty="0"/>
              <a:t>System for R&amp;D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FC99DB-2ED0-7647-B672-9A3C10F4A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A578D0-8B66-9244-A738-2D27D0849D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7" name="Shape 5393">
            <a:extLst>
              <a:ext uri="{FF2B5EF4-FFF2-40B4-BE49-F238E27FC236}">
                <a16:creationId xmlns:a16="http://schemas.microsoft.com/office/drawing/2014/main" id="{FB0F04B5-3712-E148-BD48-30DC0669FB6D}"/>
              </a:ext>
            </a:extLst>
          </p:cNvPr>
          <p:cNvGrpSpPr/>
          <p:nvPr/>
        </p:nvGrpSpPr>
        <p:grpSpPr>
          <a:xfrm>
            <a:off x="1907704" y="908720"/>
            <a:ext cx="3579659" cy="5184570"/>
            <a:chOff x="2178038" y="1054762"/>
            <a:chExt cx="931892" cy="656636"/>
          </a:xfrm>
        </p:grpSpPr>
        <p:sp>
          <p:nvSpPr>
            <p:cNvPr id="53" name="Shape 5394">
              <a:extLst>
                <a:ext uri="{FF2B5EF4-FFF2-40B4-BE49-F238E27FC236}">
                  <a16:creationId xmlns:a16="http://schemas.microsoft.com/office/drawing/2014/main" id="{B85E1EB9-31DC-2F4B-ACDD-4976EBF66E50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395">
              <a:extLst>
                <a:ext uri="{FF2B5EF4-FFF2-40B4-BE49-F238E27FC236}">
                  <a16:creationId xmlns:a16="http://schemas.microsoft.com/office/drawing/2014/main" id="{3A7547CC-3474-CB45-8A80-598CFD6E1BBA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The Tokyo regional analysis center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Shape 4291">
            <a:extLst>
              <a:ext uri="{FF2B5EF4-FFF2-40B4-BE49-F238E27FC236}">
                <a16:creationId xmlns:a16="http://schemas.microsoft.com/office/drawing/2014/main" id="{0A2E75DF-C1AE-684F-9D92-39F9610D51D0}"/>
              </a:ext>
            </a:extLst>
          </p:cNvPr>
          <p:cNvSpPr/>
          <p:nvPr/>
        </p:nvSpPr>
        <p:spPr>
          <a:xfrm>
            <a:off x="2144013" y="2701938"/>
            <a:ext cx="1648426" cy="2885521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Shape 693">
            <a:extLst>
              <a:ext uri="{FF2B5EF4-FFF2-40B4-BE49-F238E27FC236}">
                <a16:creationId xmlns:a16="http://schemas.microsoft.com/office/drawing/2014/main" id="{6A3E0B87-F450-A141-91D8-4EC08F9758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99116" y="1007850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4720">
            <a:extLst>
              <a:ext uri="{FF2B5EF4-FFF2-40B4-BE49-F238E27FC236}">
                <a16:creationId xmlns:a16="http://schemas.microsoft.com/office/drawing/2014/main" id="{702D5C06-9A5B-7249-9151-CE478D35FDEA}"/>
              </a:ext>
            </a:extLst>
          </p:cNvPr>
          <p:cNvGrpSpPr/>
          <p:nvPr/>
        </p:nvGrpSpPr>
        <p:grpSpPr>
          <a:xfrm>
            <a:off x="6031791" y="2881167"/>
            <a:ext cx="1189435" cy="618060"/>
            <a:chOff x="4668978" y="3506364"/>
            <a:chExt cx="1189435" cy="618060"/>
          </a:xfrm>
        </p:grpSpPr>
        <p:sp>
          <p:nvSpPr>
            <p:cNvPr id="49" name="Shape 4721">
              <a:extLst>
                <a:ext uri="{FF2B5EF4-FFF2-40B4-BE49-F238E27FC236}">
                  <a16:creationId xmlns:a16="http://schemas.microsoft.com/office/drawing/2014/main" id="{49BDCA8D-D685-DF49-A51A-361ED6DBE6E5}"/>
                </a:ext>
              </a:extLst>
            </p:cNvPr>
            <p:cNvSpPr/>
            <p:nvPr/>
          </p:nvSpPr>
          <p:spPr>
            <a:xfrm>
              <a:off x="4724399" y="3557179"/>
              <a:ext cx="1134014" cy="567245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0" name="Shape 4722">
              <a:extLst>
                <a:ext uri="{FF2B5EF4-FFF2-40B4-BE49-F238E27FC236}">
                  <a16:creationId xmlns:a16="http://schemas.microsoft.com/office/drawing/2014/main" id="{C0FD7138-AEFF-2742-8C1B-9D9307C97747}"/>
                </a:ext>
              </a:extLst>
            </p:cNvPr>
            <p:cNvGrpSpPr/>
            <p:nvPr/>
          </p:nvGrpSpPr>
          <p:grpSpPr>
            <a:xfrm>
              <a:off x="4668978" y="3506364"/>
              <a:ext cx="1137363" cy="568678"/>
              <a:chOff x="4668978" y="3506364"/>
              <a:chExt cx="1137363" cy="568678"/>
            </a:xfrm>
          </p:grpSpPr>
          <p:sp>
            <p:nvSpPr>
              <p:cNvPr id="51" name="Shape 4723">
                <a:extLst>
                  <a:ext uri="{FF2B5EF4-FFF2-40B4-BE49-F238E27FC236}">
                    <a16:creationId xmlns:a16="http://schemas.microsoft.com/office/drawing/2014/main" id="{10A3BD4F-7F18-BB4D-AAE2-53000159D5B2}"/>
                  </a:ext>
                </a:extLst>
              </p:cNvPr>
              <p:cNvSpPr/>
              <p:nvPr/>
            </p:nvSpPr>
            <p:spPr>
              <a:xfrm>
                <a:off x="4668978" y="3506364"/>
                <a:ext cx="1137363" cy="568678"/>
              </a:xfrm>
              <a:prstGeom prst="roundRect">
                <a:avLst>
                  <a:gd name="adj" fmla="val 1674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38100" dist="12700" dir="5400000" algn="ctr" rotWithShape="0">
                  <a:schemeClr val="dk1">
                    <a:alpha val="44705"/>
                  </a:schemeClr>
                </a:outerShdw>
              </a:effectLst>
            </p:spPr>
            <p:txBody>
              <a:bodyPr lIns="429750" tIns="73150" rIns="45700" bIns="256025" anchor="t" anchorCtr="0">
                <a:noAutofit/>
              </a:bodyPr>
              <a:lstStyle/>
              <a:p>
                <a:pPr marL="0" marR="0" lvl="0" indent="0" algn="l" rtl="0">
                  <a:lnSpc>
                    <a:spcPct val="11333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ct val="25000"/>
                  <a:buFont typeface="Roboto"/>
                  <a:buNone/>
                </a:pPr>
                <a:r>
                  <a:rPr lang="en-US" sz="750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  <a:t>Worker node</a:t>
                </a:r>
                <a:br>
                  <a:rPr lang="en-US" sz="700" b="0" i="0" u="none" strike="noStrike" cap="none" dirty="0">
                    <a:solidFill>
                      <a:srgbClr val="212121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700" b="0" i="0" u="none" strike="noStrike" cap="none" dirty="0">
                    <a:solidFill>
                      <a:srgbClr val="75757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Engine</a:t>
                </a:r>
              </a:p>
            </p:txBody>
          </p:sp>
          <p:pic>
            <p:nvPicPr>
              <p:cNvPr id="52" name="Shape 4724" descr="Compute-Engine.png">
                <a:extLst>
                  <a:ext uri="{FF2B5EF4-FFF2-40B4-BE49-F238E27FC236}">
                    <a16:creationId xmlns:a16="http://schemas.microsoft.com/office/drawing/2014/main" id="{605D3331-0D30-8048-A8D7-C245483821E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t="5076" b="5076"/>
              <a:stretch/>
            </p:blipFill>
            <p:spPr>
              <a:xfrm>
                <a:off x="4713683" y="3650380"/>
                <a:ext cx="274200" cy="246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" name="Shape 4292">
            <a:extLst>
              <a:ext uri="{FF2B5EF4-FFF2-40B4-BE49-F238E27FC236}">
                <a16:creationId xmlns:a16="http://schemas.microsoft.com/office/drawing/2014/main" id="{0757809D-4A29-504A-932F-929FB8C540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514" y="2809804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3184">
            <a:extLst>
              <a:ext uri="{FF2B5EF4-FFF2-40B4-BE49-F238E27FC236}">
                <a16:creationId xmlns:a16="http://schemas.microsoft.com/office/drawing/2014/main" id="{5FEC15FC-0CA4-844D-B928-E4230E71EA41}"/>
              </a:ext>
            </a:extLst>
          </p:cNvPr>
          <p:cNvSpPr txBox="1"/>
          <p:nvPr/>
        </p:nvSpPr>
        <p:spPr>
          <a:xfrm>
            <a:off x="4204324" y="3107685"/>
            <a:ext cx="655708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Create/</a:t>
            </a: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elete</a:t>
            </a:r>
            <a:endParaRPr lang="en-US" sz="800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(Start/Stop)</a:t>
            </a:r>
          </a:p>
        </p:txBody>
      </p:sp>
      <p:grpSp>
        <p:nvGrpSpPr>
          <p:cNvPr id="21" name="Shape 3350">
            <a:extLst>
              <a:ext uri="{FF2B5EF4-FFF2-40B4-BE49-F238E27FC236}">
                <a16:creationId xmlns:a16="http://schemas.microsoft.com/office/drawing/2014/main" id="{F7EF914B-29CA-0F4A-8863-967B1EF25EDE}"/>
              </a:ext>
            </a:extLst>
          </p:cNvPr>
          <p:cNvGrpSpPr/>
          <p:nvPr/>
        </p:nvGrpSpPr>
        <p:grpSpPr>
          <a:xfrm>
            <a:off x="68465" y="2813006"/>
            <a:ext cx="1599489" cy="1120050"/>
            <a:chOff x="2124132" y="1054763"/>
            <a:chExt cx="2931477" cy="1309090"/>
          </a:xfrm>
        </p:grpSpPr>
        <p:sp>
          <p:nvSpPr>
            <p:cNvPr id="43" name="Shape 3351">
              <a:extLst>
                <a:ext uri="{FF2B5EF4-FFF2-40B4-BE49-F238E27FC236}">
                  <a16:creationId xmlns:a16="http://schemas.microsoft.com/office/drawing/2014/main" id="{5FD14158-B97E-0F44-AF83-1A8949768092}"/>
                </a:ext>
              </a:extLst>
            </p:cNvPr>
            <p:cNvSpPr/>
            <p:nvPr/>
          </p:nvSpPr>
          <p:spPr>
            <a:xfrm>
              <a:off x="2124133" y="1085610"/>
              <a:ext cx="2931476" cy="1278243"/>
            </a:xfrm>
            <a:prstGeom prst="roundRect">
              <a:avLst>
                <a:gd name="adj" fmla="val 0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3352">
              <a:extLst>
                <a:ext uri="{FF2B5EF4-FFF2-40B4-BE49-F238E27FC236}">
                  <a16:creationId xmlns:a16="http://schemas.microsoft.com/office/drawing/2014/main" id="{786C6810-8FFB-1F41-B433-E5671625088E}"/>
                </a:ext>
              </a:extLst>
            </p:cNvPr>
            <p:cNvSpPr txBox="1"/>
            <p:nvPr/>
          </p:nvSpPr>
          <p:spPr>
            <a:xfrm>
              <a:off x="2124132" y="1054763"/>
              <a:ext cx="917258" cy="1952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ATLAS Central</a:t>
              </a:r>
              <a:endParaRPr lang="en-US" sz="75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" name="Shape 4291">
            <a:extLst>
              <a:ext uri="{FF2B5EF4-FFF2-40B4-BE49-F238E27FC236}">
                <a16:creationId xmlns:a16="http://schemas.microsoft.com/office/drawing/2014/main" id="{57189421-6693-C043-A74A-51F64946FFDA}"/>
              </a:ext>
            </a:extLst>
          </p:cNvPr>
          <p:cNvSpPr/>
          <p:nvPr/>
        </p:nvSpPr>
        <p:spPr>
          <a:xfrm>
            <a:off x="165163" y="3174818"/>
            <a:ext cx="636065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Panda</a:t>
            </a:r>
          </a:p>
        </p:txBody>
      </p:sp>
      <p:sp>
        <p:nvSpPr>
          <p:cNvPr id="25" name="Shape 3184">
            <a:extLst>
              <a:ext uri="{FF2B5EF4-FFF2-40B4-BE49-F238E27FC236}">
                <a16:creationId xmlns:a16="http://schemas.microsoft.com/office/drawing/2014/main" id="{7120087F-4D73-4746-BDAA-64E746BE50AE}"/>
              </a:ext>
            </a:extLst>
          </p:cNvPr>
          <p:cNvSpPr txBox="1"/>
          <p:nvPr/>
        </p:nvSpPr>
        <p:spPr>
          <a:xfrm>
            <a:off x="722223" y="3501137"/>
            <a:ext cx="945732" cy="219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Production/Analysis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tasks</a:t>
            </a:r>
          </a:p>
        </p:txBody>
      </p:sp>
      <p:grpSp>
        <p:nvGrpSpPr>
          <p:cNvPr id="26" name="Shape 1349">
            <a:extLst>
              <a:ext uri="{FF2B5EF4-FFF2-40B4-BE49-F238E27FC236}">
                <a16:creationId xmlns:a16="http://schemas.microsoft.com/office/drawing/2014/main" id="{EE7674BD-C00E-114C-A80D-7BE7734FB130}"/>
              </a:ext>
            </a:extLst>
          </p:cNvPr>
          <p:cNvGrpSpPr/>
          <p:nvPr/>
        </p:nvGrpSpPr>
        <p:grpSpPr>
          <a:xfrm>
            <a:off x="6156176" y="3962786"/>
            <a:ext cx="1163343" cy="916428"/>
            <a:chOff x="7538634" y="3649287"/>
            <a:chExt cx="1163343" cy="431607"/>
          </a:xfrm>
        </p:grpSpPr>
        <p:sp>
          <p:nvSpPr>
            <p:cNvPr id="41" name="Shape 1350">
              <a:extLst>
                <a:ext uri="{FF2B5EF4-FFF2-40B4-BE49-F238E27FC236}">
                  <a16:creationId xmlns:a16="http://schemas.microsoft.com/office/drawing/2014/main" id="{A0C51C0B-0BCA-244B-8F27-E9084516D98C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Shape 1352">
              <a:extLst>
                <a:ext uri="{FF2B5EF4-FFF2-40B4-BE49-F238E27FC236}">
                  <a16:creationId xmlns:a16="http://schemas.microsoft.com/office/drawing/2014/main" id="{D3BE1FFE-0BDC-8249-A6A3-2E4C6E3284D2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CVMFS)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cxnSp>
        <p:nvCxnSpPr>
          <p:cNvPr id="27" name="Shape 3460">
            <a:extLst>
              <a:ext uri="{FF2B5EF4-FFF2-40B4-BE49-F238E27FC236}">
                <a16:creationId xmlns:a16="http://schemas.microsoft.com/office/drawing/2014/main" id="{46BBABF0-E754-8946-A9DE-C3EC4E8D4B28}"/>
              </a:ext>
            </a:extLst>
          </p:cNvPr>
          <p:cNvCxnSpPr>
            <a:cxnSpLocks/>
          </p:cNvCxnSpPr>
          <p:nvPr/>
        </p:nvCxnSpPr>
        <p:spPr>
          <a:xfrm flipV="1">
            <a:off x="6708026" y="3501008"/>
            <a:ext cx="0" cy="473274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" name="Shape 4724" descr="Compute-Engine.png">
            <a:extLst>
              <a:ext uri="{FF2B5EF4-FFF2-40B4-BE49-F238E27FC236}">
                <a16:creationId xmlns:a16="http://schemas.microsoft.com/office/drawing/2014/main" id="{43C8DF2C-5F47-694B-A6C3-14BC8F3BB4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6242033" y="3991252"/>
            <a:ext cx="274200" cy="2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664">
            <a:extLst>
              <a:ext uri="{FF2B5EF4-FFF2-40B4-BE49-F238E27FC236}">
                <a16:creationId xmlns:a16="http://schemas.microsoft.com/office/drawing/2014/main" id="{28A46F28-7E36-B84C-B1BD-5B57A9FBB382}"/>
              </a:ext>
            </a:extLst>
          </p:cNvPr>
          <p:cNvSpPr/>
          <p:nvPr/>
        </p:nvSpPr>
        <p:spPr>
          <a:xfrm>
            <a:off x="2191467" y="3045118"/>
            <a:ext cx="1538950" cy="459087"/>
          </a:xfrm>
          <a:prstGeom prst="roundRect">
            <a:avLst>
              <a:gd name="adj" fmla="val 827"/>
            </a:avLst>
          </a:prstGeom>
          <a:solidFill>
            <a:srgbClr val="E8F5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Shape 1147">
            <a:extLst>
              <a:ext uri="{FF2B5EF4-FFF2-40B4-BE49-F238E27FC236}">
                <a16:creationId xmlns:a16="http://schemas.microsoft.com/office/drawing/2014/main" id="{1FF04D26-3F91-D54E-A5E5-3B473D0803F9}"/>
              </a:ext>
            </a:extLst>
          </p:cNvPr>
          <p:cNvGrpSpPr/>
          <p:nvPr/>
        </p:nvGrpSpPr>
        <p:grpSpPr>
          <a:xfrm>
            <a:off x="2613819" y="3153064"/>
            <a:ext cx="792075" cy="281750"/>
            <a:chOff x="940699" y="580225"/>
            <a:chExt cx="792075" cy="281750"/>
          </a:xfrm>
        </p:grpSpPr>
        <p:sp>
          <p:nvSpPr>
            <p:cNvPr id="65" name="Shape 1148">
              <a:extLst>
                <a:ext uri="{FF2B5EF4-FFF2-40B4-BE49-F238E27FC236}">
                  <a16:creationId xmlns:a16="http://schemas.microsoft.com/office/drawing/2014/main" id="{5DBB5136-505C-B345-8132-FFE8E40E73DD}"/>
                </a:ext>
              </a:extLst>
            </p:cNvPr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ARC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6" name="Shape 1149">
              <a:extLst>
                <a:ext uri="{FF2B5EF4-FFF2-40B4-BE49-F238E27FC236}">
                  <a16:creationId xmlns:a16="http://schemas.microsoft.com/office/drawing/2014/main" id="{312DA161-AE16-CB4B-B2CC-30E9F5FA506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Shape 3460">
            <a:extLst>
              <a:ext uri="{FF2B5EF4-FFF2-40B4-BE49-F238E27FC236}">
                <a16:creationId xmlns:a16="http://schemas.microsoft.com/office/drawing/2014/main" id="{5953E3CA-9B6A-B649-97C8-939B900913E9}"/>
              </a:ext>
            </a:extLst>
          </p:cNvPr>
          <p:cNvCxnSpPr>
            <a:cxnSpLocks/>
            <a:stCxn id="22" idx="3"/>
            <a:endCxn id="65" idx="1"/>
          </p:cNvCxnSpPr>
          <p:nvPr/>
        </p:nvCxnSpPr>
        <p:spPr>
          <a:xfrm flipV="1">
            <a:off x="801228" y="3293939"/>
            <a:ext cx="1812591" cy="21754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Shape 640">
            <a:extLst>
              <a:ext uri="{FF2B5EF4-FFF2-40B4-BE49-F238E27FC236}">
                <a16:creationId xmlns:a16="http://schemas.microsoft.com/office/drawing/2014/main" id="{9186B0D4-F2B9-1B46-B749-ADFDA8F048F4}"/>
              </a:ext>
            </a:extLst>
          </p:cNvPr>
          <p:cNvSpPr/>
          <p:nvPr/>
        </p:nvSpPr>
        <p:spPr>
          <a:xfrm>
            <a:off x="2200515" y="3560001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hape 2285">
            <a:extLst>
              <a:ext uri="{FF2B5EF4-FFF2-40B4-BE49-F238E27FC236}">
                <a16:creationId xmlns:a16="http://schemas.microsoft.com/office/drawing/2014/main" id="{7CE7A82A-EA4B-8748-B238-5B89BED626CD}"/>
              </a:ext>
            </a:extLst>
          </p:cNvPr>
          <p:cNvCxnSpPr>
            <a:cxnSpLocks/>
            <a:stCxn id="65" idx="2"/>
            <a:endCxn id="80" idx="0"/>
          </p:cNvCxnSpPr>
          <p:nvPr/>
        </p:nvCxnSpPr>
        <p:spPr>
          <a:xfrm>
            <a:off x="3009857" y="3434814"/>
            <a:ext cx="0" cy="195446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Shape 4175">
            <a:extLst>
              <a:ext uri="{FF2B5EF4-FFF2-40B4-BE49-F238E27FC236}">
                <a16:creationId xmlns:a16="http://schemas.microsoft.com/office/drawing/2014/main" id="{D35E24EE-7036-B444-AF42-27E13879B0D6}"/>
              </a:ext>
            </a:extLst>
          </p:cNvPr>
          <p:cNvSpPr/>
          <p:nvPr/>
        </p:nvSpPr>
        <p:spPr>
          <a:xfrm>
            <a:off x="2310148" y="3827493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Shape 3146">
            <a:extLst>
              <a:ext uri="{FF2B5EF4-FFF2-40B4-BE49-F238E27FC236}">
                <a16:creationId xmlns:a16="http://schemas.microsoft.com/office/drawing/2014/main" id="{7D055B4F-5F6D-CA49-B5CC-5A628FC47BC0}"/>
              </a:ext>
            </a:extLst>
          </p:cNvPr>
          <p:cNvGrpSpPr/>
          <p:nvPr/>
        </p:nvGrpSpPr>
        <p:grpSpPr>
          <a:xfrm>
            <a:off x="2605392" y="3949017"/>
            <a:ext cx="792075" cy="281750"/>
            <a:chOff x="885124" y="575103"/>
            <a:chExt cx="792075" cy="281750"/>
          </a:xfrm>
        </p:grpSpPr>
        <p:sp>
          <p:nvSpPr>
            <p:cNvPr id="87" name="Shape 3147">
              <a:extLst>
                <a:ext uri="{FF2B5EF4-FFF2-40B4-BE49-F238E27FC236}">
                  <a16:creationId xmlns:a16="http://schemas.microsoft.com/office/drawing/2014/main" id="{910592F9-EB95-0847-B2C7-44096FEADF5A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88" name="Shape 3148">
              <a:extLst>
                <a:ext uri="{FF2B5EF4-FFF2-40B4-BE49-F238E27FC236}">
                  <a16:creationId xmlns:a16="http://schemas.microsoft.com/office/drawing/2014/main" id="{7AD10146-7390-964C-BFA9-4D811700B9E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Shape 1147">
            <a:extLst>
              <a:ext uri="{FF2B5EF4-FFF2-40B4-BE49-F238E27FC236}">
                <a16:creationId xmlns:a16="http://schemas.microsoft.com/office/drawing/2014/main" id="{51D46B60-B1C8-FC41-91D7-44CF91E0C35C}"/>
              </a:ext>
            </a:extLst>
          </p:cNvPr>
          <p:cNvGrpSpPr/>
          <p:nvPr/>
        </p:nvGrpSpPr>
        <p:grpSpPr>
          <a:xfrm>
            <a:off x="2613819" y="3630260"/>
            <a:ext cx="792075" cy="281750"/>
            <a:chOff x="1120473" y="374055"/>
            <a:chExt cx="792075" cy="281750"/>
          </a:xfrm>
        </p:grpSpPr>
        <p:sp>
          <p:nvSpPr>
            <p:cNvPr id="80" name="Shape 1148">
              <a:extLst>
                <a:ext uri="{FF2B5EF4-FFF2-40B4-BE49-F238E27FC236}">
                  <a16:creationId xmlns:a16="http://schemas.microsoft.com/office/drawing/2014/main" id="{58CEB42F-CA03-0D4C-8338-93B0016E4835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1" name="Shape 1149">
              <a:extLst>
                <a:ext uri="{FF2B5EF4-FFF2-40B4-BE49-F238E27FC236}">
                  <a16:creationId xmlns:a16="http://schemas.microsoft.com/office/drawing/2014/main" id="{349F2280-1637-1F4D-943E-31A00F3CE73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Shape 643">
            <a:extLst>
              <a:ext uri="{FF2B5EF4-FFF2-40B4-BE49-F238E27FC236}">
                <a16:creationId xmlns:a16="http://schemas.microsoft.com/office/drawing/2014/main" id="{6CE9FAAF-124D-0848-87C7-688BBBD3CCF7}"/>
              </a:ext>
            </a:extLst>
          </p:cNvPr>
          <p:cNvSpPr/>
          <p:nvPr/>
        </p:nvSpPr>
        <p:spPr>
          <a:xfrm>
            <a:off x="2187347" y="4783385"/>
            <a:ext cx="1529902" cy="735428"/>
          </a:xfrm>
          <a:prstGeom prst="roundRect">
            <a:avLst>
              <a:gd name="adj" fmla="val 827"/>
            </a:avLst>
          </a:prstGeom>
          <a:solidFill>
            <a:srgbClr val="E0F2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Shape 4290">
            <a:extLst>
              <a:ext uri="{FF2B5EF4-FFF2-40B4-BE49-F238E27FC236}">
                <a16:creationId xmlns:a16="http://schemas.microsoft.com/office/drawing/2014/main" id="{B3374772-3C0D-3E4C-8FF6-93D5DE5C1533}"/>
              </a:ext>
            </a:extLst>
          </p:cNvPr>
          <p:cNvGrpSpPr/>
          <p:nvPr/>
        </p:nvGrpSpPr>
        <p:grpSpPr>
          <a:xfrm>
            <a:off x="2472084" y="5129919"/>
            <a:ext cx="1024388" cy="281750"/>
            <a:chOff x="935817" y="563704"/>
            <a:chExt cx="1024388" cy="281750"/>
          </a:xfrm>
        </p:grpSpPr>
        <p:sp>
          <p:nvSpPr>
            <p:cNvPr id="95" name="Shape 4291">
              <a:extLst>
                <a:ext uri="{FF2B5EF4-FFF2-40B4-BE49-F238E27FC236}">
                  <a16:creationId xmlns:a16="http://schemas.microsoft.com/office/drawing/2014/main" id="{26837BBC-427F-9742-A7C5-B601A5974428}"/>
                </a:ext>
              </a:extLst>
            </p:cNvPr>
            <p:cNvSpPr/>
            <p:nvPr/>
          </p:nvSpPr>
          <p:spPr>
            <a:xfrm>
              <a:off x="935817" y="563704"/>
              <a:ext cx="1024388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    GCPM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96" name="Shape 4292">
              <a:extLst>
                <a:ext uri="{FF2B5EF4-FFF2-40B4-BE49-F238E27FC236}">
                  <a16:creationId xmlns:a16="http://schemas.microsoft.com/office/drawing/2014/main" id="{F4CEA801-F5DA-A041-8DAA-4CDCD23F48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7" name="Shape 2285">
            <a:extLst>
              <a:ext uri="{FF2B5EF4-FFF2-40B4-BE49-F238E27FC236}">
                <a16:creationId xmlns:a16="http://schemas.microsoft.com/office/drawing/2014/main" id="{FA905961-1A24-2A4C-99CD-06278CD33373}"/>
              </a:ext>
            </a:extLst>
          </p:cNvPr>
          <p:cNvCxnSpPr>
            <a:cxnSpLocks/>
            <a:stCxn id="87" idx="2"/>
            <a:endCxn id="95" idx="0"/>
          </p:cNvCxnSpPr>
          <p:nvPr/>
        </p:nvCxnSpPr>
        <p:spPr>
          <a:xfrm flipH="1">
            <a:off x="2984278" y="4230767"/>
            <a:ext cx="0" cy="89915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9" name="Shape 3184">
            <a:extLst>
              <a:ext uri="{FF2B5EF4-FFF2-40B4-BE49-F238E27FC236}">
                <a16:creationId xmlns:a16="http://schemas.microsoft.com/office/drawing/2014/main" id="{E6D9E269-2C1B-1C48-85A0-CAD48DFE4E02}"/>
              </a:ext>
            </a:extLst>
          </p:cNvPr>
          <p:cNvSpPr txBox="1"/>
          <p:nvPr/>
        </p:nvSpPr>
        <p:spPr>
          <a:xfrm>
            <a:off x="3010337" y="4785718"/>
            <a:ext cx="742522" cy="1133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Check 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queue status</a:t>
            </a:r>
          </a:p>
        </p:txBody>
      </p:sp>
      <p:cxnSp>
        <p:nvCxnSpPr>
          <p:cNvPr id="17" name="Shape 3206">
            <a:extLst>
              <a:ext uri="{FF2B5EF4-FFF2-40B4-BE49-F238E27FC236}">
                <a16:creationId xmlns:a16="http://schemas.microsoft.com/office/drawing/2014/main" id="{FC2B8D59-16DE-744F-9B12-25867CD15756}"/>
              </a:ext>
            </a:extLst>
          </p:cNvPr>
          <p:cNvCxnSpPr>
            <a:cxnSpLocks/>
            <a:stCxn id="95" idx="3"/>
          </p:cNvCxnSpPr>
          <p:nvPr/>
        </p:nvCxnSpPr>
        <p:spPr>
          <a:xfrm flipV="1">
            <a:off x="3496472" y="3039587"/>
            <a:ext cx="2517326" cy="2231207"/>
          </a:xfrm>
          <a:prstGeom prst="bentConnector3">
            <a:avLst>
              <a:gd name="adj1" fmla="val 17762"/>
            </a:avLst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5" name="Shape 3196">
            <a:extLst>
              <a:ext uri="{FF2B5EF4-FFF2-40B4-BE49-F238E27FC236}">
                <a16:creationId xmlns:a16="http://schemas.microsoft.com/office/drawing/2014/main" id="{554CD904-7907-DA43-9563-8875F899B9D7}"/>
              </a:ext>
            </a:extLst>
          </p:cNvPr>
          <p:cNvCxnSpPr>
            <a:cxnSpLocks/>
            <a:stCxn id="80" idx="3"/>
          </p:cNvCxnSpPr>
          <p:nvPr/>
        </p:nvCxnSpPr>
        <p:spPr>
          <a:xfrm flipV="1">
            <a:off x="3405894" y="2939708"/>
            <a:ext cx="2599198" cy="831427"/>
          </a:xfrm>
          <a:prstGeom prst="bentConnector3">
            <a:avLst>
              <a:gd name="adj1" fmla="val 1787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" name="Shape 3184">
            <a:extLst>
              <a:ext uri="{FF2B5EF4-FFF2-40B4-BE49-F238E27FC236}">
                <a16:creationId xmlns:a16="http://schemas.microsoft.com/office/drawing/2014/main" id="{62371E7B-4BD1-044D-BAB4-97C21039CFF3}"/>
              </a:ext>
            </a:extLst>
          </p:cNvPr>
          <p:cNvSpPr txBox="1"/>
          <p:nvPr/>
        </p:nvSpPr>
        <p:spPr>
          <a:xfrm>
            <a:off x="3993664" y="2761843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Job Submission</a:t>
            </a:r>
          </a:p>
        </p:txBody>
      </p:sp>
      <p:sp>
        <p:nvSpPr>
          <p:cNvPr id="111" name="Shape 652">
            <a:extLst>
              <a:ext uri="{FF2B5EF4-FFF2-40B4-BE49-F238E27FC236}">
                <a16:creationId xmlns:a16="http://schemas.microsoft.com/office/drawing/2014/main" id="{EBCCD6F0-3160-E24A-8779-5DC2F7B3E5DD}"/>
              </a:ext>
            </a:extLst>
          </p:cNvPr>
          <p:cNvSpPr/>
          <p:nvPr/>
        </p:nvSpPr>
        <p:spPr>
          <a:xfrm>
            <a:off x="3752859" y="1220421"/>
            <a:ext cx="1412218" cy="1355679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1163">
            <a:extLst>
              <a:ext uri="{FF2B5EF4-FFF2-40B4-BE49-F238E27FC236}">
                <a16:creationId xmlns:a16="http://schemas.microsoft.com/office/drawing/2014/main" id="{5205EFAD-7F3D-B645-A260-0D5BC6C62232}"/>
              </a:ext>
            </a:extLst>
          </p:cNvPr>
          <p:cNvSpPr/>
          <p:nvPr/>
        </p:nvSpPr>
        <p:spPr>
          <a:xfrm>
            <a:off x="4018449" y="1413109"/>
            <a:ext cx="875608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" name="Shape 1289">
            <a:extLst>
              <a:ext uri="{FF2B5EF4-FFF2-40B4-BE49-F238E27FC236}">
                <a16:creationId xmlns:a16="http://schemas.microsoft.com/office/drawing/2014/main" id="{B5E723C1-504B-6542-B6FA-27EBFAF8F001}"/>
              </a:ext>
            </a:extLst>
          </p:cNvPr>
          <p:cNvGrpSpPr/>
          <p:nvPr/>
        </p:nvGrpSpPr>
        <p:grpSpPr>
          <a:xfrm>
            <a:off x="3910427" y="2017471"/>
            <a:ext cx="1218208" cy="431606"/>
            <a:chOff x="3097960" y="2294398"/>
            <a:chExt cx="1218208" cy="431606"/>
          </a:xfrm>
        </p:grpSpPr>
        <p:sp>
          <p:nvSpPr>
            <p:cNvPr id="113" name="Shape 1290">
              <a:extLst>
                <a:ext uri="{FF2B5EF4-FFF2-40B4-BE49-F238E27FC236}">
                  <a16:creationId xmlns:a16="http://schemas.microsoft.com/office/drawing/2014/main" id="{23B8AD6A-D34D-8B45-9C8B-3E59D078CE0C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Shape 1292">
              <a:extLst>
                <a:ext uri="{FF2B5EF4-FFF2-40B4-BE49-F238E27FC236}">
                  <a16:creationId xmlns:a16="http://schemas.microsoft.com/office/drawing/2014/main" id="{87E61972-57D6-C74D-9135-3107C0D859EC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7" name="Shape 1164">
            <a:extLst>
              <a:ext uri="{FF2B5EF4-FFF2-40B4-BE49-F238E27FC236}">
                <a16:creationId xmlns:a16="http://schemas.microsoft.com/office/drawing/2014/main" id="{92EC052F-6AA3-1043-889C-32B2167A34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1239" y="2100551"/>
            <a:ext cx="203199" cy="2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4292">
            <a:extLst>
              <a:ext uri="{FF2B5EF4-FFF2-40B4-BE49-F238E27FC236}">
                <a16:creationId xmlns:a16="http://schemas.microsoft.com/office/drawing/2014/main" id="{75A52245-938D-E74B-970C-A377DA358F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0457" y="1460697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hape 2285">
            <a:extLst>
              <a:ext uri="{FF2B5EF4-FFF2-40B4-BE49-F238E27FC236}">
                <a16:creationId xmlns:a16="http://schemas.microsoft.com/office/drawing/2014/main" id="{002242C8-5098-9341-9422-07F291A4FF90}"/>
              </a:ext>
            </a:extLst>
          </p:cNvPr>
          <p:cNvCxnSpPr>
            <a:cxnSpLocks/>
            <a:stCxn id="115" idx="0"/>
            <a:endCxn id="39" idx="2"/>
          </p:cNvCxnSpPr>
          <p:nvPr/>
        </p:nvCxnSpPr>
        <p:spPr>
          <a:xfrm flipH="1" flipV="1">
            <a:off x="4456253" y="1694859"/>
            <a:ext cx="0" cy="32261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1" name="Shape 3196">
            <a:extLst>
              <a:ext uri="{FF2B5EF4-FFF2-40B4-BE49-F238E27FC236}">
                <a16:creationId xmlns:a16="http://schemas.microsoft.com/office/drawing/2014/main" id="{955F4BAF-2832-B245-B4D9-58C821D9C345}"/>
              </a:ext>
            </a:extLst>
          </p:cNvPr>
          <p:cNvCxnSpPr>
            <a:cxnSpLocks/>
            <a:endCxn id="39" idx="3"/>
          </p:cNvCxnSpPr>
          <p:nvPr/>
        </p:nvCxnSpPr>
        <p:spPr>
          <a:xfrm rot="16200000" flipV="1">
            <a:off x="4847109" y="1600933"/>
            <a:ext cx="1321623" cy="1227726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2" name="Shape 1149">
            <a:extLst>
              <a:ext uri="{FF2B5EF4-FFF2-40B4-BE49-F238E27FC236}">
                <a16:creationId xmlns:a16="http://schemas.microsoft.com/office/drawing/2014/main" id="{DAA2AB60-D375-904E-88C6-27F17B5DDB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008" y="3215606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3184">
            <a:extLst>
              <a:ext uri="{FF2B5EF4-FFF2-40B4-BE49-F238E27FC236}">
                <a16:creationId xmlns:a16="http://schemas.microsoft.com/office/drawing/2014/main" id="{819FAC9B-075D-4E4C-8CAC-DEB710ED9865}"/>
              </a:ext>
            </a:extLst>
          </p:cNvPr>
          <p:cNvSpPr txBox="1"/>
          <p:nvPr/>
        </p:nvSpPr>
        <p:spPr>
          <a:xfrm>
            <a:off x="2907051" y="2461239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Authorization</a:t>
            </a:r>
          </a:p>
        </p:txBody>
      </p:sp>
      <p:sp>
        <p:nvSpPr>
          <p:cNvPr id="130" name="Shape 1163">
            <a:extLst>
              <a:ext uri="{FF2B5EF4-FFF2-40B4-BE49-F238E27FC236}">
                <a16:creationId xmlns:a16="http://schemas.microsoft.com/office/drawing/2014/main" id="{4F4E8702-9F01-B048-A89C-12E60969F3B6}"/>
              </a:ext>
            </a:extLst>
          </p:cNvPr>
          <p:cNvSpPr/>
          <p:nvPr/>
        </p:nvSpPr>
        <p:spPr>
          <a:xfrm>
            <a:off x="2506281" y="1982256"/>
            <a:ext cx="963231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ARGUS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Shape 4292">
            <a:extLst>
              <a:ext uri="{FF2B5EF4-FFF2-40B4-BE49-F238E27FC236}">
                <a16:creationId xmlns:a16="http://schemas.microsoft.com/office/drawing/2014/main" id="{31DA508F-CEFF-DF42-ABDA-9D42CEFB59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213" y="2029844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2285">
            <a:extLst>
              <a:ext uri="{FF2B5EF4-FFF2-40B4-BE49-F238E27FC236}">
                <a16:creationId xmlns:a16="http://schemas.microsoft.com/office/drawing/2014/main" id="{54BA097B-9EA5-D94F-936B-F101DA245009}"/>
              </a:ext>
            </a:extLst>
          </p:cNvPr>
          <p:cNvCxnSpPr>
            <a:cxnSpLocks/>
            <a:stCxn id="65" idx="0"/>
            <a:endCxn id="130" idx="2"/>
          </p:cNvCxnSpPr>
          <p:nvPr/>
        </p:nvCxnSpPr>
        <p:spPr>
          <a:xfrm flipH="1" flipV="1">
            <a:off x="2987897" y="2264006"/>
            <a:ext cx="0" cy="8892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5" name="Shape 1683">
            <a:extLst>
              <a:ext uri="{FF2B5EF4-FFF2-40B4-BE49-F238E27FC236}">
                <a16:creationId xmlns:a16="http://schemas.microsoft.com/office/drawing/2014/main" id="{5AAD196D-812F-1F49-8708-9D7C7988CF06}"/>
              </a:ext>
            </a:extLst>
          </p:cNvPr>
          <p:cNvGrpSpPr/>
          <p:nvPr/>
        </p:nvGrpSpPr>
        <p:grpSpPr>
          <a:xfrm>
            <a:off x="6539703" y="1756462"/>
            <a:ext cx="927370" cy="386887"/>
            <a:chOff x="479745" y="955949"/>
            <a:chExt cx="927370" cy="386887"/>
          </a:xfrm>
        </p:grpSpPr>
        <p:sp>
          <p:nvSpPr>
            <p:cNvPr id="166" name="Shape 1684">
              <a:extLst>
                <a:ext uri="{FF2B5EF4-FFF2-40B4-BE49-F238E27FC236}">
                  <a16:creationId xmlns:a16="http://schemas.microsoft.com/office/drawing/2014/main" id="{805E8428-7D1C-0A46-A023-D35B42A8311B}"/>
                </a:ext>
              </a:extLst>
            </p:cNvPr>
            <p:cNvSpPr/>
            <p:nvPr/>
          </p:nvSpPr>
          <p:spPr>
            <a:xfrm>
              <a:off x="479745" y="955949"/>
              <a:ext cx="927370" cy="386887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118850" rIns="45700" bIns="1463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Stackdriver</a:t>
              </a:r>
            </a:p>
          </p:txBody>
        </p:sp>
        <p:pic>
          <p:nvPicPr>
            <p:cNvPr id="167" name="Shape 1685" descr="Stackdriver.png">
              <a:extLst>
                <a:ext uri="{FF2B5EF4-FFF2-40B4-BE49-F238E27FC236}">
                  <a16:creationId xmlns:a16="http://schemas.microsoft.com/office/drawing/2014/main" id="{CD877B52-E2C5-EE4D-84B4-2A6B683A132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5076" b="5076"/>
            <a:stretch/>
          </p:blipFill>
          <p:spPr>
            <a:xfrm>
              <a:off x="525979" y="1023241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Shape 2285">
            <a:extLst>
              <a:ext uri="{FF2B5EF4-FFF2-40B4-BE49-F238E27FC236}">
                <a16:creationId xmlns:a16="http://schemas.microsoft.com/office/drawing/2014/main" id="{B8D1F3C8-1C53-A347-9D04-A1696B40F341}"/>
              </a:ext>
            </a:extLst>
          </p:cNvPr>
          <p:cNvCxnSpPr>
            <a:cxnSpLocks/>
          </p:cNvCxnSpPr>
          <p:nvPr/>
        </p:nvCxnSpPr>
        <p:spPr>
          <a:xfrm flipV="1">
            <a:off x="6660232" y="2143349"/>
            <a:ext cx="0" cy="737818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Shape 3184">
            <a:extLst>
              <a:ext uri="{FF2B5EF4-FFF2-40B4-BE49-F238E27FC236}">
                <a16:creationId xmlns:a16="http://schemas.microsoft.com/office/drawing/2014/main" id="{A901DE72-1BDD-0B43-A9A6-6125F2CDD35C}"/>
              </a:ext>
            </a:extLst>
          </p:cNvPr>
          <p:cNvSpPr txBox="1"/>
          <p:nvPr/>
        </p:nvSpPr>
        <p:spPr>
          <a:xfrm>
            <a:off x="6697141" y="2510941"/>
            <a:ext cx="909779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Log (condor logs)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by fluentd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" name="Shape 1349">
            <a:extLst>
              <a:ext uri="{FF2B5EF4-FFF2-40B4-BE49-F238E27FC236}">
                <a16:creationId xmlns:a16="http://schemas.microsoft.com/office/drawing/2014/main" id="{81362E90-F892-E94E-9C24-7DD335F6D83F}"/>
              </a:ext>
            </a:extLst>
          </p:cNvPr>
          <p:cNvGrpSpPr/>
          <p:nvPr/>
        </p:nvGrpSpPr>
        <p:grpSpPr>
          <a:xfrm>
            <a:off x="7456803" y="3949017"/>
            <a:ext cx="1163343" cy="916428"/>
            <a:chOff x="7538634" y="3649287"/>
            <a:chExt cx="1163343" cy="431607"/>
          </a:xfrm>
        </p:grpSpPr>
        <p:sp>
          <p:nvSpPr>
            <p:cNvPr id="74" name="Shape 1350">
              <a:extLst>
                <a:ext uri="{FF2B5EF4-FFF2-40B4-BE49-F238E27FC236}">
                  <a16:creationId xmlns:a16="http://schemas.microsoft.com/office/drawing/2014/main" id="{AFDDC598-260E-DD49-8D30-6BC83315E859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Shape 1352">
              <a:extLst>
                <a:ext uri="{FF2B5EF4-FFF2-40B4-BE49-F238E27FC236}">
                  <a16:creationId xmlns:a16="http://schemas.microsoft.com/office/drawing/2014/main" id="{6E4D6475-CB1D-5449-B958-0441A51C2A0A}"/>
                </a:ext>
              </a:extLst>
            </p:cNvPr>
            <p:cNvSpPr/>
            <p:nvPr/>
          </p:nvSpPr>
          <p:spPr>
            <a:xfrm>
              <a:off x="7538634" y="3649287"/>
              <a:ext cx="107393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SQUID</a:t>
              </a:r>
            </a:p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5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(for Condition DB)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77" name="Shape 4724" descr="Compute-Engine.png">
            <a:extLst>
              <a:ext uri="{FF2B5EF4-FFF2-40B4-BE49-F238E27FC236}">
                <a16:creationId xmlns:a16="http://schemas.microsoft.com/office/drawing/2014/main" id="{123551AE-1B54-684B-ABC0-8874448CD6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7510037" y="4005064"/>
            <a:ext cx="274200" cy="2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163">
            <a:extLst>
              <a:ext uri="{FF2B5EF4-FFF2-40B4-BE49-F238E27FC236}">
                <a16:creationId xmlns:a16="http://schemas.microsoft.com/office/drawing/2014/main" id="{403524B1-7DD1-AD45-8B96-DF33D6DFADF1}"/>
              </a:ext>
            </a:extLst>
          </p:cNvPr>
          <p:cNvSpPr/>
          <p:nvPr/>
        </p:nvSpPr>
        <p:spPr>
          <a:xfrm>
            <a:off x="4235938" y="4589170"/>
            <a:ext cx="963231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BDII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Shape 4292">
            <a:extLst>
              <a:ext uri="{FF2B5EF4-FFF2-40B4-BE49-F238E27FC236}">
                <a16:creationId xmlns:a16="http://schemas.microsoft.com/office/drawing/2014/main" id="{5C99CFAD-29BC-F643-BCA7-0D1E1A11C5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1870" y="4636758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163">
            <a:extLst>
              <a:ext uri="{FF2B5EF4-FFF2-40B4-BE49-F238E27FC236}">
                <a16:creationId xmlns:a16="http://schemas.microsoft.com/office/drawing/2014/main" id="{EA1A8704-8FC5-134C-885D-22079BD4E0D7}"/>
              </a:ext>
            </a:extLst>
          </p:cNvPr>
          <p:cNvSpPr/>
          <p:nvPr/>
        </p:nvSpPr>
        <p:spPr>
          <a:xfrm>
            <a:off x="4237928" y="4947450"/>
            <a:ext cx="963231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Site-BDII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Shape 4292">
            <a:extLst>
              <a:ext uri="{FF2B5EF4-FFF2-40B4-BE49-F238E27FC236}">
                <a16:creationId xmlns:a16="http://schemas.microsoft.com/office/drawing/2014/main" id="{BA32AF8D-4562-8740-AFEF-20913332FE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860" y="4995038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3196">
            <a:extLst>
              <a:ext uri="{FF2B5EF4-FFF2-40B4-BE49-F238E27FC236}">
                <a16:creationId xmlns:a16="http://schemas.microsoft.com/office/drawing/2014/main" id="{12378F4C-382E-0748-81B5-A95B7A3031CD}"/>
              </a:ext>
            </a:extLst>
          </p:cNvPr>
          <p:cNvCxnSpPr>
            <a:cxnSpLocks/>
            <a:stCxn id="51" idx="1"/>
            <a:endCxn id="101" idx="3"/>
          </p:cNvCxnSpPr>
          <p:nvPr/>
        </p:nvCxnSpPr>
        <p:spPr>
          <a:xfrm rot="10800000" flipV="1">
            <a:off x="5199169" y="3165505"/>
            <a:ext cx="832622" cy="15645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7" name="Shape 3196">
            <a:extLst>
              <a:ext uri="{FF2B5EF4-FFF2-40B4-BE49-F238E27FC236}">
                <a16:creationId xmlns:a16="http://schemas.microsoft.com/office/drawing/2014/main" id="{5508DD9D-3D6C-DD4E-9508-4E0A6EFF72BA}"/>
              </a:ext>
            </a:extLst>
          </p:cNvPr>
          <p:cNvCxnSpPr>
            <a:cxnSpLocks/>
            <a:endCxn id="85" idx="1"/>
          </p:cNvCxnSpPr>
          <p:nvPr/>
        </p:nvCxnSpPr>
        <p:spPr>
          <a:xfrm rot="16200000" flipH="1">
            <a:off x="5291293" y="4295149"/>
            <a:ext cx="1937620" cy="345779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2" name="Shape 3184">
            <a:extLst>
              <a:ext uri="{FF2B5EF4-FFF2-40B4-BE49-F238E27FC236}">
                <a16:creationId xmlns:a16="http://schemas.microsoft.com/office/drawing/2014/main" id="{A05B4B16-C1CA-7F4F-B542-944E0F7003DD}"/>
              </a:ext>
            </a:extLst>
          </p:cNvPr>
          <p:cNvSpPr txBox="1"/>
          <p:nvPr/>
        </p:nvSpPr>
        <p:spPr>
          <a:xfrm>
            <a:off x="4302311" y="4398140"/>
            <a:ext cx="816357" cy="281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Site Information</a:t>
            </a:r>
          </a:p>
        </p:txBody>
      </p:sp>
      <p:grpSp>
        <p:nvGrpSpPr>
          <p:cNvPr id="82" name="Shape 1349">
            <a:extLst>
              <a:ext uri="{FF2B5EF4-FFF2-40B4-BE49-F238E27FC236}">
                <a16:creationId xmlns:a16="http://schemas.microsoft.com/office/drawing/2014/main" id="{E414FBDC-7721-014B-A4B6-34B1DD7D6349}"/>
              </a:ext>
            </a:extLst>
          </p:cNvPr>
          <p:cNvGrpSpPr/>
          <p:nvPr/>
        </p:nvGrpSpPr>
        <p:grpSpPr>
          <a:xfrm>
            <a:off x="6432993" y="5031060"/>
            <a:ext cx="1163343" cy="916428"/>
            <a:chOff x="7538634" y="3649287"/>
            <a:chExt cx="1163343" cy="431607"/>
          </a:xfrm>
        </p:grpSpPr>
        <p:sp>
          <p:nvSpPr>
            <p:cNvPr id="83" name="Shape 1350">
              <a:extLst>
                <a:ext uri="{FF2B5EF4-FFF2-40B4-BE49-F238E27FC236}">
                  <a16:creationId xmlns:a16="http://schemas.microsoft.com/office/drawing/2014/main" id="{FF05A73C-B39E-3148-B8DF-4589D7B75A2E}"/>
                </a:ext>
              </a:extLst>
            </p:cNvPr>
            <p:cNvSpPr/>
            <p:nvPr/>
          </p:nvSpPr>
          <p:spPr>
            <a:xfrm>
              <a:off x="7595553" y="3704141"/>
              <a:ext cx="1106424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Shape 1352">
              <a:extLst>
                <a:ext uri="{FF2B5EF4-FFF2-40B4-BE49-F238E27FC236}">
                  <a16:creationId xmlns:a16="http://schemas.microsoft.com/office/drawing/2014/main" id="{2C1F84AB-6756-8A4C-99B0-F38DF330104A}"/>
                </a:ext>
              </a:extLst>
            </p:cNvPr>
            <p:cNvSpPr/>
            <p:nvPr/>
          </p:nvSpPr>
          <p:spPr>
            <a:xfrm>
              <a:off x="7538634" y="3649287"/>
              <a:ext cx="1103700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Xcache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Compute Engine</a:t>
              </a:r>
            </a:p>
          </p:txBody>
        </p:sp>
      </p:grpSp>
      <p:pic>
        <p:nvPicPr>
          <p:cNvPr id="89" name="Shape 4724" descr="Compute-Engine.png">
            <a:extLst>
              <a:ext uri="{FF2B5EF4-FFF2-40B4-BE49-F238E27FC236}">
                <a16:creationId xmlns:a16="http://schemas.microsoft.com/office/drawing/2014/main" id="{D5E6C782-5C85-B24E-8787-1DFE53C00D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076" b="5076"/>
          <a:stretch/>
        </p:blipFill>
        <p:spPr>
          <a:xfrm>
            <a:off x="6526505" y="5085184"/>
            <a:ext cx="274200" cy="2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3206">
            <a:extLst>
              <a:ext uri="{FF2B5EF4-FFF2-40B4-BE49-F238E27FC236}">
                <a16:creationId xmlns:a16="http://schemas.microsoft.com/office/drawing/2014/main" id="{D3977402-3818-DD42-9413-DF9B4C140AFB}"/>
              </a:ext>
            </a:extLst>
          </p:cNvPr>
          <p:cNvCxnSpPr>
            <a:cxnSpLocks/>
          </p:cNvCxnSpPr>
          <p:nvPr/>
        </p:nvCxnSpPr>
        <p:spPr>
          <a:xfrm>
            <a:off x="3496472" y="5383643"/>
            <a:ext cx="2501379" cy="0"/>
          </a:xfrm>
          <a:prstGeom prst="straightConnector1">
            <a:avLst/>
          </a:prstGeom>
          <a:noFill/>
          <a:ln w="12700" cap="flat" cmpd="sng">
            <a:solidFill>
              <a:srgbClr val="3A7DF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8" name="Shape 3184">
            <a:extLst>
              <a:ext uri="{FF2B5EF4-FFF2-40B4-BE49-F238E27FC236}">
                <a16:creationId xmlns:a16="http://schemas.microsoft.com/office/drawing/2014/main" id="{7A4C14FF-31D7-A845-AF26-0201C72BE2DE}"/>
              </a:ext>
            </a:extLst>
          </p:cNvPr>
          <p:cNvSpPr txBox="1"/>
          <p:nvPr/>
        </p:nvSpPr>
        <p:spPr>
          <a:xfrm>
            <a:off x="3923928" y="5411669"/>
            <a:ext cx="1422948" cy="175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Prepare before starting WNs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Shape 3184">
            <a:extLst>
              <a:ext uri="{FF2B5EF4-FFF2-40B4-BE49-F238E27FC236}">
                <a16:creationId xmlns:a16="http://schemas.microsoft.com/office/drawing/2014/main" id="{C28162F6-ED7C-4043-9511-C6DA0778289B}"/>
              </a:ext>
            </a:extLst>
          </p:cNvPr>
          <p:cNvSpPr txBox="1"/>
          <p:nvPr/>
        </p:nvSpPr>
        <p:spPr>
          <a:xfrm>
            <a:off x="7890410" y="5231414"/>
            <a:ext cx="576856" cy="40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Required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machines</a:t>
            </a:r>
            <a:endParaRPr lang="en-US" sz="800" b="0" i="0" u="none" strike="noStrike" cap="none" dirty="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" name="Shape 1314">
            <a:extLst>
              <a:ext uri="{FF2B5EF4-FFF2-40B4-BE49-F238E27FC236}">
                <a16:creationId xmlns:a16="http://schemas.microsoft.com/office/drawing/2014/main" id="{79739091-4F00-F045-ABC3-1D6D22068BD0}"/>
              </a:ext>
            </a:extLst>
          </p:cNvPr>
          <p:cNvGrpSpPr/>
          <p:nvPr/>
        </p:nvGrpSpPr>
        <p:grpSpPr>
          <a:xfrm>
            <a:off x="7803722" y="2308670"/>
            <a:ext cx="1044387" cy="382226"/>
            <a:chOff x="6232092" y="955949"/>
            <a:chExt cx="1044387" cy="382226"/>
          </a:xfrm>
        </p:grpSpPr>
        <p:sp>
          <p:nvSpPr>
            <p:cNvPr id="126" name="Shape 1315">
              <a:extLst>
                <a:ext uri="{FF2B5EF4-FFF2-40B4-BE49-F238E27FC236}">
                  <a16:creationId xmlns:a16="http://schemas.microsoft.com/office/drawing/2014/main" id="{88A25BF8-85DB-414C-A71F-B435C29B41A4}"/>
                </a:ext>
              </a:extLst>
            </p:cNvPr>
            <p:cNvSpPr/>
            <p:nvPr/>
          </p:nvSpPr>
          <p:spPr>
            <a:xfrm>
              <a:off x="6232092" y="955949"/>
              <a:ext cx="1044387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</a:p>
          </p:txBody>
        </p:sp>
        <p:pic>
          <p:nvPicPr>
            <p:cNvPr id="127" name="Shape 1316" descr="Cloud-Storage.png">
              <a:extLst>
                <a:ext uri="{FF2B5EF4-FFF2-40B4-BE49-F238E27FC236}">
                  <a16:creationId xmlns:a16="http://schemas.microsoft.com/office/drawing/2014/main" id="{2A4D8B0C-E143-E249-9803-945C5CF5FD3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5076" b="5076"/>
            <a:stretch/>
          </p:blipFill>
          <p:spPr>
            <a:xfrm>
              <a:off x="6276360" y="1026162"/>
              <a:ext cx="274200" cy="246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8" name="Shape 3196">
            <a:extLst>
              <a:ext uri="{FF2B5EF4-FFF2-40B4-BE49-F238E27FC236}">
                <a16:creationId xmlns:a16="http://schemas.microsoft.com/office/drawing/2014/main" id="{AF8E24C0-0215-0B45-A455-A9DA22167BFE}"/>
              </a:ext>
            </a:extLst>
          </p:cNvPr>
          <p:cNvCxnSpPr>
            <a:cxnSpLocks/>
            <a:stCxn id="126" idx="2"/>
            <a:endCxn id="49" idx="3"/>
          </p:cNvCxnSpPr>
          <p:nvPr/>
        </p:nvCxnSpPr>
        <p:spPr>
          <a:xfrm rot="5400000">
            <a:off x="7511217" y="2400905"/>
            <a:ext cx="524709" cy="1104690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Shape 3184">
            <a:extLst>
              <a:ext uri="{FF2B5EF4-FFF2-40B4-BE49-F238E27FC236}">
                <a16:creationId xmlns:a16="http://schemas.microsoft.com/office/drawing/2014/main" id="{FE10C623-5DFD-F346-BE35-CC497693473E}"/>
              </a:ext>
            </a:extLst>
          </p:cNvPr>
          <p:cNvSpPr txBox="1"/>
          <p:nvPr/>
        </p:nvSpPr>
        <p:spPr>
          <a:xfrm>
            <a:off x="7539583" y="3087248"/>
            <a:ext cx="723890" cy="26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ool_password</a:t>
            </a:r>
          </a:p>
        </p:txBody>
      </p:sp>
      <p:cxnSp>
        <p:nvCxnSpPr>
          <p:cNvPr id="134" name="Shape 3196">
            <a:extLst>
              <a:ext uri="{FF2B5EF4-FFF2-40B4-BE49-F238E27FC236}">
                <a16:creationId xmlns:a16="http://schemas.microsoft.com/office/drawing/2014/main" id="{AC472AF5-FB54-6E4F-849A-72E39EF661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01163" y="4730045"/>
            <a:ext cx="404997" cy="35827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Shape 3196">
            <a:extLst>
              <a:ext uri="{FF2B5EF4-FFF2-40B4-BE49-F238E27FC236}">
                <a16:creationId xmlns:a16="http://schemas.microsoft.com/office/drawing/2014/main" id="{FCDBE975-1731-FD44-B2AE-DE43F7488C27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7221226" y="3441472"/>
            <a:ext cx="772544" cy="507545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0" name="Shape 3196">
            <a:extLst>
              <a:ext uri="{FF2B5EF4-FFF2-40B4-BE49-F238E27FC236}">
                <a16:creationId xmlns:a16="http://schemas.microsoft.com/office/drawing/2014/main" id="{4B17D2E6-B2D0-4942-80EC-953971CA0E28}"/>
              </a:ext>
            </a:extLst>
          </p:cNvPr>
          <p:cNvCxnSpPr>
            <a:cxnSpLocks/>
            <a:stCxn id="41" idx="2"/>
          </p:cNvCxnSpPr>
          <p:nvPr/>
        </p:nvCxnSpPr>
        <p:spPr>
          <a:xfrm rot="16200000" flipH="1">
            <a:off x="7873607" y="3771914"/>
            <a:ext cx="90642" cy="2305242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9" name="Shape 3196">
            <a:extLst>
              <a:ext uri="{FF2B5EF4-FFF2-40B4-BE49-F238E27FC236}">
                <a16:creationId xmlns:a16="http://schemas.microsoft.com/office/drawing/2014/main" id="{01587415-A5A4-9A49-A935-B943800B050D}"/>
              </a:ext>
            </a:extLst>
          </p:cNvPr>
          <p:cNvCxnSpPr>
            <a:cxnSpLocks/>
            <a:stCxn id="74" idx="3"/>
          </p:cNvCxnSpPr>
          <p:nvPr/>
        </p:nvCxnSpPr>
        <p:spPr>
          <a:xfrm flipV="1">
            <a:off x="8620146" y="4465466"/>
            <a:ext cx="439728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9" name="Shape 3196">
            <a:extLst>
              <a:ext uri="{FF2B5EF4-FFF2-40B4-BE49-F238E27FC236}">
                <a16:creationId xmlns:a16="http://schemas.microsoft.com/office/drawing/2014/main" id="{527E353B-B65C-744A-AAE6-E6F70038D649}"/>
              </a:ext>
            </a:extLst>
          </p:cNvPr>
          <p:cNvCxnSpPr>
            <a:cxnSpLocks/>
          </p:cNvCxnSpPr>
          <p:nvPr/>
        </p:nvCxnSpPr>
        <p:spPr>
          <a:xfrm>
            <a:off x="4894057" y="1634367"/>
            <a:ext cx="1538936" cy="3882865"/>
          </a:xfrm>
          <a:prstGeom prst="bentConnector3">
            <a:avLst>
              <a:gd name="adj1" fmla="val 60334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Shape 3460">
            <a:extLst>
              <a:ext uri="{FF2B5EF4-FFF2-40B4-BE49-F238E27FC236}">
                <a16:creationId xmlns:a16="http://schemas.microsoft.com/office/drawing/2014/main" id="{6F1755C8-7A12-6A40-8996-6E263C05C592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7043124" y="5947488"/>
            <a:ext cx="0" cy="480746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Shape 3196">
            <a:extLst>
              <a:ext uri="{FF2B5EF4-FFF2-40B4-BE49-F238E27FC236}">
                <a16:creationId xmlns:a16="http://schemas.microsoft.com/office/drawing/2014/main" id="{51C78A04-9A6F-B345-B004-3646FA889DC0}"/>
              </a:ext>
            </a:extLst>
          </p:cNvPr>
          <p:cNvCxnSpPr>
            <a:cxnSpLocks/>
            <a:stCxn id="95" idx="1"/>
            <a:endCxn id="80" idx="1"/>
          </p:cNvCxnSpPr>
          <p:nvPr/>
        </p:nvCxnSpPr>
        <p:spPr>
          <a:xfrm rot="10800000" flipH="1">
            <a:off x="2472083" y="3771136"/>
            <a:ext cx="141735" cy="1499659"/>
          </a:xfrm>
          <a:prstGeom prst="bentConnector3">
            <a:avLst>
              <a:gd name="adj1" fmla="val -161287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Shape 3184">
            <a:extLst>
              <a:ext uri="{FF2B5EF4-FFF2-40B4-BE49-F238E27FC236}">
                <a16:creationId xmlns:a16="http://schemas.microsoft.com/office/drawing/2014/main" id="{2049F523-D94C-3C40-A3E0-B6C5E5D1C89F}"/>
              </a:ext>
            </a:extLst>
          </p:cNvPr>
          <p:cNvSpPr txBox="1"/>
          <p:nvPr/>
        </p:nvSpPr>
        <p:spPr>
          <a:xfrm>
            <a:off x="2268886" y="4485199"/>
            <a:ext cx="742522" cy="38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Update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WN list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E82E34-EE77-F049-A441-9FFE685458F7}"/>
              </a:ext>
            </a:extLst>
          </p:cNvPr>
          <p:cNvSpPr/>
          <p:nvPr/>
        </p:nvSpPr>
        <p:spPr>
          <a:xfrm>
            <a:off x="2411760" y="6060700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GCE Instance limit for R&amp;D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100" dirty="0"/>
              <a:t>1 vCPU instances: </a:t>
            </a:r>
            <a:r>
              <a:rPr lang="en-US" altLang="ja-JP" sz="1100" dirty="0" err="1"/>
              <a:t>Memoery</a:t>
            </a:r>
            <a:r>
              <a:rPr lang="en-US" altLang="ja-JP" sz="1100" dirty="0"/>
              <a:t> 2.6GB, Disk 50GB, max 200 instances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100" dirty="0"/>
              <a:t>8 vCPU instances: Memory 19.2GB, Disk 150GB, max 100 instances</a:t>
            </a:r>
          </a:p>
          <a:p>
            <a:r>
              <a:rPr lang="en-US" altLang="ja-JP" sz="1100" dirty="0">
                <a:solidFill>
                  <a:srgbClr val="FF0000"/>
                </a:solidFill>
              </a:rPr>
              <a:t>     → Total vCPU max: 1000 </a:t>
            </a:r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筆記具 が含まれている画像&#10;&#10;自動的に生成された説明">
            <a:extLst>
              <a:ext uri="{FF2B5EF4-FFF2-40B4-BE49-F238E27FC236}">
                <a16:creationId xmlns:a16="http://schemas.microsoft.com/office/drawing/2014/main" id="{2F4BD4C0-F138-804B-99D2-88BF7DBE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94" y="4509120"/>
            <a:ext cx="4659606" cy="192721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E07B979-C34B-A640-878A-99D0E76FF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76" y="959459"/>
            <a:ext cx="2325661" cy="2678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22C88CD-4A73-5648-BA75-C39A058B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8" y="1021485"/>
            <a:ext cx="2325661" cy="26380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028CDF-C940-0F4F-A114-CEB87FE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Jobs Running on GCP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F3A622-66C2-3F4A-AB23-8BB9C5CA3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2931B4-268C-5948-AF66-D88B53E4C5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AA8673-83A5-4A49-82FD-DC2BF78B43B1}"/>
              </a:ext>
            </a:extLst>
          </p:cNvPr>
          <p:cNvSpPr txBox="1"/>
          <p:nvPr/>
        </p:nvSpPr>
        <p:spPr>
          <a:xfrm>
            <a:off x="6628719" y="4798430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</a:rPr>
              <a:t>Analysis job: 1core idle</a:t>
            </a:r>
            <a:r>
              <a:rPr kumimoji="1" lang="en-US" altLang="ja-JP" sz="1200" dirty="0">
                <a:solidFill>
                  <a:srgbClr val="00B050"/>
                </a:solidFill>
              </a:rPr>
              <a:t> </a:t>
            </a:r>
          </a:p>
          <a:p>
            <a:r>
              <a:rPr lang="en-US" altLang="ja-JP" sz="1200" dirty="0">
                <a:solidFill>
                  <a:srgbClr val="0070C0"/>
                </a:solidFill>
              </a:rPr>
              <a:t>Production job: 8cores idle</a:t>
            </a:r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Analysis job: 1core running </a:t>
            </a:r>
            <a:endParaRPr kumimoji="1" lang="en-US" altLang="ja-JP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Production job: 8cores running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C60180-E94C-E846-B696-7AD02399B5A9}"/>
              </a:ext>
            </a:extLst>
          </p:cNvPr>
          <p:cNvSpPr txBox="1"/>
          <p:nvPr/>
        </p:nvSpPr>
        <p:spPr>
          <a:xfrm>
            <a:off x="2138905" y="3789791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Number of jobs</a:t>
            </a:r>
            <a:endParaRPr kumimoji="1"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9F9D488-BBC7-A649-A60B-7F31304C4F80}"/>
              </a:ext>
            </a:extLst>
          </p:cNvPr>
          <p:cNvSpPr txBox="1"/>
          <p:nvPr/>
        </p:nvSpPr>
        <p:spPr>
          <a:xfrm>
            <a:off x="5048097" y="3785116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Number of vCPUs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019197-ABA1-6045-86FB-948FC16F170D}"/>
              </a:ext>
            </a:extLst>
          </p:cNvPr>
          <p:cNvSpPr txBox="1"/>
          <p:nvPr/>
        </p:nvSpPr>
        <p:spPr>
          <a:xfrm>
            <a:off x="5201144" y="104363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Analysis job: 1core</a:t>
            </a:r>
          </a:p>
          <a:p>
            <a:r>
              <a:rPr lang="en-US" altLang="ja-JP" sz="1200" dirty="0">
                <a:solidFill>
                  <a:srgbClr val="7030A0"/>
                </a:solidFill>
              </a:rPr>
              <a:t>P</a:t>
            </a:r>
            <a:r>
              <a:rPr kumimoji="1" lang="en-US" altLang="ja-JP" sz="1200" dirty="0">
                <a:solidFill>
                  <a:srgbClr val="7030A0"/>
                </a:solidFill>
              </a:rPr>
              <a:t>roductio</a:t>
            </a:r>
            <a:r>
              <a:rPr lang="en-US" altLang="ja-JP" sz="1200" dirty="0">
                <a:solidFill>
                  <a:srgbClr val="7030A0"/>
                </a:solidFill>
              </a:rPr>
              <a:t>n job: 1core</a:t>
            </a:r>
            <a:r>
              <a:rPr kumimoji="1" lang="en-US" altLang="ja-JP" sz="1200" dirty="0">
                <a:solidFill>
                  <a:srgbClr val="7030A0"/>
                </a:solidFill>
              </a:rPr>
              <a:t> 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P</a:t>
            </a:r>
            <a:r>
              <a:rPr kumimoji="1" lang="en-US" altLang="ja-JP" sz="1200" dirty="0">
                <a:solidFill>
                  <a:srgbClr val="00B050"/>
                </a:solidFill>
              </a:rPr>
              <a:t>roduction job: 8cores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B321CA-4368-4744-BC11-E70CCBEBDFFD}"/>
              </a:ext>
            </a:extLst>
          </p:cNvPr>
          <p:cNvSpPr txBox="1"/>
          <p:nvPr/>
        </p:nvSpPr>
        <p:spPr>
          <a:xfrm>
            <a:off x="2843808" y="74608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Monitors of job </a:t>
            </a:r>
            <a:r>
              <a:rPr lang="en-US" altLang="ja-JP" dirty="0"/>
              <a:t>starting time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A73539-7640-DC47-9C4B-C2684EB4B424}"/>
              </a:ext>
            </a:extLst>
          </p:cNvPr>
          <p:cNvSpPr txBox="1"/>
          <p:nvPr/>
        </p:nvSpPr>
        <p:spPr>
          <a:xfrm>
            <a:off x="3093069" y="6374804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HTCondor status monitor</a:t>
            </a:r>
            <a:endParaRPr kumimoji="1" lang="ja-JP" altLang="en-US" sz="1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44E6098-2201-7D42-989E-E82A99320292}"/>
              </a:ext>
            </a:extLst>
          </p:cNvPr>
          <p:cNvSpPr txBox="1"/>
          <p:nvPr/>
        </p:nvSpPr>
        <p:spPr>
          <a:xfrm rot="16200000">
            <a:off x="1165736" y="4991286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vCPUs</a:t>
            </a:r>
            <a:endParaRPr kumimoji="1"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598CEE-A4E5-DA44-A59C-527143E44971}"/>
              </a:ext>
            </a:extLst>
          </p:cNvPr>
          <p:cNvSpPr txBox="1"/>
          <p:nvPr/>
        </p:nvSpPr>
        <p:spPr>
          <a:xfrm>
            <a:off x="6129385" y="503959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1.0k</a:t>
            </a:r>
            <a:endParaRPr kumimoji="1" lang="ja-JP" altLang="en-US" sz="11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15B693-D145-9E4E-9A80-B4E4CA0547CB}"/>
              </a:ext>
            </a:extLst>
          </p:cNvPr>
          <p:cNvSpPr txBox="1"/>
          <p:nvPr/>
        </p:nvSpPr>
        <p:spPr>
          <a:xfrm>
            <a:off x="6137460" y="443711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2</a:t>
            </a:r>
            <a:r>
              <a:rPr kumimoji="1" lang="en-US" altLang="ja-JP" sz="1100" dirty="0"/>
              <a:t>.0k</a:t>
            </a:r>
            <a:endParaRPr kumimoji="1" lang="ja-JP" altLang="en-US" sz="11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25CC55B-538D-2948-B5B9-3277F8E6B120}"/>
              </a:ext>
            </a:extLst>
          </p:cNvPr>
          <p:cNvSpPr txBox="1"/>
          <p:nvPr/>
        </p:nvSpPr>
        <p:spPr>
          <a:xfrm>
            <a:off x="6253002" y="557490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0</a:t>
            </a:r>
            <a:endParaRPr kumimoji="1" lang="ja-JP" altLang="en-US" sz="11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03531B9-33D3-FE48-9FA2-70E0AB5D14B1}"/>
              </a:ext>
            </a:extLst>
          </p:cNvPr>
          <p:cNvSpPr txBox="1"/>
          <p:nvPr/>
        </p:nvSpPr>
        <p:spPr>
          <a:xfrm>
            <a:off x="1861264" y="101109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Analysis job: 1core</a:t>
            </a:r>
          </a:p>
          <a:p>
            <a:r>
              <a:rPr lang="en-US" altLang="ja-JP" sz="1200" dirty="0">
                <a:solidFill>
                  <a:srgbClr val="7030A0"/>
                </a:solidFill>
              </a:rPr>
              <a:t>P</a:t>
            </a:r>
            <a:r>
              <a:rPr kumimoji="1" lang="en-US" altLang="ja-JP" sz="1200" dirty="0">
                <a:solidFill>
                  <a:srgbClr val="7030A0"/>
                </a:solidFill>
              </a:rPr>
              <a:t>roductio</a:t>
            </a:r>
            <a:r>
              <a:rPr lang="en-US" altLang="ja-JP" sz="1200" dirty="0">
                <a:solidFill>
                  <a:srgbClr val="7030A0"/>
                </a:solidFill>
              </a:rPr>
              <a:t>n job: 1core</a:t>
            </a:r>
            <a:r>
              <a:rPr kumimoji="1" lang="en-US" altLang="ja-JP" sz="1200" dirty="0">
                <a:solidFill>
                  <a:srgbClr val="7030A0"/>
                </a:solidFill>
              </a:rPr>
              <a:t> 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P</a:t>
            </a:r>
            <a:r>
              <a:rPr kumimoji="1" lang="en-US" altLang="ja-JP" sz="1200" dirty="0">
                <a:solidFill>
                  <a:srgbClr val="00B050"/>
                </a:solidFill>
              </a:rPr>
              <a:t>roduction job: 8cores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2312787-909F-CF43-B0E2-64269713A969}"/>
              </a:ext>
            </a:extLst>
          </p:cNvPr>
          <p:cNvCxnSpPr/>
          <p:nvPr/>
        </p:nvCxnSpPr>
        <p:spPr>
          <a:xfrm>
            <a:off x="4788024" y="4180901"/>
            <a:ext cx="0" cy="1480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BD1D7B4-0224-FA4C-8D8C-E3D6427555EF}"/>
              </a:ext>
            </a:extLst>
          </p:cNvPr>
          <p:cNvCxnSpPr/>
          <p:nvPr/>
        </p:nvCxnSpPr>
        <p:spPr>
          <a:xfrm>
            <a:off x="5213968" y="4180901"/>
            <a:ext cx="0" cy="1480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6F06962-9BF1-344D-8FE7-47DDBD81A018}"/>
              </a:ext>
            </a:extLst>
          </p:cNvPr>
          <p:cNvCxnSpPr>
            <a:cxnSpLocks/>
          </p:cNvCxnSpPr>
          <p:nvPr/>
        </p:nvCxnSpPr>
        <p:spPr>
          <a:xfrm flipH="1">
            <a:off x="4784545" y="4293096"/>
            <a:ext cx="416599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4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5F29A-0748-1F41-B8B2-814366E4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Tokyo regional analysis center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336509-1DFA-334E-8F01-E5B91C12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507288" cy="2502971"/>
          </a:xfrm>
        </p:spPr>
        <p:txBody>
          <a:bodyPr/>
          <a:lstStyle/>
          <a:p>
            <a:r>
              <a:rPr lang="en-US" altLang="ja-JP" dirty="0"/>
              <a:t>The computing center at ICEPP, the University of Tokyo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Supports ATLAS VO as one of the WLCG Tier2 sites</a:t>
            </a:r>
          </a:p>
          <a:p>
            <a:pPr lvl="1"/>
            <a:r>
              <a:rPr lang="en-US" altLang="ja-JP" dirty="0"/>
              <a:t>Provides local resources to the ATLAS Japan group, too</a:t>
            </a:r>
          </a:p>
          <a:p>
            <a:r>
              <a:rPr lang="en-US" altLang="ja-JP" dirty="0"/>
              <a:t>All hardware devices are supplied by the three years rental</a:t>
            </a:r>
          </a:p>
          <a:p>
            <a:r>
              <a:rPr lang="en-US" altLang="ja-JP" dirty="0"/>
              <a:t>Current system (Starting from Jan/2019):</a:t>
            </a:r>
          </a:p>
          <a:p>
            <a:pPr lvl="1"/>
            <a:r>
              <a:rPr lang="en-US" altLang="ja-JP" dirty="0"/>
              <a:t>Worker node: </a:t>
            </a:r>
            <a:r>
              <a:rPr lang="en-US" altLang="ja-JP" dirty="0">
                <a:solidFill>
                  <a:srgbClr val="FF0000"/>
                </a:solidFill>
              </a:rPr>
              <a:t>10,752cores (HS06: 18.97/core)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/>
              <a:t>(7,680 for WLCG, 145689.6 HS06*cores), 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3.0GB/core</a:t>
            </a:r>
          </a:p>
          <a:p>
            <a:pPr lvl="1"/>
            <a:r>
              <a:rPr lang="en-US" altLang="ja-JP" dirty="0"/>
              <a:t>File server: </a:t>
            </a:r>
            <a:r>
              <a:rPr lang="en-US" altLang="ja-JP" dirty="0">
                <a:solidFill>
                  <a:srgbClr val="FF0000"/>
                </a:solidFill>
              </a:rPr>
              <a:t>15,840TB</a:t>
            </a:r>
            <a:r>
              <a:rPr lang="en-US" altLang="ja-JP" dirty="0"/>
              <a:t>,</a:t>
            </a:r>
            <a:br>
              <a:rPr lang="en-US" altLang="ja-JP" dirty="0"/>
            </a:br>
            <a:r>
              <a:rPr lang="en-US" altLang="ja-JP" dirty="0"/>
              <a:t>(10,560TB for WLCG)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AA43EC-432B-5F46-93D1-CAA11F95A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FFDD75-0508-604D-B533-3D3335626B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59696D0-FE0B-8249-9424-53A3E56DD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72" y="4365104"/>
            <a:ext cx="4248039" cy="22071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1233D20-0C5F-4247-9CB1-1745D728C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88" y="5352913"/>
            <a:ext cx="1937454" cy="14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AE4A4E-3739-3640-B9A0-0F40430B3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8" y="3129064"/>
            <a:ext cx="1937455" cy="144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2301192-EBE8-5746-8E88-1B60D5003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28" y="3912913"/>
            <a:ext cx="1937455" cy="1440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DC230A-D360-1D42-9CDE-95EB45BFF25D}"/>
              </a:ext>
            </a:extLst>
          </p:cNvPr>
          <p:cNvSpPr txBox="1"/>
          <p:nvPr/>
        </p:nvSpPr>
        <p:spPr>
          <a:xfrm>
            <a:off x="3885628" y="4986306"/>
            <a:ext cx="13773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Tape library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3B4511-11EA-ED4B-A7B5-E92BDC68A7F6}"/>
              </a:ext>
            </a:extLst>
          </p:cNvPr>
          <p:cNvSpPr txBox="1"/>
          <p:nvPr/>
        </p:nvSpPr>
        <p:spPr>
          <a:xfrm>
            <a:off x="6911648" y="4198869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Disk storage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7C99AA-49EF-1546-9CD6-5BC456415882}"/>
              </a:ext>
            </a:extLst>
          </p:cNvPr>
          <p:cNvSpPr txBox="1"/>
          <p:nvPr/>
        </p:nvSpPr>
        <p:spPr>
          <a:xfrm>
            <a:off x="5849888" y="6423581"/>
            <a:ext cx="1501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Worker node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ED0C36-C221-EC43-B366-F0AE772DB24C}"/>
              </a:ext>
            </a:extLst>
          </p:cNvPr>
          <p:cNvSpPr txBox="1"/>
          <p:nvPr/>
        </p:nvSpPr>
        <p:spPr>
          <a:xfrm>
            <a:off x="4055487" y="62946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~270m</a:t>
            </a:r>
            <a:r>
              <a:rPr kumimoji="1" lang="en-US" altLang="ja-JP" sz="1200" baseline="30000" dirty="0">
                <a:solidFill>
                  <a:schemeClr val="bg1"/>
                </a:solidFill>
              </a:rPr>
              <a:t>2</a:t>
            </a:r>
            <a:endParaRPr kumimoji="1" lang="ja-JP" altLang="en-US" sz="1200" baseline="30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4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692">
            <a:extLst>
              <a:ext uri="{FF2B5EF4-FFF2-40B4-BE49-F238E27FC236}">
                <a16:creationId xmlns:a16="http://schemas.microsoft.com/office/drawing/2014/main" id="{19151CB5-3C1E-0D44-B558-7B0CE72AE833}"/>
              </a:ext>
            </a:extLst>
          </p:cNvPr>
          <p:cNvSpPr/>
          <p:nvPr/>
        </p:nvSpPr>
        <p:spPr>
          <a:xfrm>
            <a:off x="4461630" y="1021394"/>
            <a:ext cx="1622538" cy="2033659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AF3FB9-D7E9-D64F-B03D-D88DE5A9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kumimoji="1" lang="en-US" altLang="ja-JP" dirty="0"/>
              <a:t>1 </a:t>
            </a:r>
            <a:r>
              <a:rPr lang="en-US" altLang="ja-JP" dirty="0"/>
              <a:t>D</a:t>
            </a:r>
            <a:r>
              <a:rPr kumimoji="1" lang="en-US" altLang="ja-JP" dirty="0"/>
              <a:t>ay Real Cost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C41289-123D-D341-8BB2-9C0FC0564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5067A6-5C88-C042-97AE-F09ABE3014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D461E972-8442-DE47-B34B-9C1B91E3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215791"/>
            <a:ext cx="7643192" cy="120697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/>
              <a:t>Hybrid system:</a:t>
            </a:r>
            <a:r>
              <a:rPr lang="ja-JP" altLang="en-US" sz="1400"/>
              <a:t>　</a:t>
            </a:r>
            <a:r>
              <a:rPr lang="en-US" altLang="ja-JP" sz="1400" dirty="0"/>
              <a:t>1k cores, 2.4GB/core memory</a:t>
            </a:r>
          </a:p>
          <a:p>
            <a:pPr lvl="1"/>
            <a:r>
              <a:rPr lang="en-US" altLang="ja-JP" sz="1200" dirty="0"/>
              <a:t>Cost for month (x30), with 20k  cores (x20): </a:t>
            </a:r>
            <a:r>
              <a:rPr lang="en-US" altLang="ja-JP" sz="1200" dirty="0">
                <a:solidFill>
                  <a:srgbClr val="FF0000"/>
                </a:solidFill>
              </a:rPr>
              <a:t>~$240k + on-premises costs </a:t>
            </a:r>
          </a:p>
        </p:txBody>
      </p:sp>
      <p:sp>
        <p:nvSpPr>
          <p:cNvPr id="41" name="Shape 685">
            <a:extLst>
              <a:ext uri="{FF2B5EF4-FFF2-40B4-BE49-F238E27FC236}">
                <a16:creationId xmlns:a16="http://schemas.microsoft.com/office/drawing/2014/main" id="{E6834033-6904-054D-9269-F7D703CA0555}"/>
              </a:ext>
            </a:extLst>
          </p:cNvPr>
          <p:cNvSpPr/>
          <p:nvPr/>
        </p:nvSpPr>
        <p:spPr>
          <a:xfrm>
            <a:off x="4544011" y="1576979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Shape 1289">
            <a:extLst>
              <a:ext uri="{FF2B5EF4-FFF2-40B4-BE49-F238E27FC236}">
                <a16:creationId xmlns:a16="http://schemas.microsoft.com/office/drawing/2014/main" id="{6073A4FB-C092-9C49-B29A-D4B3FFAE4B3A}"/>
              </a:ext>
            </a:extLst>
          </p:cNvPr>
          <p:cNvGrpSpPr/>
          <p:nvPr/>
        </p:nvGrpSpPr>
        <p:grpSpPr>
          <a:xfrm>
            <a:off x="4643071" y="1707923"/>
            <a:ext cx="1218208" cy="431606"/>
            <a:chOff x="3097960" y="2294398"/>
            <a:chExt cx="1218208" cy="431606"/>
          </a:xfrm>
        </p:grpSpPr>
        <p:sp>
          <p:nvSpPr>
            <p:cNvPr id="43" name="Shape 1290">
              <a:extLst>
                <a:ext uri="{FF2B5EF4-FFF2-40B4-BE49-F238E27FC236}">
                  <a16:creationId xmlns:a16="http://schemas.microsoft.com/office/drawing/2014/main" id="{9C10EDC1-C91C-0645-9FF3-5A036FE600EE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Shape 1292">
              <a:extLst>
                <a:ext uri="{FF2B5EF4-FFF2-40B4-BE49-F238E27FC236}">
                  <a16:creationId xmlns:a16="http://schemas.microsoft.com/office/drawing/2014/main" id="{E0FFF8E8-202A-BB40-8EEB-BCD61B78D404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5" name="Shape 4292">
            <a:extLst>
              <a:ext uri="{FF2B5EF4-FFF2-40B4-BE49-F238E27FC236}">
                <a16:creationId xmlns:a16="http://schemas.microsoft.com/office/drawing/2014/main" id="{B6AAFB19-B157-8540-9742-A455070DFC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7904" y="1792756"/>
            <a:ext cx="203199" cy="2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693">
            <a:extLst>
              <a:ext uri="{FF2B5EF4-FFF2-40B4-BE49-F238E27FC236}">
                <a16:creationId xmlns:a16="http://schemas.microsoft.com/office/drawing/2014/main" id="{EB56A009-365A-1248-A510-ABD8686BDF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4748" y="1077530"/>
            <a:ext cx="1329665" cy="173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Shape 5393">
            <a:extLst>
              <a:ext uri="{FF2B5EF4-FFF2-40B4-BE49-F238E27FC236}">
                <a16:creationId xmlns:a16="http://schemas.microsoft.com/office/drawing/2014/main" id="{A183A8EB-F1F8-A649-A6EE-92AF1769F4AD}"/>
              </a:ext>
            </a:extLst>
          </p:cNvPr>
          <p:cNvGrpSpPr/>
          <p:nvPr/>
        </p:nvGrpSpPr>
        <p:grpSpPr>
          <a:xfrm>
            <a:off x="2447712" y="1035301"/>
            <a:ext cx="1894516" cy="2033659"/>
            <a:chOff x="2178038" y="1054762"/>
            <a:chExt cx="931892" cy="488021"/>
          </a:xfrm>
        </p:grpSpPr>
        <p:sp>
          <p:nvSpPr>
            <p:cNvPr id="49" name="Shape 5394">
              <a:extLst>
                <a:ext uri="{FF2B5EF4-FFF2-40B4-BE49-F238E27FC236}">
                  <a16:creationId xmlns:a16="http://schemas.microsoft.com/office/drawing/2014/main" id="{C9B1CCF1-A3DC-844A-A23F-ED11EF8CD075}"/>
                </a:ext>
              </a:extLst>
            </p:cNvPr>
            <p:cNvSpPr/>
            <p:nvPr/>
          </p:nvSpPr>
          <p:spPr>
            <a:xfrm>
              <a:off x="2178038" y="1054762"/>
              <a:ext cx="931892" cy="48802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395">
              <a:extLst>
                <a:ext uri="{FF2B5EF4-FFF2-40B4-BE49-F238E27FC236}">
                  <a16:creationId xmlns:a16="http://schemas.microsoft.com/office/drawing/2014/main" id="{E519E449-AE63-2D48-94C9-52B1B8D8DBC1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" name="Shape 640">
            <a:extLst>
              <a:ext uri="{FF2B5EF4-FFF2-40B4-BE49-F238E27FC236}">
                <a16:creationId xmlns:a16="http://schemas.microsoft.com/office/drawing/2014/main" id="{669A5E2E-6629-064F-A120-41C6EE19C43F}"/>
              </a:ext>
            </a:extLst>
          </p:cNvPr>
          <p:cNvSpPr/>
          <p:nvPr/>
        </p:nvSpPr>
        <p:spPr>
          <a:xfrm>
            <a:off x="2683679" y="1322290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Shape 1147">
            <a:extLst>
              <a:ext uri="{FF2B5EF4-FFF2-40B4-BE49-F238E27FC236}">
                <a16:creationId xmlns:a16="http://schemas.microsoft.com/office/drawing/2014/main" id="{36B83941-080A-A54B-A639-5909B27EC595}"/>
              </a:ext>
            </a:extLst>
          </p:cNvPr>
          <p:cNvGrpSpPr/>
          <p:nvPr/>
        </p:nvGrpSpPr>
        <p:grpSpPr>
          <a:xfrm>
            <a:off x="2991452" y="1483681"/>
            <a:ext cx="792075" cy="281750"/>
            <a:chOff x="1120473" y="374055"/>
            <a:chExt cx="792075" cy="281750"/>
          </a:xfrm>
        </p:grpSpPr>
        <p:sp>
          <p:nvSpPr>
            <p:cNvPr id="58" name="Shape 1148">
              <a:extLst>
                <a:ext uri="{FF2B5EF4-FFF2-40B4-BE49-F238E27FC236}">
                  <a16:creationId xmlns:a16="http://schemas.microsoft.com/office/drawing/2014/main" id="{CECB2179-2422-2149-9DB2-31493191D549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59" name="Shape 1149">
              <a:extLst>
                <a:ext uri="{FF2B5EF4-FFF2-40B4-BE49-F238E27FC236}">
                  <a16:creationId xmlns:a16="http://schemas.microsoft.com/office/drawing/2014/main" id="{69CF9A5C-E8E8-0144-B026-8A7A8F3C3E0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Shape 652">
            <a:extLst>
              <a:ext uri="{FF2B5EF4-FFF2-40B4-BE49-F238E27FC236}">
                <a16:creationId xmlns:a16="http://schemas.microsoft.com/office/drawing/2014/main" id="{9616E0A2-604C-B24A-8A70-18E06B88CA83}"/>
              </a:ext>
            </a:extLst>
          </p:cNvPr>
          <p:cNvSpPr/>
          <p:nvPr/>
        </p:nvSpPr>
        <p:spPr>
          <a:xfrm>
            <a:off x="2762143" y="2201632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Shape 1289">
            <a:extLst>
              <a:ext uri="{FF2B5EF4-FFF2-40B4-BE49-F238E27FC236}">
                <a16:creationId xmlns:a16="http://schemas.microsoft.com/office/drawing/2014/main" id="{254FC467-A713-AF4A-AC78-695707B39DD5}"/>
              </a:ext>
            </a:extLst>
          </p:cNvPr>
          <p:cNvGrpSpPr/>
          <p:nvPr/>
        </p:nvGrpSpPr>
        <p:grpSpPr>
          <a:xfrm>
            <a:off x="2919711" y="2345050"/>
            <a:ext cx="1218208" cy="431606"/>
            <a:chOff x="3097960" y="2294398"/>
            <a:chExt cx="1218208" cy="431606"/>
          </a:xfrm>
        </p:grpSpPr>
        <p:sp>
          <p:nvSpPr>
            <p:cNvPr id="62" name="Shape 1290">
              <a:extLst>
                <a:ext uri="{FF2B5EF4-FFF2-40B4-BE49-F238E27FC236}">
                  <a16:creationId xmlns:a16="http://schemas.microsoft.com/office/drawing/2014/main" id="{B3E3F1AB-A8A3-874A-B897-4F735CA3289D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Shape 1292">
              <a:extLst>
                <a:ext uri="{FF2B5EF4-FFF2-40B4-BE49-F238E27FC236}">
                  <a16:creationId xmlns:a16="http://schemas.microsoft.com/office/drawing/2014/main" id="{8CA0147C-5C6E-A247-87D9-DF81AB133EE5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4" name="Shape 1164">
            <a:extLst>
              <a:ext uri="{FF2B5EF4-FFF2-40B4-BE49-F238E27FC236}">
                <a16:creationId xmlns:a16="http://schemas.microsoft.com/office/drawing/2014/main" id="{37732308-54C0-0441-B3B6-9D52C0A933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0523" y="2428130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3196">
            <a:extLst>
              <a:ext uri="{FF2B5EF4-FFF2-40B4-BE49-F238E27FC236}">
                <a16:creationId xmlns:a16="http://schemas.microsoft.com/office/drawing/2014/main" id="{70500C10-9943-5142-A87B-0B45D78AE2BD}"/>
              </a:ext>
            </a:extLst>
          </p:cNvPr>
          <p:cNvCxnSpPr>
            <a:cxnSpLocks/>
            <a:stCxn id="58" idx="3"/>
            <a:endCxn id="44" idx="1"/>
          </p:cNvCxnSpPr>
          <p:nvPr/>
        </p:nvCxnSpPr>
        <p:spPr>
          <a:xfrm>
            <a:off x="3783527" y="1624556"/>
            <a:ext cx="859544" cy="274480"/>
          </a:xfrm>
          <a:prstGeom prst="bentConnector3">
            <a:avLst>
              <a:gd name="adj1" fmla="val 73303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Shape 3196">
            <a:extLst>
              <a:ext uri="{FF2B5EF4-FFF2-40B4-BE49-F238E27FC236}">
                <a16:creationId xmlns:a16="http://schemas.microsoft.com/office/drawing/2014/main" id="{3A2282A5-1A25-C74E-94B1-64BD5DE712A7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174361" y="2139529"/>
            <a:ext cx="973703" cy="413127"/>
          </a:xfrm>
          <a:prstGeom prst="bentConnector3">
            <a:avLst>
              <a:gd name="adj1" fmla="val 100085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" name="Shape 3196">
            <a:extLst>
              <a:ext uri="{FF2B5EF4-FFF2-40B4-BE49-F238E27FC236}">
                <a16:creationId xmlns:a16="http://schemas.microsoft.com/office/drawing/2014/main" id="{A694D4F5-95BA-2B49-9AE9-5B7985D5D46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137919" y="2139529"/>
            <a:ext cx="1142717" cy="587747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B431B58D-314C-1A40-BA5C-350A0E5D2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20743"/>
              </p:ext>
            </p:extLst>
          </p:nvPr>
        </p:nvGraphicFramePr>
        <p:xfrm>
          <a:off x="179512" y="3956277"/>
          <a:ext cx="4305300" cy="1778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47078">
                  <a:extLst>
                    <a:ext uri="{9D8B030D-6E8A-4147-A177-3AD203B41FA5}">
                      <a16:colId xmlns:a16="http://schemas.microsoft.com/office/drawing/2014/main" val="2747619869"/>
                    </a:ext>
                  </a:extLst>
                </a:gridCol>
                <a:gridCol w="998330">
                  <a:extLst>
                    <a:ext uri="{9D8B030D-6E8A-4147-A177-3AD203B41FA5}">
                      <a16:colId xmlns:a16="http://schemas.microsoft.com/office/drawing/2014/main" val="3386429738"/>
                    </a:ext>
                  </a:extLst>
                </a:gridCol>
                <a:gridCol w="779946">
                  <a:extLst>
                    <a:ext uri="{9D8B030D-6E8A-4147-A177-3AD203B41FA5}">
                      <a16:colId xmlns:a16="http://schemas.microsoft.com/office/drawing/2014/main" val="1997862836"/>
                    </a:ext>
                  </a:extLst>
                </a:gridCol>
                <a:gridCol w="779946">
                  <a:extLst>
                    <a:ext uri="{9D8B030D-6E8A-4147-A177-3AD203B41FA5}">
                      <a16:colId xmlns:a16="http://schemas.microsoft.com/office/drawing/2014/main" val="56731724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Usage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Cost/day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x30x20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166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vCPU (vCPU*hours)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20046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$177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$106k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662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Memory (GB*hours)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47581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$56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$34k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4391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Disk (GB*hours)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644898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$50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$30k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7492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Network (GB)</a:t>
                      </a:r>
                      <a:endParaRPr lang="en-US" sz="1200" b="0" i="0" u="none" strike="noStrike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559 </a:t>
                      </a:r>
                      <a:endParaRPr lang="en-US" altLang="ja-JP" sz="120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$78 </a:t>
                      </a:r>
                      <a:endParaRPr lang="en-US" altLang="ja-JP" sz="1200" b="0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$47k</a:t>
                      </a:r>
                      <a:endParaRPr lang="en-US" altLang="ja-JP" sz="1200" b="0" i="0" u="none" strike="noStrike" dirty="0">
                        <a:solidFill>
                          <a:srgbClr val="00B05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44345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Other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$30 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$18k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70064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$391 </a:t>
                      </a:r>
                      <a:endParaRPr lang="en-US" altLang="ja-JP" sz="12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$236k</a:t>
                      </a:r>
                      <a:endParaRPr lang="en-US" altLang="ja-JP" sz="1200" b="0" i="0" u="none" strike="noStrike" dirty="0">
                        <a:solidFill>
                          <a:srgbClr val="FF0000"/>
                        </a:solidFill>
                        <a:effectLst/>
                        <a:latin typeface="Helvetica" pitchFamily="2" charset="0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57881"/>
                  </a:ext>
                </a:extLst>
              </a:tr>
            </a:tbl>
          </a:graphicData>
        </a:graphic>
      </p:graphicFrame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A6008D-A542-E946-AECD-7E3B0A895396}"/>
              </a:ext>
            </a:extLst>
          </p:cNvPr>
          <p:cNvSpPr txBox="1"/>
          <p:nvPr/>
        </p:nvSpPr>
        <p:spPr>
          <a:xfrm>
            <a:off x="251520" y="5776502"/>
            <a:ext cx="41424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vCPU: 1vCPU instances max 200, 8 vCPUs instances max 100</a:t>
            </a:r>
          </a:p>
          <a:p>
            <a:r>
              <a:rPr lang="en-US" altLang="ja-JP" sz="1100" dirty="0"/>
              <a:t>Memory: 2.4 GB/vCPU</a:t>
            </a:r>
          </a:p>
          <a:p>
            <a:r>
              <a:rPr kumimoji="1" lang="en-US" altLang="ja-JP" sz="1100" dirty="0"/>
              <a:t>Disk: 50GB for 1vCPU instance, 150 GB for </a:t>
            </a:r>
            <a:r>
              <a:rPr lang="en-US" altLang="ja-JP" sz="1100" dirty="0"/>
              <a:t>8 vCPUs instance</a:t>
            </a:r>
          </a:p>
        </p:txBody>
      </p: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49494C26-6FB3-C441-BBF1-1C5FE798C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01611"/>
              </p:ext>
            </p:extLst>
          </p:nvPr>
        </p:nvGraphicFramePr>
        <p:xfrm>
          <a:off x="5334000" y="4151190"/>
          <a:ext cx="3352800" cy="152019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7088642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60821415"/>
                    </a:ext>
                  </a:extLst>
                </a:gridCol>
              </a:tblGrid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Resource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Cost/month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76664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vCPU x20k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$130k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393738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3GB  x20k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$42k 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322639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Local Disk</a:t>
                      </a:r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r>
                        <a:rPr lang="en-US" altLang="ja-JP" sz="1200" u="none" strike="noStrike" dirty="0">
                          <a:effectLst/>
                        </a:rPr>
                        <a:t>35GBx20k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$28k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95355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200" u="none" strike="noStrike" dirty="0">
                          <a:effectLst/>
                        </a:rPr>
                        <a:t>Network</a:t>
                      </a:r>
                      <a:br>
                        <a:rPr lang="en" altLang="ja-JP" sz="1200" u="none" strike="noStrike" dirty="0">
                          <a:effectLst/>
                        </a:rPr>
                      </a:br>
                      <a:r>
                        <a:rPr lang="en" altLang="ja-JP" sz="1200" u="none" strike="noStrike" dirty="0">
                          <a:effectLst/>
                        </a:rPr>
                        <a:t>GCP WN to ICEPP Storage</a:t>
                      </a:r>
                      <a:br>
                        <a:rPr lang="en" altLang="ja-JP" sz="1200" u="none" strike="noStrike" dirty="0">
                          <a:effectLst/>
                        </a:rPr>
                      </a:br>
                      <a:r>
                        <a:rPr lang="en" altLang="ja-JP" sz="1200" u="none" strike="noStrike" dirty="0">
                          <a:effectLst/>
                        </a:rPr>
                        <a:t>300 TB</a:t>
                      </a:r>
                      <a:endParaRPr lang="en" altLang="ja-JP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effectLst/>
                        </a:rPr>
                        <a:t>$43k</a:t>
                      </a:r>
                    </a:p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156306"/>
                  </a:ext>
                </a:extLst>
              </a:tr>
              <a:tr h="1118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200" u="none" strike="noStrike" dirty="0">
                          <a:effectLst/>
                        </a:rPr>
                        <a:t>Total</a:t>
                      </a:r>
                      <a:endParaRPr lang="en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$243k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360886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BCF933-51A5-D84B-A1E6-230D8B14A682}"/>
              </a:ext>
            </a:extLst>
          </p:cNvPr>
          <p:cNvSpPr/>
          <p:nvPr/>
        </p:nvSpPr>
        <p:spPr>
          <a:xfrm>
            <a:off x="1702024" y="3713040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1 Day Real Cost (13/Feb)</a:t>
            </a:r>
            <a:endParaRPr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752150-60FF-2C46-A748-587AE5AD7E98}"/>
              </a:ext>
            </a:extLst>
          </p:cNvPr>
          <p:cNvSpPr/>
          <p:nvPr/>
        </p:nvSpPr>
        <p:spPr>
          <a:xfrm>
            <a:off x="6300534" y="3883216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Cost Estimation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84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6185F-F3D5-A643-8AC3-51F41E3A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Preemption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0BF084-BFF7-3A46-ACF0-B714A1CCA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E43B4E-2D48-A649-ADDB-073CB44A32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17" name="図 16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F71ADD53-3E3E-724E-9EC1-B6DB56BD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2" y="1408607"/>
            <a:ext cx="4194545" cy="1440000"/>
          </a:xfrm>
          <a:prstGeom prst="rect">
            <a:avLst/>
          </a:prstGeom>
        </p:spPr>
      </p:pic>
      <p:pic>
        <p:nvPicPr>
          <p:cNvPr id="19" name="図 18" descr="壁, 置き時計, モニター, 物体 が含まれている画像&#10;&#10;自動的に生成された説明">
            <a:extLst>
              <a:ext uri="{FF2B5EF4-FFF2-40B4-BE49-F238E27FC236}">
                <a16:creationId xmlns:a16="http://schemas.microsoft.com/office/drawing/2014/main" id="{85625E4B-A618-3E45-ACCE-08973C451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91222"/>
            <a:ext cx="4194545" cy="1440000"/>
          </a:xfrm>
          <a:prstGeom prst="rect">
            <a:avLst/>
          </a:prstGeom>
        </p:spPr>
      </p:pic>
      <p:pic>
        <p:nvPicPr>
          <p:cNvPr id="23" name="図 2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5F5D67DD-752D-6246-8C80-9E977F24B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3" y="4934113"/>
            <a:ext cx="4194545" cy="144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65B36A-52D8-DA4B-B3C8-1E87C75D4204}"/>
              </a:ext>
            </a:extLst>
          </p:cNvPr>
          <p:cNvSpPr txBox="1"/>
          <p:nvPr/>
        </p:nvSpPr>
        <p:spPr>
          <a:xfrm>
            <a:off x="6277279" y="4928954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5">
                    <a:lumMod val="75000"/>
                  </a:schemeClr>
                </a:solidFill>
              </a:rPr>
              <a:t>Not Preempted</a:t>
            </a:r>
          </a:p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kumimoji="1" lang="en-US" altLang="ja-JP" sz="1200" dirty="0">
                <a:solidFill>
                  <a:schemeClr val="accent6">
                    <a:lumMod val="75000"/>
                  </a:schemeClr>
                </a:solidFill>
              </a:rPr>
              <a:t>reempted</a:t>
            </a:r>
            <a:endParaRPr kumimoji="1" lang="ja-JP" alt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045FEB-9517-4D45-8C71-A5AA05CEB073}"/>
              </a:ext>
            </a:extLst>
          </p:cNvPr>
          <p:cNvSpPr txBox="1"/>
          <p:nvPr/>
        </p:nvSpPr>
        <p:spPr>
          <a:xfrm>
            <a:off x="5660262" y="899384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8 core instances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30AEBB6-BE0D-E14A-B8F9-8731A436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5"/>
            <a:ext cx="4636312" cy="5429250"/>
          </a:xfrm>
        </p:spPr>
        <p:txBody>
          <a:bodyPr/>
          <a:lstStyle/>
          <a:p>
            <a:r>
              <a:rPr kumimoji="1" lang="en-US" altLang="ja-JP" dirty="0"/>
              <a:t>HTCondor can manage jobs even if instance preemption happened</a:t>
            </a:r>
          </a:p>
          <a:p>
            <a:pPr lvl="1"/>
            <a:r>
              <a:rPr kumimoji="1" lang="en-US" altLang="ja-JP" dirty="0"/>
              <a:t>The job is evicted and submitted to another node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30% jobs were affected for 10 hours jobs</a:t>
            </a:r>
          </a:p>
          <a:p>
            <a:endParaRPr lang="en-US" altLang="ja-JP" dirty="0"/>
          </a:p>
          <a:p>
            <a:r>
              <a:rPr kumimoji="1" lang="en-US" altLang="ja-JP" dirty="0"/>
              <a:t>Some </a:t>
            </a:r>
            <a:r>
              <a:rPr lang="en-US" altLang="ja-JP" dirty="0"/>
              <a:t>upstream managers may not able to manage in such a case, though…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13163A-2F79-4C4E-B82B-9FAC2707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473CC9-B2D1-524B-8D61-19F0EF17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4"/>
            <a:ext cx="8579296" cy="5741243"/>
          </a:xfrm>
        </p:spPr>
        <p:txBody>
          <a:bodyPr/>
          <a:lstStyle/>
          <a:p>
            <a:r>
              <a:rPr lang="en-US" altLang="ja-JP" sz="1800" dirty="0"/>
              <a:t>The cost of GCP is reasonable</a:t>
            </a:r>
          </a:p>
          <a:p>
            <a:pPr lvl="1"/>
            <a:r>
              <a:rPr kumimoji="1" lang="en-US" altLang="ja-JP" sz="1800" dirty="0"/>
              <a:t>Same order compare</a:t>
            </a:r>
            <a:r>
              <a:rPr lang="en-US" altLang="ja-JP" sz="1800" dirty="0"/>
              <a:t>d with on-premises, </a:t>
            </a:r>
            <a:br>
              <a:rPr lang="en-US" altLang="ja-JP" sz="1800" dirty="0"/>
            </a:br>
            <a:r>
              <a:rPr lang="en-US" altLang="ja-JP" sz="1800" dirty="0"/>
              <a:t>especially if preemptible instances are used</a:t>
            </a:r>
          </a:p>
          <a:p>
            <a:endParaRPr lang="en-US" altLang="ja-JP" sz="1800" dirty="0"/>
          </a:p>
          <a:p>
            <a:r>
              <a:rPr lang="en-US" altLang="ja-JP" sz="1800" dirty="0"/>
              <a:t>Hybrid system with GCPM works on the ATLAS Production System in WLCG</a:t>
            </a:r>
          </a:p>
          <a:p>
            <a:pPr lvl="1"/>
            <a:r>
              <a:rPr lang="en-US" altLang="ja-JP" sz="1800" dirty="0" err="1"/>
              <a:t>HTCondor+GCPM</a:t>
            </a:r>
            <a:r>
              <a:rPr lang="en-US" altLang="ja-JP" sz="1800" dirty="0"/>
              <a:t> can work for small clusters, too,</a:t>
            </a:r>
            <a:br>
              <a:rPr lang="en-US" altLang="ja-JP" sz="1800" dirty="0"/>
            </a:br>
            <a:r>
              <a:rPr lang="en-US" altLang="ja-JP" sz="1800" dirty="0"/>
              <a:t>in which CPUs are always not fully used</a:t>
            </a:r>
          </a:p>
          <a:p>
            <a:pPr lvl="2"/>
            <a:r>
              <a:rPr lang="en-US" altLang="ja-JP" sz="1600" dirty="0"/>
              <a:t>You need to pay only for what you used </a:t>
            </a:r>
          </a:p>
          <a:p>
            <a:pPr lvl="2"/>
            <a:r>
              <a:rPr kumimoji="1" lang="en-US" altLang="ja-JP" sz="1600" dirty="0"/>
              <a:t>GCPM can work for GPU worker nodes, too</a:t>
            </a:r>
          </a:p>
          <a:p>
            <a:endParaRPr kumimoji="1" lang="en-US" altLang="ja-JP" sz="1800" dirty="0"/>
          </a:p>
          <a:p>
            <a:r>
              <a:rPr lang="en-US" altLang="ja-JP" sz="1800" dirty="0"/>
              <a:t>GCPM is available:</a:t>
            </a:r>
          </a:p>
          <a:p>
            <a:pPr lvl="1"/>
            <a:r>
              <a:rPr lang="en-US" altLang="ja-JP" sz="1800" dirty="0">
                <a:hlinkClick r:id="rId2"/>
              </a:rPr>
              <a:t>https://github.com/mickaneda/gcpm</a:t>
            </a:r>
            <a:endParaRPr lang="en-US" altLang="ja-JP" sz="1800" dirty="0"/>
          </a:p>
          <a:p>
            <a:pPr lvl="2"/>
            <a:r>
              <a:rPr lang="en-US" altLang="ja-JP" sz="1600" dirty="0"/>
              <a:t>You can install by pip: $ pip install </a:t>
            </a:r>
            <a:r>
              <a:rPr lang="en-US" altLang="ja-JP" sz="1600" dirty="0" err="1"/>
              <a:t>gcpm</a:t>
            </a:r>
            <a:endParaRPr lang="en-US" altLang="ja-JP" sz="1600" dirty="0"/>
          </a:p>
          <a:p>
            <a:pPr lvl="1"/>
            <a:r>
              <a:rPr kumimoji="1" lang="en-US" altLang="ja-JP" sz="1800" dirty="0"/>
              <a:t>Puppe</a:t>
            </a:r>
            <a:r>
              <a:rPr lang="en-US" altLang="ja-JP" sz="1800" dirty="0"/>
              <a:t>t example for head and worker nodes:</a:t>
            </a:r>
          </a:p>
          <a:p>
            <a:pPr lvl="2"/>
            <a:r>
              <a:rPr lang="en-US" altLang="ja-JP" sz="1600" dirty="0">
                <a:hlinkClick r:id="rId3"/>
              </a:rPr>
              <a:t>https://github.com/mickaneda/gcpm-puppet</a:t>
            </a:r>
            <a:endParaRPr lang="en-US" altLang="ja-JP" sz="1600" dirty="0"/>
          </a:p>
          <a:p>
            <a:pPr lvl="2"/>
            <a:endParaRPr lang="en-US" altLang="ja-JP" sz="1600" dirty="0"/>
          </a:p>
          <a:p>
            <a:r>
              <a:rPr lang="en-US" altLang="ja-JP" sz="1800" dirty="0"/>
              <a:t>HTCondor natively supports AWS worker nodes since 8.8</a:t>
            </a:r>
          </a:p>
          <a:p>
            <a:pPr lvl="1"/>
            <a:r>
              <a:rPr lang="en-US" altLang="ja-JP" sz="1600" dirty="0"/>
              <a:t>Integration of GCPM functions in HTCondor…? </a:t>
            </a:r>
          </a:p>
          <a:p>
            <a:pPr lvl="2"/>
            <a:endParaRPr kumimoji="1" lang="en-US" altLang="ja-JP" sz="1600" dirty="0"/>
          </a:p>
          <a:p>
            <a:pPr lvl="2"/>
            <a:endParaRPr kumimoji="1" lang="en-US" altLang="ja-JP" sz="1600" dirty="0"/>
          </a:p>
          <a:p>
            <a:pPr lvl="2"/>
            <a:endParaRPr kumimoji="1" lang="en-US" altLang="ja-JP" sz="1600" dirty="0"/>
          </a:p>
          <a:p>
            <a:pPr marL="0" indent="0">
              <a:buNone/>
            </a:pPr>
            <a:endParaRPr kumimoji="1" lang="en-US" altLang="ja-JP" sz="1800" dirty="0"/>
          </a:p>
          <a:p>
            <a:endParaRPr kumimoji="1" lang="en-US" altLang="ja-JP" sz="1800" dirty="0"/>
          </a:p>
          <a:p>
            <a:pPr lvl="1"/>
            <a:endParaRPr kumimoji="1" lang="en-US" altLang="ja-JP" sz="1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E6A4DD-24E3-4444-9419-9E9DFECB6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640F5A-E4E0-5A4D-B69B-6B2FB30C1C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589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26F9A1-D5D7-3E4A-B438-FA6F09A5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9E8804-5AB9-6A4E-95A4-389F4C61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 algn="ctr">
              <a:buNone/>
            </a:pPr>
            <a:r>
              <a:rPr lang="en-US" altLang="ja-JP" sz="4400"/>
              <a:t>Backup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6C25F4-6182-2C47-BBAE-8594AC81B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8438D1-03AB-B948-9882-9755AA9C95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275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CFBA9CCE-82D9-254A-9748-BF3361E5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390593" cy="153744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69CE15-FF49-184F-8574-974D0765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kumimoji="1" lang="en-US" altLang="ja-JP" dirty="0"/>
              <a:t>The ATLAS Experiment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4788E3-03FC-1441-A440-C7FAF6452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0" y="0"/>
            <a:ext cx="2400300" cy="27463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59D637-F05E-614A-A4BD-D5A5D0BA7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200" y="6572250"/>
            <a:ext cx="2133600" cy="220663"/>
          </a:xfrm>
        </p:spPr>
        <p:txBody>
          <a:bodyPr/>
          <a:lstStyle/>
          <a:p>
            <a:fld id="{AB6A92AE-9C67-4F5C-AD8D-EA04353CDB68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9" name="図 8" descr="スポーツ が含まれている画像&#10;&#10;自動的に生成された説明">
            <a:extLst>
              <a:ext uri="{FF2B5EF4-FFF2-40B4-BE49-F238E27FC236}">
                <a16:creationId xmlns:a16="http://schemas.microsoft.com/office/drawing/2014/main" id="{E239075E-A901-7942-B0E3-B5F0D49E7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3" y="1099828"/>
            <a:ext cx="6752596" cy="23584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F67D95D-BA0F-7449-A999-8ED26F1A3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80209"/>
            <a:ext cx="2133600" cy="1812581"/>
          </a:xfrm>
          <a:prstGeom prst="rect">
            <a:avLst/>
          </a:prstGeom>
        </p:spPr>
      </p:pic>
      <p:pic>
        <p:nvPicPr>
          <p:cNvPr id="16" name="図 1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EE06E22-1734-5543-AA11-A413DC674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04" y="4174732"/>
            <a:ext cx="1946212" cy="18941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E10D456-1B00-2941-A866-C91F0A8C7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" y="3731367"/>
            <a:ext cx="3707904" cy="278092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FEF7FB-7187-BA4B-B5ED-BED11086D614}"/>
              </a:ext>
            </a:extLst>
          </p:cNvPr>
          <p:cNvSpPr txBox="1"/>
          <p:nvPr/>
        </p:nvSpPr>
        <p:spPr>
          <a:xfrm>
            <a:off x="4860032" y="624714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The Higgs Boson Discovery in 2012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5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01110-B074-DD4E-ADED-C1078D61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Worldwide LHC Computing Grid</a:t>
            </a:r>
            <a:r>
              <a:rPr lang="en-US" altLang="ja-JP" sz="3200" dirty="0"/>
              <a:t> (WLCG)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72ED2-CDF8-9F48-AFBB-D635D925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798279"/>
            <a:ext cx="4541382" cy="2295017"/>
          </a:xfrm>
        </p:spPr>
        <p:txBody>
          <a:bodyPr/>
          <a:lstStyle/>
          <a:p>
            <a:r>
              <a:rPr lang="en-US" altLang="ja-JP" sz="1800" dirty="0"/>
              <a:t>A </a:t>
            </a:r>
            <a:r>
              <a:rPr kumimoji="1" lang="en-US" altLang="ja-JP" sz="1800" dirty="0"/>
              <a:t>global computing collaboration for LHC</a:t>
            </a:r>
          </a:p>
          <a:p>
            <a:pPr lvl="1"/>
            <a:r>
              <a:rPr lang="en-US" altLang="ja-JP" sz="1600" dirty="0"/>
              <a:t>Tier0 is CERN</a:t>
            </a:r>
            <a:endParaRPr kumimoji="1" lang="en-US" altLang="ja-JP" sz="16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The Tokyo regional analysis center is one of Tier2 for ATLAS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B7FCF2-3C34-0F47-9C93-7F1465810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673D75-B872-1440-83ED-3E9E7303B1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12" name="図 11" descr="室内 が含まれている画像&#10;&#10;自動的に生成された説明">
            <a:extLst>
              <a:ext uri="{FF2B5EF4-FFF2-40B4-BE49-F238E27FC236}">
                <a16:creationId xmlns:a16="http://schemas.microsoft.com/office/drawing/2014/main" id="{71DBED45-6758-6D48-A1C9-161E91F4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2" y="1473247"/>
            <a:ext cx="5119800" cy="195575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FC385C0-7C7F-A84B-B0AA-7185C42F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36" y="906534"/>
            <a:ext cx="3084527" cy="289174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6F7C09-0FF1-4548-BF53-7DACEB5C913C}"/>
              </a:ext>
            </a:extLst>
          </p:cNvPr>
          <p:cNvSpPr/>
          <p:nvPr/>
        </p:nvSpPr>
        <p:spPr>
          <a:xfrm>
            <a:off x="2195736" y="2451123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  <a:t>42 countries</a:t>
            </a:r>
            <a:b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</a:br>
            <a: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  <a:t>170 computing centers</a:t>
            </a:r>
            <a:b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</a:br>
            <a: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  <a:t>Over 2 million tasks run every day</a:t>
            </a:r>
            <a:b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</a:br>
            <a: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  <a:t>1 million computer cores</a:t>
            </a:r>
            <a:b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</a:br>
            <a:r>
              <a:rPr lang="en" altLang="ja-JP" sz="1200" dirty="0">
                <a:solidFill>
                  <a:schemeClr val="bg1"/>
                </a:solidFill>
                <a:latin typeface="Helvetica Nue" pitchFamily="2" charset="0"/>
              </a:rPr>
              <a:t>1 exabyte of storage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48619F9-28A8-EA49-BDE9-ACD09DE8C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89" y="4061352"/>
            <a:ext cx="3347864" cy="251089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1D9999-BBEC-A24B-8D33-EB311795E18C}"/>
              </a:ext>
            </a:extLst>
          </p:cNvPr>
          <p:cNvSpPr txBox="1"/>
          <p:nvPr/>
        </p:nvSpPr>
        <p:spPr>
          <a:xfrm>
            <a:off x="6012160" y="6531303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>
                    <a:lumMod val="50000"/>
                  </a:schemeClr>
                </a:solidFill>
              </a:rPr>
              <a:t>Number of cores used by ATLAS</a:t>
            </a:r>
            <a:endParaRPr kumimoji="1" lang="ja-JP" alt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64AD83-00BE-5C4C-AD15-FFD09B9AE00A}"/>
              </a:ext>
            </a:extLst>
          </p:cNvPr>
          <p:cNvSpPr txBox="1"/>
          <p:nvPr/>
        </p:nvSpPr>
        <p:spPr>
          <a:xfrm>
            <a:off x="4932040" y="4183443"/>
            <a:ext cx="6014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500,000</a:t>
            </a:r>
            <a:endParaRPr kumimoji="1" lang="ja-JP" altLang="en-US" sz="9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2ABD2D-79AE-9D40-B8CC-80C6EE65DDF5}"/>
              </a:ext>
            </a:extLst>
          </p:cNvPr>
          <p:cNvSpPr txBox="1"/>
          <p:nvPr/>
        </p:nvSpPr>
        <p:spPr>
          <a:xfrm>
            <a:off x="4932040" y="4869160"/>
            <a:ext cx="6014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3</a:t>
            </a:r>
            <a:r>
              <a:rPr kumimoji="1" lang="en-US" altLang="ja-JP" sz="900" dirty="0"/>
              <a:t>00,000</a:t>
            </a:r>
            <a:endParaRPr kumimoji="1" lang="ja-JP" altLang="en-US" sz="9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B4000C-8F8F-9049-9DFF-85F0CEB4332C}"/>
              </a:ext>
            </a:extLst>
          </p:cNvPr>
          <p:cNvSpPr txBox="1"/>
          <p:nvPr/>
        </p:nvSpPr>
        <p:spPr>
          <a:xfrm>
            <a:off x="4932040" y="5286400"/>
            <a:ext cx="6014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2</a:t>
            </a:r>
            <a:r>
              <a:rPr kumimoji="1" lang="en-US" altLang="ja-JP" sz="900" dirty="0"/>
              <a:t>00,000</a:t>
            </a:r>
            <a:endParaRPr kumimoji="1" lang="ja-JP" altLang="en-US" sz="9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90007BE-70FE-6241-90A1-5678A3F0DD10}"/>
              </a:ext>
            </a:extLst>
          </p:cNvPr>
          <p:cNvSpPr txBox="1"/>
          <p:nvPr/>
        </p:nvSpPr>
        <p:spPr>
          <a:xfrm>
            <a:off x="4906657" y="5646440"/>
            <a:ext cx="6014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1</a:t>
            </a:r>
            <a:r>
              <a:rPr kumimoji="1" lang="en-US" altLang="ja-JP" sz="900" dirty="0"/>
              <a:t>00,000</a:t>
            </a:r>
            <a:endParaRPr kumimoji="1" lang="ja-JP" altLang="en-US" sz="9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E73387-E848-9641-B796-760D156D932C}"/>
              </a:ext>
            </a:extLst>
          </p:cNvPr>
          <p:cNvSpPr txBox="1"/>
          <p:nvPr/>
        </p:nvSpPr>
        <p:spPr>
          <a:xfrm>
            <a:off x="5292080" y="6006480"/>
            <a:ext cx="24878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0</a:t>
            </a:r>
            <a:endParaRPr kumimoji="1" lang="ja-JP" altLang="en-US" sz="9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3118F8-FA01-404D-805C-E29F298951BF}"/>
              </a:ext>
            </a:extLst>
          </p:cNvPr>
          <p:cNvSpPr txBox="1"/>
          <p:nvPr/>
        </p:nvSpPr>
        <p:spPr>
          <a:xfrm>
            <a:off x="4932040" y="4509120"/>
            <a:ext cx="60144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4</a:t>
            </a:r>
            <a:r>
              <a:rPr kumimoji="1" lang="en-US" altLang="ja-JP" sz="900" dirty="0"/>
              <a:t>00,000</a:t>
            </a:r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74269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A47A-0DED-9B43-8121-E588A31F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Computing Resources for HEP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EC5C44-8337-104C-8BBA-ED0FD67D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3211"/>
          </a:xfrm>
        </p:spPr>
        <p:txBody>
          <a:bodyPr/>
          <a:lstStyle/>
          <a:p>
            <a:r>
              <a:rPr lang="en-US" altLang="ja-JP" sz="2000" dirty="0"/>
              <a:t>Data amount of HEP experiments becomes larger and larger</a:t>
            </a:r>
          </a:p>
          <a:p>
            <a:pPr lvl="1"/>
            <a:r>
              <a:rPr lang="en-US" altLang="ja-JP" sz="2000" dirty="0"/>
              <a:t>Computing resource is one of the important piece for experiments</a:t>
            </a:r>
          </a:p>
          <a:p>
            <a:r>
              <a:rPr lang="en-US" altLang="ja-JP" sz="2000" dirty="0"/>
              <a:t>CERN plans High-Luminosity LHC</a:t>
            </a:r>
          </a:p>
          <a:p>
            <a:pPr lvl="1"/>
            <a:r>
              <a:rPr lang="en-US" altLang="ja-JP" sz="2000" dirty="0"/>
              <a:t>The peak luminosity: x 5</a:t>
            </a:r>
          </a:p>
          <a:p>
            <a:pPr lvl="1"/>
            <a:r>
              <a:rPr lang="en-US" altLang="ja-JP" sz="2000" dirty="0"/>
              <a:t>Current system does not have</a:t>
            </a:r>
            <a:br>
              <a:rPr lang="en-US" altLang="ja-JP" sz="2000" dirty="0"/>
            </a:br>
            <a:r>
              <a:rPr lang="en-US" altLang="ja-JP" sz="2000" dirty="0"/>
              <a:t>enough scaling power</a:t>
            </a:r>
          </a:p>
          <a:p>
            <a:pPr lvl="1"/>
            <a:r>
              <a:rPr lang="en-US" altLang="ja-JP" sz="2000" dirty="0"/>
              <a:t>Some new ideas are necessary</a:t>
            </a:r>
            <a:br>
              <a:rPr lang="en-US" altLang="ja-JP" sz="2000" dirty="0"/>
            </a:br>
            <a:r>
              <a:rPr lang="en-US" altLang="ja-JP" sz="2000" dirty="0"/>
              <a:t>to use data effectively</a:t>
            </a:r>
          </a:p>
          <a:p>
            <a:pPr lvl="2"/>
            <a:r>
              <a:rPr lang="en-US" altLang="ja-JP" dirty="0"/>
              <a:t>Software update</a:t>
            </a:r>
          </a:p>
          <a:p>
            <a:pPr lvl="2"/>
            <a:r>
              <a:rPr lang="en-US" altLang="ja-JP" dirty="0"/>
              <a:t>New devices: GPGPU, FPGA, (QC)</a:t>
            </a:r>
          </a:p>
          <a:p>
            <a:pPr lvl="2"/>
            <a:r>
              <a:rPr lang="en-US" altLang="ja-JP" dirty="0"/>
              <a:t>New grid structure: Data Cloud</a:t>
            </a:r>
          </a:p>
          <a:p>
            <a:pPr lvl="2"/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External resources: HPC, </a:t>
            </a:r>
            <a:r>
              <a:rPr lang="en-US" altLang="ja-JP" dirty="0">
                <a:solidFill>
                  <a:srgbClr val="FF0000"/>
                </a:solidFill>
              </a:rPr>
              <a:t>Commercial cloud</a:t>
            </a:r>
          </a:p>
          <a:p>
            <a:pPr lvl="1"/>
            <a:endParaRPr lang="en-US" altLang="ja-JP" sz="1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C8BFD7-4B53-E742-AE37-03D9DA323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8AD4E-B856-8E4B-8E4D-D9F02EE080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D4CB5E-52E5-0141-B7FB-7A869B3C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404" y="1315120"/>
            <a:ext cx="236959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7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F2EA8F-A9E1-2742-BC55-562C2A80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Commercial Cloud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3E586C-724E-1B44-A59C-FD2C5F5C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507288" cy="5429250"/>
          </a:xfrm>
        </p:spPr>
        <p:txBody>
          <a:bodyPr/>
          <a:lstStyle/>
          <a:p>
            <a:r>
              <a:rPr kumimoji="1" lang="en-US" altLang="ja-JP" sz="2000" dirty="0"/>
              <a:t>Google Cloud Platform (GCP)</a:t>
            </a:r>
          </a:p>
          <a:p>
            <a:pPr lvl="1"/>
            <a:r>
              <a:rPr lang="en-US" altLang="ja-JP" sz="2000" dirty="0"/>
              <a:t>Number of vCPU, Memory are customizable</a:t>
            </a:r>
          </a:p>
          <a:p>
            <a:pPr lvl="1"/>
            <a:r>
              <a:rPr lang="en-US" altLang="ja-JP" sz="2000" dirty="0"/>
              <a:t>CPU is almost uniform:</a:t>
            </a:r>
          </a:p>
          <a:p>
            <a:pPr lvl="2"/>
            <a:r>
              <a:rPr lang="en-US" altLang="ja-JP" sz="1800" dirty="0"/>
              <a:t>At TOKYO region, only Intel Broadwell (2.20GHz) or Skylake (2.00GHZ) can be selected (they show almost same performances)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on</a:t>
            </a:r>
          </a:p>
          <a:p>
            <a:r>
              <a:rPr lang="en-US" altLang="ja-JP" sz="2000" dirty="0"/>
              <a:t>Amazon Web Service (AWS)</a:t>
            </a:r>
          </a:p>
          <a:p>
            <a:pPr lvl="1"/>
            <a:r>
              <a:rPr lang="en-US" altLang="ja-JP" sz="2000" dirty="0"/>
              <a:t>Different types (CPU/Memory) of machines</a:t>
            </a:r>
            <a:br>
              <a:rPr lang="en-US" altLang="ja-JP" sz="2000" dirty="0"/>
            </a:br>
            <a:r>
              <a:rPr lang="en-US" altLang="ja-JP" sz="2000" dirty="0"/>
              <a:t> are available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on</a:t>
            </a:r>
          </a:p>
          <a:p>
            <a:pPr lvl="1"/>
            <a:r>
              <a:rPr lang="en-US" altLang="ja-JP" sz="2000" dirty="0">
                <a:solidFill>
                  <a:srgbClr val="0070C0"/>
                </a:solidFill>
              </a:rPr>
              <a:t>HTCondor supports AWS resource management from 8.8</a:t>
            </a:r>
          </a:p>
          <a:p>
            <a:r>
              <a:rPr lang="en-US" altLang="ja-JP" sz="2000" dirty="0"/>
              <a:t>Microsoft Azure</a:t>
            </a:r>
          </a:p>
          <a:p>
            <a:pPr lvl="1"/>
            <a:r>
              <a:rPr lang="en-US" altLang="ja-JP" sz="2000" dirty="0"/>
              <a:t>Different types (CPU/Memory) of machines</a:t>
            </a:r>
            <a:br>
              <a:rPr lang="en-US" altLang="ja-JP" sz="2000" dirty="0"/>
            </a:br>
            <a:r>
              <a:rPr lang="en-US" altLang="ja-JP" sz="2000" dirty="0"/>
              <a:t> are available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off machines are available</a:t>
            </a:r>
          </a:p>
          <a:p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A81754-7C91-A545-B851-8A78AB386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74B9D9-9923-7E42-BA5A-195D090D0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38A16E-825E-204E-8D0D-160AE3D9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88" y="975097"/>
            <a:ext cx="1893423" cy="11693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3571C6-2FD4-954A-A1E8-1350F8BB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33" y="3573016"/>
            <a:ext cx="1302131" cy="7812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C6A5C16-8ABC-E54A-A9B0-CC7AA9F76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9" y="5499539"/>
            <a:ext cx="1909728" cy="9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9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17008-5D7D-CD43-856D-718FCA56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 CE Hacking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E8A395-C44E-854A-89FB-1177438C2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sz="2000" dirty="0"/>
              <a:t>ARC checks a number of available slots before submitting jobs </a:t>
            </a:r>
          </a:p>
          <a:p>
            <a:pPr lvl="1"/>
            <a:r>
              <a:rPr lang="en" altLang="ja-JP" sz="1800" dirty="0"/>
              <a:t>If a job specifies a number of CPUs and there are not enough slots, job submission fails</a:t>
            </a:r>
          </a:p>
          <a:p>
            <a:pPr lvl="1"/>
            <a:r>
              <a:rPr lang="en" altLang="ja-JP" sz="1800" dirty="0"/>
              <a:t>GCP pool has no slot at the start, jobs cannot be submitted</a:t>
            </a:r>
          </a:p>
          <a:p>
            <a:pPr lvl="1"/>
            <a:r>
              <a:rPr lang="en" altLang="ja-JP" sz="1800" dirty="0"/>
              <a:t>Hack /usr/share/arc/Condor.pm to return non-zero cpus if it is zero </a:t>
            </a:r>
          </a:p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3F130D-C43C-6547-89CF-7AD1B573E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1ED09B-104D-FC4F-AE65-E45A67E9EF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44F26D-6276-3D40-AD91-4B9B0C6EE9D1}"/>
              </a:ext>
            </a:extLst>
          </p:cNvPr>
          <p:cNvSpPr/>
          <p:nvPr/>
        </p:nvSpPr>
        <p:spPr>
          <a:xfrm>
            <a:off x="1835696" y="2887258"/>
            <a:ext cx="5040560" cy="35764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bg1"/>
                </a:solidFill>
              </a:rPr>
              <a:t>#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# returns the total number of nodes in the cluster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#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sub condor_cluster_totalcpus() {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# List all machines in the pool. Create a hash specifying the    </a:t>
            </a:r>
            <a:r>
              <a:rPr lang="en-US" altLang="ja-JP" sz="1200" dirty="0" err="1">
                <a:solidFill>
                  <a:schemeClr val="bg1"/>
                </a:solidFill>
              </a:rPr>
              <a:t>TotalCpus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    # for each machine.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my %machines;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$machines{$$_{machine}} = $$_{totalcpus} for @allnodedata;</a:t>
            </a:r>
          </a:p>
          <a:p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    my $totalcpus = 0;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for (keys %machines) {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    $totalcpus += $machines{$_};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}</a:t>
            </a:r>
          </a:p>
          <a:p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rgbClr val="FF0000"/>
                </a:solidFill>
              </a:rPr>
              <a:t>    # Give non-zero </a:t>
            </a:r>
            <a:r>
              <a:rPr lang="en-US" altLang="ja-JP" sz="1200" dirty="0" err="1">
                <a:solidFill>
                  <a:srgbClr val="FF0000"/>
                </a:solidFill>
              </a:rPr>
              <a:t>cpus</a:t>
            </a:r>
            <a:r>
              <a:rPr lang="en-US" altLang="ja-JP" sz="1200" dirty="0">
                <a:solidFill>
                  <a:srgbClr val="FF0000"/>
                </a:solidFill>
              </a:rPr>
              <a:t> for dynamic pool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    $</a:t>
            </a:r>
            <a:r>
              <a:rPr lang="en-US" altLang="ja-JP" sz="1200" dirty="0" err="1">
                <a:solidFill>
                  <a:srgbClr val="FF0000"/>
                </a:solidFill>
              </a:rPr>
              <a:t>totalcpus</a:t>
            </a:r>
            <a:r>
              <a:rPr lang="en-US" altLang="ja-JP" sz="1200" dirty="0">
                <a:solidFill>
                  <a:srgbClr val="FF0000"/>
                </a:solidFill>
              </a:rPr>
              <a:t> ||= 100;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return $totalcpus;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59155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E7C266-0B21-A245-B179-1358AD2E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Features of GCPM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09A175-323E-8947-8899-2A5E700F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1800" dirty="0"/>
              <a:t>Configuration files:</a:t>
            </a:r>
          </a:p>
          <a:p>
            <a:pPr lvl="1"/>
            <a:r>
              <a:rPr lang="en-US" altLang="ja-JP" sz="1800" dirty="0"/>
              <a:t>YAML format</a:t>
            </a:r>
            <a:endParaRPr kumimoji="1" lang="en-US" altLang="ja-JP" sz="1800" dirty="0"/>
          </a:p>
          <a:p>
            <a:r>
              <a:rPr kumimoji="1" lang="en-US" altLang="ja-JP" sz="1800" dirty="0"/>
              <a:t>Machine options are fully customizable</a:t>
            </a:r>
          </a:p>
          <a:p>
            <a:r>
              <a:rPr lang="en-US" altLang="ja-JP" sz="1800" dirty="0"/>
              <a:t>Can handle instances with different number of cores</a:t>
            </a:r>
            <a:endParaRPr kumimoji="1" lang="en-US" altLang="ja-JP" sz="1800" dirty="0"/>
          </a:p>
          <a:p>
            <a:r>
              <a:rPr kumimoji="1" lang="en-US" altLang="ja-JP" sz="1800" dirty="0"/>
              <a:t>Max core in total, max instances for each number of cores</a:t>
            </a:r>
          </a:p>
          <a:p>
            <a:r>
              <a:rPr kumimoji="1" lang="en-US" altLang="ja-JP" sz="1800" dirty="0"/>
              <a:t>Management of other than GCE wor</a:t>
            </a:r>
            <a:r>
              <a:rPr lang="en-US" altLang="ja-JP" sz="1800" dirty="0"/>
              <a:t>ker nodes</a:t>
            </a:r>
            <a:endParaRPr kumimoji="1" lang="en-US" altLang="ja-JP" sz="1800" dirty="0"/>
          </a:p>
          <a:p>
            <a:pPr lvl="1"/>
            <a:r>
              <a:rPr kumimoji="1" lang="en-US" altLang="ja-JP" sz="1600" dirty="0"/>
              <a:t>Static worker nodes</a:t>
            </a:r>
          </a:p>
          <a:p>
            <a:pPr lvl="1"/>
            <a:r>
              <a:rPr lang="en-US" altLang="ja-JP" sz="1600" dirty="0"/>
              <a:t>Required machines </a:t>
            </a:r>
          </a:p>
          <a:p>
            <a:pPr lvl="1"/>
            <a:r>
              <a:rPr lang="en-US" altLang="ja-JP" sz="1600" dirty="0">
                <a:solidFill>
                  <a:srgbClr val="FF0000"/>
                </a:solidFill>
              </a:rPr>
              <a:t>Working as an orchestration tool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en-US" altLang="ja-JP" sz="1800" dirty="0"/>
              <a:t>Test account</a:t>
            </a:r>
          </a:p>
          <a:p>
            <a:r>
              <a:rPr lang="en-US" altLang="ja-JP" sz="1800" dirty="0"/>
              <a:t>Preemptible or not</a:t>
            </a:r>
          </a:p>
          <a:p>
            <a:r>
              <a:rPr lang="en-US" altLang="ja-JP" sz="1800" dirty="0"/>
              <a:t>Reuse instances or not</a:t>
            </a:r>
          </a:p>
          <a:p>
            <a:r>
              <a:rPr lang="en-US" altLang="ja-JP" sz="1800" dirty="0"/>
              <a:t>Pool_password file management</a:t>
            </a:r>
          </a:p>
          <a:p>
            <a:r>
              <a:rPr kumimoji="1" lang="en-US" altLang="ja-JP" sz="1800" dirty="0"/>
              <a:t>Puppet files are available for </a:t>
            </a:r>
          </a:p>
          <a:p>
            <a:pPr lvl="1"/>
            <a:r>
              <a:rPr kumimoji="1" lang="en-US" altLang="ja-JP" sz="1800" dirty="0"/>
              <a:t>GCPM set</a:t>
            </a:r>
          </a:p>
          <a:p>
            <a:pPr lvl="1"/>
            <a:r>
              <a:rPr kumimoji="1" lang="en-US" altLang="ja-JP" sz="1800" dirty="0"/>
              <a:t>Example worker node/head node for GCPM</a:t>
            </a:r>
          </a:p>
          <a:p>
            <a:pPr lvl="1"/>
            <a:r>
              <a:rPr kumimoji="1" lang="en-US" altLang="ja-JP" sz="1800" dirty="0"/>
              <a:t>Example frontier squid proxy server at GCP</a:t>
            </a:r>
            <a:endParaRPr kumimoji="1" lang="ja-JP" altLang="en-US" sz="180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3E4673-E367-0F4A-893C-0E357B77C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0435F1-EE98-3E49-80EB-FFB6D7E4E0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010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FABE79B-E5B3-BA44-81F3-C2C6550D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43" y="3869964"/>
            <a:ext cx="4868912" cy="29229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5B5F29A-0748-1F41-B8B2-814366E4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Tokyo regional analysis center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336509-1DFA-334E-8F01-E5B91C12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507288" cy="2502971"/>
          </a:xfrm>
        </p:spPr>
        <p:txBody>
          <a:bodyPr/>
          <a:lstStyle/>
          <a:p>
            <a:r>
              <a:rPr lang="en-US" altLang="ja-JP" dirty="0"/>
              <a:t>The computing center at ICEPP, the University of Tokyo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Supports ATLAS VO as one of the WLCG Tier2 sites</a:t>
            </a:r>
          </a:p>
          <a:p>
            <a:pPr lvl="1"/>
            <a:r>
              <a:rPr lang="en-US" altLang="ja-JP" dirty="0"/>
              <a:t>Provides local resources to the ATLAS Japan group, too</a:t>
            </a:r>
          </a:p>
          <a:p>
            <a:r>
              <a:rPr lang="en-US" altLang="ja-JP" dirty="0"/>
              <a:t>All hardware devices are supplied by the three years rental</a:t>
            </a:r>
          </a:p>
          <a:p>
            <a:r>
              <a:rPr lang="en-US" altLang="ja-JP" dirty="0"/>
              <a:t>Current system (Starting from Jan/2019):</a:t>
            </a:r>
          </a:p>
          <a:p>
            <a:pPr lvl="1"/>
            <a:r>
              <a:rPr lang="en-US" altLang="ja-JP" dirty="0"/>
              <a:t>Worker node: </a:t>
            </a:r>
            <a:r>
              <a:rPr lang="en-US" altLang="ja-JP" dirty="0">
                <a:solidFill>
                  <a:srgbClr val="FF0000"/>
                </a:solidFill>
              </a:rPr>
              <a:t>10,752cores (HS06: 18.97/core)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/>
              <a:t>(7,680 for WLCG, 145689.6 HS06*cores), 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3.0GB/core</a:t>
            </a:r>
          </a:p>
          <a:p>
            <a:pPr lvl="1"/>
            <a:r>
              <a:rPr lang="en-US" altLang="ja-JP" dirty="0"/>
              <a:t>File server: </a:t>
            </a:r>
            <a:r>
              <a:rPr lang="en-US" altLang="ja-JP" dirty="0">
                <a:solidFill>
                  <a:srgbClr val="FF0000"/>
                </a:solidFill>
              </a:rPr>
              <a:t>15,840TB</a:t>
            </a:r>
            <a:r>
              <a:rPr lang="en-US" altLang="ja-JP" dirty="0"/>
              <a:t>,</a:t>
            </a:r>
            <a:br>
              <a:rPr lang="en-US" altLang="ja-JP" dirty="0"/>
            </a:br>
            <a:r>
              <a:rPr lang="en-US" altLang="ja-JP" dirty="0"/>
              <a:t>(10,560TB for WLCG)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AA43EC-432B-5F46-93D1-CAA11F95A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FFDD75-0508-604D-B533-3D3335626B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2B10C5F-889C-534F-A049-66AC0B635831}"/>
              </a:ext>
            </a:extLst>
          </p:cNvPr>
          <p:cNvSpPr txBox="1"/>
          <p:nvPr/>
        </p:nvSpPr>
        <p:spPr>
          <a:xfrm>
            <a:off x="2699792" y="5559357"/>
            <a:ext cx="16001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0070C0"/>
                </a:solidFill>
              </a:rPr>
              <a:t>TOKYO-LCG2 provides</a:t>
            </a:r>
          </a:p>
          <a:p>
            <a:r>
              <a:rPr kumimoji="1" lang="en-US" altLang="ja-JP" sz="1050" dirty="0">
                <a:solidFill>
                  <a:srgbClr val="0070C0"/>
                </a:solidFill>
              </a:rPr>
              <a:t>6% of Tier 2</a:t>
            </a:r>
            <a:endParaRPr kumimoji="1" lang="ja-JP" altLang="en-US" sz="105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4A7817-353C-EF42-B35E-9D35D3537A9E}"/>
              </a:ext>
            </a:extLst>
          </p:cNvPr>
          <p:cNvSpPr txBox="1"/>
          <p:nvPr/>
        </p:nvSpPr>
        <p:spPr>
          <a:xfrm>
            <a:off x="6286500" y="3645971"/>
            <a:ext cx="2486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Tier 2 Grid Accounting (Jan-Mar 2019)</a:t>
            </a:r>
            <a:endParaRPr kumimoji="1"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54695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F3A6CFE-7348-AB41-809E-AB697B37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65" y="1062926"/>
            <a:ext cx="2544608" cy="28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A1446A6-425A-2C42-8EB8-0AD63CFA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67" y="1052736"/>
            <a:ext cx="2553552" cy="28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028CDF-C940-0F4F-A114-CEB87FE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Failure </a:t>
            </a:r>
            <a:r>
              <a:rPr lang="en-US" altLang="ja-JP" dirty="0"/>
              <a:t>R</a:t>
            </a:r>
            <a:r>
              <a:rPr kumimoji="1" lang="en-US" altLang="ja-JP" dirty="0"/>
              <a:t>ate (Production Jobs)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F3A622-66C2-3F4A-AB23-8BB9C5CA3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2931B4-268C-5948-AF66-D88B53E4C5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BA88AA9-1045-004F-A5C3-DD255D893BCF}"/>
              </a:ext>
            </a:extLst>
          </p:cNvPr>
          <p:cNvSpPr txBox="1"/>
          <p:nvPr/>
        </p:nvSpPr>
        <p:spPr>
          <a:xfrm>
            <a:off x="1979712" y="113188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Succeeded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Failed</a:t>
            </a:r>
            <a:endParaRPr kumimoji="1" lang="ja-JP" altLang="en-US" sz="120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142733B-2173-2F48-B77D-3088230DD0A5}"/>
              </a:ext>
            </a:extLst>
          </p:cNvPr>
          <p:cNvSpPr txBox="1"/>
          <p:nvPr/>
        </p:nvSpPr>
        <p:spPr>
          <a:xfrm>
            <a:off x="1763688" y="4194770"/>
            <a:ext cx="176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GCP Worker Nodes</a:t>
            </a:r>
          </a:p>
          <a:p>
            <a:r>
              <a:rPr kumimoji="1" lang="en-US" altLang="ja-JP" sz="1400" dirty="0"/>
              <a:t>(Production Job)</a:t>
            </a:r>
            <a:endParaRPr kumimoji="1"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2E303B-AC90-4241-90C7-CCD2E934E6D3}"/>
              </a:ext>
            </a:extLst>
          </p:cNvPr>
          <p:cNvSpPr txBox="1"/>
          <p:nvPr/>
        </p:nvSpPr>
        <p:spPr>
          <a:xfrm>
            <a:off x="5149539" y="4148603"/>
            <a:ext cx="277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ICEPP Worker Nodes</a:t>
            </a:r>
          </a:p>
          <a:p>
            <a:r>
              <a:rPr kumimoji="1" lang="en-US" altLang="ja-JP" sz="1400" dirty="0"/>
              <a:t>(Production Job)</a:t>
            </a:r>
            <a:endParaRPr kumimoji="1" lang="ja-JP" altLang="en-US" sz="140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44D4E0D-9D44-9D45-B160-ECB86A7C0D1D}"/>
              </a:ext>
            </a:extLst>
          </p:cNvPr>
          <p:cNvGraphicFramePr>
            <a:graphicFrameLocks noGrp="1"/>
          </p:cNvGraphicFramePr>
          <p:nvPr/>
        </p:nvGraphicFramePr>
        <p:xfrm>
          <a:off x="1979712" y="4797152"/>
          <a:ext cx="5334000" cy="1016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2096769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49099888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Error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09643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GCP Production (Preemptible)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35%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101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GCP Production (Non-Preemptible)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6%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8558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Local Production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11%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29426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6EA821-101F-1849-982C-2BCB3A0D86CA}"/>
              </a:ext>
            </a:extLst>
          </p:cNvPr>
          <p:cNvSpPr/>
          <p:nvPr/>
        </p:nvSpPr>
        <p:spPr>
          <a:xfrm>
            <a:off x="4285946" y="1123376"/>
            <a:ext cx="271257" cy="304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D5D71E-B3A6-224E-8BBD-F91CBD5C1DB6}"/>
              </a:ext>
            </a:extLst>
          </p:cNvPr>
          <p:cNvSpPr txBox="1"/>
          <p:nvPr/>
        </p:nvSpPr>
        <p:spPr>
          <a:xfrm>
            <a:off x="5687353" y="11181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Succeeded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Failed</a:t>
            </a:r>
            <a:endParaRPr kumimoji="1" lang="ja-JP" altLang="en-US" sz="1200">
              <a:solidFill>
                <a:srgbClr val="00B05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D3A100-B95A-3B46-9A4C-DA5C90F6331F}"/>
              </a:ext>
            </a:extLst>
          </p:cNvPr>
          <p:cNvSpPr txBox="1"/>
          <p:nvPr/>
        </p:nvSpPr>
        <p:spPr>
          <a:xfrm>
            <a:off x="3142370" y="6120690"/>
            <a:ext cx="3700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Mainly 8 core jobs, long jobs (~10 hours/job)</a:t>
            </a:r>
          </a:p>
        </p:txBody>
      </p:sp>
    </p:spTree>
    <p:extLst>
      <p:ext uri="{BB962C8B-B14F-4D97-AF65-F5344CB8AC3E}">
        <p14:creationId xmlns:p14="http://schemas.microsoft.com/office/powerpoint/2010/main" val="588883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233F6E3-18CE-004B-B670-32BACE204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03" y="1029002"/>
            <a:ext cx="2605361" cy="288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B6D4358-3B3D-DC42-94BB-7C1135C33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70" y="1086010"/>
            <a:ext cx="2553552" cy="2880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028CDF-C940-0F4F-A114-CEB87FE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Failure </a:t>
            </a:r>
            <a:r>
              <a:rPr lang="en-US" altLang="ja-JP" dirty="0"/>
              <a:t>R</a:t>
            </a:r>
            <a:r>
              <a:rPr kumimoji="1" lang="en-US" altLang="ja-JP" dirty="0"/>
              <a:t>ate (Analysis Jobs)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F3A622-66C2-3F4A-AB23-8BB9C5CA3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2931B4-268C-5948-AF66-D88B53E4C5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BA88AA9-1045-004F-A5C3-DD255D893BCF}"/>
              </a:ext>
            </a:extLst>
          </p:cNvPr>
          <p:cNvSpPr txBox="1"/>
          <p:nvPr/>
        </p:nvSpPr>
        <p:spPr>
          <a:xfrm>
            <a:off x="1979712" y="113188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Succeeded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Failed</a:t>
            </a:r>
            <a:endParaRPr kumimoji="1" lang="ja-JP" altLang="en-US" sz="120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142733B-2173-2F48-B77D-3088230DD0A5}"/>
              </a:ext>
            </a:extLst>
          </p:cNvPr>
          <p:cNvSpPr txBox="1"/>
          <p:nvPr/>
        </p:nvSpPr>
        <p:spPr>
          <a:xfrm>
            <a:off x="1763688" y="4194770"/>
            <a:ext cx="176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GCP Worker Nodes</a:t>
            </a:r>
          </a:p>
          <a:p>
            <a:r>
              <a:rPr kumimoji="1" lang="en-US" altLang="ja-JP" sz="1400" dirty="0"/>
              <a:t>(Analysis Job)</a:t>
            </a:r>
            <a:endParaRPr kumimoji="1"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2E303B-AC90-4241-90C7-CCD2E934E6D3}"/>
              </a:ext>
            </a:extLst>
          </p:cNvPr>
          <p:cNvSpPr txBox="1"/>
          <p:nvPr/>
        </p:nvSpPr>
        <p:spPr>
          <a:xfrm>
            <a:off x="5149539" y="4148603"/>
            <a:ext cx="277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ICEPP Worker Nodes</a:t>
            </a:r>
          </a:p>
          <a:p>
            <a:r>
              <a:rPr kumimoji="1" lang="en-US" altLang="ja-JP" sz="1400" dirty="0"/>
              <a:t>(Analysis Job)</a:t>
            </a:r>
            <a:endParaRPr kumimoji="1" lang="ja-JP" altLang="en-US" sz="140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44D4E0D-9D44-9D45-B160-ECB86A7C0D1D}"/>
              </a:ext>
            </a:extLst>
          </p:cNvPr>
          <p:cNvGraphicFramePr>
            <a:graphicFrameLocks noGrp="1"/>
          </p:cNvGraphicFramePr>
          <p:nvPr/>
        </p:nvGraphicFramePr>
        <p:xfrm>
          <a:off x="2051720" y="4869160"/>
          <a:ext cx="5334000" cy="1016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2096769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49099888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Job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Error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09643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GCP Analysis (Preemptible)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19%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5101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GCP Analysis (Non-Preemptible)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14%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8558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Local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8%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29426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6EA821-101F-1849-982C-2BCB3A0D86CA}"/>
              </a:ext>
            </a:extLst>
          </p:cNvPr>
          <p:cNvSpPr/>
          <p:nvPr/>
        </p:nvSpPr>
        <p:spPr>
          <a:xfrm>
            <a:off x="4285946" y="1123376"/>
            <a:ext cx="271257" cy="304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D5D71E-B3A6-224E-8BBD-F91CBD5C1DB6}"/>
              </a:ext>
            </a:extLst>
          </p:cNvPr>
          <p:cNvSpPr txBox="1"/>
          <p:nvPr/>
        </p:nvSpPr>
        <p:spPr>
          <a:xfrm>
            <a:off x="5687353" y="1118113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Succeeded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Failed</a:t>
            </a:r>
            <a:endParaRPr kumimoji="1" lang="ja-JP" altLang="en-US" sz="1200">
              <a:solidFill>
                <a:srgbClr val="00B05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254EEA-2284-F744-870F-26A45DCD7177}"/>
              </a:ext>
            </a:extLst>
          </p:cNvPr>
          <p:cNvSpPr txBox="1"/>
          <p:nvPr/>
        </p:nvSpPr>
        <p:spPr>
          <a:xfrm>
            <a:off x="3142370" y="6120690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Only 1 core job, shorter jobs</a:t>
            </a:r>
          </a:p>
        </p:txBody>
      </p:sp>
    </p:spTree>
    <p:extLst>
      <p:ext uri="{BB962C8B-B14F-4D97-AF65-F5344CB8AC3E}">
        <p14:creationId xmlns:p14="http://schemas.microsoft.com/office/powerpoint/2010/main" val="414086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6185F-F3D5-A643-8AC3-51F41E3A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Preemption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0BF084-BFF7-3A46-ACF0-B714A1CCA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E43B4E-2D48-A649-ADDB-073CB44A32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12" name="図 11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A41428AF-FA68-F343-B218-C02A6966E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" y="1408607"/>
            <a:ext cx="4194545" cy="1440000"/>
          </a:xfrm>
          <a:prstGeom prst="rect">
            <a:avLst/>
          </a:prstGeom>
        </p:spPr>
      </p:pic>
      <p:pic>
        <p:nvPicPr>
          <p:cNvPr id="15" name="図 14" descr="示している, 画面, モニター, 室内 が含まれている画像&#10;&#10;自動的に生成された説明">
            <a:extLst>
              <a:ext uri="{FF2B5EF4-FFF2-40B4-BE49-F238E27FC236}">
                <a16:creationId xmlns:a16="http://schemas.microsoft.com/office/drawing/2014/main" id="{8F608FDF-A701-704C-910B-2C41890DD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" y="3090506"/>
            <a:ext cx="4194545" cy="1440000"/>
          </a:xfrm>
          <a:prstGeom prst="rect">
            <a:avLst/>
          </a:prstGeom>
        </p:spPr>
      </p:pic>
      <p:pic>
        <p:nvPicPr>
          <p:cNvPr id="17" name="図 16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F71ADD53-3E3E-724E-9EC1-B6DB56BD4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12" y="1408607"/>
            <a:ext cx="4194545" cy="1440000"/>
          </a:xfrm>
          <a:prstGeom prst="rect">
            <a:avLst/>
          </a:prstGeom>
        </p:spPr>
      </p:pic>
      <p:pic>
        <p:nvPicPr>
          <p:cNvPr id="19" name="図 18" descr="壁, 置き時計, モニター, 物体 が含まれている画像&#10;&#10;自動的に生成された説明">
            <a:extLst>
              <a:ext uri="{FF2B5EF4-FFF2-40B4-BE49-F238E27FC236}">
                <a16:creationId xmlns:a16="http://schemas.microsoft.com/office/drawing/2014/main" id="{85625E4B-A618-3E45-ACCE-08973C451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91222"/>
            <a:ext cx="4194545" cy="144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A94BBCF-689D-D346-8913-2BE217D56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" y="4914108"/>
            <a:ext cx="4194545" cy="1440000"/>
          </a:xfrm>
          <a:prstGeom prst="rect">
            <a:avLst/>
          </a:prstGeom>
        </p:spPr>
      </p:pic>
      <p:pic>
        <p:nvPicPr>
          <p:cNvPr id="23" name="図 2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5F5D67DD-752D-6246-8C80-9E977F24B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3" y="4934113"/>
            <a:ext cx="4194545" cy="144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65B36A-52D8-DA4B-B3C8-1E87C75D4204}"/>
              </a:ext>
            </a:extLst>
          </p:cNvPr>
          <p:cNvSpPr txBox="1"/>
          <p:nvPr/>
        </p:nvSpPr>
        <p:spPr>
          <a:xfrm>
            <a:off x="6277279" y="4928954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5">
                    <a:lumMod val="75000"/>
                  </a:schemeClr>
                </a:solidFill>
              </a:rPr>
              <a:t>Not Preempted</a:t>
            </a:r>
          </a:p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kumimoji="1" lang="en-US" altLang="ja-JP" sz="1200" dirty="0">
                <a:solidFill>
                  <a:schemeClr val="accent6">
                    <a:lumMod val="75000"/>
                  </a:schemeClr>
                </a:solidFill>
              </a:rPr>
              <a:t>reempted</a:t>
            </a:r>
            <a:endParaRPr kumimoji="1" lang="ja-JP" alt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7624393-0757-4946-9E0C-7C6EF5C15D1F}"/>
              </a:ext>
            </a:extLst>
          </p:cNvPr>
          <p:cNvSpPr txBox="1"/>
          <p:nvPr/>
        </p:nvSpPr>
        <p:spPr>
          <a:xfrm>
            <a:off x="1995832" y="492895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Not p</a:t>
            </a:r>
            <a:r>
              <a:rPr kumimoji="1" lang="en-US" altLang="ja-JP" sz="1200" dirty="0">
                <a:solidFill>
                  <a:schemeClr val="accent6">
                    <a:lumMod val="75000"/>
                  </a:schemeClr>
                </a:solidFill>
              </a:rPr>
              <a:t>reempted</a:t>
            </a:r>
          </a:p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Preempted</a:t>
            </a:r>
            <a:endParaRPr kumimoji="1" lang="ja-JP" altLang="en-US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86A2BA-C48A-9F40-B08F-A1F69855F510}"/>
              </a:ext>
            </a:extLst>
          </p:cNvPr>
          <p:cNvSpPr txBox="1"/>
          <p:nvPr/>
        </p:nvSpPr>
        <p:spPr>
          <a:xfrm>
            <a:off x="1251878" y="901396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1 core instances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045FEB-9517-4D45-8C71-A5AA05CEB073}"/>
              </a:ext>
            </a:extLst>
          </p:cNvPr>
          <p:cNvSpPr txBox="1"/>
          <p:nvPr/>
        </p:nvSpPr>
        <p:spPr>
          <a:xfrm>
            <a:off x="5660262" y="899384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8 core instances</a:t>
            </a:r>
          </a:p>
        </p:txBody>
      </p:sp>
    </p:spTree>
    <p:extLst>
      <p:ext uri="{BB962C8B-B14F-4D97-AF65-F5344CB8AC3E}">
        <p14:creationId xmlns:p14="http://schemas.microsoft.com/office/powerpoint/2010/main" val="3886862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6185F-F3D5-A643-8AC3-51F41E3A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Preemption </a:t>
            </a:r>
            <a:r>
              <a:rPr lang="en-US" altLang="ja-JP" dirty="0" err="1"/>
              <a:t>v.s</a:t>
            </a:r>
            <a:r>
              <a:rPr lang="en-US" altLang="ja-JP" dirty="0"/>
              <a:t>. Failure jobs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0BF084-BFF7-3A46-ACF0-B714A1CCA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E43B4E-2D48-A649-ADDB-073CB44A32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A94BBCF-689D-D346-8913-2BE217D5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" y="4914108"/>
            <a:ext cx="4194545" cy="1440000"/>
          </a:xfrm>
          <a:prstGeom prst="rect">
            <a:avLst/>
          </a:prstGeom>
        </p:spPr>
      </p:pic>
      <p:pic>
        <p:nvPicPr>
          <p:cNvPr id="23" name="図 2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5F5D67DD-752D-6246-8C80-9E977F24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3" y="4934113"/>
            <a:ext cx="4194545" cy="144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65B36A-52D8-DA4B-B3C8-1E87C75D4204}"/>
              </a:ext>
            </a:extLst>
          </p:cNvPr>
          <p:cNvSpPr txBox="1"/>
          <p:nvPr/>
        </p:nvSpPr>
        <p:spPr>
          <a:xfrm>
            <a:off x="6277279" y="4928954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5">
                    <a:lumMod val="75000"/>
                  </a:schemeClr>
                </a:solidFill>
              </a:rPr>
              <a:t>Not Preempted</a:t>
            </a:r>
          </a:p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kumimoji="1" lang="en-US" altLang="ja-JP" sz="1200" dirty="0">
                <a:solidFill>
                  <a:schemeClr val="accent6">
                    <a:lumMod val="75000"/>
                  </a:schemeClr>
                </a:solidFill>
              </a:rPr>
              <a:t>reempted</a:t>
            </a:r>
            <a:endParaRPr kumimoji="1" lang="ja-JP" alt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7624393-0757-4946-9E0C-7C6EF5C15D1F}"/>
              </a:ext>
            </a:extLst>
          </p:cNvPr>
          <p:cNvSpPr txBox="1"/>
          <p:nvPr/>
        </p:nvSpPr>
        <p:spPr>
          <a:xfrm>
            <a:off x="1995832" y="492895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Not p</a:t>
            </a:r>
            <a:r>
              <a:rPr kumimoji="1" lang="en-US" altLang="ja-JP" sz="1200" dirty="0">
                <a:solidFill>
                  <a:schemeClr val="accent6">
                    <a:lumMod val="75000"/>
                  </a:schemeClr>
                </a:solidFill>
              </a:rPr>
              <a:t>reempted</a:t>
            </a:r>
          </a:p>
          <a:p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Preempted</a:t>
            </a:r>
            <a:endParaRPr kumimoji="1" lang="ja-JP" altLang="en-US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30CA361F-9665-014F-9755-5068F0C5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051"/>
            <a:ext cx="8363272" cy="3312128"/>
          </a:xfrm>
        </p:spPr>
        <p:txBody>
          <a:bodyPr/>
          <a:lstStyle/>
          <a:p>
            <a:r>
              <a:rPr lang="en-US" altLang="ja-JP" dirty="0"/>
              <a:t>5~30</a:t>
            </a:r>
            <a:r>
              <a:rPr kumimoji="1" lang="en-US" altLang="ja-JP" dirty="0"/>
              <a:t> %</a:t>
            </a:r>
            <a:r>
              <a:rPr lang="en-US" altLang="ja-JP" dirty="0"/>
              <a:t> instances were shut down by Preemption</a:t>
            </a:r>
          </a:p>
          <a:p>
            <a:pPr lvl="1"/>
            <a:r>
              <a:rPr kumimoji="1" lang="en-US" altLang="ja-JP" dirty="0"/>
              <a:t>Made failure jobs</a:t>
            </a:r>
          </a:p>
          <a:p>
            <a:r>
              <a:rPr kumimoji="1" lang="en-US" altLang="ja-JP" dirty="0"/>
              <a:t>Typically shut down around </a:t>
            </a:r>
            <a:r>
              <a:rPr lang="en-US" altLang="ja-JP" dirty="0"/>
              <a:t>3~10 hours</a:t>
            </a:r>
          </a:p>
          <a:p>
            <a:pPr lvl="1"/>
            <a:r>
              <a:rPr lang="en-US" altLang="ja-JP" dirty="0"/>
              <a:t>Some instances were shutdown before 1 hours running</a:t>
            </a:r>
          </a:p>
          <a:p>
            <a:r>
              <a:rPr kumimoji="1" lang="en-US" altLang="ja-JP" dirty="0"/>
              <a:t>More preemptions in </a:t>
            </a:r>
            <a:r>
              <a:rPr lang="en-US" altLang="ja-JP" dirty="0"/>
              <a:t>8 core jobs (production: </a:t>
            </a:r>
            <a:r>
              <a:rPr lang="en-US" altLang="ja-JP" dirty="0" err="1"/>
              <a:t>reco</a:t>
            </a:r>
            <a:r>
              <a:rPr lang="en-US" altLang="ja-JP" dirty="0"/>
              <a:t>/sim) because job running times are longer</a:t>
            </a:r>
          </a:p>
        </p:txBody>
      </p:sp>
    </p:spTree>
    <p:extLst>
      <p:ext uri="{BB962C8B-B14F-4D97-AF65-F5344CB8AC3E}">
        <p14:creationId xmlns:p14="http://schemas.microsoft.com/office/powerpoint/2010/main" val="366497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/>
              <a:t>Develop Environment for Python-GCPM</a:t>
            </a:r>
            <a:endParaRPr kumimoji="1" lang="ja-JP" altLang="en-US" sz="320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34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1556792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1" y="1556912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44920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179585" y="282157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2873187" y="2096848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669828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05832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005852" y="3284984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411826" y="3501008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2668954" y="2132856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038517" y="5589240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6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35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979712" y="2054391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47" y="2054511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953265" y="313451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683641" y="331917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3377243" y="2594447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7202340" y="3688509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562380" y="3688509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509908" y="3782583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915882" y="3998607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3173010" y="2630455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5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6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542573" y="6086839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1259632" y="1700808"/>
            <a:ext cx="7806029" cy="4544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614DEB-14FE-B944-B5D0-8E8AE3652BBE}"/>
              </a:ext>
            </a:extLst>
          </p:cNvPr>
          <p:cNvSpPr/>
          <p:nvPr/>
        </p:nvSpPr>
        <p:spPr>
          <a:xfrm>
            <a:off x="1449224" y="2359406"/>
            <a:ext cx="2877712" cy="30362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bg1"/>
                </a:solidFill>
              </a:rPr>
              <a:t>gcpm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|--|-- pyproject.toml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|-- src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|-- gcpm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__init__.py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__main__.py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__version__.py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cli.py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core.py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|-- tests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|-- __init__.py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|-- conftest.py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|-- data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gcpm.yml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    |-- service_account.json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 |    |-- test_cli.py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4005576" y="175570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5850D3-F7CB-5343-A949-3097C68F951F}"/>
              </a:ext>
            </a:extLst>
          </p:cNvPr>
          <p:cNvSpPr txBox="1"/>
          <p:nvPr/>
        </p:nvSpPr>
        <p:spPr>
          <a:xfrm>
            <a:off x="1752336" y="20480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Directory Structure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23A7DC-C165-4F4A-BB10-662F7ADC7D06}"/>
              </a:ext>
            </a:extLst>
          </p:cNvPr>
          <p:cNvSpPr txBox="1"/>
          <p:nvPr/>
        </p:nvSpPr>
        <p:spPr>
          <a:xfrm>
            <a:off x="4639476" y="2292216"/>
            <a:ext cx="451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Package initialization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Management of package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Build &amp; Publish to PyPi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Automatic virtualenv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Easy to make CLI tool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0A81BC8-CE13-3A4B-80F8-3633B99BAAA5}"/>
              </a:ext>
            </a:extLst>
          </p:cNvPr>
          <p:cNvSpPr/>
          <p:nvPr/>
        </p:nvSpPr>
        <p:spPr>
          <a:xfrm>
            <a:off x="4835682" y="4070051"/>
            <a:ext cx="4128799" cy="9763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bg1"/>
                </a:solidFill>
              </a:rPr>
              <a:t>$ poetry init                         # Initialize package 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$ poetry add fire                 # Add fire to dependencies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$ poetry run gcpm version  # Run gcpm in virtualenv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$ poetry run pytest              # Run pytest in virtualenv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$ poetry publish –build        # Build and publsh to PyPi</a:t>
            </a:r>
          </a:p>
        </p:txBody>
      </p:sp>
    </p:spTree>
    <p:extLst>
      <p:ext uri="{BB962C8B-B14F-4D97-AF65-F5344CB8AC3E}">
        <p14:creationId xmlns:p14="http://schemas.microsoft.com/office/powerpoint/2010/main" val="1955645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36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893123" y="2046723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8" y="2046843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866676" y="312684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597052" y="331150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3290654" y="2586779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7115751" y="3680841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475791" y="3680841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423319" y="3774915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829293" y="3990939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3086421" y="2622787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455984" y="6079171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1259632" y="1693140"/>
            <a:ext cx="7806029" cy="4544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3918987" y="174803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23A7DC-C165-4F4A-BB10-662F7ADC7D06}"/>
              </a:ext>
            </a:extLst>
          </p:cNvPr>
          <p:cNvSpPr txBox="1"/>
          <p:nvPr/>
        </p:nvSpPr>
        <p:spPr>
          <a:xfrm>
            <a:off x="5182837" y="2284548"/>
            <a:ext cx="388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Library for automatically generating CLI from absolutely any Python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9E6179D-6E26-7740-9204-B949711A2E15}"/>
              </a:ext>
            </a:extLst>
          </p:cNvPr>
          <p:cNvSpPr/>
          <p:nvPr/>
        </p:nvSpPr>
        <p:spPr>
          <a:xfrm>
            <a:off x="1465997" y="2133409"/>
            <a:ext cx="3585785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from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.core </a:t>
            </a:r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import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Gcpm</a:t>
            </a:r>
          </a:p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import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fire	</a:t>
            </a: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</a:p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class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5B28B4"/>
                </a:solidFill>
                <a:latin typeface="Consolas" panose="020B0609020204030204" pitchFamily="49" charset="0"/>
              </a:rPr>
              <a:t>CliObject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(</a:t>
            </a:r>
            <a:r>
              <a:rPr lang="en-US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object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):	</a:t>
            </a:r>
          </a:p>
          <a:p>
            <a:endParaRPr lang="en" altLang="ja-JP" sz="1200" dirty="0">
              <a:solidFill>
                <a:srgbClr val="CB2339"/>
              </a:solidFill>
              <a:latin typeface="Consolas" panose="020B0609020204030204" pitchFamily="49" charset="0"/>
            </a:endParaRPr>
          </a:p>
          <a:p>
            <a:r>
              <a:rPr lang="en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    def</a:t>
            </a:r>
            <a:r>
              <a:rPr lang="en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__init__</a:t>
            </a:r>
            <a:r>
              <a:rPr lang="en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(self, config</a:t>
            </a:r>
            <a:r>
              <a:rPr lang="en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=</a:t>
            </a:r>
            <a:r>
              <a:rPr lang="en" altLang="ja-JP" sz="1200" dirty="0">
                <a:solidFill>
                  <a:srgbClr val="06214F"/>
                </a:solidFill>
                <a:latin typeface="Consolas" panose="020B0609020204030204" pitchFamily="49" charset="0"/>
              </a:rPr>
              <a:t>""</a:t>
            </a:r>
            <a:r>
              <a:rPr lang="en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    </a:t>
            </a:r>
            <a:r>
              <a:rPr lang="en-US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self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.config </a:t>
            </a:r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=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config	</a:t>
            </a: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  <a:endParaRPr lang="en-US" altLang="ja-JP" sz="1200" dirty="0">
              <a:solidFill>
                <a:srgbClr val="1B1F22"/>
              </a:solidFill>
              <a:latin typeface="Consolas" panose="020B0609020204030204" pitchFamily="49" charset="0"/>
            </a:endParaRPr>
          </a:p>
          <a:p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</a:t>
            </a:r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def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version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(self):</a:t>
            </a:r>
          </a:p>
          <a:p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    Gcpm.version()	</a:t>
            </a: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</a:p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    def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5B28B4"/>
                </a:solidFill>
                <a:latin typeface="Consolas" panose="020B0609020204030204" pitchFamily="49" charset="0"/>
              </a:rPr>
              <a:t>run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(self):</a:t>
            </a:r>
          </a:p>
          <a:p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    </a:t>
            </a:r>
            <a:r>
              <a:rPr lang="en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Gcpm(</a:t>
            </a:r>
            <a:r>
              <a:rPr lang="en" altLang="ja-JP" sz="1200" dirty="0">
                <a:solidFill>
                  <a:srgbClr val="DA4C0C"/>
                </a:solidFill>
                <a:latin typeface="Consolas" panose="020B0609020204030204" pitchFamily="49" charset="0"/>
              </a:rPr>
              <a:t>config</a:t>
            </a:r>
            <a:r>
              <a:rPr lang="en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=</a:t>
            </a:r>
            <a:r>
              <a:rPr lang="en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self.config).run()</a:t>
            </a:r>
            <a:endParaRPr lang="en" altLang="ja-JP" sz="1200" dirty="0">
              <a:latin typeface="Consolas" panose="020B0609020204030204" pitchFamily="49" charset="0"/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  <a:endParaRPr lang="en-US" altLang="ja-JP" sz="1200" dirty="0">
              <a:solidFill>
                <a:srgbClr val="1B1F22"/>
              </a:solidFill>
              <a:latin typeface="Consolas" panose="020B0609020204030204" pitchFamily="49" charset="0"/>
            </a:endParaRPr>
          </a:p>
          <a:p>
            <a:r>
              <a:rPr lang="ja-JP" altLang="en-US" sz="1200">
                <a:solidFill>
                  <a:srgbClr val="1B1F22"/>
                </a:solidFill>
                <a:latin typeface="Consolas" panose="020B0609020204030204" pitchFamily="49" charset="0"/>
              </a:rPr>
              <a:t>		</a:t>
            </a:r>
          </a:p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def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5B28B4"/>
                </a:solidFill>
                <a:latin typeface="Consolas" panose="020B0609020204030204" pitchFamily="49" charset="0"/>
              </a:rPr>
              <a:t>cli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fire.Fire(CliObject)</a:t>
            </a:r>
          </a:p>
          <a:p>
            <a:endParaRPr lang="en-US" altLang="ja-JP" sz="1200" dirty="0">
              <a:solidFill>
                <a:srgbClr val="1B1F22"/>
              </a:solidFill>
              <a:latin typeface="Consolas" panose="020B0609020204030204" pitchFamily="49" charset="0"/>
            </a:endParaRPr>
          </a:p>
          <a:p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if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0744B8"/>
                </a:solidFill>
                <a:latin typeface="Consolas" panose="020B0609020204030204" pitchFamily="49" charset="0"/>
              </a:rPr>
              <a:t>__name__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CB2339"/>
                </a:solidFill>
                <a:latin typeface="Consolas" panose="020B0609020204030204" pitchFamily="49" charset="0"/>
              </a:rPr>
              <a:t>==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</a:t>
            </a:r>
            <a:r>
              <a:rPr lang="en-US" altLang="ja-JP" sz="1200" dirty="0">
                <a:solidFill>
                  <a:srgbClr val="06214F"/>
                </a:solidFill>
                <a:latin typeface="Consolas" panose="020B0609020204030204" pitchFamily="49" charset="0"/>
              </a:rPr>
              <a:t>"__main__"</a:t>
            </a:r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altLang="ja-JP" sz="1200" dirty="0">
                <a:solidFill>
                  <a:srgbClr val="1B1F22"/>
                </a:solidFill>
                <a:latin typeface="Consolas" panose="020B0609020204030204" pitchFamily="49" charset="0"/>
              </a:rPr>
              <a:t>    cli()		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F1A39FB-EF2A-1E4D-9E3C-13D03E61BE38}"/>
              </a:ext>
            </a:extLst>
          </p:cNvPr>
          <p:cNvSpPr/>
          <p:nvPr/>
        </p:nvSpPr>
        <p:spPr>
          <a:xfrm>
            <a:off x="5430948" y="3521635"/>
            <a:ext cx="2877712" cy="9763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bg1"/>
                </a:solidFill>
              </a:rPr>
              <a:t>$ gcpm version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gcpm: 0.2.0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$ gcpm –-config /path/to/config run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Starting gcpm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54640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37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1556792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1" y="1556912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44920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179585" y="282157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2873187" y="2096848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669828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05832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005852" y="3284984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411826" y="3501008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2668954" y="2132856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038517" y="5589240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251520" y="2907527"/>
            <a:ext cx="5355736" cy="3885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1264397" y="320695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Source code at: </a:t>
            </a:r>
            <a:r>
              <a:rPr lang="en-US" altLang="ja-JP" dirty="0">
                <a:hlinkClick r:id="rId5"/>
              </a:rPr>
              <a:t>GitHub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23A7DC-C165-4F4A-BB10-662F7ADC7D06}"/>
              </a:ext>
            </a:extLst>
          </p:cNvPr>
          <p:cNvSpPr txBox="1"/>
          <p:nvPr/>
        </p:nvSpPr>
        <p:spPr>
          <a:xfrm>
            <a:off x="257776" y="5175945"/>
            <a:ext cx="523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Open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License: </a:t>
            </a:r>
            <a:r>
              <a:rPr lang="en-US" altLang="ja-JP" dirty="0">
                <a:hlinkClick r:id="rId13"/>
              </a:rPr>
              <a:t>Apache 2.0</a:t>
            </a: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Automatic test/build on </a:t>
            </a:r>
            <a:r>
              <a:rPr lang="en-US" altLang="ja-JP" dirty="0">
                <a:hlinkClick r:id="rId6"/>
              </a:rPr>
              <a:t>Travis CI</a:t>
            </a:r>
            <a:r>
              <a:rPr lang="en-US" altLang="ja-JP" dirty="0"/>
              <a:t> at </a:t>
            </a:r>
            <a:r>
              <a:rPr lang="en-US" altLang="ja-JP" dirty="0">
                <a:solidFill>
                  <a:srgbClr val="FF0000"/>
                </a:solidFill>
              </a:rPr>
              <a:t>push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pic>
        <p:nvPicPr>
          <p:cNvPr id="10" name="図 9" descr="スクリーンショッ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8CE963F1-B037-AE4F-8190-DCE9E59CAB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0" y="3937344"/>
            <a:ext cx="4415308" cy="10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7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38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1556792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1" y="1556912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44920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179585" y="282157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2873187" y="2096848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669828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05832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005852" y="3284984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411826" y="3501008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2668954" y="2132856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038517" y="5589240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251520" y="993884"/>
            <a:ext cx="5355736" cy="5799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1475656" y="1073731"/>
            <a:ext cx="260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Test/Build on </a:t>
            </a:r>
            <a:r>
              <a:rPr lang="en-US" altLang="ja-JP" dirty="0">
                <a:hlinkClick r:id="rId6"/>
              </a:rPr>
              <a:t>Travis CI</a:t>
            </a:r>
            <a:r>
              <a:rPr lang="en-US" altLang="ja-JP" dirty="0"/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23A7DC-C165-4F4A-BB10-662F7ADC7D06}"/>
              </a:ext>
            </a:extLst>
          </p:cNvPr>
          <p:cNvSpPr txBox="1"/>
          <p:nvPr/>
        </p:nvSpPr>
        <p:spPr>
          <a:xfrm>
            <a:off x="297718" y="4509120"/>
            <a:ext cx="523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Run pytest for every push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Tested with python2.7, 3.4, 3.5, 3.6 and 3.7-dev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Build &amp; publish to PyPi after test on Tag may be useful (not implemented)</a:t>
            </a:r>
          </a:p>
        </p:txBody>
      </p:sp>
      <p:pic>
        <p:nvPicPr>
          <p:cNvPr id="13" name="図 12" descr="スクリーンショッ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15BAF63C-5742-1A4C-82FE-28419D76BA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8" y="1458357"/>
            <a:ext cx="4883600" cy="2974902"/>
          </a:xfrm>
          <a:prstGeom prst="rect">
            <a:avLst/>
          </a:prstGeom>
        </p:spPr>
      </p:pic>
      <p:pic>
        <p:nvPicPr>
          <p:cNvPr id="15" name="図 14" descr="スクリーンショッ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7A0189DF-A660-3F47-8B06-1C412B5AFC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0" y="5572133"/>
            <a:ext cx="4243589" cy="11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1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39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1556792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1" y="1556912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44920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179585" y="282157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2873187" y="2096848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669828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05832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005852" y="3284984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411826" y="3501008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2668954" y="2132856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038517" y="5589240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251520" y="993884"/>
            <a:ext cx="5355736" cy="5799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1048228" y="103423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hlinkClick r:id="rId15"/>
              </a:rPr>
              <a:t>pytest-cov</a:t>
            </a:r>
            <a:r>
              <a:rPr lang="en-US" altLang="ja-JP" dirty="0"/>
              <a:t> result in </a:t>
            </a:r>
            <a:r>
              <a:rPr lang="en-US" altLang="ja-JP" dirty="0">
                <a:hlinkClick r:id="rId16"/>
              </a:rPr>
              <a:t>gh-pages</a:t>
            </a:r>
            <a:r>
              <a:rPr lang="en-US" altLang="ja-JP" dirty="0"/>
              <a:t> branch</a:t>
            </a:r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23A7DC-C165-4F4A-BB10-662F7ADC7D06}"/>
              </a:ext>
            </a:extLst>
          </p:cNvPr>
          <p:cNvSpPr txBox="1"/>
          <p:nvPr/>
        </p:nvSpPr>
        <p:spPr>
          <a:xfrm>
            <a:off x="395687" y="1447604"/>
            <a:ext cx="523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Test coverage is measured by pytest-cov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There result is published in gh-pages of gcpm repository at GitHub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9AA7FF-6504-494A-A1E2-52AE9AB32D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4" y="3521088"/>
            <a:ext cx="4130205" cy="3084584"/>
          </a:xfrm>
          <a:prstGeom prst="rect">
            <a:avLst/>
          </a:prstGeom>
        </p:spPr>
      </p:pic>
      <p:pic>
        <p:nvPicPr>
          <p:cNvPr id="20" name="図 19" descr="スクリーンショッ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47DEDECC-06D5-6A4F-BDE7-3A281B9514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7" y="2338034"/>
            <a:ext cx="5043200" cy="10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A47A-0DED-9B43-8121-E588A31F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Increasing Computing Resources Requirement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EC5C44-8337-104C-8BBA-ED0FD67D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453211"/>
          </a:xfrm>
        </p:spPr>
        <p:txBody>
          <a:bodyPr/>
          <a:lstStyle/>
          <a:p>
            <a:r>
              <a:rPr lang="en-US" altLang="ja-JP" sz="2000" dirty="0"/>
              <a:t>Data amount of HEP experiments becomes larger and larger</a:t>
            </a:r>
          </a:p>
          <a:p>
            <a:pPr lvl="1"/>
            <a:r>
              <a:rPr lang="en-US" altLang="ja-JP" sz="2000" dirty="0"/>
              <a:t>Computing resource is one of the important piece for experiments</a:t>
            </a:r>
          </a:p>
          <a:p>
            <a:r>
              <a:rPr lang="en-US" altLang="ja-JP" sz="2000" dirty="0"/>
              <a:t>CERN plans High-Luminosity LHC</a:t>
            </a:r>
          </a:p>
          <a:p>
            <a:pPr lvl="1"/>
            <a:r>
              <a:rPr lang="en-US" altLang="ja-JP" sz="2000" dirty="0"/>
              <a:t>The peak luminosity: x 5</a:t>
            </a:r>
          </a:p>
          <a:p>
            <a:pPr lvl="1"/>
            <a:r>
              <a:rPr lang="en-US" altLang="ja-JP" sz="2000" dirty="0"/>
              <a:t>Current system does not have</a:t>
            </a:r>
            <a:br>
              <a:rPr lang="en-US" altLang="ja-JP" sz="2000" dirty="0"/>
            </a:br>
            <a:r>
              <a:rPr lang="en-US" altLang="ja-JP" sz="2000" dirty="0"/>
              <a:t>enough scaling power</a:t>
            </a:r>
          </a:p>
          <a:p>
            <a:pPr lvl="1"/>
            <a:r>
              <a:rPr lang="en-US" altLang="ja-JP" sz="2000" dirty="0"/>
              <a:t>Some new ideas are necessary</a:t>
            </a:r>
            <a:br>
              <a:rPr lang="en-US" altLang="ja-JP" sz="2000" dirty="0"/>
            </a:br>
            <a:r>
              <a:rPr lang="en-US" altLang="ja-JP" sz="2000" dirty="0"/>
              <a:t>to use data effectively</a:t>
            </a:r>
          </a:p>
          <a:p>
            <a:pPr lvl="2"/>
            <a:r>
              <a:rPr lang="en-US" altLang="ja-JP" dirty="0"/>
              <a:t>Software update</a:t>
            </a:r>
          </a:p>
          <a:p>
            <a:pPr lvl="2"/>
            <a:r>
              <a:rPr lang="en-US" altLang="ja-JP" dirty="0"/>
              <a:t>New devices: GPGPU, FPGA, (QC)</a:t>
            </a:r>
          </a:p>
          <a:p>
            <a:pPr lvl="2"/>
            <a:r>
              <a:rPr lang="en-US" altLang="ja-JP" dirty="0"/>
              <a:t>New grid structure: Data Cloud</a:t>
            </a:r>
          </a:p>
          <a:p>
            <a:pPr lvl="2"/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External resources: HPC, </a:t>
            </a:r>
            <a:r>
              <a:rPr lang="en-US" altLang="ja-JP" dirty="0">
                <a:solidFill>
                  <a:srgbClr val="FF0000"/>
                </a:solidFill>
              </a:rPr>
              <a:t>Commercial cloud</a:t>
            </a:r>
          </a:p>
          <a:p>
            <a:pPr lvl="1"/>
            <a:endParaRPr lang="en-US" altLang="ja-JP" sz="1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C8BFD7-4B53-E742-AE37-03D9DA323E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8AD4E-B856-8E4B-8E4D-D9F02EE080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D4CB5E-52E5-0141-B7FB-7A869B3C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404" y="1315120"/>
            <a:ext cx="236959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6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619F9-6A8B-8E4B-AAD6-A3EB948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Develop Environment for Python-GCPM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AC1202-A5DA-E741-9CBA-764BBE735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6D682A-4CFB-834D-AD4C-8B522FEA3A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40</a:t>
            </a:fld>
            <a:endParaRPr lang="ja-JP" altLang="en-US"/>
          </a:p>
        </p:txBody>
      </p:sp>
      <p:grpSp>
        <p:nvGrpSpPr>
          <p:cNvPr id="6" name="Shape 559">
            <a:extLst>
              <a:ext uri="{FF2B5EF4-FFF2-40B4-BE49-F238E27FC236}">
                <a16:creationId xmlns:a16="http://schemas.microsoft.com/office/drawing/2014/main" id="{4093A72D-4607-9245-A3AD-A25DD4DC4B07}"/>
              </a:ext>
            </a:extLst>
          </p:cNvPr>
          <p:cNvGrpSpPr>
            <a:grpSpLocks noChangeAspect="1"/>
          </p:cNvGrpSpPr>
          <p:nvPr/>
        </p:nvGrpSpPr>
        <p:grpSpPr>
          <a:xfrm>
            <a:off x="1475656" y="1556792"/>
            <a:ext cx="1080120" cy="1080120"/>
            <a:chOff x="433514" y="2354433"/>
            <a:chExt cx="502920" cy="502920"/>
          </a:xfrm>
        </p:grpSpPr>
        <p:sp>
          <p:nvSpPr>
            <p:cNvPr id="7" name="Shape 560">
              <a:extLst>
                <a:ext uri="{FF2B5EF4-FFF2-40B4-BE49-F238E27FC236}">
                  <a16:creationId xmlns:a16="http://schemas.microsoft.com/office/drawing/2014/main" id="{A825807E-AB0B-4344-96B8-7B9D709732F6}"/>
                </a:ext>
              </a:extLst>
            </p:cNvPr>
            <p:cNvSpPr/>
            <p:nvPr/>
          </p:nvSpPr>
          <p:spPr>
            <a:xfrm>
              <a:off x="433514" y="2354433"/>
              <a:ext cx="502920" cy="50292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" name="Shape 561">
              <a:extLst>
                <a:ext uri="{FF2B5EF4-FFF2-40B4-BE49-F238E27FC236}">
                  <a16:creationId xmlns:a16="http://schemas.microsoft.com/office/drawing/2014/main" id="{7F4E26D4-FC82-0E49-B0C1-306E4576F58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0089" y="2391008"/>
              <a:ext cx="429767" cy="429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2094797-BC04-214C-AAE2-4BDF0822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91" y="1556912"/>
            <a:ext cx="1299249" cy="1080000"/>
          </a:xfrm>
          <a:prstGeom prst="rect">
            <a:avLst/>
          </a:prstGeom>
        </p:spPr>
      </p:pic>
      <p:pic>
        <p:nvPicPr>
          <p:cNvPr id="16" name="図 15" descr="衣類, 頭飾り が含まれている画像&#10;&#10;&#10;&#10;自動的に生成された説明">
            <a:extLst>
              <a:ext uri="{FF2B5EF4-FFF2-40B4-BE49-F238E27FC236}">
                <a16:creationId xmlns:a16="http://schemas.microsoft.com/office/drawing/2014/main" id="{64650246-EFEA-7A44-A89F-6B2BF59B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0" y="4909638"/>
            <a:ext cx="1088710" cy="108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FC6852-2AA9-7E4B-A15D-1D77BBEA4AAD}"/>
              </a:ext>
            </a:extLst>
          </p:cNvPr>
          <p:cNvSpPr txBox="1"/>
          <p:nvPr/>
        </p:nvSpPr>
        <p:spPr>
          <a:xfrm>
            <a:off x="6449209" y="26369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GitHub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6575-5783-3042-83FA-928F073C7000}"/>
              </a:ext>
            </a:extLst>
          </p:cNvPr>
          <p:cNvSpPr txBox="1"/>
          <p:nvPr/>
        </p:nvSpPr>
        <p:spPr>
          <a:xfrm>
            <a:off x="6391988" y="5989638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Travi</a:t>
            </a:r>
            <a:r>
              <a:rPr lang="en-US" altLang="ja-JP" dirty="0">
                <a:hlinkClick r:id="rId6"/>
              </a:rPr>
              <a:t>s CI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F07BBD-77ED-CD4F-9199-61E62382B4D8}"/>
              </a:ext>
            </a:extLst>
          </p:cNvPr>
          <p:cNvSpPr txBox="1"/>
          <p:nvPr/>
        </p:nvSpPr>
        <p:spPr>
          <a:xfrm>
            <a:off x="1179585" y="282157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Local Machine</a:t>
            </a:r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4F03AD-D292-CF44-B6D3-735209494389}"/>
              </a:ext>
            </a:extLst>
          </p:cNvPr>
          <p:cNvCxnSpPr/>
          <p:nvPr/>
        </p:nvCxnSpPr>
        <p:spPr>
          <a:xfrm>
            <a:off x="2873187" y="2096848"/>
            <a:ext cx="30669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8AD3F-2EC7-6A47-BF3D-047AAD307790}"/>
              </a:ext>
            </a:extLst>
          </p:cNvPr>
          <p:cNvCxnSpPr/>
          <p:nvPr/>
        </p:nvCxnSpPr>
        <p:spPr>
          <a:xfrm>
            <a:off x="669828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126E42-B6EF-2948-ACE0-F60DE8FA3092}"/>
              </a:ext>
            </a:extLst>
          </p:cNvPr>
          <p:cNvCxnSpPr>
            <a:cxnSpLocks/>
          </p:cNvCxnSpPr>
          <p:nvPr/>
        </p:nvCxnSpPr>
        <p:spPr>
          <a:xfrm flipV="1">
            <a:off x="7058324" y="3190910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2724AF60-5AF3-7F40-A4F7-9DB7B61D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0" y="993884"/>
            <a:ext cx="889000" cy="1155700"/>
          </a:xfrm>
          <a:prstGeom prst="rect">
            <a:avLst/>
          </a:prstGeom>
        </p:spPr>
      </p:pic>
      <p:pic>
        <p:nvPicPr>
          <p:cNvPr id="33" name="グラフィックス 32">
            <a:extLst>
              <a:ext uri="{FF2B5EF4-FFF2-40B4-BE49-F238E27FC236}">
                <a16:creationId xmlns:a16="http://schemas.microsoft.com/office/drawing/2014/main" id="{95D7636B-9EC7-2C4F-84AB-51F03FA2D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2447" y="5018604"/>
            <a:ext cx="1546476" cy="1155700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919C984-D233-A344-925D-5B8E7D1B6FED}"/>
              </a:ext>
            </a:extLst>
          </p:cNvPr>
          <p:cNvCxnSpPr>
            <a:cxnSpLocks/>
          </p:cNvCxnSpPr>
          <p:nvPr/>
        </p:nvCxnSpPr>
        <p:spPr>
          <a:xfrm>
            <a:off x="2005852" y="3284984"/>
            <a:ext cx="0" cy="1462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B56ADC-8786-DD4D-8BA8-FEAD9051E6CF}"/>
              </a:ext>
            </a:extLst>
          </p:cNvPr>
          <p:cNvSpPr txBox="1"/>
          <p:nvPr/>
        </p:nvSpPr>
        <p:spPr>
          <a:xfrm>
            <a:off x="472427" y="6190347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hlinkClick r:id="rId10"/>
              </a:rPr>
              <a:t>The Python Package Index (PyPI)</a:t>
            </a:r>
            <a:endParaRPr lang="en" altLang="ja-JP" dirty="0"/>
          </a:p>
          <a:p>
            <a:r>
              <a:rPr lang="en" altLang="ja-JP" dirty="0"/>
              <a:t>($ pip install gcpm) 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C0B3E9A-EB77-5E41-A9F1-00713877DCDD}"/>
              </a:ext>
            </a:extLst>
          </p:cNvPr>
          <p:cNvSpPr txBox="1"/>
          <p:nvPr/>
        </p:nvSpPr>
        <p:spPr>
          <a:xfrm>
            <a:off x="3120314" y="78328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Package manager: </a:t>
            </a:r>
            <a:r>
              <a:rPr kumimoji="1" lang="en-US" altLang="ja-JP" dirty="0">
                <a:hlinkClick r:id="rId11"/>
              </a:rPr>
              <a:t>Poetry</a:t>
            </a:r>
            <a:endParaRPr kumimoji="1" lang="en-US" altLang="ja-JP" dirty="0"/>
          </a:p>
          <a:p>
            <a:r>
              <a:rPr lang="en-US" altLang="ja-JP" dirty="0"/>
              <a:t>CLI: made with </a:t>
            </a:r>
            <a:r>
              <a:rPr lang="en-US" altLang="ja-JP" dirty="0">
                <a:hlinkClick r:id="rId12"/>
              </a:rPr>
              <a:t>python-fire</a:t>
            </a:r>
            <a:endParaRPr lang="en-US" altLang="ja-JP" dirty="0"/>
          </a:p>
          <a:p>
            <a:r>
              <a:rPr kumimoji="1" lang="en-US" altLang="ja-JP" dirty="0"/>
              <a:t>License: </a:t>
            </a:r>
            <a:r>
              <a:rPr kumimoji="1" lang="en-US" altLang="ja-JP" dirty="0">
                <a:hlinkClick r:id="rId13"/>
              </a:rPr>
              <a:t>Apache 2.0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DD42FD1-4035-2E44-8277-70471CD8502A}"/>
              </a:ext>
            </a:extLst>
          </p:cNvPr>
          <p:cNvSpPr txBox="1"/>
          <p:nvPr/>
        </p:nvSpPr>
        <p:spPr>
          <a:xfrm>
            <a:off x="4411826" y="3501008"/>
            <a:ext cx="24304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Tests by </a:t>
            </a:r>
            <a:r>
              <a:rPr kumimoji="1" lang="en-US" altLang="ja-JP" sz="1400" dirty="0">
                <a:hlinkClick r:id="rId14"/>
              </a:rPr>
              <a:t>pytest</a:t>
            </a:r>
            <a:endParaRPr kumimoji="1" lang="en-US" altLang="ja-JP" sz="1400" dirty="0"/>
          </a:p>
          <a:p>
            <a:r>
              <a:rPr lang="en-US" altLang="ja-JP" sz="1400" dirty="0"/>
              <a:t>On Ubuntu Xenial</a:t>
            </a:r>
          </a:p>
          <a:p>
            <a:r>
              <a:rPr kumimoji="1" lang="en-US" altLang="ja-JP" sz="1400" dirty="0"/>
              <a:t>For python 2.7, 3.5, 3.6, 3.7 </a:t>
            </a:r>
            <a:endParaRPr kumimoji="1" lang="ja-JP" altLang="en-US" sz="14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8D80FB4-6120-5A41-A57F-EB673C662280}"/>
              </a:ext>
            </a:extLst>
          </p:cNvPr>
          <p:cNvSpPr txBox="1"/>
          <p:nvPr/>
        </p:nvSpPr>
        <p:spPr>
          <a:xfrm>
            <a:off x="7058324" y="351166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linkClick r:id="rId15"/>
              </a:rPr>
              <a:t>p</a:t>
            </a:r>
            <a:r>
              <a:rPr kumimoji="1" lang="en-US" altLang="ja-JP" sz="1400" dirty="0">
                <a:hlinkClick r:id="rId15"/>
              </a:rPr>
              <a:t>ytest-cov</a:t>
            </a:r>
            <a:r>
              <a:rPr kumimoji="1" lang="en-US" altLang="ja-JP" sz="1400" dirty="0"/>
              <a:t> result</a:t>
            </a:r>
          </a:p>
          <a:p>
            <a:r>
              <a:rPr lang="en-US" altLang="ja-JP" sz="1400" dirty="0"/>
              <a:t>(in </a:t>
            </a:r>
            <a:r>
              <a:rPr lang="en-US" altLang="ja-JP" sz="1400" dirty="0">
                <a:hlinkClick r:id="rId16"/>
              </a:rPr>
              <a:t>gh-pages</a:t>
            </a:r>
            <a:r>
              <a:rPr lang="en-US" altLang="ja-JP" sz="1400" dirty="0"/>
              <a:t> branch)</a:t>
            </a:r>
            <a:endParaRPr kumimoji="1" lang="ja-JP" altLang="en-US" sz="14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090772-7651-9340-B51A-D5857B538DB4}"/>
              </a:ext>
            </a:extLst>
          </p:cNvPr>
          <p:cNvSpPr txBox="1"/>
          <p:nvPr/>
        </p:nvSpPr>
        <p:spPr>
          <a:xfrm>
            <a:off x="2668954" y="2132856"/>
            <a:ext cx="3703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Secret files are encrypted by </a:t>
            </a:r>
            <a:r>
              <a:rPr kumimoji="1" lang="en-US" altLang="ja-JP" sz="1400" dirty="0">
                <a:hlinkClick r:id="rId17"/>
              </a:rPr>
              <a:t>git-crypt </a:t>
            </a:r>
            <a:endParaRPr kumimoji="1" lang="en-US" altLang="ja-JP" sz="1400" dirty="0"/>
          </a:p>
          <a:p>
            <a:r>
              <a:rPr lang="en-US" altLang="ja-JP" sz="1400" dirty="0">
                <a:hlinkClick r:id="rId18"/>
              </a:rPr>
              <a:t>travis encrypt-file</a:t>
            </a:r>
            <a:r>
              <a:rPr lang="en-US" altLang="ja-JP" sz="1400" dirty="0"/>
              <a:t> is also used for travis job</a:t>
            </a:r>
          </a:p>
          <a:p>
            <a:r>
              <a:rPr kumimoji="1" lang="en-US" altLang="ja-JP" sz="1400" dirty="0"/>
              <a:t>(service account file for gcp, etc…)</a:t>
            </a:r>
            <a:endParaRPr kumimoji="1" lang="ja-JP" altLang="en-US" sz="140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AC67B08-0AE2-7048-A4A7-EBCBF4208910}"/>
              </a:ext>
            </a:extLst>
          </p:cNvPr>
          <p:cNvCxnSpPr/>
          <p:nvPr/>
        </p:nvCxnSpPr>
        <p:spPr>
          <a:xfrm>
            <a:off x="3038517" y="5589240"/>
            <a:ext cx="3066965" cy="0"/>
          </a:xfrm>
          <a:prstGeom prst="straightConnector1">
            <a:avLst/>
          </a:prstGeom>
          <a:ln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C618F0F-ADBD-C941-933D-4ACC6F13C948}"/>
              </a:ext>
            </a:extLst>
          </p:cNvPr>
          <p:cNvSpPr/>
          <p:nvPr/>
        </p:nvSpPr>
        <p:spPr>
          <a:xfrm>
            <a:off x="3099707" y="835888"/>
            <a:ext cx="5355736" cy="4753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3AAAE3-2269-B84C-9E57-416DF8B76769}"/>
              </a:ext>
            </a:extLst>
          </p:cNvPr>
          <p:cNvSpPr txBox="1"/>
          <p:nvPr/>
        </p:nvSpPr>
        <p:spPr>
          <a:xfrm>
            <a:off x="3287149" y="955300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Published on </a:t>
            </a:r>
            <a:r>
              <a:rPr lang="en" altLang="ja-JP" dirty="0"/>
              <a:t>t</a:t>
            </a:r>
            <a:r>
              <a:rPr lang="en" altLang="ja-JP" dirty="0">
                <a:hlinkClick r:id="rId10"/>
              </a:rPr>
              <a:t>he Python Package Index (PyPI)</a:t>
            </a:r>
            <a:endParaRPr lang="en" altLang="ja-JP" dirty="0"/>
          </a:p>
          <a:p>
            <a:endParaRPr lang="ja-JP" altLang="en-US"/>
          </a:p>
        </p:txBody>
      </p:sp>
      <p:pic>
        <p:nvPicPr>
          <p:cNvPr id="13" name="図 12" descr="スクリーンショッ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5D69C77D-AC1E-8441-A3BD-48D57163F2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91" y="1546872"/>
            <a:ext cx="4569252" cy="2700700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69870F6-69F2-8646-8607-FEB2D341CA90}"/>
              </a:ext>
            </a:extLst>
          </p:cNvPr>
          <p:cNvSpPr/>
          <p:nvPr/>
        </p:nvSpPr>
        <p:spPr>
          <a:xfrm>
            <a:off x="3500889" y="4701041"/>
            <a:ext cx="2183405" cy="4754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bg1"/>
                </a:solidFill>
              </a:rPr>
              <a:t>$ pip install gcpm</a:t>
            </a:r>
          </a:p>
        </p:txBody>
      </p:sp>
    </p:spTree>
    <p:extLst>
      <p:ext uri="{BB962C8B-B14F-4D97-AF65-F5344CB8AC3E}">
        <p14:creationId xmlns:p14="http://schemas.microsoft.com/office/powerpoint/2010/main" val="385827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F2EA8F-A9E1-2742-BC55-562C2A80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Commercial Cloud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3E586C-724E-1B44-A59C-FD2C5F5C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8507288" cy="5429250"/>
          </a:xfrm>
        </p:spPr>
        <p:txBody>
          <a:bodyPr/>
          <a:lstStyle/>
          <a:p>
            <a:r>
              <a:rPr kumimoji="1" lang="en-US" altLang="ja-JP" sz="2000" dirty="0"/>
              <a:t>Google Cloud Platform (GCP)</a:t>
            </a:r>
          </a:p>
          <a:p>
            <a:pPr lvl="1"/>
            <a:r>
              <a:rPr lang="en-US" altLang="ja-JP" sz="2000" dirty="0"/>
              <a:t>Number of vCPU, Memory are customizable</a:t>
            </a:r>
          </a:p>
          <a:p>
            <a:pPr lvl="1"/>
            <a:r>
              <a:rPr lang="en-US" altLang="ja-JP" sz="2000" dirty="0"/>
              <a:t>CPU is almost uniform:</a:t>
            </a:r>
          </a:p>
          <a:p>
            <a:pPr lvl="2"/>
            <a:r>
              <a:rPr lang="en-US" altLang="ja-JP" sz="1800" dirty="0"/>
              <a:t>At TOKYO region, only Intel Broadwell (2.20GHz) or Skylake (2.00GHZ) can be selected (they show almost same performances)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on</a:t>
            </a:r>
          </a:p>
          <a:p>
            <a:r>
              <a:rPr lang="en-US" altLang="ja-JP" sz="2000" dirty="0"/>
              <a:t>Amazon Web Service (AWS)</a:t>
            </a:r>
          </a:p>
          <a:p>
            <a:pPr lvl="1"/>
            <a:r>
              <a:rPr lang="en-US" altLang="ja-JP" sz="2000" dirty="0"/>
              <a:t>Different types (CPU/Memory) of machines</a:t>
            </a:r>
            <a:br>
              <a:rPr lang="en-US" altLang="ja-JP" sz="2000" dirty="0"/>
            </a:br>
            <a:r>
              <a:rPr lang="en-US" altLang="ja-JP" sz="2000" dirty="0"/>
              <a:t> are available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on</a:t>
            </a:r>
          </a:p>
          <a:p>
            <a:pPr lvl="1"/>
            <a:r>
              <a:rPr lang="en-US" altLang="ja-JP" sz="2000" dirty="0">
                <a:solidFill>
                  <a:srgbClr val="0070C0"/>
                </a:solidFill>
              </a:rPr>
              <a:t>HTCondor supports AWS resource management from 8.8</a:t>
            </a:r>
          </a:p>
          <a:p>
            <a:r>
              <a:rPr lang="en-US" altLang="ja-JP" sz="2000" dirty="0"/>
              <a:t>Microsoft Azure</a:t>
            </a:r>
          </a:p>
          <a:p>
            <a:pPr lvl="1"/>
            <a:r>
              <a:rPr lang="en-US" altLang="ja-JP" sz="2000" dirty="0"/>
              <a:t>Different types (CPU/Memory) of machines</a:t>
            </a:r>
            <a:br>
              <a:rPr lang="en-US" altLang="ja-JP" sz="2000" dirty="0"/>
            </a:br>
            <a:r>
              <a:rPr lang="en-US" altLang="ja-JP" sz="2000" dirty="0"/>
              <a:t> are available</a:t>
            </a:r>
          </a:p>
          <a:p>
            <a:pPr lvl="1"/>
            <a:r>
              <a:rPr lang="en-US" altLang="ja-JP" sz="2000" dirty="0">
                <a:solidFill>
                  <a:srgbClr val="00B050"/>
                </a:solidFill>
              </a:rPr>
              <a:t>Hyper threading off machines are available</a:t>
            </a:r>
          </a:p>
          <a:p>
            <a:endParaRPr lang="en-US" altLang="ja-JP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A81754-7C91-A545-B851-8A78AB386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74B9D9-9923-7E42-BA5A-195D090D00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38A16E-825E-204E-8D0D-160AE3D9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88" y="975097"/>
            <a:ext cx="1893423" cy="11693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3571C6-2FD4-954A-A1E8-1350F8BB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33" y="3573016"/>
            <a:ext cx="1302131" cy="7812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C6A5C16-8ABC-E54A-A9B0-CC7AA9F76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09" y="5499539"/>
            <a:ext cx="1909728" cy="9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F8C77F8-801D-A144-AAA5-4B91B6B39BFB}"/>
              </a:ext>
            </a:extLst>
          </p:cNvPr>
          <p:cNvSpPr txBox="1">
            <a:spLocks/>
          </p:cNvSpPr>
          <p:nvPr/>
        </p:nvSpPr>
        <p:spPr bwMode="auto">
          <a:xfrm>
            <a:off x="539552" y="893178"/>
            <a:ext cx="8229600" cy="25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HT</a:t>
            </a:r>
            <a:r>
              <a:rPr lang="ja-JP" altLang="en-US" sz="1400" b="1"/>
              <a:t> </a:t>
            </a:r>
            <a:r>
              <a:rPr lang="en-US" altLang="ja-JP" sz="1400" b="1" dirty="0"/>
              <a:t>On</a:t>
            </a:r>
          </a:p>
          <a:p>
            <a:pPr lvl="1"/>
            <a:r>
              <a:rPr lang="en-US" altLang="ja-JP" sz="1200" dirty="0"/>
              <a:t>All Google Computing Element (GCE) at GCP are HT On</a:t>
            </a:r>
          </a:p>
          <a:p>
            <a:pPr lvl="1"/>
            <a:r>
              <a:rPr lang="en-US" altLang="ja-JP" sz="1200" dirty="0"/>
              <a:t>TOKYO system is HT off</a:t>
            </a:r>
          </a:p>
          <a:p>
            <a:pPr lvl="1"/>
            <a:endParaRPr lang="ja-JP" altLang="en-US" sz="12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AF3FB9-D7E9-D64F-B03D-D88DE5A9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Google Computing Element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9A320-8AAE-114F-AF0A-737193D9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6543"/>
            <a:ext cx="8229600" cy="2266369"/>
          </a:xfrm>
        </p:spPr>
        <p:txBody>
          <a:bodyPr/>
          <a:lstStyle/>
          <a:p>
            <a:pPr lvl="1"/>
            <a:r>
              <a:rPr lang="en-US" altLang="ja-JP" sz="1200" dirty="0"/>
              <a:t>Broadwell and Skylake show similar specs</a:t>
            </a:r>
          </a:p>
          <a:p>
            <a:pPr lvl="2"/>
            <a:r>
              <a:rPr lang="en-US" altLang="ja-JP" sz="1000" dirty="0"/>
              <a:t>Costs are same. But if instances are restricted to Skylake, instances will be preempted more</a:t>
            </a:r>
          </a:p>
          <a:p>
            <a:pPr lvl="2"/>
            <a:r>
              <a:rPr lang="en-US" altLang="ja-JP" sz="1000" dirty="0"/>
              <a:t>Better not to restrict CPU generation for preemptible instances</a:t>
            </a:r>
          </a:p>
          <a:p>
            <a:pPr lvl="1"/>
            <a:r>
              <a:rPr lang="en-US" altLang="ja-JP" sz="1200" dirty="0"/>
              <a:t>GCE spec is ~half of TOKYO system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en-US" altLang="ja-JP" sz="1400" b="1" dirty="0"/>
              <a:t>Preemptible Instance</a:t>
            </a:r>
          </a:p>
          <a:p>
            <a:pPr lvl="1"/>
            <a:r>
              <a:rPr lang="en-US" altLang="ja-JP" sz="1250" dirty="0"/>
              <a:t>Shut down every 24 hours</a:t>
            </a:r>
          </a:p>
          <a:p>
            <a:pPr lvl="1"/>
            <a:r>
              <a:rPr lang="en-US" altLang="ja-JP" sz="1250" dirty="0"/>
              <a:t>Could be shut down before 24 hours depending on the system condition</a:t>
            </a:r>
          </a:p>
          <a:p>
            <a:pPr lvl="1"/>
            <a:r>
              <a:rPr lang="en-US" altLang="ja-JP" sz="1250" dirty="0"/>
              <a:t>The cost is ~1/3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C41289-123D-D341-8BB2-9C0FC0564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5067A6-5C88-C042-97AE-F09ABE3014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8F2B6EF-ABC2-EB45-B2C9-6F8806B1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38883"/>
              </p:ext>
            </p:extLst>
          </p:nvPr>
        </p:nvGraphicFramePr>
        <p:xfrm>
          <a:off x="1115616" y="1649735"/>
          <a:ext cx="6408712" cy="170307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78935">
                  <a:extLst>
                    <a:ext uri="{9D8B030D-6E8A-4147-A177-3AD203B41FA5}">
                      <a16:colId xmlns:a16="http://schemas.microsoft.com/office/drawing/2014/main" val="2758759567"/>
                    </a:ext>
                  </a:extLst>
                </a:gridCol>
                <a:gridCol w="682585">
                  <a:extLst>
                    <a:ext uri="{9D8B030D-6E8A-4147-A177-3AD203B41FA5}">
                      <a16:colId xmlns:a16="http://schemas.microsoft.com/office/drawing/2014/main" val="31022212"/>
                    </a:ext>
                  </a:extLst>
                </a:gridCol>
                <a:gridCol w="1545141">
                  <a:extLst>
                    <a:ext uri="{9D8B030D-6E8A-4147-A177-3AD203B41FA5}">
                      <a16:colId xmlns:a16="http://schemas.microsoft.com/office/drawing/2014/main" val="1815815565"/>
                    </a:ext>
                  </a:extLst>
                </a:gridCol>
                <a:gridCol w="829843">
                  <a:extLst>
                    <a:ext uri="{9D8B030D-6E8A-4147-A177-3AD203B41FA5}">
                      <a16:colId xmlns:a16="http://schemas.microsoft.com/office/drawing/2014/main" val="261602073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640116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926257399"/>
                    </a:ext>
                  </a:extLst>
                </a:gridCol>
              </a:tblGrid>
              <a:tr h="207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System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Core(vCPU)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CPU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SPECInt/core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HEPSPEC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ATLAS simulation 1000events (hours)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89177"/>
                  </a:ext>
                </a:extLst>
              </a:tr>
              <a:tr h="254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TOKYO system: HT off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32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" sz="900" u="none" strike="noStrike" dirty="0">
                          <a:effectLst/>
                        </a:rPr>
                        <a:t>Intel(R) Xeon(R) Gold 6130 CPU @ 2.10GHz</a:t>
                      </a:r>
                      <a:endParaRPr lang="p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46.25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18.97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5.19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313066"/>
                  </a:ext>
                </a:extLst>
              </a:tr>
              <a:tr h="254537">
                <a:tc>
                  <a:txBody>
                    <a:bodyPr/>
                    <a:lstStyle/>
                    <a:p>
                      <a:pPr algn="l" fontAlgn="ctr"/>
                      <a:r>
                        <a:rPr lang="en" sz="900" u="none" strike="noStrike" dirty="0">
                          <a:effectLst/>
                        </a:rPr>
                        <a:t>TOKYO system: HT on</a:t>
                      </a:r>
                      <a:endParaRPr lang="en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64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" altLang="ja-JP" sz="900" u="none" strike="noStrike" kern="1200" dirty="0">
                          <a:effectLst/>
                        </a:rPr>
                        <a:t>Intel(R) Xeon(R) Gold 6130 CPU @ 2.10GHz</a:t>
                      </a:r>
                      <a:endParaRPr kumimoji="1" lang="pt" altLang="ja-JP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N/A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11.58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8.64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68028"/>
                  </a:ext>
                </a:extLst>
              </a:tr>
              <a:tr h="254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GCE (Broadwell)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" sz="900" u="none" strike="noStrike" dirty="0">
                          <a:effectLst/>
                        </a:rPr>
                        <a:t>Intel(R) Xeon(R) CPU E5-2630 v4 @ 2.20GHz </a:t>
                      </a:r>
                      <a:endParaRPr lang="p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(39.75)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12.31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9.32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658604"/>
                  </a:ext>
                </a:extLst>
              </a:tr>
              <a:tr h="2545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u="none" strike="noStrike" dirty="0">
                          <a:effectLst/>
                        </a:rPr>
                        <a:t>GCE (Broadwell)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1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altLang="ja-JP" sz="900" u="none" strike="noStrike" dirty="0">
                          <a:effectLst/>
                        </a:rPr>
                        <a:t>Intel(R) Xeon(R) CPU E5-2630 v4 @ 2.20GHz </a:t>
                      </a:r>
                      <a:endParaRPr lang="pt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(39.75)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22.73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N/A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784746"/>
                  </a:ext>
                </a:extLst>
              </a:tr>
              <a:tr h="2545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GCE (Skylake)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8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" sz="900" u="none" strike="noStrike" dirty="0">
                          <a:effectLst/>
                        </a:rPr>
                        <a:t>Intel(R) Xeon(R) Gold 6138 CPU @ 2.00GHz</a:t>
                      </a:r>
                      <a:endParaRPr lang="p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(43.25)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12.62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u="none" strike="noStrike" dirty="0">
                          <a:effectLst/>
                        </a:rPr>
                        <a:t>9.27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4374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8FF0E-ADD2-5048-B4C2-FFBE4FBD0220}"/>
              </a:ext>
            </a:extLst>
          </p:cNvPr>
          <p:cNvSpPr txBox="1"/>
          <p:nvPr/>
        </p:nvSpPr>
        <p:spPr>
          <a:xfrm>
            <a:off x="1547664" y="3356992"/>
            <a:ext cx="60019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kumimoji="1" lang="en-US" altLang="ja-JP" sz="1000" dirty="0"/>
              <a:t>SPECInt (SPECint_rate2006):</a:t>
            </a:r>
          </a:p>
          <a:p>
            <a:pPr marL="180975" lvl="1" indent="-85725">
              <a:buFont typeface="Arial" panose="020B0604020202020204" pitchFamily="34" charset="0"/>
              <a:buChar char="•"/>
            </a:pPr>
            <a:r>
              <a:rPr lang="en-US" altLang="ja-JP" sz="1000" dirty="0"/>
              <a:t>Local system: Dell Inc. PowerEdge M640</a:t>
            </a:r>
          </a:p>
          <a:p>
            <a:pPr marL="180975" lvl="1" indent="-85725">
              <a:buFont typeface="Arial" panose="020B0604020202020204" pitchFamily="34" charset="0"/>
              <a:buChar char="•"/>
            </a:pPr>
            <a:r>
              <a:rPr lang="en-US" altLang="ja-JP" sz="1000" dirty="0"/>
              <a:t>GCE(Google Compute Engine)’s value were taken from Dell system with same corresponding CPU </a:t>
            </a:r>
          </a:p>
          <a:p>
            <a:pPr marL="266700" lvl="2" indent="-85725">
              <a:buFont typeface="Arial" panose="020B0604020202020204" pitchFamily="34" charset="0"/>
              <a:buChar char="•"/>
            </a:pPr>
            <a:r>
              <a:rPr kumimoji="1" lang="en-US" altLang="ja-JP" sz="1000" dirty="0"/>
              <a:t>GCE (</a:t>
            </a:r>
            <a:r>
              <a:rPr lang="en-US" altLang="ja-JP" sz="1000" dirty="0"/>
              <a:t>Broadwell): Dell Inc PowerEdge R630</a:t>
            </a:r>
          </a:p>
          <a:p>
            <a:pPr marL="266700" lvl="2" indent="-85725">
              <a:buFont typeface="Arial" panose="020B0604020202020204" pitchFamily="34" charset="0"/>
              <a:buChar char="•"/>
            </a:pPr>
            <a:r>
              <a:rPr lang="en-US" altLang="ja-JP" sz="1000" dirty="0"/>
              <a:t>GCE (Skylake): Dell Inc. PowerEdge M640</a:t>
            </a:r>
          </a:p>
          <a:p>
            <a:pPr marL="95250" indent="-76200">
              <a:buFont typeface="Arial" panose="020B0604020202020204" pitchFamily="34" charset="0"/>
              <a:buChar char="•"/>
            </a:pPr>
            <a:r>
              <a:rPr lang="en-US" altLang="ja-JP" sz="1000" dirty="0"/>
              <a:t>ATLAS simulation: Multi process job 8 processes</a:t>
            </a:r>
          </a:p>
          <a:p>
            <a:pPr marL="180975" lvl="1" indent="-85725">
              <a:buFont typeface="Arial" panose="020B0604020202020204" pitchFamily="34" charset="0"/>
              <a:buChar char="•"/>
            </a:pPr>
            <a:r>
              <a:rPr lang="en-US" altLang="ja-JP" sz="1000" dirty="0"/>
              <a:t>For 32 and 64 core machine, 4 and 8 parallel jobs were run to fill cores, respectively</a:t>
            </a:r>
          </a:p>
        </p:txBody>
      </p:sp>
    </p:spTree>
    <p:extLst>
      <p:ext uri="{BB962C8B-B14F-4D97-AF65-F5344CB8AC3E}">
        <p14:creationId xmlns:p14="http://schemas.microsoft.com/office/powerpoint/2010/main" val="7434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9A8DD-0643-EB45-B56D-A54EFC1D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Current Our System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3D64AE-521C-954B-A23C-3A25EB186E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DEB9A4-CF25-4B4F-BA85-ACE155E04F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6" name="Shape 5393">
            <a:extLst>
              <a:ext uri="{FF2B5EF4-FFF2-40B4-BE49-F238E27FC236}">
                <a16:creationId xmlns:a16="http://schemas.microsoft.com/office/drawing/2014/main" id="{F5031CC5-BB00-C649-8BFF-F3E657B44EB4}"/>
              </a:ext>
            </a:extLst>
          </p:cNvPr>
          <p:cNvGrpSpPr/>
          <p:nvPr/>
        </p:nvGrpSpPr>
        <p:grpSpPr>
          <a:xfrm>
            <a:off x="3386903" y="908720"/>
            <a:ext cx="3579659" cy="2736304"/>
            <a:chOff x="2178038" y="1054762"/>
            <a:chExt cx="931892" cy="656636"/>
          </a:xfrm>
        </p:grpSpPr>
        <p:sp>
          <p:nvSpPr>
            <p:cNvPr id="7" name="Shape 5394">
              <a:extLst>
                <a:ext uri="{FF2B5EF4-FFF2-40B4-BE49-F238E27FC236}">
                  <a16:creationId xmlns:a16="http://schemas.microsoft.com/office/drawing/2014/main" id="{16ABAFCD-8FA9-0D43-8FDC-4EFA5215B79C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395">
              <a:extLst>
                <a:ext uri="{FF2B5EF4-FFF2-40B4-BE49-F238E27FC236}">
                  <a16:creationId xmlns:a16="http://schemas.microsoft.com/office/drawing/2014/main" id="{50E6F3BC-89C9-5240-B903-EC4E99DA88F3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The Tokyo regional analysis center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" name="Shape 4291">
            <a:extLst>
              <a:ext uri="{FF2B5EF4-FFF2-40B4-BE49-F238E27FC236}">
                <a16:creationId xmlns:a16="http://schemas.microsoft.com/office/drawing/2014/main" id="{64BA3A3E-5E6A-3945-A9DE-5EA99F1306FA}"/>
              </a:ext>
            </a:extLst>
          </p:cNvPr>
          <p:cNvSpPr/>
          <p:nvPr/>
        </p:nvSpPr>
        <p:spPr>
          <a:xfrm>
            <a:off x="3458911" y="1263560"/>
            <a:ext cx="1648426" cy="2237448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Shape 4292">
            <a:extLst>
              <a:ext uri="{FF2B5EF4-FFF2-40B4-BE49-F238E27FC236}">
                <a16:creationId xmlns:a16="http://schemas.microsoft.com/office/drawing/2014/main" id="{3200BD10-F766-B14C-9410-E43BA0C5E3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5412" y="1371425"/>
            <a:ext cx="203199" cy="2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3350">
            <a:extLst>
              <a:ext uri="{FF2B5EF4-FFF2-40B4-BE49-F238E27FC236}">
                <a16:creationId xmlns:a16="http://schemas.microsoft.com/office/drawing/2014/main" id="{8DC2FFB1-2236-3442-ACBE-6099DB89C2C9}"/>
              </a:ext>
            </a:extLst>
          </p:cNvPr>
          <p:cNvGrpSpPr/>
          <p:nvPr/>
        </p:nvGrpSpPr>
        <p:grpSpPr>
          <a:xfrm>
            <a:off x="1547664" y="1340768"/>
            <a:ext cx="1599489" cy="1120050"/>
            <a:chOff x="2124132" y="1054763"/>
            <a:chExt cx="2931477" cy="1309090"/>
          </a:xfrm>
        </p:grpSpPr>
        <p:sp>
          <p:nvSpPr>
            <p:cNvPr id="12" name="Shape 3351">
              <a:extLst>
                <a:ext uri="{FF2B5EF4-FFF2-40B4-BE49-F238E27FC236}">
                  <a16:creationId xmlns:a16="http://schemas.microsoft.com/office/drawing/2014/main" id="{B6A8A592-0096-3144-ABBC-B0B8CBA27F26}"/>
                </a:ext>
              </a:extLst>
            </p:cNvPr>
            <p:cNvSpPr/>
            <p:nvPr/>
          </p:nvSpPr>
          <p:spPr>
            <a:xfrm>
              <a:off x="2124133" y="1085610"/>
              <a:ext cx="2931476" cy="1278243"/>
            </a:xfrm>
            <a:prstGeom prst="roundRect">
              <a:avLst>
                <a:gd name="adj" fmla="val 0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3352">
              <a:extLst>
                <a:ext uri="{FF2B5EF4-FFF2-40B4-BE49-F238E27FC236}">
                  <a16:creationId xmlns:a16="http://schemas.microsoft.com/office/drawing/2014/main" id="{F9F3DB28-F438-D04F-A739-FC99196D77F8}"/>
                </a:ext>
              </a:extLst>
            </p:cNvPr>
            <p:cNvSpPr txBox="1"/>
            <p:nvPr/>
          </p:nvSpPr>
          <p:spPr>
            <a:xfrm>
              <a:off x="2124132" y="1054763"/>
              <a:ext cx="917258" cy="1952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ATLAS Central</a:t>
              </a:r>
              <a:endParaRPr lang="en-US" sz="75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Shape 4291">
            <a:extLst>
              <a:ext uri="{FF2B5EF4-FFF2-40B4-BE49-F238E27FC236}">
                <a16:creationId xmlns:a16="http://schemas.microsoft.com/office/drawing/2014/main" id="{7BD52AA2-A93F-0145-8FC0-40FB9A5905AD}"/>
              </a:ext>
            </a:extLst>
          </p:cNvPr>
          <p:cNvSpPr/>
          <p:nvPr/>
        </p:nvSpPr>
        <p:spPr>
          <a:xfrm>
            <a:off x="1644362" y="1702580"/>
            <a:ext cx="636065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Panda</a:t>
            </a:r>
          </a:p>
        </p:txBody>
      </p:sp>
      <p:sp>
        <p:nvSpPr>
          <p:cNvPr id="15" name="Shape 3184">
            <a:extLst>
              <a:ext uri="{FF2B5EF4-FFF2-40B4-BE49-F238E27FC236}">
                <a16:creationId xmlns:a16="http://schemas.microsoft.com/office/drawing/2014/main" id="{D99E6829-324F-DC4B-9475-FCCF6626F544}"/>
              </a:ext>
            </a:extLst>
          </p:cNvPr>
          <p:cNvSpPr txBox="1"/>
          <p:nvPr/>
        </p:nvSpPr>
        <p:spPr>
          <a:xfrm>
            <a:off x="2294876" y="1984330"/>
            <a:ext cx="921167" cy="401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Tasks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ubmitted through</a:t>
            </a:r>
            <a:b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WLCG system </a:t>
            </a:r>
          </a:p>
        </p:txBody>
      </p:sp>
      <p:sp>
        <p:nvSpPr>
          <p:cNvPr id="16" name="Shape 664">
            <a:extLst>
              <a:ext uri="{FF2B5EF4-FFF2-40B4-BE49-F238E27FC236}">
                <a16:creationId xmlns:a16="http://schemas.microsoft.com/office/drawing/2014/main" id="{19B38D41-5734-CD44-99F3-3BBF6E3E3DF1}"/>
              </a:ext>
            </a:extLst>
          </p:cNvPr>
          <p:cNvSpPr/>
          <p:nvPr/>
        </p:nvSpPr>
        <p:spPr>
          <a:xfrm>
            <a:off x="3506365" y="1606739"/>
            <a:ext cx="1538950" cy="459087"/>
          </a:xfrm>
          <a:prstGeom prst="roundRect">
            <a:avLst>
              <a:gd name="adj" fmla="val 827"/>
            </a:avLst>
          </a:prstGeom>
          <a:solidFill>
            <a:srgbClr val="E8F5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Shape 1147">
            <a:extLst>
              <a:ext uri="{FF2B5EF4-FFF2-40B4-BE49-F238E27FC236}">
                <a16:creationId xmlns:a16="http://schemas.microsoft.com/office/drawing/2014/main" id="{6DA23F9F-DB4B-A841-A98C-09D795C2E5AD}"/>
              </a:ext>
            </a:extLst>
          </p:cNvPr>
          <p:cNvGrpSpPr/>
          <p:nvPr/>
        </p:nvGrpSpPr>
        <p:grpSpPr>
          <a:xfrm>
            <a:off x="3928717" y="1714685"/>
            <a:ext cx="792075" cy="281750"/>
            <a:chOff x="940699" y="580225"/>
            <a:chExt cx="792075" cy="281750"/>
          </a:xfrm>
        </p:grpSpPr>
        <p:sp>
          <p:nvSpPr>
            <p:cNvPr id="18" name="Shape 1148">
              <a:extLst>
                <a:ext uri="{FF2B5EF4-FFF2-40B4-BE49-F238E27FC236}">
                  <a16:creationId xmlns:a16="http://schemas.microsoft.com/office/drawing/2014/main" id="{E1B12E60-8B20-9847-AC50-B36595F606AB}"/>
                </a:ext>
              </a:extLst>
            </p:cNvPr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ARC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" name="Shape 1149">
              <a:extLst>
                <a:ext uri="{FF2B5EF4-FFF2-40B4-BE49-F238E27FC236}">
                  <a16:creationId xmlns:a16="http://schemas.microsoft.com/office/drawing/2014/main" id="{8A9AF144-4AD3-9E40-B13D-953D019852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" name="Shape 3460">
            <a:extLst>
              <a:ext uri="{FF2B5EF4-FFF2-40B4-BE49-F238E27FC236}">
                <a16:creationId xmlns:a16="http://schemas.microsoft.com/office/drawing/2014/main" id="{C566121E-F3D0-9449-85A3-0CEE84E315F4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2280427" y="1843455"/>
            <a:ext cx="1648290" cy="12105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Shape 640">
            <a:extLst>
              <a:ext uri="{FF2B5EF4-FFF2-40B4-BE49-F238E27FC236}">
                <a16:creationId xmlns:a16="http://schemas.microsoft.com/office/drawing/2014/main" id="{AD746D6C-D95F-0347-8A3C-B955DC01DCCB}"/>
              </a:ext>
            </a:extLst>
          </p:cNvPr>
          <p:cNvSpPr/>
          <p:nvPr/>
        </p:nvSpPr>
        <p:spPr>
          <a:xfrm>
            <a:off x="3515413" y="2121622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85">
            <a:extLst>
              <a:ext uri="{FF2B5EF4-FFF2-40B4-BE49-F238E27FC236}">
                <a16:creationId xmlns:a16="http://schemas.microsoft.com/office/drawing/2014/main" id="{023B30A1-861A-AE42-B723-BF1DDEDC50D2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>
            <a:off x="4324755" y="1996435"/>
            <a:ext cx="0" cy="195446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Shape 4175">
            <a:extLst>
              <a:ext uri="{FF2B5EF4-FFF2-40B4-BE49-F238E27FC236}">
                <a16:creationId xmlns:a16="http://schemas.microsoft.com/office/drawing/2014/main" id="{5F6E04A9-3B88-1C4B-9191-AE2EAC96FB73}"/>
              </a:ext>
            </a:extLst>
          </p:cNvPr>
          <p:cNvSpPr/>
          <p:nvPr/>
        </p:nvSpPr>
        <p:spPr>
          <a:xfrm>
            <a:off x="3625046" y="2389114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Shape 3146">
            <a:extLst>
              <a:ext uri="{FF2B5EF4-FFF2-40B4-BE49-F238E27FC236}">
                <a16:creationId xmlns:a16="http://schemas.microsoft.com/office/drawing/2014/main" id="{790E929C-68F5-9E42-ABF5-790B80557A37}"/>
              </a:ext>
            </a:extLst>
          </p:cNvPr>
          <p:cNvGrpSpPr/>
          <p:nvPr/>
        </p:nvGrpSpPr>
        <p:grpSpPr>
          <a:xfrm>
            <a:off x="3920290" y="2510638"/>
            <a:ext cx="792075" cy="281750"/>
            <a:chOff x="885124" y="575103"/>
            <a:chExt cx="792075" cy="281750"/>
          </a:xfrm>
        </p:grpSpPr>
        <p:sp>
          <p:nvSpPr>
            <p:cNvPr id="25" name="Shape 3147">
              <a:extLst>
                <a:ext uri="{FF2B5EF4-FFF2-40B4-BE49-F238E27FC236}">
                  <a16:creationId xmlns:a16="http://schemas.microsoft.com/office/drawing/2014/main" id="{D4D3A0F9-D674-5B4F-8536-CBC68361B3AE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26" name="Shape 3148">
              <a:extLst>
                <a:ext uri="{FF2B5EF4-FFF2-40B4-BE49-F238E27FC236}">
                  <a16:creationId xmlns:a16="http://schemas.microsoft.com/office/drawing/2014/main" id="{E49E83B6-19F9-D94B-9C45-6FBFFDE750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Shape 1147">
            <a:extLst>
              <a:ext uri="{FF2B5EF4-FFF2-40B4-BE49-F238E27FC236}">
                <a16:creationId xmlns:a16="http://schemas.microsoft.com/office/drawing/2014/main" id="{BFC09A0E-4B4B-8542-9BA3-AA2024AE6856}"/>
              </a:ext>
            </a:extLst>
          </p:cNvPr>
          <p:cNvGrpSpPr/>
          <p:nvPr/>
        </p:nvGrpSpPr>
        <p:grpSpPr>
          <a:xfrm>
            <a:off x="3928717" y="2191881"/>
            <a:ext cx="792075" cy="281750"/>
            <a:chOff x="1120473" y="374055"/>
            <a:chExt cx="792075" cy="281750"/>
          </a:xfrm>
        </p:grpSpPr>
        <p:sp>
          <p:nvSpPr>
            <p:cNvPr id="28" name="Shape 1148">
              <a:extLst>
                <a:ext uri="{FF2B5EF4-FFF2-40B4-BE49-F238E27FC236}">
                  <a16:creationId xmlns:a16="http://schemas.microsoft.com/office/drawing/2014/main" id="{94C2A628-5E18-1B44-A9D7-D80E8F6EB835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9" name="Shape 1149">
              <a:extLst>
                <a:ext uri="{FF2B5EF4-FFF2-40B4-BE49-F238E27FC236}">
                  <a16:creationId xmlns:a16="http://schemas.microsoft.com/office/drawing/2014/main" id="{4C609587-644F-4448-AFE3-E187793EA64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Shape 652">
            <a:extLst>
              <a:ext uri="{FF2B5EF4-FFF2-40B4-BE49-F238E27FC236}">
                <a16:creationId xmlns:a16="http://schemas.microsoft.com/office/drawing/2014/main" id="{FE236926-8782-2B4A-86C3-8539603368F3}"/>
              </a:ext>
            </a:extLst>
          </p:cNvPr>
          <p:cNvSpPr/>
          <p:nvPr/>
        </p:nvSpPr>
        <p:spPr>
          <a:xfrm>
            <a:off x="5232058" y="2145329"/>
            <a:ext cx="1412218" cy="1355679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1163">
            <a:extLst>
              <a:ext uri="{FF2B5EF4-FFF2-40B4-BE49-F238E27FC236}">
                <a16:creationId xmlns:a16="http://schemas.microsoft.com/office/drawing/2014/main" id="{494A2C1B-A4D6-904C-B023-727F25C6D662}"/>
              </a:ext>
            </a:extLst>
          </p:cNvPr>
          <p:cNvSpPr/>
          <p:nvPr/>
        </p:nvSpPr>
        <p:spPr>
          <a:xfrm>
            <a:off x="5497648" y="2338017"/>
            <a:ext cx="875608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" name="Shape 1289">
            <a:extLst>
              <a:ext uri="{FF2B5EF4-FFF2-40B4-BE49-F238E27FC236}">
                <a16:creationId xmlns:a16="http://schemas.microsoft.com/office/drawing/2014/main" id="{F3779ABF-26FC-9342-8D1F-5593749D2A1B}"/>
              </a:ext>
            </a:extLst>
          </p:cNvPr>
          <p:cNvGrpSpPr/>
          <p:nvPr/>
        </p:nvGrpSpPr>
        <p:grpSpPr>
          <a:xfrm>
            <a:off x="5389626" y="2942379"/>
            <a:ext cx="1218208" cy="431606"/>
            <a:chOff x="3097960" y="2294398"/>
            <a:chExt cx="1218208" cy="431606"/>
          </a:xfrm>
        </p:grpSpPr>
        <p:sp>
          <p:nvSpPr>
            <p:cNvPr id="33" name="Shape 1290">
              <a:extLst>
                <a:ext uri="{FF2B5EF4-FFF2-40B4-BE49-F238E27FC236}">
                  <a16:creationId xmlns:a16="http://schemas.microsoft.com/office/drawing/2014/main" id="{D2158295-BD99-4E4E-B4C0-E6DA9DBF5B05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Shape 1292">
              <a:extLst>
                <a:ext uri="{FF2B5EF4-FFF2-40B4-BE49-F238E27FC236}">
                  <a16:creationId xmlns:a16="http://schemas.microsoft.com/office/drawing/2014/main" id="{85729ED2-1D15-EF45-A8AF-0B4B18329386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5" name="Shape 1164">
            <a:extLst>
              <a:ext uri="{FF2B5EF4-FFF2-40B4-BE49-F238E27FC236}">
                <a16:creationId xmlns:a16="http://schemas.microsoft.com/office/drawing/2014/main" id="{4E02ED30-EF10-724C-B65B-DF2A6CB4B7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0438" y="3025459"/>
            <a:ext cx="203199" cy="2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4292">
            <a:extLst>
              <a:ext uri="{FF2B5EF4-FFF2-40B4-BE49-F238E27FC236}">
                <a16:creationId xmlns:a16="http://schemas.microsoft.com/office/drawing/2014/main" id="{4E36A337-8735-3541-A39F-B4E56595E1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9656" y="2385605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Shape 2285">
            <a:extLst>
              <a:ext uri="{FF2B5EF4-FFF2-40B4-BE49-F238E27FC236}">
                <a16:creationId xmlns:a16="http://schemas.microsoft.com/office/drawing/2014/main" id="{C447EB0D-AB1D-9A44-9A3A-1279C7A17FF6}"/>
              </a:ext>
            </a:extLst>
          </p:cNvPr>
          <p:cNvCxnSpPr>
            <a:cxnSpLocks/>
            <a:stCxn id="34" idx="0"/>
            <a:endCxn id="31" idx="2"/>
          </p:cNvCxnSpPr>
          <p:nvPr/>
        </p:nvCxnSpPr>
        <p:spPr>
          <a:xfrm flipH="1" flipV="1">
            <a:off x="5935452" y="2619767"/>
            <a:ext cx="0" cy="32261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8" name="Shape 1149">
            <a:extLst>
              <a:ext uri="{FF2B5EF4-FFF2-40B4-BE49-F238E27FC236}">
                <a16:creationId xmlns:a16="http://schemas.microsoft.com/office/drawing/2014/main" id="{3C870A91-A49F-0E42-A0CF-2FE100567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207" y="1743368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685">
            <a:extLst>
              <a:ext uri="{FF2B5EF4-FFF2-40B4-BE49-F238E27FC236}">
                <a16:creationId xmlns:a16="http://schemas.microsoft.com/office/drawing/2014/main" id="{BBD92A7E-8562-4048-9D25-5F78BFE318A5}"/>
              </a:ext>
            </a:extLst>
          </p:cNvPr>
          <p:cNvSpPr/>
          <p:nvPr/>
        </p:nvSpPr>
        <p:spPr>
          <a:xfrm>
            <a:off x="5232059" y="1281832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Shape 1289">
            <a:extLst>
              <a:ext uri="{FF2B5EF4-FFF2-40B4-BE49-F238E27FC236}">
                <a16:creationId xmlns:a16="http://schemas.microsoft.com/office/drawing/2014/main" id="{C226A109-DCB7-0D4C-9E6F-A7BACC7BB476}"/>
              </a:ext>
            </a:extLst>
          </p:cNvPr>
          <p:cNvGrpSpPr/>
          <p:nvPr/>
        </p:nvGrpSpPr>
        <p:grpSpPr>
          <a:xfrm>
            <a:off x="5331119" y="1412776"/>
            <a:ext cx="1218208" cy="431606"/>
            <a:chOff x="3097960" y="2294398"/>
            <a:chExt cx="1218208" cy="431606"/>
          </a:xfrm>
        </p:grpSpPr>
        <p:sp>
          <p:nvSpPr>
            <p:cNvPr id="41" name="Shape 1290">
              <a:extLst>
                <a:ext uri="{FF2B5EF4-FFF2-40B4-BE49-F238E27FC236}">
                  <a16:creationId xmlns:a16="http://schemas.microsoft.com/office/drawing/2014/main" id="{E38261EC-E70C-8B44-816C-0DF9A2311A65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Shape 1292">
              <a:extLst>
                <a:ext uri="{FF2B5EF4-FFF2-40B4-BE49-F238E27FC236}">
                  <a16:creationId xmlns:a16="http://schemas.microsoft.com/office/drawing/2014/main" id="{76836929-0727-DC4E-8AAF-DBAB5CD2436F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3" name="Shape 4292">
            <a:extLst>
              <a:ext uri="{FF2B5EF4-FFF2-40B4-BE49-F238E27FC236}">
                <a16:creationId xmlns:a16="http://schemas.microsoft.com/office/drawing/2014/main" id="{6C429ED4-B817-B146-A527-86D6923D0D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5952" y="1497609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2285">
            <a:extLst>
              <a:ext uri="{FF2B5EF4-FFF2-40B4-BE49-F238E27FC236}">
                <a16:creationId xmlns:a16="http://schemas.microsoft.com/office/drawing/2014/main" id="{83A1BC77-7C24-134F-98BC-BABFD396588F}"/>
              </a:ext>
            </a:extLst>
          </p:cNvPr>
          <p:cNvCxnSpPr>
            <a:cxnSpLocks/>
            <a:endCxn id="41" idx="2"/>
          </p:cNvCxnSpPr>
          <p:nvPr/>
        </p:nvCxnSpPr>
        <p:spPr>
          <a:xfrm flipH="1" flipV="1">
            <a:off x="5968684" y="1844382"/>
            <a:ext cx="0" cy="48600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5" name="Shape 3196">
            <a:extLst>
              <a:ext uri="{FF2B5EF4-FFF2-40B4-BE49-F238E27FC236}">
                <a16:creationId xmlns:a16="http://schemas.microsoft.com/office/drawing/2014/main" id="{D4E427CC-BE60-3B43-BB54-9290EA637698}"/>
              </a:ext>
            </a:extLst>
          </p:cNvPr>
          <p:cNvCxnSpPr>
            <a:cxnSpLocks/>
            <a:stCxn id="28" idx="3"/>
            <a:endCxn id="42" idx="1"/>
          </p:cNvCxnSpPr>
          <p:nvPr/>
        </p:nvCxnSpPr>
        <p:spPr>
          <a:xfrm flipV="1">
            <a:off x="4720792" y="1603889"/>
            <a:ext cx="610327" cy="728867"/>
          </a:xfrm>
          <a:prstGeom prst="bentConnector3">
            <a:avLst>
              <a:gd name="adj1" fmla="val 7288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1D71E3BC-C1A2-FA43-992C-A13049E1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49779"/>
            <a:ext cx="8229600" cy="1883477"/>
          </a:xfrm>
        </p:spPr>
        <p:txBody>
          <a:bodyPr/>
          <a:lstStyle/>
          <a:p>
            <a:r>
              <a:rPr lang="en-US" altLang="ja-JP" dirty="0"/>
              <a:t>Panda: ATLAS job management system, </a:t>
            </a:r>
            <a:br>
              <a:rPr lang="en-US" altLang="ja-JP" dirty="0"/>
            </a:br>
            <a:r>
              <a:rPr lang="en-US" altLang="ja-JP" dirty="0"/>
              <a:t>using WLCG framework</a:t>
            </a:r>
          </a:p>
          <a:p>
            <a:r>
              <a:rPr lang="en-US" altLang="ja-JP" dirty="0"/>
              <a:t>ARC-CE:  Grid front-end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HTCondor: Job scheduler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6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692">
            <a:extLst>
              <a:ext uri="{FF2B5EF4-FFF2-40B4-BE49-F238E27FC236}">
                <a16:creationId xmlns:a16="http://schemas.microsoft.com/office/drawing/2014/main" id="{FCBA8C53-9E9C-0D40-8E76-C0DFCBA1996F}"/>
              </a:ext>
            </a:extLst>
          </p:cNvPr>
          <p:cNvSpPr/>
          <p:nvPr/>
        </p:nvSpPr>
        <p:spPr>
          <a:xfrm>
            <a:off x="7094014" y="905021"/>
            <a:ext cx="1870474" cy="2736304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55C73A-72EE-F64A-BB98-A9C23900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altLang="ja-JP" dirty="0"/>
              <a:t>Hybrid System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FC99DB-2ED0-7647-B672-9A3C10F4A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A578D0-8B66-9244-A738-2D27D0849D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7" name="Shape 5393">
            <a:extLst>
              <a:ext uri="{FF2B5EF4-FFF2-40B4-BE49-F238E27FC236}">
                <a16:creationId xmlns:a16="http://schemas.microsoft.com/office/drawing/2014/main" id="{FB0F04B5-3712-E148-BD48-30DC0669FB6D}"/>
              </a:ext>
            </a:extLst>
          </p:cNvPr>
          <p:cNvGrpSpPr/>
          <p:nvPr/>
        </p:nvGrpSpPr>
        <p:grpSpPr>
          <a:xfrm>
            <a:off x="3386903" y="908720"/>
            <a:ext cx="3579659" cy="2736304"/>
            <a:chOff x="2178038" y="1054762"/>
            <a:chExt cx="931892" cy="656636"/>
          </a:xfrm>
        </p:grpSpPr>
        <p:sp>
          <p:nvSpPr>
            <p:cNvPr id="53" name="Shape 5394">
              <a:extLst>
                <a:ext uri="{FF2B5EF4-FFF2-40B4-BE49-F238E27FC236}">
                  <a16:creationId xmlns:a16="http://schemas.microsoft.com/office/drawing/2014/main" id="{B85E1EB9-31DC-2F4B-ACDD-4976EBF66E50}"/>
                </a:ext>
              </a:extLst>
            </p:cNvPr>
            <p:cNvSpPr/>
            <p:nvPr/>
          </p:nvSpPr>
          <p:spPr>
            <a:xfrm>
              <a:off x="2178038" y="1054762"/>
              <a:ext cx="931892" cy="656636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395">
              <a:extLst>
                <a:ext uri="{FF2B5EF4-FFF2-40B4-BE49-F238E27FC236}">
                  <a16:creationId xmlns:a16="http://schemas.microsoft.com/office/drawing/2014/main" id="{3A7547CC-3474-CB45-8A80-598CFD6E1BBA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The Tokyo regional analysis center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Shape 4291">
            <a:extLst>
              <a:ext uri="{FF2B5EF4-FFF2-40B4-BE49-F238E27FC236}">
                <a16:creationId xmlns:a16="http://schemas.microsoft.com/office/drawing/2014/main" id="{0A2E75DF-C1AE-684F-9D92-39F9610D51D0}"/>
              </a:ext>
            </a:extLst>
          </p:cNvPr>
          <p:cNvSpPr/>
          <p:nvPr/>
        </p:nvSpPr>
        <p:spPr>
          <a:xfrm>
            <a:off x="3458911" y="1263560"/>
            <a:ext cx="1648426" cy="2237448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altLang="ja-JP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altLang="ja-JP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Shape 4292">
            <a:extLst>
              <a:ext uri="{FF2B5EF4-FFF2-40B4-BE49-F238E27FC236}">
                <a16:creationId xmlns:a16="http://schemas.microsoft.com/office/drawing/2014/main" id="{0757809D-4A29-504A-932F-929FB8C540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5412" y="1371425"/>
            <a:ext cx="203199" cy="203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Shape 3350">
            <a:extLst>
              <a:ext uri="{FF2B5EF4-FFF2-40B4-BE49-F238E27FC236}">
                <a16:creationId xmlns:a16="http://schemas.microsoft.com/office/drawing/2014/main" id="{F7EF914B-29CA-0F4A-8863-967B1EF25EDE}"/>
              </a:ext>
            </a:extLst>
          </p:cNvPr>
          <p:cNvGrpSpPr/>
          <p:nvPr/>
        </p:nvGrpSpPr>
        <p:grpSpPr>
          <a:xfrm>
            <a:off x="1547664" y="1340768"/>
            <a:ext cx="1599489" cy="1120050"/>
            <a:chOff x="2124132" y="1054763"/>
            <a:chExt cx="2931477" cy="1309090"/>
          </a:xfrm>
        </p:grpSpPr>
        <p:sp>
          <p:nvSpPr>
            <p:cNvPr id="43" name="Shape 3351">
              <a:extLst>
                <a:ext uri="{FF2B5EF4-FFF2-40B4-BE49-F238E27FC236}">
                  <a16:creationId xmlns:a16="http://schemas.microsoft.com/office/drawing/2014/main" id="{5FD14158-B97E-0F44-AF83-1A8949768092}"/>
                </a:ext>
              </a:extLst>
            </p:cNvPr>
            <p:cNvSpPr/>
            <p:nvPr/>
          </p:nvSpPr>
          <p:spPr>
            <a:xfrm>
              <a:off x="2124133" y="1085610"/>
              <a:ext cx="2931476" cy="1278243"/>
            </a:xfrm>
            <a:prstGeom prst="roundRect">
              <a:avLst>
                <a:gd name="adj" fmla="val 0"/>
              </a:avLst>
            </a:prstGeom>
            <a:solidFill>
              <a:srgbClr val="F1F8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3352">
              <a:extLst>
                <a:ext uri="{FF2B5EF4-FFF2-40B4-BE49-F238E27FC236}">
                  <a16:creationId xmlns:a16="http://schemas.microsoft.com/office/drawing/2014/main" id="{786C6810-8FFB-1F41-B433-E5671625088E}"/>
                </a:ext>
              </a:extLst>
            </p:cNvPr>
            <p:cNvSpPr txBox="1"/>
            <p:nvPr/>
          </p:nvSpPr>
          <p:spPr>
            <a:xfrm>
              <a:off x="2124132" y="1054763"/>
              <a:ext cx="917258" cy="1952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ATLAS Central</a:t>
              </a:r>
              <a:endParaRPr lang="en-US" sz="75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" name="Shape 4291">
            <a:extLst>
              <a:ext uri="{FF2B5EF4-FFF2-40B4-BE49-F238E27FC236}">
                <a16:creationId xmlns:a16="http://schemas.microsoft.com/office/drawing/2014/main" id="{57189421-6693-C043-A74A-51F64946FFDA}"/>
              </a:ext>
            </a:extLst>
          </p:cNvPr>
          <p:cNvSpPr/>
          <p:nvPr/>
        </p:nvSpPr>
        <p:spPr>
          <a:xfrm>
            <a:off x="1644362" y="1702580"/>
            <a:ext cx="636065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Panda</a:t>
            </a:r>
          </a:p>
        </p:txBody>
      </p:sp>
      <p:sp>
        <p:nvSpPr>
          <p:cNvPr id="70" name="Shape 664">
            <a:extLst>
              <a:ext uri="{FF2B5EF4-FFF2-40B4-BE49-F238E27FC236}">
                <a16:creationId xmlns:a16="http://schemas.microsoft.com/office/drawing/2014/main" id="{28A46F28-7E36-B84C-B1BD-5B57A9FBB382}"/>
              </a:ext>
            </a:extLst>
          </p:cNvPr>
          <p:cNvSpPr/>
          <p:nvPr/>
        </p:nvSpPr>
        <p:spPr>
          <a:xfrm>
            <a:off x="3506365" y="1606739"/>
            <a:ext cx="1538950" cy="459087"/>
          </a:xfrm>
          <a:prstGeom prst="roundRect">
            <a:avLst>
              <a:gd name="adj" fmla="val 827"/>
            </a:avLst>
          </a:prstGeom>
          <a:solidFill>
            <a:srgbClr val="E8F5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Shape 1147">
            <a:extLst>
              <a:ext uri="{FF2B5EF4-FFF2-40B4-BE49-F238E27FC236}">
                <a16:creationId xmlns:a16="http://schemas.microsoft.com/office/drawing/2014/main" id="{1FF04D26-3F91-D54E-A5E5-3B473D0803F9}"/>
              </a:ext>
            </a:extLst>
          </p:cNvPr>
          <p:cNvGrpSpPr/>
          <p:nvPr/>
        </p:nvGrpSpPr>
        <p:grpSpPr>
          <a:xfrm>
            <a:off x="3928717" y="1714685"/>
            <a:ext cx="792075" cy="281750"/>
            <a:chOff x="940699" y="580225"/>
            <a:chExt cx="792075" cy="281750"/>
          </a:xfrm>
        </p:grpSpPr>
        <p:sp>
          <p:nvSpPr>
            <p:cNvPr id="65" name="Shape 1148">
              <a:extLst>
                <a:ext uri="{FF2B5EF4-FFF2-40B4-BE49-F238E27FC236}">
                  <a16:creationId xmlns:a16="http://schemas.microsoft.com/office/drawing/2014/main" id="{5DBB5136-505C-B345-8132-FFE8E40E73DD}"/>
                </a:ext>
              </a:extLst>
            </p:cNvPr>
            <p:cNvSpPr/>
            <p:nvPr/>
          </p:nvSpPr>
          <p:spPr>
            <a:xfrm>
              <a:off x="940699" y="58022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ARC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6" name="Shape 1149">
              <a:extLst>
                <a:ext uri="{FF2B5EF4-FFF2-40B4-BE49-F238E27FC236}">
                  <a16:creationId xmlns:a16="http://schemas.microsoft.com/office/drawing/2014/main" id="{312DA161-AE16-CB4B-B2CC-30E9F5FA506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9190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" name="Shape 3460">
            <a:extLst>
              <a:ext uri="{FF2B5EF4-FFF2-40B4-BE49-F238E27FC236}">
                <a16:creationId xmlns:a16="http://schemas.microsoft.com/office/drawing/2014/main" id="{5953E3CA-9B6A-B649-97C8-939B900913E9}"/>
              </a:ext>
            </a:extLst>
          </p:cNvPr>
          <p:cNvCxnSpPr>
            <a:cxnSpLocks/>
            <a:stCxn id="22" idx="3"/>
            <a:endCxn id="65" idx="1"/>
          </p:cNvCxnSpPr>
          <p:nvPr/>
        </p:nvCxnSpPr>
        <p:spPr>
          <a:xfrm>
            <a:off x="2280427" y="1843455"/>
            <a:ext cx="1648290" cy="12105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Shape 640">
            <a:extLst>
              <a:ext uri="{FF2B5EF4-FFF2-40B4-BE49-F238E27FC236}">
                <a16:creationId xmlns:a16="http://schemas.microsoft.com/office/drawing/2014/main" id="{9186B0D4-F2B9-1B46-B749-ADFDA8F048F4}"/>
              </a:ext>
            </a:extLst>
          </p:cNvPr>
          <p:cNvSpPr/>
          <p:nvPr/>
        </p:nvSpPr>
        <p:spPr>
          <a:xfrm>
            <a:off x="3515413" y="2121622"/>
            <a:ext cx="1529902" cy="1160864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hape 2285">
            <a:extLst>
              <a:ext uri="{FF2B5EF4-FFF2-40B4-BE49-F238E27FC236}">
                <a16:creationId xmlns:a16="http://schemas.microsoft.com/office/drawing/2014/main" id="{7CE7A82A-EA4B-8748-B238-5B89BED626CD}"/>
              </a:ext>
            </a:extLst>
          </p:cNvPr>
          <p:cNvCxnSpPr>
            <a:cxnSpLocks/>
            <a:stCxn id="65" idx="2"/>
            <a:endCxn id="80" idx="0"/>
          </p:cNvCxnSpPr>
          <p:nvPr/>
        </p:nvCxnSpPr>
        <p:spPr>
          <a:xfrm>
            <a:off x="4324755" y="1996435"/>
            <a:ext cx="0" cy="195446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Shape 4175">
            <a:extLst>
              <a:ext uri="{FF2B5EF4-FFF2-40B4-BE49-F238E27FC236}">
                <a16:creationId xmlns:a16="http://schemas.microsoft.com/office/drawing/2014/main" id="{D35E24EE-7036-B444-AF42-27E13879B0D6}"/>
              </a:ext>
            </a:extLst>
          </p:cNvPr>
          <p:cNvSpPr/>
          <p:nvPr/>
        </p:nvSpPr>
        <p:spPr>
          <a:xfrm>
            <a:off x="3625046" y="2389114"/>
            <a:ext cx="1348261" cy="587478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Shape 3146">
            <a:extLst>
              <a:ext uri="{FF2B5EF4-FFF2-40B4-BE49-F238E27FC236}">
                <a16:creationId xmlns:a16="http://schemas.microsoft.com/office/drawing/2014/main" id="{7D055B4F-5F6D-CA49-B5CC-5A628FC47BC0}"/>
              </a:ext>
            </a:extLst>
          </p:cNvPr>
          <p:cNvGrpSpPr/>
          <p:nvPr/>
        </p:nvGrpSpPr>
        <p:grpSpPr>
          <a:xfrm>
            <a:off x="3920290" y="2510638"/>
            <a:ext cx="792075" cy="281750"/>
            <a:chOff x="885124" y="575103"/>
            <a:chExt cx="792075" cy="281750"/>
          </a:xfrm>
        </p:grpSpPr>
        <p:sp>
          <p:nvSpPr>
            <p:cNvPr id="87" name="Shape 3147">
              <a:extLst>
                <a:ext uri="{FF2B5EF4-FFF2-40B4-BE49-F238E27FC236}">
                  <a16:creationId xmlns:a16="http://schemas.microsoft.com/office/drawing/2014/main" id="{910592F9-EB95-0847-B2C7-44096FEADF5A}"/>
                </a:ext>
              </a:extLst>
            </p:cNvPr>
            <p:cNvSpPr/>
            <p:nvPr/>
          </p:nvSpPr>
          <p:spPr>
            <a:xfrm>
              <a:off x="885124" y="575103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Task</a:t>
              </a:r>
              <a:b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700" b="0" i="0" u="none" strike="noStrike" cap="none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Queues</a:t>
              </a:r>
            </a:p>
          </p:txBody>
        </p:sp>
        <p:pic>
          <p:nvPicPr>
            <p:cNvPr id="88" name="Shape 3148">
              <a:extLst>
                <a:ext uri="{FF2B5EF4-FFF2-40B4-BE49-F238E27FC236}">
                  <a16:creationId xmlns:a16="http://schemas.microsoft.com/office/drawing/2014/main" id="{7AD10146-7390-964C-BFA9-4D811700B9E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1013" y="619499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Shape 1147">
            <a:extLst>
              <a:ext uri="{FF2B5EF4-FFF2-40B4-BE49-F238E27FC236}">
                <a16:creationId xmlns:a16="http://schemas.microsoft.com/office/drawing/2014/main" id="{51D46B60-B1C8-FC41-91D7-44CF91E0C35C}"/>
              </a:ext>
            </a:extLst>
          </p:cNvPr>
          <p:cNvGrpSpPr/>
          <p:nvPr/>
        </p:nvGrpSpPr>
        <p:grpSpPr>
          <a:xfrm>
            <a:off x="3928717" y="2191881"/>
            <a:ext cx="792075" cy="281750"/>
            <a:chOff x="1120473" y="374055"/>
            <a:chExt cx="792075" cy="281750"/>
          </a:xfrm>
        </p:grpSpPr>
        <p:sp>
          <p:nvSpPr>
            <p:cNvPr id="80" name="Shape 1148">
              <a:extLst>
                <a:ext uri="{FF2B5EF4-FFF2-40B4-BE49-F238E27FC236}">
                  <a16:creationId xmlns:a16="http://schemas.microsoft.com/office/drawing/2014/main" id="{58CEB42F-CA03-0D4C-8338-93B0016E4835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HTCondor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Sched</a:t>
              </a:r>
              <a:endParaRPr lang="en-US" sz="700" b="0" i="0" u="none" strike="noStrike" cap="none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81" name="Shape 1149">
              <a:extLst>
                <a:ext uri="{FF2B5EF4-FFF2-40B4-BE49-F238E27FC236}">
                  <a16:creationId xmlns:a16="http://schemas.microsoft.com/office/drawing/2014/main" id="{349F2280-1637-1F4D-943E-31A00F3CE7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Shape 652">
            <a:extLst>
              <a:ext uri="{FF2B5EF4-FFF2-40B4-BE49-F238E27FC236}">
                <a16:creationId xmlns:a16="http://schemas.microsoft.com/office/drawing/2014/main" id="{EBCCD6F0-3160-E24A-8779-5DC2F7B3E5DD}"/>
              </a:ext>
            </a:extLst>
          </p:cNvPr>
          <p:cNvSpPr/>
          <p:nvPr/>
        </p:nvSpPr>
        <p:spPr>
          <a:xfrm>
            <a:off x="5232058" y="2145329"/>
            <a:ext cx="1412218" cy="1355679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1163">
            <a:extLst>
              <a:ext uri="{FF2B5EF4-FFF2-40B4-BE49-F238E27FC236}">
                <a16:creationId xmlns:a16="http://schemas.microsoft.com/office/drawing/2014/main" id="{5205EFAD-7F3D-B645-A260-0D5BC6C62232}"/>
              </a:ext>
            </a:extLst>
          </p:cNvPr>
          <p:cNvSpPr/>
          <p:nvPr/>
        </p:nvSpPr>
        <p:spPr>
          <a:xfrm>
            <a:off x="5497648" y="2338017"/>
            <a:ext cx="875608" cy="281750"/>
          </a:xfrm>
          <a:prstGeom prst="roundRect">
            <a:avLst>
              <a:gd name="adj" fmla="val 1674"/>
            </a:avLst>
          </a:prstGeom>
          <a:solidFill>
            <a:schemeClr val="lt1"/>
          </a:solidFill>
          <a:ln>
            <a:noFill/>
          </a:ln>
          <a:effectLst>
            <a:outerShdw blurRad="19050" dist="6350" dir="5400000" algn="ctr" rotWithShape="0">
              <a:schemeClr val="dk1">
                <a:alpha val="44705"/>
              </a:schemeClr>
            </a:outerShdw>
          </a:effectLst>
        </p:spPr>
        <p:txBody>
          <a:bodyPr lIns="292600" tIns="36575" rIns="45700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70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</a:t>
            </a:r>
            <a:endParaRPr lang="en-US" sz="700" b="0" i="0" u="none" strike="noStrike" cap="none" dirty="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" name="Shape 1289">
            <a:extLst>
              <a:ext uri="{FF2B5EF4-FFF2-40B4-BE49-F238E27FC236}">
                <a16:creationId xmlns:a16="http://schemas.microsoft.com/office/drawing/2014/main" id="{B5E723C1-504B-6542-B6FA-27EBFAF8F001}"/>
              </a:ext>
            </a:extLst>
          </p:cNvPr>
          <p:cNvGrpSpPr/>
          <p:nvPr/>
        </p:nvGrpSpPr>
        <p:grpSpPr>
          <a:xfrm>
            <a:off x="5389626" y="2942379"/>
            <a:ext cx="1218208" cy="431606"/>
            <a:chOff x="3097960" y="2294398"/>
            <a:chExt cx="1218208" cy="431606"/>
          </a:xfrm>
        </p:grpSpPr>
        <p:sp>
          <p:nvSpPr>
            <p:cNvPr id="113" name="Shape 1290">
              <a:extLst>
                <a:ext uri="{FF2B5EF4-FFF2-40B4-BE49-F238E27FC236}">
                  <a16:creationId xmlns:a16="http://schemas.microsoft.com/office/drawing/2014/main" id="{23B8AD6A-D34D-8B45-9C8B-3E59D078CE0C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Shape 1292">
              <a:extLst>
                <a:ext uri="{FF2B5EF4-FFF2-40B4-BE49-F238E27FC236}">
                  <a16:creationId xmlns:a16="http://schemas.microsoft.com/office/drawing/2014/main" id="{87E61972-57D6-C74D-9135-3107C0D859EC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7" name="Shape 1164">
            <a:extLst>
              <a:ext uri="{FF2B5EF4-FFF2-40B4-BE49-F238E27FC236}">
                <a16:creationId xmlns:a16="http://schemas.microsoft.com/office/drawing/2014/main" id="{92EC052F-6AA3-1043-889C-32B2167A34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0438" y="3025459"/>
            <a:ext cx="203199" cy="2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4292">
            <a:extLst>
              <a:ext uri="{FF2B5EF4-FFF2-40B4-BE49-F238E27FC236}">
                <a16:creationId xmlns:a16="http://schemas.microsoft.com/office/drawing/2014/main" id="{75A52245-938D-E74B-970C-A377DA358F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9656" y="2385605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hape 2285">
            <a:extLst>
              <a:ext uri="{FF2B5EF4-FFF2-40B4-BE49-F238E27FC236}">
                <a16:creationId xmlns:a16="http://schemas.microsoft.com/office/drawing/2014/main" id="{002242C8-5098-9341-9422-07F291A4FF90}"/>
              </a:ext>
            </a:extLst>
          </p:cNvPr>
          <p:cNvCxnSpPr>
            <a:cxnSpLocks/>
            <a:stCxn id="115" idx="0"/>
            <a:endCxn id="39" idx="2"/>
          </p:cNvCxnSpPr>
          <p:nvPr/>
        </p:nvCxnSpPr>
        <p:spPr>
          <a:xfrm flipH="1" flipV="1">
            <a:off x="5935452" y="2619767"/>
            <a:ext cx="0" cy="32261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32" name="Shape 1149">
            <a:extLst>
              <a:ext uri="{FF2B5EF4-FFF2-40B4-BE49-F238E27FC236}">
                <a16:creationId xmlns:a16="http://schemas.microsoft.com/office/drawing/2014/main" id="{DAA2AB60-D375-904E-88C6-27F17B5DDB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207" y="1743368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685">
            <a:extLst>
              <a:ext uri="{FF2B5EF4-FFF2-40B4-BE49-F238E27FC236}">
                <a16:creationId xmlns:a16="http://schemas.microsoft.com/office/drawing/2014/main" id="{BD06DE15-5B1D-8F43-8A9E-4F1DB5E7F7C4}"/>
              </a:ext>
            </a:extLst>
          </p:cNvPr>
          <p:cNvSpPr/>
          <p:nvPr/>
        </p:nvSpPr>
        <p:spPr>
          <a:xfrm>
            <a:off x="7231775" y="1454021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Shape 1289">
            <a:extLst>
              <a:ext uri="{FF2B5EF4-FFF2-40B4-BE49-F238E27FC236}">
                <a16:creationId xmlns:a16="http://schemas.microsoft.com/office/drawing/2014/main" id="{1EAF279C-6EA9-E64C-8EE7-E5A7F1593FBF}"/>
              </a:ext>
            </a:extLst>
          </p:cNvPr>
          <p:cNvGrpSpPr/>
          <p:nvPr/>
        </p:nvGrpSpPr>
        <p:grpSpPr>
          <a:xfrm>
            <a:off x="7330835" y="1584965"/>
            <a:ext cx="1218208" cy="431606"/>
            <a:chOff x="3097960" y="2294398"/>
            <a:chExt cx="1218208" cy="431606"/>
          </a:xfrm>
        </p:grpSpPr>
        <p:sp>
          <p:nvSpPr>
            <p:cNvPr id="138" name="Shape 1290">
              <a:extLst>
                <a:ext uri="{FF2B5EF4-FFF2-40B4-BE49-F238E27FC236}">
                  <a16:creationId xmlns:a16="http://schemas.microsoft.com/office/drawing/2014/main" id="{D6FC98C9-DA9D-6545-9DEE-A69971D0B0B7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Shape 1292">
              <a:extLst>
                <a:ext uri="{FF2B5EF4-FFF2-40B4-BE49-F238E27FC236}">
                  <a16:creationId xmlns:a16="http://schemas.microsoft.com/office/drawing/2014/main" id="{53A3D674-F03A-B94A-86CF-9895B167E9C0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1" name="Shape 4292">
            <a:extLst>
              <a:ext uri="{FF2B5EF4-FFF2-40B4-BE49-F238E27FC236}">
                <a16:creationId xmlns:a16="http://schemas.microsoft.com/office/drawing/2014/main" id="{5CAF4C0D-4C1F-954D-B87C-64DCA92006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5668" y="1669798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3196">
            <a:extLst>
              <a:ext uri="{FF2B5EF4-FFF2-40B4-BE49-F238E27FC236}">
                <a16:creationId xmlns:a16="http://schemas.microsoft.com/office/drawing/2014/main" id="{554CD904-7907-DA43-9563-8875F899B9D7}"/>
              </a:ext>
            </a:extLst>
          </p:cNvPr>
          <p:cNvCxnSpPr>
            <a:cxnSpLocks/>
            <a:stCxn id="80" idx="3"/>
            <a:endCxn id="139" idx="1"/>
          </p:cNvCxnSpPr>
          <p:nvPr/>
        </p:nvCxnSpPr>
        <p:spPr>
          <a:xfrm flipV="1">
            <a:off x="4720792" y="1776078"/>
            <a:ext cx="2610043" cy="556678"/>
          </a:xfrm>
          <a:prstGeom prst="bentConnector3">
            <a:avLst>
              <a:gd name="adj1" fmla="val 1739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8" name="Shape 693">
            <a:extLst>
              <a:ext uri="{FF2B5EF4-FFF2-40B4-BE49-F238E27FC236}">
                <a16:creationId xmlns:a16="http://schemas.microsoft.com/office/drawing/2014/main" id="{803FB13F-2DEA-6043-A72E-F6B195A4DA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9368" y="1045495"/>
            <a:ext cx="1329665" cy="173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hape 3196">
            <a:extLst>
              <a:ext uri="{FF2B5EF4-FFF2-40B4-BE49-F238E27FC236}">
                <a16:creationId xmlns:a16="http://schemas.microsoft.com/office/drawing/2014/main" id="{54E19221-94F3-3443-BDF5-628CC16B5BB2}"/>
              </a:ext>
            </a:extLst>
          </p:cNvPr>
          <p:cNvCxnSpPr>
            <a:cxnSpLocks/>
            <a:stCxn id="39" idx="3"/>
            <a:endCxn id="138" idx="2"/>
          </p:cNvCxnSpPr>
          <p:nvPr/>
        </p:nvCxnSpPr>
        <p:spPr>
          <a:xfrm flipV="1">
            <a:off x="6373256" y="2016571"/>
            <a:ext cx="1595144" cy="462321"/>
          </a:xfrm>
          <a:prstGeom prst="bentConnector2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1" name="Shape 3184">
            <a:extLst>
              <a:ext uri="{FF2B5EF4-FFF2-40B4-BE49-F238E27FC236}">
                <a16:creationId xmlns:a16="http://schemas.microsoft.com/office/drawing/2014/main" id="{E70BB5DE-55DE-644D-BFEE-D5D511D7CB50}"/>
              </a:ext>
            </a:extLst>
          </p:cNvPr>
          <p:cNvSpPr txBox="1"/>
          <p:nvPr/>
        </p:nvSpPr>
        <p:spPr>
          <a:xfrm>
            <a:off x="2294876" y="1984330"/>
            <a:ext cx="921167" cy="401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Tasks</a:t>
            </a:r>
          </a:p>
          <a:p>
            <a:pPr marL="0" marR="0" lvl="0" indent="0" rtl="0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ct val="25000"/>
              <a:buFont typeface="Roboto"/>
              <a:buNone/>
            </a:pPr>
            <a:r>
              <a:rPr lang="en-US" sz="800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ubmitted through</a:t>
            </a:r>
            <a:b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8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WLCG system </a:t>
            </a:r>
          </a:p>
        </p:txBody>
      </p:sp>
      <p:sp>
        <p:nvSpPr>
          <p:cNvPr id="52" name="コンテンツ プレースホルダー 2">
            <a:extLst>
              <a:ext uri="{FF2B5EF4-FFF2-40B4-BE49-F238E27FC236}">
                <a16:creationId xmlns:a16="http://schemas.microsoft.com/office/drawing/2014/main" id="{ADCD3475-7B5F-134C-B718-D3C05EC7BF89}"/>
              </a:ext>
            </a:extLst>
          </p:cNvPr>
          <p:cNvSpPr txBox="1">
            <a:spLocks/>
          </p:cNvSpPr>
          <p:nvPr/>
        </p:nvSpPr>
        <p:spPr bwMode="auto">
          <a:xfrm>
            <a:off x="395536" y="3645024"/>
            <a:ext cx="8568952" cy="3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Some servers need certifications for WLCG</a:t>
            </a:r>
          </a:p>
          <a:p>
            <a:pPr lvl="1"/>
            <a:r>
              <a:rPr lang="en-US" altLang="ja-JP" dirty="0"/>
              <a:t>There is a political issue to deploy such servers on cloud</a:t>
            </a:r>
          </a:p>
          <a:p>
            <a:pPr lvl="2"/>
            <a:r>
              <a:rPr lang="en-US" altLang="ja-JP" dirty="0"/>
              <a:t>No clear discussions have been done for the policy of such a case</a:t>
            </a:r>
          </a:p>
          <a:p>
            <a:r>
              <a:rPr lang="en-US" altLang="ja-JP" dirty="0"/>
              <a:t>Cost of storage is high</a:t>
            </a:r>
          </a:p>
          <a:p>
            <a:pPr lvl="1"/>
            <a:r>
              <a:rPr lang="en-US" altLang="ja-JP" dirty="0"/>
              <a:t>Additional cost to extract data</a:t>
            </a:r>
          </a:p>
          <a:p>
            <a:r>
              <a:rPr lang="en-US" altLang="ja-JP" dirty="0"/>
              <a:t>Only worker nodes (and some supporting servers) were deployed on cloud, and other services are in on-premises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Hybrid system</a:t>
            </a:r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379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5393">
            <a:extLst>
              <a:ext uri="{FF2B5EF4-FFF2-40B4-BE49-F238E27FC236}">
                <a16:creationId xmlns:a16="http://schemas.microsoft.com/office/drawing/2014/main" id="{49A2CE40-C92F-C041-BE71-D2ACF101CF6B}"/>
              </a:ext>
            </a:extLst>
          </p:cNvPr>
          <p:cNvGrpSpPr/>
          <p:nvPr/>
        </p:nvGrpSpPr>
        <p:grpSpPr>
          <a:xfrm>
            <a:off x="107504" y="1268760"/>
            <a:ext cx="3106693" cy="1944216"/>
            <a:chOff x="2178038" y="1054762"/>
            <a:chExt cx="931892" cy="488021"/>
          </a:xfrm>
        </p:grpSpPr>
        <p:sp>
          <p:nvSpPr>
            <p:cNvPr id="16" name="Shape 5394">
              <a:extLst>
                <a:ext uri="{FF2B5EF4-FFF2-40B4-BE49-F238E27FC236}">
                  <a16:creationId xmlns:a16="http://schemas.microsoft.com/office/drawing/2014/main" id="{50EF66D1-B98C-BA40-93FB-1D811AA134A2}"/>
                </a:ext>
              </a:extLst>
            </p:cNvPr>
            <p:cNvSpPr/>
            <p:nvPr/>
          </p:nvSpPr>
          <p:spPr>
            <a:xfrm>
              <a:off x="2178038" y="1054762"/>
              <a:ext cx="931892" cy="48802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5395">
              <a:extLst>
                <a:ext uri="{FF2B5EF4-FFF2-40B4-BE49-F238E27FC236}">
                  <a16:creationId xmlns:a16="http://schemas.microsoft.com/office/drawing/2014/main" id="{F6E63DA8-0655-3841-881E-1AE5AC456BD5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" name="Shape 640">
            <a:extLst>
              <a:ext uri="{FF2B5EF4-FFF2-40B4-BE49-F238E27FC236}">
                <a16:creationId xmlns:a16="http://schemas.microsoft.com/office/drawing/2014/main" id="{BDC5AB0E-217F-E242-A060-2496069B990F}"/>
              </a:ext>
            </a:extLst>
          </p:cNvPr>
          <p:cNvSpPr/>
          <p:nvPr/>
        </p:nvSpPr>
        <p:spPr>
          <a:xfrm>
            <a:off x="283622" y="1546120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5AF3FB9-D7E9-D64F-B03D-D88DE5A9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Cost Estimation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C41289-123D-D341-8BB2-9C0FC0564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5067A6-5C88-C042-97AE-F09ABE3014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B6A92AE-9C67-4F5C-AD8D-EA04353CDB68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30" name="Shape 1147">
            <a:extLst>
              <a:ext uri="{FF2B5EF4-FFF2-40B4-BE49-F238E27FC236}">
                <a16:creationId xmlns:a16="http://schemas.microsoft.com/office/drawing/2014/main" id="{351C05A4-FCC6-BB47-B7F6-72D6FCD04901}"/>
              </a:ext>
            </a:extLst>
          </p:cNvPr>
          <p:cNvGrpSpPr/>
          <p:nvPr/>
        </p:nvGrpSpPr>
        <p:grpSpPr>
          <a:xfrm>
            <a:off x="591395" y="1707511"/>
            <a:ext cx="792075" cy="281750"/>
            <a:chOff x="1120473" y="374055"/>
            <a:chExt cx="792075" cy="281750"/>
          </a:xfrm>
        </p:grpSpPr>
        <p:sp>
          <p:nvSpPr>
            <p:cNvPr id="31" name="Shape 1148">
              <a:extLst>
                <a:ext uri="{FF2B5EF4-FFF2-40B4-BE49-F238E27FC236}">
                  <a16:creationId xmlns:a16="http://schemas.microsoft.com/office/drawing/2014/main" id="{AA33ABE0-7698-4E40-ABB1-A3BC5C53E9F0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32" name="Shape 1149">
              <a:extLst>
                <a:ext uri="{FF2B5EF4-FFF2-40B4-BE49-F238E27FC236}">
                  <a16:creationId xmlns:a16="http://schemas.microsoft.com/office/drawing/2014/main" id="{18F61115-406D-FC4B-8276-A83D52481E2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hape 652">
            <a:extLst>
              <a:ext uri="{FF2B5EF4-FFF2-40B4-BE49-F238E27FC236}">
                <a16:creationId xmlns:a16="http://schemas.microsoft.com/office/drawing/2014/main" id="{1D41F7D6-C57C-A446-99DD-2406FC9B2F55}"/>
              </a:ext>
            </a:extLst>
          </p:cNvPr>
          <p:cNvSpPr/>
          <p:nvPr/>
        </p:nvSpPr>
        <p:spPr>
          <a:xfrm>
            <a:off x="151706" y="2370455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Shape 1289">
            <a:extLst>
              <a:ext uri="{FF2B5EF4-FFF2-40B4-BE49-F238E27FC236}">
                <a16:creationId xmlns:a16="http://schemas.microsoft.com/office/drawing/2014/main" id="{2EE7381B-57E7-ED44-A97E-3A521D94FD49}"/>
              </a:ext>
            </a:extLst>
          </p:cNvPr>
          <p:cNvGrpSpPr/>
          <p:nvPr/>
        </p:nvGrpSpPr>
        <p:grpSpPr>
          <a:xfrm>
            <a:off x="247601" y="2485646"/>
            <a:ext cx="1218208" cy="431606"/>
            <a:chOff x="3097960" y="2294398"/>
            <a:chExt cx="1218208" cy="431606"/>
          </a:xfrm>
        </p:grpSpPr>
        <p:sp>
          <p:nvSpPr>
            <p:cNvPr id="36" name="Shape 1290">
              <a:extLst>
                <a:ext uri="{FF2B5EF4-FFF2-40B4-BE49-F238E27FC236}">
                  <a16:creationId xmlns:a16="http://schemas.microsoft.com/office/drawing/2014/main" id="{CF31165D-305F-E54D-A6A0-3367EDF1BC21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Shape 1292">
              <a:extLst>
                <a:ext uri="{FF2B5EF4-FFF2-40B4-BE49-F238E27FC236}">
                  <a16:creationId xmlns:a16="http://schemas.microsoft.com/office/drawing/2014/main" id="{9280DF4C-5B3A-814C-9934-BEAC5E9716B0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8" name="Shape 1164">
            <a:extLst>
              <a:ext uri="{FF2B5EF4-FFF2-40B4-BE49-F238E27FC236}">
                <a16:creationId xmlns:a16="http://schemas.microsoft.com/office/drawing/2014/main" id="{CF3EEEF2-88AD-2740-BA95-62004E1245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7" y="2586422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685">
            <a:extLst>
              <a:ext uri="{FF2B5EF4-FFF2-40B4-BE49-F238E27FC236}">
                <a16:creationId xmlns:a16="http://schemas.microsoft.com/office/drawing/2014/main" id="{E6834033-6904-054D-9269-F7D703CA0555}"/>
              </a:ext>
            </a:extLst>
          </p:cNvPr>
          <p:cNvSpPr/>
          <p:nvPr/>
        </p:nvSpPr>
        <p:spPr>
          <a:xfrm>
            <a:off x="1739502" y="2302503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Shape 1289">
            <a:extLst>
              <a:ext uri="{FF2B5EF4-FFF2-40B4-BE49-F238E27FC236}">
                <a16:creationId xmlns:a16="http://schemas.microsoft.com/office/drawing/2014/main" id="{6073A4FB-C092-9C49-B29A-D4B3FFAE4B3A}"/>
              </a:ext>
            </a:extLst>
          </p:cNvPr>
          <p:cNvGrpSpPr/>
          <p:nvPr/>
        </p:nvGrpSpPr>
        <p:grpSpPr>
          <a:xfrm>
            <a:off x="1838562" y="2433447"/>
            <a:ext cx="1218208" cy="431606"/>
            <a:chOff x="3097960" y="2294398"/>
            <a:chExt cx="1218208" cy="431606"/>
          </a:xfrm>
        </p:grpSpPr>
        <p:sp>
          <p:nvSpPr>
            <p:cNvPr id="43" name="Shape 1290">
              <a:extLst>
                <a:ext uri="{FF2B5EF4-FFF2-40B4-BE49-F238E27FC236}">
                  <a16:creationId xmlns:a16="http://schemas.microsoft.com/office/drawing/2014/main" id="{9C10EDC1-C91C-0645-9FF3-5A036FE600EE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Shape 1292">
              <a:extLst>
                <a:ext uri="{FF2B5EF4-FFF2-40B4-BE49-F238E27FC236}">
                  <a16:creationId xmlns:a16="http://schemas.microsoft.com/office/drawing/2014/main" id="{E0FFF8E8-202A-BB40-8EEB-BCD61B78D404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5" name="Shape 4292">
            <a:extLst>
              <a:ext uri="{FF2B5EF4-FFF2-40B4-BE49-F238E27FC236}">
                <a16:creationId xmlns:a16="http://schemas.microsoft.com/office/drawing/2014/main" id="{B6AAFB19-B157-8540-9742-A455070DFC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3395" y="2518280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Shape 3196">
            <a:extLst>
              <a:ext uri="{FF2B5EF4-FFF2-40B4-BE49-F238E27FC236}">
                <a16:creationId xmlns:a16="http://schemas.microsoft.com/office/drawing/2014/main" id="{3A2282A5-1A25-C74E-94B1-64BD5DE712A7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>
            <a:off x="1383470" y="1848386"/>
            <a:ext cx="455092" cy="776174"/>
          </a:xfrm>
          <a:prstGeom prst="bentConnector3">
            <a:avLst>
              <a:gd name="adj1" fmla="val 6354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Shape 2285">
            <a:extLst>
              <a:ext uri="{FF2B5EF4-FFF2-40B4-BE49-F238E27FC236}">
                <a16:creationId xmlns:a16="http://schemas.microsoft.com/office/drawing/2014/main" id="{DF4E02EA-430B-1040-AAF8-BE140894BA3B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483484" y="2728876"/>
            <a:ext cx="353495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" name="Shape 692">
            <a:extLst>
              <a:ext uri="{FF2B5EF4-FFF2-40B4-BE49-F238E27FC236}">
                <a16:creationId xmlns:a16="http://schemas.microsoft.com/office/drawing/2014/main" id="{8A73278A-8259-874B-914D-233922A0135C}"/>
              </a:ext>
            </a:extLst>
          </p:cNvPr>
          <p:cNvSpPr/>
          <p:nvPr/>
        </p:nvSpPr>
        <p:spPr>
          <a:xfrm>
            <a:off x="3307701" y="1265061"/>
            <a:ext cx="3106693" cy="1944216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93">
            <a:extLst>
              <a:ext uri="{FF2B5EF4-FFF2-40B4-BE49-F238E27FC236}">
                <a16:creationId xmlns:a16="http://schemas.microsoft.com/office/drawing/2014/main" id="{A6E62FC1-5004-E440-837B-9347468286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819" y="1371617"/>
            <a:ext cx="1329665" cy="1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40">
            <a:extLst>
              <a:ext uri="{FF2B5EF4-FFF2-40B4-BE49-F238E27FC236}">
                <a16:creationId xmlns:a16="http://schemas.microsoft.com/office/drawing/2014/main" id="{E3063FF2-EDB1-8544-ACE3-C2575B97E73F}"/>
              </a:ext>
            </a:extLst>
          </p:cNvPr>
          <p:cNvSpPr/>
          <p:nvPr/>
        </p:nvSpPr>
        <p:spPr>
          <a:xfrm>
            <a:off x="3551788" y="1556792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1147">
            <a:extLst>
              <a:ext uri="{FF2B5EF4-FFF2-40B4-BE49-F238E27FC236}">
                <a16:creationId xmlns:a16="http://schemas.microsoft.com/office/drawing/2014/main" id="{967172E8-8EBD-A14C-906B-728954C60ED5}"/>
              </a:ext>
            </a:extLst>
          </p:cNvPr>
          <p:cNvGrpSpPr/>
          <p:nvPr/>
        </p:nvGrpSpPr>
        <p:grpSpPr>
          <a:xfrm>
            <a:off x="3859561" y="1718183"/>
            <a:ext cx="792075" cy="281750"/>
            <a:chOff x="1120473" y="374055"/>
            <a:chExt cx="792075" cy="281750"/>
          </a:xfrm>
        </p:grpSpPr>
        <p:sp>
          <p:nvSpPr>
            <p:cNvPr id="64" name="Shape 1148">
              <a:extLst>
                <a:ext uri="{FF2B5EF4-FFF2-40B4-BE49-F238E27FC236}">
                  <a16:creationId xmlns:a16="http://schemas.microsoft.com/office/drawing/2014/main" id="{856EF1DD-160D-5D4D-9FD2-08B432A80DAC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65" name="Shape 1149">
              <a:extLst>
                <a:ext uri="{FF2B5EF4-FFF2-40B4-BE49-F238E27FC236}">
                  <a16:creationId xmlns:a16="http://schemas.microsoft.com/office/drawing/2014/main" id="{B837A031-A370-8549-97CB-FE1A2EB5908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Shape 652">
            <a:extLst>
              <a:ext uri="{FF2B5EF4-FFF2-40B4-BE49-F238E27FC236}">
                <a16:creationId xmlns:a16="http://schemas.microsoft.com/office/drawing/2014/main" id="{0D87737B-9CA1-7E45-BA88-B31FA780E144}"/>
              </a:ext>
            </a:extLst>
          </p:cNvPr>
          <p:cNvSpPr/>
          <p:nvPr/>
        </p:nvSpPr>
        <p:spPr>
          <a:xfrm>
            <a:off x="3419872" y="2381127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Shape 1289">
            <a:extLst>
              <a:ext uri="{FF2B5EF4-FFF2-40B4-BE49-F238E27FC236}">
                <a16:creationId xmlns:a16="http://schemas.microsoft.com/office/drawing/2014/main" id="{8A1904DD-973C-7E4B-A005-9BF19891147E}"/>
              </a:ext>
            </a:extLst>
          </p:cNvPr>
          <p:cNvGrpSpPr/>
          <p:nvPr/>
        </p:nvGrpSpPr>
        <p:grpSpPr>
          <a:xfrm>
            <a:off x="3515767" y="2496318"/>
            <a:ext cx="1218208" cy="431606"/>
            <a:chOff x="3097960" y="2294398"/>
            <a:chExt cx="1218208" cy="431606"/>
          </a:xfrm>
        </p:grpSpPr>
        <p:sp>
          <p:nvSpPr>
            <p:cNvPr id="68" name="Shape 1290">
              <a:extLst>
                <a:ext uri="{FF2B5EF4-FFF2-40B4-BE49-F238E27FC236}">
                  <a16:creationId xmlns:a16="http://schemas.microsoft.com/office/drawing/2014/main" id="{AC6AE761-9DFC-1F45-8DD8-93F47E288D93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Shape 1292">
              <a:extLst>
                <a:ext uri="{FF2B5EF4-FFF2-40B4-BE49-F238E27FC236}">
                  <a16:creationId xmlns:a16="http://schemas.microsoft.com/office/drawing/2014/main" id="{A8CC25E7-ACBE-6D4B-B846-9EFC9FF4F0CD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0" name="Shape 1164">
            <a:extLst>
              <a:ext uri="{FF2B5EF4-FFF2-40B4-BE49-F238E27FC236}">
                <a16:creationId xmlns:a16="http://schemas.microsoft.com/office/drawing/2014/main" id="{A30EE10D-0958-B24A-900D-D5A316B25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133" y="2597094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685">
            <a:extLst>
              <a:ext uri="{FF2B5EF4-FFF2-40B4-BE49-F238E27FC236}">
                <a16:creationId xmlns:a16="http://schemas.microsoft.com/office/drawing/2014/main" id="{F943F9BF-70BD-9842-BF6B-F52D38C2185B}"/>
              </a:ext>
            </a:extLst>
          </p:cNvPr>
          <p:cNvSpPr/>
          <p:nvPr/>
        </p:nvSpPr>
        <p:spPr>
          <a:xfrm>
            <a:off x="5007668" y="2313175"/>
            <a:ext cx="1412218" cy="778867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Shape 1289">
            <a:extLst>
              <a:ext uri="{FF2B5EF4-FFF2-40B4-BE49-F238E27FC236}">
                <a16:creationId xmlns:a16="http://schemas.microsoft.com/office/drawing/2014/main" id="{62E0B70F-36CF-0841-8320-9682377C8EA7}"/>
              </a:ext>
            </a:extLst>
          </p:cNvPr>
          <p:cNvGrpSpPr/>
          <p:nvPr/>
        </p:nvGrpSpPr>
        <p:grpSpPr>
          <a:xfrm>
            <a:off x="5106728" y="2444119"/>
            <a:ext cx="1218208" cy="431606"/>
            <a:chOff x="3097960" y="2294398"/>
            <a:chExt cx="1218208" cy="431606"/>
          </a:xfrm>
        </p:grpSpPr>
        <p:sp>
          <p:nvSpPr>
            <p:cNvPr id="73" name="Shape 1290">
              <a:extLst>
                <a:ext uri="{FF2B5EF4-FFF2-40B4-BE49-F238E27FC236}">
                  <a16:creationId xmlns:a16="http://schemas.microsoft.com/office/drawing/2014/main" id="{0B0FE52E-1D43-8445-B312-33AE2A3C7A70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Shape 1292">
              <a:extLst>
                <a:ext uri="{FF2B5EF4-FFF2-40B4-BE49-F238E27FC236}">
                  <a16:creationId xmlns:a16="http://schemas.microsoft.com/office/drawing/2014/main" id="{4665705A-90CF-B147-B8BD-D310424EA755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5" name="Shape 4292">
            <a:extLst>
              <a:ext uri="{FF2B5EF4-FFF2-40B4-BE49-F238E27FC236}">
                <a16:creationId xmlns:a16="http://schemas.microsoft.com/office/drawing/2014/main" id="{31F4E7DC-3A12-1041-91A2-B968EA9F10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561" y="2528952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Shape 3196">
            <a:extLst>
              <a:ext uri="{FF2B5EF4-FFF2-40B4-BE49-F238E27FC236}">
                <a16:creationId xmlns:a16="http://schemas.microsoft.com/office/drawing/2014/main" id="{08C9BD84-CEEA-934E-8492-B7B5AC433449}"/>
              </a:ext>
            </a:extLst>
          </p:cNvPr>
          <p:cNvCxnSpPr>
            <a:cxnSpLocks/>
            <a:stCxn id="64" idx="3"/>
            <a:endCxn id="74" idx="1"/>
          </p:cNvCxnSpPr>
          <p:nvPr/>
        </p:nvCxnSpPr>
        <p:spPr>
          <a:xfrm>
            <a:off x="4651636" y="1859058"/>
            <a:ext cx="455092" cy="776174"/>
          </a:xfrm>
          <a:prstGeom prst="bentConnector3">
            <a:avLst>
              <a:gd name="adj1" fmla="val 63546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Shape 2285">
            <a:extLst>
              <a:ext uri="{FF2B5EF4-FFF2-40B4-BE49-F238E27FC236}">
                <a16:creationId xmlns:a16="http://schemas.microsoft.com/office/drawing/2014/main" id="{A7532AE8-73C0-1440-A3E7-3C93306A620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4751650" y="2739548"/>
            <a:ext cx="353495" cy="0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78" name="Shape 5393">
            <a:extLst>
              <a:ext uri="{FF2B5EF4-FFF2-40B4-BE49-F238E27FC236}">
                <a16:creationId xmlns:a16="http://schemas.microsoft.com/office/drawing/2014/main" id="{58944D24-2210-734A-B035-AF8924D34249}"/>
              </a:ext>
            </a:extLst>
          </p:cNvPr>
          <p:cNvGrpSpPr/>
          <p:nvPr/>
        </p:nvGrpSpPr>
        <p:grpSpPr>
          <a:xfrm>
            <a:off x="6504739" y="1260245"/>
            <a:ext cx="2551836" cy="1944216"/>
            <a:chOff x="2178038" y="1054762"/>
            <a:chExt cx="931892" cy="488021"/>
          </a:xfrm>
        </p:grpSpPr>
        <p:sp>
          <p:nvSpPr>
            <p:cNvPr id="79" name="Shape 5394">
              <a:extLst>
                <a:ext uri="{FF2B5EF4-FFF2-40B4-BE49-F238E27FC236}">
                  <a16:creationId xmlns:a16="http://schemas.microsoft.com/office/drawing/2014/main" id="{6EA9FD5F-D0C4-2B40-B0CB-C841C90DF3FB}"/>
                </a:ext>
              </a:extLst>
            </p:cNvPr>
            <p:cNvSpPr/>
            <p:nvPr/>
          </p:nvSpPr>
          <p:spPr>
            <a:xfrm>
              <a:off x="2178038" y="1054762"/>
              <a:ext cx="931892" cy="488021"/>
            </a:xfrm>
            <a:prstGeom prst="roundRect">
              <a:avLst>
                <a:gd name="adj" fmla="val 827"/>
              </a:avLst>
            </a:prstGeom>
            <a:solidFill>
              <a:srgbClr val="EFEBE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5395">
              <a:extLst>
                <a:ext uri="{FF2B5EF4-FFF2-40B4-BE49-F238E27FC236}">
                  <a16:creationId xmlns:a16="http://schemas.microsoft.com/office/drawing/2014/main" id="{9D2492D8-8D15-3542-862C-9EECD815DB79}"/>
                </a:ext>
              </a:extLst>
            </p:cNvPr>
            <p:cNvSpPr txBox="1"/>
            <p:nvPr/>
          </p:nvSpPr>
          <p:spPr>
            <a:xfrm>
              <a:off x="2201795" y="1054763"/>
              <a:ext cx="725694" cy="1050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640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E9E9E"/>
                </a:buClr>
                <a:buSzPct val="25000"/>
                <a:buFont typeface="Roboto"/>
                <a:buNone/>
              </a:pPr>
              <a:r>
                <a:rPr lang="en-US" sz="900" dirty="0">
                  <a:solidFill>
                    <a:srgbClr val="9E9E9E"/>
                  </a:solidFill>
                  <a:latin typeface="Roboto"/>
                  <a:ea typeface="Roboto"/>
                  <a:cs typeface="Roboto"/>
                  <a:sym typeface="Roboto"/>
                </a:rPr>
                <a:t>On-premises</a:t>
              </a:r>
              <a:endParaRPr lang="en-US" sz="800" b="0" i="0" u="none" strike="noStrike" cap="none" dirty="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" name="Shape 640">
            <a:extLst>
              <a:ext uri="{FF2B5EF4-FFF2-40B4-BE49-F238E27FC236}">
                <a16:creationId xmlns:a16="http://schemas.microsoft.com/office/drawing/2014/main" id="{153F883C-9AA7-3941-9B5C-CD418FC5C54A}"/>
              </a:ext>
            </a:extLst>
          </p:cNvPr>
          <p:cNvSpPr/>
          <p:nvPr/>
        </p:nvSpPr>
        <p:spPr>
          <a:xfrm>
            <a:off x="7042781" y="1561104"/>
            <a:ext cx="1529902" cy="635000"/>
          </a:xfrm>
          <a:prstGeom prst="roundRect">
            <a:avLst>
              <a:gd name="adj" fmla="val 827"/>
            </a:avLst>
          </a:prstGeom>
          <a:solidFill>
            <a:srgbClr val="FFF8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Shape 1147">
            <a:extLst>
              <a:ext uri="{FF2B5EF4-FFF2-40B4-BE49-F238E27FC236}">
                <a16:creationId xmlns:a16="http://schemas.microsoft.com/office/drawing/2014/main" id="{514B1F27-386A-ED4E-BB61-3D3C2B4E99DA}"/>
              </a:ext>
            </a:extLst>
          </p:cNvPr>
          <p:cNvGrpSpPr/>
          <p:nvPr/>
        </p:nvGrpSpPr>
        <p:grpSpPr>
          <a:xfrm>
            <a:off x="7350554" y="1722495"/>
            <a:ext cx="792075" cy="281750"/>
            <a:chOff x="1120473" y="374055"/>
            <a:chExt cx="792075" cy="281750"/>
          </a:xfrm>
        </p:grpSpPr>
        <p:sp>
          <p:nvSpPr>
            <p:cNvPr id="83" name="Shape 1148">
              <a:extLst>
                <a:ext uri="{FF2B5EF4-FFF2-40B4-BE49-F238E27FC236}">
                  <a16:creationId xmlns:a16="http://schemas.microsoft.com/office/drawing/2014/main" id="{AFCE5FF6-C5DA-FA49-B13E-45E3634A0080}"/>
                </a:ext>
              </a:extLst>
            </p:cNvPr>
            <p:cNvSpPr/>
            <p:nvPr/>
          </p:nvSpPr>
          <p:spPr>
            <a:xfrm>
              <a:off x="1120473" y="374055"/>
              <a:ext cx="792075" cy="281750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292600" tIns="36575" rIns="45700" bIns="36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r>
                <a:rPr lang="en-US" sz="70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Job Manager</a:t>
              </a:r>
            </a:p>
          </p:txBody>
        </p:sp>
        <p:pic>
          <p:nvPicPr>
            <p:cNvPr id="84" name="Shape 1149">
              <a:extLst>
                <a:ext uri="{FF2B5EF4-FFF2-40B4-BE49-F238E27FC236}">
                  <a16:creationId xmlns:a16="http://schemas.microsoft.com/office/drawing/2014/main" id="{47810139-1091-1B4F-8D71-72C81FBCA97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8964" y="419852"/>
              <a:ext cx="203199" cy="20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Shape 652">
            <a:extLst>
              <a:ext uri="{FF2B5EF4-FFF2-40B4-BE49-F238E27FC236}">
                <a16:creationId xmlns:a16="http://schemas.microsoft.com/office/drawing/2014/main" id="{21BE4B4B-59DD-444F-973E-3ECFC7488D9A}"/>
              </a:ext>
            </a:extLst>
          </p:cNvPr>
          <p:cNvSpPr/>
          <p:nvPr/>
        </p:nvSpPr>
        <p:spPr>
          <a:xfrm>
            <a:off x="7136188" y="2314677"/>
            <a:ext cx="1412218" cy="702047"/>
          </a:xfrm>
          <a:prstGeom prst="roundRect">
            <a:avLst>
              <a:gd name="adj" fmla="val 827"/>
            </a:avLst>
          </a:prstGeom>
          <a:solidFill>
            <a:srgbClr val="E3F2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Shape 1289">
            <a:extLst>
              <a:ext uri="{FF2B5EF4-FFF2-40B4-BE49-F238E27FC236}">
                <a16:creationId xmlns:a16="http://schemas.microsoft.com/office/drawing/2014/main" id="{100D3322-EEFE-F44D-B80F-A34AEE1E17B6}"/>
              </a:ext>
            </a:extLst>
          </p:cNvPr>
          <p:cNvGrpSpPr/>
          <p:nvPr/>
        </p:nvGrpSpPr>
        <p:grpSpPr>
          <a:xfrm>
            <a:off x="7232083" y="2429868"/>
            <a:ext cx="1218208" cy="431606"/>
            <a:chOff x="3097960" y="2294398"/>
            <a:chExt cx="1218208" cy="431606"/>
          </a:xfrm>
        </p:grpSpPr>
        <p:sp>
          <p:nvSpPr>
            <p:cNvPr id="87" name="Shape 1290">
              <a:extLst>
                <a:ext uri="{FF2B5EF4-FFF2-40B4-BE49-F238E27FC236}">
                  <a16:creationId xmlns:a16="http://schemas.microsoft.com/office/drawing/2014/main" id="{B871A7EA-3B88-E343-B320-BF4486FE0922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Shape 1292">
              <a:extLst>
                <a:ext uri="{FF2B5EF4-FFF2-40B4-BE49-F238E27FC236}">
                  <a16:creationId xmlns:a16="http://schemas.microsoft.com/office/drawing/2014/main" id="{106DBD1C-DC66-9946-9ECF-0813013AADAC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Storage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9" name="Shape 1164">
            <a:extLst>
              <a:ext uri="{FF2B5EF4-FFF2-40B4-BE49-F238E27FC236}">
                <a16:creationId xmlns:a16="http://schemas.microsoft.com/office/drawing/2014/main" id="{C58E79AF-BCC7-E04F-BA2F-995C36367B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449" y="2530644"/>
            <a:ext cx="203199" cy="2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692">
            <a:extLst>
              <a:ext uri="{FF2B5EF4-FFF2-40B4-BE49-F238E27FC236}">
                <a16:creationId xmlns:a16="http://schemas.microsoft.com/office/drawing/2014/main" id="{6E77252C-3BC9-9C42-8898-A82BFAE00093}"/>
              </a:ext>
            </a:extLst>
          </p:cNvPr>
          <p:cNvSpPr/>
          <p:nvPr/>
        </p:nvSpPr>
        <p:spPr>
          <a:xfrm>
            <a:off x="6504739" y="3351457"/>
            <a:ext cx="2507633" cy="1175289"/>
          </a:xfrm>
          <a:prstGeom prst="roundRect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693">
            <a:extLst>
              <a:ext uri="{FF2B5EF4-FFF2-40B4-BE49-F238E27FC236}">
                <a16:creationId xmlns:a16="http://schemas.microsoft.com/office/drawing/2014/main" id="{8C25F218-364D-7A4B-9DA3-2B9CBF3FBE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6643" y="3440935"/>
            <a:ext cx="1329665" cy="1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685">
            <a:extLst>
              <a:ext uri="{FF2B5EF4-FFF2-40B4-BE49-F238E27FC236}">
                <a16:creationId xmlns:a16="http://schemas.microsoft.com/office/drawing/2014/main" id="{DE496E03-BCB4-A544-9134-9D47A48A14CD}"/>
              </a:ext>
            </a:extLst>
          </p:cNvPr>
          <p:cNvSpPr/>
          <p:nvPr/>
        </p:nvSpPr>
        <p:spPr>
          <a:xfrm>
            <a:off x="7139032" y="3673460"/>
            <a:ext cx="1412218" cy="662174"/>
          </a:xfrm>
          <a:prstGeom prst="roundRect">
            <a:avLst>
              <a:gd name="adj" fmla="val 827"/>
            </a:avLst>
          </a:prstGeom>
          <a:solidFill>
            <a:srgbClr val="E0F7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Shape 1289">
            <a:extLst>
              <a:ext uri="{FF2B5EF4-FFF2-40B4-BE49-F238E27FC236}">
                <a16:creationId xmlns:a16="http://schemas.microsoft.com/office/drawing/2014/main" id="{850A05CA-8455-7F41-8993-087601EF0301}"/>
              </a:ext>
            </a:extLst>
          </p:cNvPr>
          <p:cNvGrpSpPr/>
          <p:nvPr/>
        </p:nvGrpSpPr>
        <p:grpSpPr>
          <a:xfrm>
            <a:off x="7238092" y="3804403"/>
            <a:ext cx="1218208" cy="431606"/>
            <a:chOff x="3097960" y="2294398"/>
            <a:chExt cx="1218208" cy="431606"/>
          </a:xfrm>
        </p:grpSpPr>
        <p:sp>
          <p:nvSpPr>
            <p:cNvPr id="110" name="Shape 1290">
              <a:extLst>
                <a:ext uri="{FF2B5EF4-FFF2-40B4-BE49-F238E27FC236}">
                  <a16:creationId xmlns:a16="http://schemas.microsoft.com/office/drawing/2014/main" id="{89E5E38D-5830-F641-B8BB-6A87805A707B}"/>
                </a:ext>
              </a:extLst>
            </p:cNvPr>
            <p:cNvSpPr/>
            <p:nvPr/>
          </p:nvSpPr>
          <p:spPr>
            <a:xfrm>
              <a:off x="3154881" y="2349251"/>
              <a:ext cx="1161287" cy="376753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19050" dist="635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Shape 1292">
              <a:extLst>
                <a:ext uri="{FF2B5EF4-FFF2-40B4-BE49-F238E27FC236}">
                  <a16:creationId xmlns:a16="http://schemas.microsoft.com/office/drawing/2014/main" id="{C2E82413-E83F-2949-846E-6B230D02F4AB}"/>
                </a:ext>
              </a:extLst>
            </p:cNvPr>
            <p:cNvSpPr/>
            <p:nvPr/>
          </p:nvSpPr>
          <p:spPr>
            <a:xfrm>
              <a:off x="3097960" y="2294398"/>
              <a:ext cx="1159804" cy="382226"/>
            </a:xfrm>
            <a:prstGeom prst="roundRect">
              <a:avLst>
                <a:gd name="adj" fmla="val 1674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chemeClr val="dk1">
                  <a:alpha val="44705"/>
                </a:schemeClr>
              </a:outerShdw>
            </a:effectLst>
          </p:spPr>
          <p:txBody>
            <a:bodyPr lIns="429750" tIns="73150" rIns="45700" bIns="73150" anchor="ctr" anchorCtr="0">
              <a:noAutofit/>
            </a:bodyPr>
            <a:lstStyle/>
            <a:p>
              <a:pPr marL="0" marR="0" lvl="0" indent="0" algn="l" rtl="0">
                <a:lnSpc>
                  <a:spcPct val="11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212121"/>
                </a:buClr>
                <a:buSzPct val="25000"/>
                <a:buFont typeface="Roboto"/>
                <a:buNone/>
              </a:pPr>
              <a:r>
                <a:rPr lang="en-US" sz="750" dirty="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Worker node</a:t>
              </a:r>
              <a:endParaRPr lang="en-US" sz="700" b="0" i="0" u="none" strike="noStrike" cap="none" dirty="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12" name="Shape 4292">
            <a:extLst>
              <a:ext uri="{FF2B5EF4-FFF2-40B4-BE49-F238E27FC236}">
                <a16:creationId xmlns:a16="http://schemas.microsoft.com/office/drawing/2014/main" id="{7C22D645-165B-5549-9DA6-2525C81162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2925" y="3889236"/>
            <a:ext cx="203199" cy="20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3196">
            <a:extLst>
              <a:ext uri="{FF2B5EF4-FFF2-40B4-BE49-F238E27FC236}">
                <a16:creationId xmlns:a16="http://schemas.microsoft.com/office/drawing/2014/main" id="{7475ECC5-5091-7D46-B257-863D7FE797B5}"/>
              </a:ext>
            </a:extLst>
          </p:cNvPr>
          <p:cNvCxnSpPr>
            <a:cxnSpLocks/>
            <a:stCxn id="83" idx="3"/>
            <a:endCxn id="110" idx="3"/>
          </p:cNvCxnSpPr>
          <p:nvPr/>
        </p:nvCxnSpPr>
        <p:spPr>
          <a:xfrm>
            <a:off x="8142629" y="1863370"/>
            <a:ext cx="313671" cy="2184263"/>
          </a:xfrm>
          <a:prstGeom prst="bentConnector3">
            <a:avLst>
              <a:gd name="adj1" fmla="val 172879"/>
            </a:avLst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Shape 2285">
            <a:extLst>
              <a:ext uri="{FF2B5EF4-FFF2-40B4-BE49-F238E27FC236}">
                <a16:creationId xmlns:a16="http://schemas.microsoft.com/office/drawing/2014/main" id="{3CCDF1F8-C8AD-674A-B985-BC953B144674}"/>
              </a:ext>
            </a:extLst>
          </p:cNvPr>
          <p:cNvCxnSpPr>
            <a:cxnSpLocks/>
          </p:cNvCxnSpPr>
          <p:nvPr/>
        </p:nvCxnSpPr>
        <p:spPr>
          <a:xfrm>
            <a:off x="7869648" y="2844421"/>
            <a:ext cx="6660" cy="975572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7A80042-87A6-1949-8697-6AC1E5F126CE}"/>
              </a:ext>
            </a:extLst>
          </p:cNvPr>
          <p:cNvSpPr/>
          <p:nvPr/>
        </p:nvSpPr>
        <p:spPr>
          <a:xfrm>
            <a:off x="652505" y="943366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Full on-premises system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0E5B159D-F9F3-874C-92AD-03C77B66DE9A}"/>
              </a:ext>
            </a:extLst>
          </p:cNvPr>
          <p:cNvSpPr/>
          <p:nvPr/>
        </p:nvSpPr>
        <p:spPr>
          <a:xfrm>
            <a:off x="3922504" y="923675"/>
            <a:ext cx="1568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Full cloud system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C74A53CE-8832-E340-AEBC-CC8C54031E8D}"/>
              </a:ext>
            </a:extLst>
          </p:cNvPr>
          <p:cNvSpPr/>
          <p:nvPr/>
        </p:nvSpPr>
        <p:spPr>
          <a:xfrm>
            <a:off x="7130460" y="921855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Hybrid System</a:t>
            </a:r>
          </a:p>
        </p:txBody>
      </p:sp>
      <p:cxnSp>
        <p:nvCxnSpPr>
          <p:cNvPr id="95" name="Shape 2285">
            <a:extLst>
              <a:ext uri="{FF2B5EF4-FFF2-40B4-BE49-F238E27FC236}">
                <a16:creationId xmlns:a16="http://schemas.microsoft.com/office/drawing/2014/main" id="{A4612179-180E-9A46-A021-E472836865E7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4149288" y="2927924"/>
            <a:ext cx="4044" cy="41921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コンテンツ プレースホルダー 8">
            <a:extLst>
              <a:ext uri="{FF2B5EF4-FFF2-40B4-BE49-F238E27FC236}">
                <a16:creationId xmlns:a16="http://schemas.microsoft.com/office/drawing/2014/main" id="{4D0D01D5-29EE-7F48-A4EC-4E1153F99CF8}"/>
              </a:ext>
            </a:extLst>
          </p:cNvPr>
          <p:cNvSpPr txBox="1">
            <a:spLocks/>
          </p:cNvSpPr>
          <p:nvPr/>
        </p:nvSpPr>
        <p:spPr bwMode="auto">
          <a:xfrm>
            <a:off x="3425894" y="3324179"/>
            <a:ext cx="2237258" cy="3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200" dirty="0">
                <a:solidFill>
                  <a:srgbClr val="00B050"/>
                </a:solidFill>
              </a:rPr>
              <a:t>Data export to other sites</a:t>
            </a:r>
          </a:p>
        </p:txBody>
      </p:sp>
      <p:cxnSp>
        <p:nvCxnSpPr>
          <p:cNvPr id="100" name="Shape 2285">
            <a:extLst>
              <a:ext uri="{FF2B5EF4-FFF2-40B4-BE49-F238E27FC236}">
                <a16:creationId xmlns:a16="http://schemas.microsoft.com/office/drawing/2014/main" id="{2A5A2249-35BE-374D-AABC-1C948E463163}"/>
              </a:ext>
            </a:extLst>
          </p:cNvPr>
          <p:cNvCxnSpPr>
            <a:cxnSpLocks/>
          </p:cNvCxnSpPr>
          <p:nvPr/>
        </p:nvCxnSpPr>
        <p:spPr>
          <a:xfrm>
            <a:off x="8022048" y="2831094"/>
            <a:ext cx="6660" cy="975572"/>
          </a:xfrm>
          <a:prstGeom prst="straightConnector1">
            <a:avLst/>
          </a:prstGeom>
          <a:noFill/>
          <a:ln w="9525" cap="flat" cmpd="sng">
            <a:solidFill>
              <a:srgbClr val="3A7DF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" name="コンテンツ プレースホルダー 8">
            <a:extLst>
              <a:ext uri="{FF2B5EF4-FFF2-40B4-BE49-F238E27FC236}">
                <a16:creationId xmlns:a16="http://schemas.microsoft.com/office/drawing/2014/main" id="{59B1CA40-DDEE-2441-B350-0F3CB5DD4E2C}"/>
              </a:ext>
            </a:extLst>
          </p:cNvPr>
          <p:cNvSpPr txBox="1">
            <a:spLocks/>
          </p:cNvSpPr>
          <p:nvPr/>
        </p:nvSpPr>
        <p:spPr bwMode="auto">
          <a:xfrm>
            <a:off x="3499638" y="5121581"/>
            <a:ext cx="7221488" cy="122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For GCP, use 20k to have comparable spec</a:t>
            </a:r>
          </a:p>
          <a:p>
            <a:pPr lvl="1"/>
            <a:r>
              <a:rPr lang="en-US" altLang="ja-JP" sz="1200" dirty="0"/>
              <a:t>Use Preemptible Instance</a:t>
            </a:r>
          </a:p>
          <a:p>
            <a:r>
              <a:rPr lang="en-US" altLang="ja-JP" sz="1400" dirty="0"/>
              <a:t>8PB storage which is used at ICEPP for now</a:t>
            </a:r>
          </a:p>
          <a:p>
            <a:r>
              <a:rPr lang="en-US" altLang="ja-JP" sz="1400" dirty="0">
                <a:solidFill>
                  <a:srgbClr val="00B050"/>
                </a:solidFill>
              </a:rPr>
              <a:t>Cost to export data from GCP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D9B98C3-4369-9443-8428-F5C2E93E5592}"/>
              </a:ext>
            </a:extLst>
          </p:cNvPr>
          <p:cNvSpPr/>
          <p:nvPr/>
        </p:nvSpPr>
        <p:spPr>
          <a:xfrm>
            <a:off x="3994349" y="6242132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hlinkClick r:id="rId6"/>
              </a:rPr>
              <a:t>https://cloud.google.com/compute/pricing</a:t>
            </a:r>
            <a:endParaRPr lang="en-US" altLang="ja-JP" sz="1100" dirty="0"/>
          </a:p>
          <a:p>
            <a:r>
              <a:rPr lang="en-US" altLang="ja-JP" sz="1100" dirty="0">
                <a:hlinkClick r:id="rId7"/>
              </a:rPr>
              <a:t>https://cloud.google.com/storage/pricing</a:t>
            </a:r>
            <a:endParaRPr lang="en-US" altLang="ja-JP" sz="1100" dirty="0"/>
          </a:p>
        </p:txBody>
      </p:sp>
      <p:sp>
        <p:nvSpPr>
          <p:cNvPr id="96" name="コンテンツ プレースホルダー 8">
            <a:extLst>
              <a:ext uri="{FF2B5EF4-FFF2-40B4-BE49-F238E27FC236}">
                <a16:creationId xmlns:a16="http://schemas.microsoft.com/office/drawing/2014/main" id="{9EE8FCDD-84D1-BD43-BB26-1324EA46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53" y="4653136"/>
            <a:ext cx="3468805" cy="1678793"/>
          </a:xfrm>
        </p:spPr>
        <p:txBody>
          <a:bodyPr/>
          <a:lstStyle/>
          <a:p>
            <a:r>
              <a:rPr lang="en-US" altLang="ja-JP" sz="1400" dirty="0"/>
              <a:t>Estimated with Dell machines</a:t>
            </a:r>
          </a:p>
          <a:p>
            <a:r>
              <a:rPr lang="en-US" altLang="ja-JP" sz="1400" dirty="0"/>
              <a:t>10k cores, 3GB/core memory, 35GB/core disk: $5M</a:t>
            </a:r>
          </a:p>
          <a:p>
            <a:r>
              <a:rPr lang="en-US" altLang="ja-JP" sz="1400" dirty="0"/>
              <a:t>16PB storage: $1M</a:t>
            </a:r>
          </a:p>
          <a:p>
            <a:r>
              <a:rPr lang="en-US" altLang="ja-JP" sz="1400" dirty="0"/>
              <a:t>Power cost: $20k/month</a:t>
            </a:r>
          </a:p>
          <a:p>
            <a:pPr lvl="1"/>
            <a:r>
              <a:rPr lang="en-US" altLang="ja-JP" sz="1200" dirty="0"/>
              <a:t>For 3 years usage: </a:t>
            </a:r>
            <a:r>
              <a:rPr lang="en-US" altLang="ja-JP" sz="1200" dirty="0">
                <a:solidFill>
                  <a:srgbClr val="FF0000"/>
                </a:solidFill>
              </a:rPr>
              <a:t>~$200k/month </a:t>
            </a:r>
            <a:br>
              <a:rPr lang="en-US" altLang="ja-JP" sz="1200" dirty="0"/>
            </a:br>
            <a:r>
              <a:rPr lang="en-US" altLang="ja-JP" sz="1200" dirty="0">
                <a:solidFill>
                  <a:srgbClr val="FF0000"/>
                </a:solidFill>
              </a:rPr>
              <a:t>(+Facility/Infrastructure cost, </a:t>
            </a:r>
            <a:br>
              <a:rPr lang="en-US" altLang="ja-JP" sz="1200" dirty="0">
                <a:solidFill>
                  <a:srgbClr val="FF0000"/>
                </a:solidFill>
              </a:rPr>
            </a:br>
            <a:r>
              <a:rPr lang="en-US" altLang="ja-JP" sz="1200" dirty="0">
                <a:solidFill>
                  <a:srgbClr val="FF0000"/>
                </a:solidFill>
              </a:rPr>
              <a:t>Hardware Maintenance cost, </a:t>
            </a:r>
            <a:r>
              <a:rPr lang="en-US" altLang="ja-JP" sz="1200" dirty="0" err="1">
                <a:solidFill>
                  <a:srgbClr val="FF0000"/>
                </a:solidFill>
              </a:rPr>
              <a:t>etc</a:t>
            </a:r>
            <a:r>
              <a:rPr lang="en-US" altLang="ja-JP" sz="1200" dirty="0">
                <a:solidFill>
                  <a:srgbClr val="FF0000"/>
                </a:solidFill>
              </a:rPr>
              <a:t>…)  </a:t>
            </a:r>
          </a:p>
        </p:txBody>
      </p:sp>
      <p:sp>
        <p:nvSpPr>
          <p:cNvPr id="90" name="コンテンツ プレースホルダー 8">
            <a:extLst>
              <a:ext uri="{FF2B5EF4-FFF2-40B4-BE49-F238E27FC236}">
                <a16:creationId xmlns:a16="http://schemas.microsoft.com/office/drawing/2014/main" id="{F54FB911-8EBC-7B47-8137-C48FED5812B4}"/>
              </a:ext>
            </a:extLst>
          </p:cNvPr>
          <p:cNvSpPr txBox="1">
            <a:spLocks/>
          </p:cNvSpPr>
          <p:nvPr/>
        </p:nvSpPr>
        <p:spPr bwMode="auto">
          <a:xfrm>
            <a:off x="6998427" y="2962788"/>
            <a:ext cx="1004434" cy="3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41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445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7159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2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258888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→"/>
              <a:tabLst>
                <a:tab pos="1258888" algn="l"/>
              </a:tabLst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1200" dirty="0">
                <a:solidFill>
                  <a:srgbClr val="00B050"/>
                </a:solidFill>
              </a:rPr>
              <a:t>Job output</a:t>
            </a:r>
          </a:p>
        </p:txBody>
      </p:sp>
    </p:spTree>
    <p:extLst>
      <p:ext uri="{BB962C8B-B14F-4D97-AF65-F5344CB8AC3E}">
        <p14:creationId xmlns:p14="http://schemas.microsoft.com/office/powerpoint/2010/main" val="2701356303"/>
      </p:ext>
    </p:extLst>
  </p:cSld>
  <p:clrMapOvr>
    <a:masterClrMapping/>
  </p:clrMapOvr>
</p:sld>
</file>

<file path=ppt/theme/theme1.xml><?xml version="1.0" encoding="utf-8"?>
<a:theme xmlns:a="http://schemas.openxmlformats.org/drawingml/2006/main" name="mytheme">
  <a:themeElements>
    <a:clrScheme name="ユーザー定義 1">
      <a:dk1>
        <a:srgbClr val="000000"/>
      </a:dk1>
      <a:lt1>
        <a:sysClr val="window" lastClr="FFFFFF"/>
      </a:lt1>
      <a:dk2>
        <a:srgbClr val="36609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A517A702-4BC8-1A40-997F-323E00D2FFFC}" vid="{CBA7F00F-9C3B-7A4B-9B6C-12A12B941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</Template>
  <TotalTime>7464</TotalTime>
  <Words>3723</Words>
  <Application>Microsoft Macintosh PowerPoint</Application>
  <PresentationFormat>画面に合わせる (4:3)</PresentationFormat>
  <Paragraphs>1153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Roboto</vt:lpstr>
      <vt:lpstr>游ゴシック</vt:lpstr>
      <vt:lpstr>Arial</vt:lpstr>
      <vt:lpstr>Arial Black</vt:lpstr>
      <vt:lpstr>Calibri</vt:lpstr>
      <vt:lpstr>Consolas</vt:lpstr>
      <vt:lpstr>Helvetica</vt:lpstr>
      <vt:lpstr>Helvetica Nue</vt:lpstr>
      <vt:lpstr>mytheme</vt:lpstr>
      <vt:lpstr>HTCondor with Google Cloud Platform</vt:lpstr>
      <vt:lpstr>The Tokyo regional analysis center</vt:lpstr>
      <vt:lpstr>The Tokyo regional analysis center</vt:lpstr>
      <vt:lpstr>Increasing Computing Resources Requirement</vt:lpstr>
      <vt:lpstr>Commercial Cloud</vt:lpstr>
      <vt:lpstr>Google Computing Element</vt:lpstr>
      <vt:lpstr>Current Our System</vt:lpstr>
      <vt:lpstr>Hybrid System</vt:lpstr>
      <vt:lpstr>Cost Estimation</vt:lpstr>
      <vt:lpstr>Cost Estimation</vt:lpstr>
      <vt:lpstr>Technical Points on HTCndor with GCP</vt:lpstr>
      <vt:lpstr>Google Cloud Platform Condor Pool Manager</vt:lpstr>
      <vt:lpstr>Google Cloud Platform Condor Pool Manager</vt:lpstr>
      <vt:lpstr>Google Cloud Platform Condor Pool Manager</vt:lpstr>
      <vt:lpstr>Google Cloud Platform Condor Pool Manager</vt:lpstr>
      <vt:lpstr>Google Cloud Platform Condor Pool Manager</vt:lpstr>
      <vt:lpstr>Google Cloud Platform Condor Pool Manager</vt:lpstr>
      <vt:lpstr>System for R&amp;D</vt:lpstr>
      <vt:lpstr>Jobs Running on GCP</vt:lpstr>
      <vt:lpstr>1 Day Real Cost</vt:lpstr>
      <vt:lpstr>Preemption</vt:lpstr>
      <vt:lpstr>Summary</vt:lpstr>
      <vt:lpstr>PowerPoint プレゼンテーション</vt:lpstr>
      <vt:lpstr>The ATLAS Experiment</vt:lpstr>
      <vt:lpstr>Worldwide LHC Computing Grid (WLCG)</vt:lpstr>
      <vt:lpstr>Computing Resources for HEP</vt:lpstr>
      <vt:lpstr>Commercial Cloud</vt:lpstr>
      <vt:lpstr>ARC CE Hacking</vt:lpstr>
      <vt:lpstr>Other Features of GCPM</vt:lpstr>
      <vt:lpstr>Failure Rate (Production Jobs)</vt:lpstr>
      <vt:lpstr>Failure Rate (Analysis Jobs)</vt:lpstr>
      <vt:lpstr>Preemption</vt:lpstr>
      <vt:lpstr>Preemption v.s. Failure jobs</vt:lpstr>
      <vt:lpstr>Develop Environment for Python-GCPM</vt:lpstr>
      <vt:lpstr>Develop Environment for Python-GCPM</vt:lpstr>
      <vt:lpstr>Develop Environment for Python-GCPM</vt:lpstr>
      <vt:lpstr>Develop Environment for Python-GCPM</vt:lpstr>
      <vt:lpstr>Develop Environment for Python-GCPM</vt:lpstr>
      <vt:lpstr>Develop Environment for Python-GCPM</vt:lpstr>
      <vt:lpstr>Develop Environment for Python-GCPM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Cloud Platformを用いた 東京ATLAS地域解析センター拡張のためのR&amp;D</dc:title>
  <dc:subject/>
  <dc:creator>Microsoft Office User</dc:creator>
  <cp:keywords/>
  <dc:description/>
  <cp:lastModifiedBy>Microsoft Office User</cp:lastModifiedBy>
  <cp:revision>133</cp:revision>
  <cp:lastPrinted>2019-05-21T19:50:55Z</cp:lastPrinted>
  <dcterms:created xsi:type="dcterms:W3CDTF">2019-03-11T06:02:09Z</dcterms:created>
  <dcterms:modified xsi:type="dcterms:W3CDTF">2019-05-21T19:51:36Z</dcterms:modified>
  <cp:category/>
</cp:coreProperties>
</file>