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4" r:id="rId1"/>
    <p:sldMasterId id="2147483740" r:id="rId2"/>
    <p:sldMasterId id="2147483753" r:id="rId3"/>
  </p:sldMasterIdLst>
  <p:notesMasterIdLst>
    <p:notesMasterId r:id="rId20"/>
  </p:notesMasterIdLst>
  <p:sldIdLst>
    <p:sldId id="473" r:id="rId4"/>
    <p:sldId id="1022" r:id="rId5"/>
    <p:sldId id="1023" r:id="rId6"/>
    <p:sldId id="1024" r:id="rId7"/>
    <p:sldId id="1025" r:id="rId8"/>
    <p:sldId id="1026" r:id="rId9"/>
    <p:sldId id="1027" r:id="rId10"/>
    <p:sldId id="1028" r:id="rId11"/>
    <p:sldId id="1033" r:id="rId12"/>
    <p:sldId id="1031" r:id="rId13"/>
    <p:sldId id="1037" r:id="rId14"/>
    <p:sldId id="1032" r:id="rId15"/>
    <p:sldId id="1036" r:id="rId16"/>
    <p:sldId id="1035" r:id="rId17"/>
    <p:sldId id="1030" r:id="rId18"/>
    <p:sldId id="1021" r:id="rId19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Marlett" pitchFamily="2" charset="2"/>
      <p:regular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60036"/>
    <a:srgbClr val="FF00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1" autoAdjust="0"/>
  </p:normalViewPr>
  <p:slideViewPr>
    <p:cSldViewPr snapToGrid="0">
      <p:cViewPr>
        <p:scale>
          <a:sx n="70" d="100"/>
          <a:sy n="70" d="100"/>
        </p:scale>
        <p:origin x="264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10"/>
    </p:cViewPr>
  </p:sorterViewPr>
  <p:notesViewPr>
    <p:cSldViewPr snapToGrid="0">
      <p:cViewPr varScale="1">
        <p:scale>
          <a:sx n="49" d="100"/>
          <a:sy n="49" d="100"/>
        </p:scale>
        <p:origin x="-152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DDE668-1C34-46D8-8C87-45DBD7915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7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582613"/>
            <a:ext cx="2211387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992313"/>
            <a:ext cx="27082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10107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30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B0B7-E75A-45E6-8334-DC3A57A2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83DE-4924-4CEB-B587-40D68EDCB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838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446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021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613525"/>
            <a:ext cx="4495800" cy="24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613525"/>
            <a:ext cx="4495800" cy="24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31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19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976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957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55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D3C1-F3D7-49B2-81A6-ACBCE5229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0934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389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287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543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613525"/>
            <a:ext cx="4495800" cy="24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613525"/>
            <a:ext cx="4495800" cy="24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007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582613"/>
            <a:ext cx="2211387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992313"/>
            <a:ext cx="27082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10107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5721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9ACDAA-F858-4D5C-8740-6F56818E3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529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69B2D4-96DE-4457-BA6F-0C80478F62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210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77D97375-5BE6-468A-A230-22C5A537D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662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10B5C-ECE0-44D6-9BED-65A2BF7D6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247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4140ED-6B39-41C4-AC53-59132AAC1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1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BF044-77D7-4194-95AC-E462B665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79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6A0257-24D5-4A10-97C6-9C04CA6DD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909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84801B-4460-4AA8-9250-198F9C494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516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7F7ECD-667D-4A39-B06F-FE7DAD24A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359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2024E4-284F-49E7-822D-D846A5447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095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98DB1-DFF6-4699-A030-755BA4177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431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207963"/>
            <a:ext cx="8497887" cy="101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4313"/>
            <a:ext cx="3810000" cy="4624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624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04850" y="6443663"/>
            <a:ext cx="411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endParaRPr lang="en-US" alt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85150" y="6545263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1F904610-0A6B-4442-9D3C-036BDF268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664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207963"/>
            <a:ext cx="8497887" cy="101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4313"/>
            <a:ext cx="3810000" cy="4624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84313"/>
            <a:ext cx="3810000" cy="4624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04850" y="6443663"/>
            <a:ext cx="411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endParaRPr lang="en-US" alt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85150" y="6545263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DE8160B5-98B0-43B8-9640-85586C85F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93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FF8D-01C6-456E-8402-4011AB2E7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6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208D-0250-4ED8-9CAC-6A438104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4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6ACA-F66D-42EC-9687-31F200158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2BB8D-2BA2-4A87-8345-E04FA754A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D8796-CD78-4233-9DC4-1E30FC031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A80B-6551-4727-811A-FBD5B1D74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1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355725"/>
            <a:ext cx="8399462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28" name="Picture 1" descr="CHTC_logo_color_horiz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88"/>
            <a:ext cx="27622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625475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867BA1-219C-45C4-9A3B-62EE25708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6181725"/>
            <a:ext cx="27082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9" r:id="rId2"/>
    <p:sldLayoutId id="2147483730" r:id="rId3"/>
    <p:sldLayoutId id="2147483739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431925"/>
          </a:xfrm>
          <a:prstGeom prst="rect">
            <a:avLst/>
          </a:prstGeom>
          <a:gradFill rotWithShape="1">
            <a:gsLst>
              <a:gs pos="0">
                <a:schemeClr val="tx1">
                  <a:alpha val="64998"/>
                </a:schemeClr>
              </a:gs>
              <a:gs pos="100000">
                <a:schemeClr val="tx1">
                  <a:alpha val="64998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613525"/>
            <a:ext cx="9144000" cy="244475"/>
          </a:xfrm>
          <a:prstGeom prst="rect">
            <a:avLst/>
          </a:prstGeom>
          <a:gradFill rotWithShape="1">
            <a:gsLst>
              <a:gs pos="0">
                <a:schemeClr val="tx1">
                  <a:alpha val="64998"/>
                </a:schemeClr>
              </a:gs>
              <a:gs pos="100000">
                <a:schemeClr val="tx1">
                  <a:alpha val="64998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94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ＭＳ Ｐゴシック" pitchFamily="25" charset="-128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  <a:ea typeface="ＭＳ Ｐゴシック" pitchFamily="25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  <a:ea typeface="ＭＳ Ｐゴシック" pitchFamily="25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  <a:ea typeface="ＭＳ Ｐゴシック" pitchFamily="25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  <a:ea typeface="ＭＳ Ｐゴシック" pitchFamily="25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000">
          <a:solidFill>
            <a:srgbClr val="D2D2D2"/>
          </a:solidFill>
          <a:latin typeface="+mn-lt"/>
          <a:ea typeface="ＭＳ Ｐゴシック" pitchFamily="2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pitchFamily="2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2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2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355725"/>
            <a:ext cx="83978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1" descr="CHTC_logo_color_horiz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88"/>
            <a:ext cx="27622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0" y="625475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MS PGothic" pitchFamily="34" charset="-128"/>
              </a:defRPr>
            </a:lvl1pPr>
          </a:lstStyle>
          <a:p>
            <a:fld id="{CCD4FBDC-5EBB-4CD5-9FC8-12AC99530E57}" type="slidenum">
              <a:rPr lang="en-US" altLang="en-US" smtClean="0">
                <a:cs typeface="Arial" charset="0"/>
              </a:rPr>
              <a:pPr/>
              <a:t>‹#›</a:t>
            </a:fld>
            <a:endParaRPr lang="en-US" altLang="en-US">
              <a:cs typeface="Arial" charset="0"/>
            </a:endParaRPr>
          </a:p>
        </p:txBody>
      </p:sp>
      <p:pic>
        <p:nvPicPr>
          <p:cNvPr id="1031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6181725"/>
            <a:ext cx="27082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6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://commons.wikimedia.org/wiki/File:Server2_by_mimooh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commons.wikimedia.org/wiki/File:Server2_by_mimooh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ommons.wikimedia.org/wiki/File:Server2_by_mimooh.svg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://commons.wikimedia.org/wiki/File:Server2_by_mimooh.sv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88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Server2_by_mimooh.svg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290051"/>
            <a:ext cx="9144000" cy="914400"/>
          </a:xfrm>
        </p:spPr>
        <p:txBody>
          <a:bodyPr/>
          <a:lstStyle/>
          <a:p>
            <a:r>
              <a:rPr lang="en-US" dirty="0"/>
              <a:t>High Throughput Computing Notebooks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7776C-14D7-48C6-B1E3-FF145FC109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HTCondor_red_blk_notag.jpg">
            <a:extLst>
              <a:ext uri="{FF2B5EF4-FFF2-40B4-BE49-F238E27FC236}">
                <a16:creationId xmlns:a16="http://schemas.microsoft.com/office/drawing/2014/main" id="{4961BCD6-7629-4934-8268-91ECEB3A7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60" y="990166"/>
            <a:ext cx="4684877" cy="1107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9E62EA-BB7F-4D70-A5EF-9050248C79BF}"/>
              </a:ext>
            </a:extLst>
          </p:cNvPr>
          <p:cNvSpPr txBox="1"/>
          <p:nvPr/>
        </p:nvSpPr>
        <p:spPr>
          <a:xfrm>
            <a:off x="2013831" y="4014395"/>
            <a:ext cx="51163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HTCondor Week 2019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Todd Tannenbaum</a:t>
            </a:r>
          </a:p>
          <a:p>
            <a:pPr algn="ctr"/>
            <a:r>
              <a:rPr lang="en-US" sz="2400" dirty="0"/>
              <a:t>Center for High Throughput Computing</a:t>
            </a:r>
          </a:p>
        </p:txBody>
      </p:sp>
    </p:spTree>
    <p:extLst>
      <p:ext uri="{BB962C8B-B14F-4D97-AF65-F5344CB8AC3E}">
        <p14:creationId xmlns:p14="http://schemas.microsoft.com/office/powerpoint/2010/main" val="160018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D57D65-C75F-4619-BF97-90CE7C62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424"/>
            <a:ext cx="9144000" cy="914400"/>
          </a:xfrm>
        </p:spPr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htc</a:t>
            </a:r>
            <a:r>
              <a:rPr lang="en-US" dirty="0"/>
              <a:t>-notebook on a </a:t>
            </a:r>
            <a:r>
              <a:rPr lang="en-US" i="1" dirty="0"/>
              <a:t>remote server</a:t>
            </a:r>
            <a:r>
              <a:rPr lang="en-US" dirty="0"/>
              <a:t> with a 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personal pool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D51D8-D8F7-4E6C-9E22-1E97A25EA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CDAA-F858-4D5C-8740-6F56818E3C6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9667D1-47DC-4A6A-AFDA-48666E095748}"/>
              </a:ext>
            </a:extLst>
          </p:cNvPr>
          <p:cNvSpPr/>
          <p:nvPr/>
        </p:nvSpPr>
        <p:spPr bwMode="auto">
          <a:xfrm>
            <a:off x="2666418" y="1195754"/>
            <a:ext cx="4817421" cy="49519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4202EB-8EC8-46C8-B28B-CE26ADFA4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2" t="8249" r="26766" b="75098"/>
          <a:stretch/>
        </p:blipFill>
        <p:spPr>
          <a:xfrm>
            <a:off x="3845169" y="1398033"/>
            <a:ext cx="2610338" cy="7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7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D51D8-D8F7-4E6C-9E22-1E97A25EA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CDAA-F858-4D5C-8740-6F56818E3C6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9667D1-47DC-4A6A-AFDA-48666E095748}"/>
              </a:ext>
            </a:extLst>
          </p:cNvPr>
          <p:cNvSpPr/>
          <p:nvPr/>
        </p:nvSpPr>
        <p:spPr bwMode="auto">
          <a:xfrm>
            <a:off x="2666418" y="1195754"/>
            <a:ext cx="4817421" cy="49519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4202EB-8EC8-46C8-B28B-CE26ADFA4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2" t="8249" r="26766" b="75098"/>
          <a:stretch/>
        </p:blipFill>
        <p:spPr>
          <a:xfrm>
            <a:off x="3845169" y="1398033"/>
            <a:ext cx="2610338" cy="717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6836D6-6BF3-443A-A282-4599D92B4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3" y="2830918"/>
            <a:ext cx="1971238" cy="17757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CD4DFC-B158-4B59-B117-C2204E24453C}"/>
              </a:ext>
            </a:extLst>
          </p:cNvPr>
          <p:cNvCxnSpPr/>
          <p:nvPr/>
        </p:nvCxnSpPr>
        <p:spPr bwMode="auto">
          <a:xfrm flipV="1">
            <a:off x="1524000" y="1878317"/>
            <a:ext cx="2253695" cy="1307795"/>
          </a:xfrm>
          <a:prstGeom prst="straightConnector1">
            <a:avLst/>
          </a:prstGeom>
          <a:ln>
            <a:headEnd type="arrow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94F5DC6A-E29E-46CD-8E13-5EF96162E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283" y="2830918"/>
            <a:ext cx="3557310" cy="283132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6397455-3FF6-43D3-A6F4-A50993D8D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5156" y="3186112"/>
            <a:ext cx="1800225" cy="4857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65173BB-7E0F-4CC2-8C39-8A99C7E42592}"/>
              </a:ext>
            </a:extLst>
          </p:cNvPr>
          <p:cNvGrpSpPr/>
          <p:nvPr/>
        </p:nvGrpSpPr>
        <p:grpSpPr>
          <a:xfrm>
            <a:off x="3914403" y="4046661"/>
            <a:ext cx="2356735" cy="763736"/>
            <a:chOff x="3925498" y="4212631"/>
            <a:chExt cx="2356735" cy="763736"/>
          </a:xfrm>
        </p:grpSpPr>
        <p:pic>
          <p:nvPicPr>
            <p:cNvPr id="13" name="Picture 12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F83D42E-D593-41C8-A594-4D8DEAEA5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40187" y="4212631"/>
              <a:ext cx="1476873" cy="34906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FCADCA-9888-436E-BF9E-1DA6CEDD1E7B}"/>
                </a:ext>
              </a:extLst>
            </p:cNvPr>
            <p:cNvSpPr txBox="1"/>
            <p:nvPr/>
          </p:nvSpPr>
          <p:spPr>
            <a:xfrm>
              <a:off x="3925498" y="4453147"/>
              <a:ext cx="23567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condor_schedd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21FF8F-757C-4F64-888B-DE213DAC70E4}"/>
              </a:ext>
            </a:extLst>
          </p:cNvPr>
          <p:cNvGrpSpPr/>
          <p:nvPr/>
        </p:nvGrpSpPr>
        <p:grpSpPr>
          <a:xfrm>
            <a:off x="5914356" y="3608408"/>
            <a:ext cx="1074310" cy="1357538"/>
            <a:chOff x="6020274" y="2800386"/>
            <a:chExt cx="1074310" cy="1357538"/>
          </a:xfrm>
        </p:grpSpPr>
        <p:pic>
          <p:nvPicPr>
            <p:cNvPr id="16" name="Picture 15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AF6C3104-54A7-4F99-A46E-90E3E569D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flipH="1">
              <a:off x="6448838" y="3244132"/>
              <a:ext cx="645746" cy="913792"/>
            </a:xfrm>
            <a:prstGeom prst="rect">
              <a:avLst/>
            </a:prstGeom>
          </p:spPr>
        </p:pic>
        <p:pic>
          <p:nvPicPr>
            <p:cNvPr id="20" name="Picture 19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BEDC7A8D-F84F-45AB-9D29-4B9C201B4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flipH="1">
              <a:off x="6237456" y="2986431"/>
              <a:ext cx="645746" cy="913792"/>
            </a:xfrm>
            <a:prstGeom prst="rect">
              <a:avLst/>
            </a:prstGeom>
          </p:spPr>
        </p:pic>
        <p:pic>
          <p:nvPicPr>
            <p:cNvPr id="18" name="Picture 17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02F82810-D367-4B43-A01F-B82135068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flipH="1">
              <a:off x="6020274" y="2800386"/>
              <a:ext cx="645746" cy="913792"/>
            </a:xfrm>
            <a:prstGeom prst="rect">
              <a:avLst/>
            </a:prstGeom>
          </p:spPr>
        </p:pic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AAF84A-6C04-4AC7-B8A9-26A7548FEBBD}"/>
              </a:ext>
            </a:extLst>
          </p:cNvPr>
          <p:cNvCxnSpPr/>
          <p:nvPr/>
        </p:nvCxnSpPr>
        <p:spPr bwMode="auto">
          <a:xfrm>
            <a:off x="5092770" y="2115642"/>
            <a:ext cx="0" cy="1085768"/>
          </a:xfrm>
          <a:prstGeom prst="straightConnector1">
            <a:avLst/>
          </a:prstGeom>
          <a:ln>
            <a:headEnd type="arrow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88482D1-1A07-4F58-8266-76C64E1A581E}"/>
              </a:ext>
            </a:extLst>
          </p:cNvPr>
          <p:cNvCxnSpPr>
            <a:endCxn id="13" idx="0"/>
          </p:cNvCxnSpPr>
          <p:nvPr/>
        </p:nvCxnSpPr>
        <p:spPr bwMode="auto">
          <a:xfrm>
            <a:off x="4767528" y="3647880"/>
            <a:ext cx="1" cy="39878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F12F9CB-48FC-400D-9046-99EE1C35A184}"/>
              </a:ext>
            </a:extLst>
          </p:cNvPr>
          <p:cNvCxnSpPr/>
          <p:nvPr/>
        </p:nvCxnSpPr>
        <p:spPr bwMode="auto">
          <a:xfrm flipV="1">
            <a:off x="5505965" y="4180114"/>
            <a:ext cx="505855" cy="207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Title 2">
            <a:extLst>
              <a:ext uri="{FF2B5EF4-FFF2-40B4-BE49-F238E27FC236}">
                <a16:creationId xmlns:a16="http://schemas.microsoft.com/office/drawing/2014/main" id="{68D75634-2CC5-4672-898D-1E1D2579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424"/>
            <a:ext cx="9144000" cy="914400"/>
          </a:xfrm>
        </p:spPr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htc</a:t>
            </a:r>
            <a:r>
              <a:rPr lang="en-US" dirty="0"/>
              <a:t>-notebook on a </a:t>
            </a:r>
            <a:r>
              <a:rPr lang="en-US" i="1" dirty="0"/>
              <a:t>remote server</a:t>
            </a:r>
            <a:r>
              <a:rPr lang="en-US" dirty="0"/>
              <a:t> with a 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personal pool</a:t>
            </a:r>
          </a:p>
        </p:txBody>
      </p:sp>
    </p:spTree>
    <p:extLst>
      <p:ext uri="{BB962C8B-B14F-4D97-AF65-F5344CB8AC3E}">
        <p14:creationId xmlns:p14="http://schemas.microsoft.com/office/powerpoint/2010/main" val="20120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D57D65-C75F-4619-BF97-90CE7C62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8" y="115586"/>
            <a:ext cx="9144000" cy="914400"/>
          </a:xfrm>
        </p:spPr>
        <p:txBody>
          <a:bodyPr/>
          <a:lstStyle/>
          <a:p>
            <a:r>
              <a:rPr lang="en-US" dirty="0"/>
              <a:t>Run on a remote server </a:t>
            </a:r>
            <a:r>
              <a:rPr lang="en-US" i="1" dirty="0">
                <a:solidFill>
                  <a:srgbClr val="FF0000"/>
                </a:solidFill>
              </a:rPr>
              <a:t>using entire site pool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D51D8-D8F7-4E6C-9E22-1E97A25EA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CDAA-F858-4D5C-8740-6F56818E3C6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9667D1-47DC-4A6A-AFDA-48666E095748}"/>
              </a:ext>
            </a:extLst>
          </p:cNvPr>
          <p:cNvSpPr/>
          <p:nvPr/>
        </p:nvSpPr>
        <p:spPr bwMode="auto">
          <a:xfrm>
            <a:off x="2259629" y="1271357"/>
            <a:ext cx="5172810" cy="37668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5173BB-7E0F-4CC2-8C39-8A99C7E42592}"/>
              </a:ext>
            </a:extLst>
          </p:cNvPr>
          <p:cNvGrpSpPr/>
          <p:nvPr/>
        </p:nvGrpSpPr>
        <p:grpSpPr>
          <a:xfrm>
            <a:off x="5146764" y="2980265"/>
            <a:ext cx="2211281" cy="763736"/>
            <a:chOff x="3925498" y="4212631"/>
            <a:chExt cx="2356735" cy="763736"/>
          </a:xfrm>
        </p:grpSpPr>
        <p:pic>
          <p:nvPicPr>
            <p:cNvPr id="13" name="Picture 12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F83D42E-D593-41C8-A594-4D8DEAEA5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0187" y="4212631"/>
              <a:ext cx="1476873" cy="34906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FCADCA-9888-436E-BF9E-1DA6CEDD1E7B}"/>
                </a:ext>
              </a:extLst>
            </p:cNvPr>
            <p:cNvSpPr txBox="1"/>
            <p:nvPr/>
          </p:nvSpPr>
          <p:spPr>
            <a:xfrm>
              <a:off x="3925498" y="4453147"/>
              <a:ext cx="23567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condor_schedd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21FF8F-757C-4F64-888B-DE213DAC70E4}"/>
              </a:ext>
            </a:extLst>
          </p:cNvPr>
          <p:cNvGrpSpPr/>
          <p:nvPr/>
        </p:nvGrpSpPr>
        <p:grpSpPr>
          <a:xfrm>
            <a:off x="8014298" y="1473380"/>
            <a:ext cx="1074310" cy="1357538"/>
            <a:chOff x="6020274" y="2800386"/>
            <a:chExt cx="1074310" cy="1357538"/>
          </a:xfrm>
        </p:grpSpPr>
        <p:pic>
          <p:nvPicPr>
            <p:cNvPr id="16" name="Picture 15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AF6C3104-54A7-4F99-A46E-90E3E569D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H="1">
              <a:off x="6448838" y="3244132"/>
              <a:ext cx="645746" cy="913792"/>
            </a:xfrm>
            <a:prstGeom prst="rect">
              <a:avLst/>
            </a:prstGeom>
          </p:spPr>
        </p:pic>
        <p:pic>
          <p:nvPicPr>
            <p:cNvPr id="20" name="Picture 19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BEDC7A8D-F84F-45AB-9D29-4B9C201B4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H="1">
              <a:off x="6237456" y="2986431"/>
              <a:ext cx="645746" cy="913792"/>
            </a:xfrm>
            <a:prstGeom prst="rect">
              <a:avLst/>
            </a:prstGeom>
          </p:spPr>
        </p:pic>
        <p:pic>
          <p:nvPicPr>
            <p:cNvPr id="18" name="Picture 17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02F82810-D367-4B43-A01F-B82135068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H="1">
              <a:off x="6020274" y="2800386"/>
              <a:ext cx="645746" cy="913792"/>
            </a:xfrm>
            <a:prstGeom prst="rect">
              <a:avLst/>
            </a:prstGeom>
          </p:spPr>
        </p:pic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F12F9CB-48FC-400D-9046-99EE1C35A184}"/>
              </a:ext>
            </a:extLst>
          </p:cNvPr>
          <p:cNvCxnSpPr/>
          <p:nvPr/>
        </p:nvCxnSpPr>
        <p:spPr bwMode="auto">
          <a:xfrm flipV="1">
            <a:off x="7049477" y="2283648"/>
            <a:ext cx="765925" cy="720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FA4818-C93B-4C7A-8DDD-723386313822}"/>
              </a:ext>
            </a:extLst>
          </p:cNvPr>
          <p:cNvGrpSpPr/>
          <p:nvPr/>
        </p:nvGrpSpPr>
        <p:grpSpPr>
          <a:xfrm>
            <a:off x="7954095" y="2361269"/>
            <a:ext cx="1074310" cy="1357538"/>
            <a:chOff x="6020274" y="2800386"/>
            <a:chExt cx="1074310" cy="1357538"/>
          </a:xfrm>
        </p:grpSpPr>
        <p:pic>
          <p:nvPicPr>
            <p:cNvPr id="25" name="Picture 24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45BC3E0A-8247-4BAB-8671-5DC4E85FE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H="1">
              <a:off x="6448838" y="3244132"/>
              <a:ext cx="645746" cy="913792"/>
            </a:xfrm>
            <a:prstGeom prst="rect">
              <a:avLst/>
            </a:prstGeom>
          </p:spPr>
        </p:pic>
        <p:pic>
          <p:nvPicPr>
            <p:cNvPr id="26" name="Picture 25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379D2026-2FD2-48D4-AD9B-0BDAFF22F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H="1">
              <a:off x="6237456" y="2986431"/>
              <a:ext cx="645746" cy="913792"/>
            </a:xfrm>
            <a:prstGeom prst="rect">
              <a:avLst/>
            </a:prstGeom>
          </p:spPr>
        </p:pic>
        <p:pic>
          <p:nvPicPr>
            <p:cNvPr id="28" name="Picture 27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6F5FFAC9-6266-4319-A685-92488D44F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H="1">
              <a:off x="6020274" y="2800386"/>
              <a:ext cx="645746" cy="91379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EC112B-A0FC-4354-B0F4-487A75219565}"/>
              </a:ext>
            </a:extLst>
          </p:cNvPr>
          <p:cNvGrpSpPr/>
          <p:nvPr/>
        </p:nvGrpSpPr>
        <p:grpSpPr>
          <a:xfrm>
            <a:off x="7990407" y="3367892"/>
            <a:ext cx="1074310" cy="1357538"/>
            <a:chOff x="6020274" y="2800386"/>
            <a:chExt cx="1074310" cy="1357538"/>
          </a:xfrm>
        </p:grpSpPr>
        <p:pic>
          <p:nvPicPr>
            <p:cNvPr id="30" name="Picture 29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A653CB70-24C7-456F-9F49-2F65E6221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H="1">
              <a:off x="6448838" y="3244132"/>
              <a:ext cx="645746" cy="913792"/>
            </a:xfrm>
            <a:prstGeom prst="rect">
              <a:avLst/>
            </a:prstGeom>
          </p:spPr>
        </p:pic>
        <p:pic>
          <p:nvPicPr>
            <p:cNvPr id="31" name="Picture 30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23B975C8-2752-4CF6-8B90-85E86B15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H="1">
              <a:off x="6237456" y="2986431"/>
              <a:ext cx="645746" cy="913792"/>
            </a:xfrm>
            <a:prstGeom prst="rect">
              <a:avLst/>
            </a:prstGeom>
          </p:spPr>
        </p:pic>
        <p:pic>
          <p:nvPicPr>
            <p:cNvPr id="32" name="Picture 31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7620B0FD-25ED-48FE-9699-AEE12146B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H="1">
              <a:off x="6020274" y="2800386"/>
              <a:ext cx="645746" cy="913792"/>
            </a:xfrm>
            <a:prstGeom prst="rect">
              <a:avLst/>
            </a:prstGeom>
          </p:spPr>
        </p:pic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7D125F-88F9-4151-A604-69F399AF5BE1}"/>
              </a:ext>
            </a:extLst>
          </p:cNvPr>
          <p:cNvCxnSpPr/>
          <p:nvPr/>
        </p:nvCxnSpPr>
        <p:spPr bwMode="auto">
          <a:xfrm flipV="1">
            <a:off x="7382354" y="3110523"/>
            <a:ext cx="511538" cy="134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0F9327C-1792-4A8F-8A2A-244146367CA7}"/>
              </a:ext>
            </a:extLst>
          </p:cNvPr>
          <p:cNvCxnSpPr/>
          <p:nvPr/>
        </p:nvCxnSpPr>
        <p:spPr bwMode="auto">
          <a:xfrm>
            <a:off x="7329058" y="3755582"/>
            <a:ext cx="770265" cy="5261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6991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D51D8-D8F7-4E6C-9E22-1E97A25EA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CDAA-F858-4D5C-8740-6F56818E3C6D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9667D1-47DC-4A6A-AFDA-48666E095748}"/>
              </a:ext>
            </a:extLst>
          </p:cNvPr>
          <p:cNvSpPr/>
          <p:nvPr/>
        </p:nvSpPr>
        <p:spPr bwMode="auto">
          <a:xfrm>
            <a:off x="2259629" y="1271357"/>
            <a:ext cx="5172810" cy="37668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4202EB-8EC8-46C8-B28B-CE26ADFA4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2" t="8249" r="26766" b="75098"/>
          <a:stretch/>
        </p:blipFill>
        <p:spPr>
          <a:xfrm>
            <a:off x="3845169" y="1398033"/>
            <a:ext cx="2610338" cy="7176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65173BB-7E0F-4CC2-8C39-8A99C7E42592}"/>
              </a:ext>
            </a:extLst>
          </p:cNvPr>
          <p:cNvGrpSpPr/>
          <p:nvPr/>
        </p:nvGrpSpPr>
        <p:grpSpPr>
          <a:xfrm>
            <a:off x="5146764" y="2980265"/>
            <a:ext cx="2211281" cy="763736"/>
            <a:chOff x="3925498" y="4212631"/>
            <a:chExt cx="2356735" cy="763736"/>
          </a:xfrm>
        </p:grpSpPr>
        <p:pic>
          <p:nvPicPr>
            <p:cNvPr id="13" name="Picture 12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F83D42E-D593-41C8-A594-4D8DEAEA5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0187" y="4212631"/>
              <a:ext cx="1476873" cy="34906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FCADCA-9888-436E-BF9E-1DA6CEDD1E7B}"/>
                </a:ext>
              </a:extLst>
            </p:cNvPr>
            <p:cNvSpPr txBox="1"/>
            <p:nvPr/>
          </p:nvSpPr>
          <p:spPr>
            <a:xfrm>
              <a:off x="3925498" y="4453147"/>
              <a:ext cx="23567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condor_schedd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21FF8F-757C-4F64-888B-DE213DAC70E4}"/>
              </a:ext>
            </a:extLst>
          </p:cNvPr>
          <p:cNvGrpSpPr/>
          <p:nvPr/>
        </p:nvGrpSpPr>
        <p:grpSpPr>
          <a:xfrm>
            <a:off x="8014298" y="1473380"/>
            <a:ext cx="1074310" cy="1357538"/>
            <a:chOff x="6020274" y="2800386"/>
            <a:chExt cx="1074310" cy="1357538"/>
          </a:xfrm>
        </p:grpSpPr>
        <p:pic>
          <p:nvPicPr>
            <p:cNvPr id="16" name="Picture 15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AF6C3104-54A7-4F99-A46E-90E3E569D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flipH="1">
              <a:off x="6448838" y="3244132"/>
              <a:ext cx="645746" cy="913792"/>
            </a:xfrm>
            <a:prstGeom prst="rect">
              <a:avLst/>
            </a:prstGeom>
          </p:spPr>
        </p:pic>
        <p:pic>
          <p:nvPicPr>
            <p:cNvPr id="20" name="Picture 19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BEDC7A8D-F84F-45AB-9D29-4B9C201B4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flipH="1">
              <a:off x="6237456" y="2986431"/>
              <a:ext cx="645746" cy="913792"/>
            </a:xfrm>
            <a:prstGeom prst="rect">
              <a:avLst/>
            </a:prstGeom>
          </p:spPr>
        </p:pic>
        <p:pic>
          <p:nvPicPr>
            <p:cNvPr id="18" name="Picture 17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02F82810-D367-4B43-A01F-B82135068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flipH="1">
              <a:off x="6020274" y="2800386"/>
              <a:ext cx="645746" cy="913792"/>
            </a:xfrm>
            <a:prstGeom prst="rect">
              <a:avLst/>
            </a:prstGeom>
          </p:spPr>
        </p:pic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F12F9CB-48FC-400D-9046-99EE1C35A184}"/>
              </a:ext>
            </a:extLst>
          </p:cNvPr>
          <p:cNvCxnSpPr/>
          <p:nvPr/>
        </p:nvCxnSpPr>
        <p:spPr bwMode="auto">
          <a:xfrm flipV="1">
            <a:off x="7049477" y="2283648"/>
            <a:ext cx="765925" cy="720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FA4818-C93B-4C7A-8DDD-723386313822}"/>
              </a:ext>
            </a:extLst>
          </p:cNvPr>
          <p:cNvGrpSpPr/>
          <p:nvPr/>
        </p:nvGrpSpPr>
        <p:grpSpPr>
          <a:xfrm>
            <a:off x="7954095" y="2361269"/>
            <a:ext cx="1074310" cy="1357538"/>
            <a:chOff x="6020274" y="2800386"/>
            <a:chExt cx="1074310" cy="1357538"/>
          </a:xfrm>
        </p:grpSpPr>
        <p:pic>
          <p:nvPicPr>
            <p:cNvPr id="25" name="Picture 24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45BC3E0A-8247-4BAB-8671-5DC4E85FE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flipH="1">
              <a:off x="6448838" y="3244132"/>
              <a:ext cx="645746" cy="913792"/>
            </a:xfrm>
            <a:prstGeom prst="rect">
              <a:avLst/>
            </a:prstGeom>
          </p:spPr>
        </p:pic>
        <p:pic>
          <p:nvPicPr>
            <p:cNvPr id="26" name="Picture 25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379D2026-2FD2-48D4-AD9B-0BDAFF22F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flipH="1">
              <a:off x="6237456" y="2986431"/>
              <a:ext cx="645746" cy="913792"/>
            </a:xfrm>
            <a:prstGeom prst="rect">
              <a:avLst/>
            </a:prstGeom>
          </p:spPr>
        </p:pic>
        <p:pic>
          <p:nvPicPr>
            <p:cNvPr id="28" name="Picture 27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6F5FFAC9-6266-4319-A685-92488D44F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flipH="1">
              <a:off x="6020274" y="2800386"/>
              <a:ext cx="645746" cy="91379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EC112B-A0FC-4354-B0F4-487A75219565}"/>
              </a:ext>
            </a:extLst>
          </p:cNvPr>
          <p:cNvGrpSpPr/>
          <p:nvPr/>
        </p:nvGrpSpPr>
        <p:grpSpPr>
          <a:xfrm>
            <a:off x="7990407" y="3367892"/>
            <a:ext cx="1074310" cy="1357538"/>
            <a:chOff x="6020274" y="2800386"/>
            <a:chExt cx="1074310" cy="1357538"/>
          </a:xfrm>
        </p:grpSpPr>
        <p:pic>
          <p:nvPicPr>
            <p:cNvPr id="30" name="Picture 29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A653CB70-24C7-456F-9F49-2F65E6221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flipH="1">
              <a:off x="6448838" y="3244132"/>
              <a:ext cx="645746" cy="913792"/>
            </a:xfrm>
            <a:prstGeom prst="rect">
              <a:avLst/>
            </a:prstGeom>
          </p:spPr>
        </p:pic>
        <p:pic>
          <p:nvPicPr>
            <p:cNvPr id="31" name="Picture 30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23B975C8-2752-4CF6-8B90-85E86B15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flipH="1">
              <a:off x="6237456" y="2986431"/>
              <a:ext cx="645746" cy="913792"/>
            </a:xfrm>
            <a:prstGeom prst="rect">
              <a:avLst/>
            </a:prstGeom>
          </p:spPr>
        </p:pic>
        <p:pic>
          <p:nvPicPr>
            <p:cNvPr id="32" name="Picture 31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7620B0FD-25ED-48FE-9699-AEE12146B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flipH="1">
              <a:off x="6020274" y="2800386"/>
              <a:ext cx="645746" cy="913792"/>
            </a:xfrm>
            <a:prstGeom prst="rect">
              <a:avLst/>
            </a:prstGeom>
          </p:spPr>
        </p:pic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7D125F-88F9-4151-A604-69F399AF5BE1}"/>
              </a:ext>
            </a:extLst>
          </p:cNvPr>
          <p:cNvCxnSpPr/>
          <p:nvPr/>
        </p:nvCxnSpPr>
        <p:spPr bwMode="auto">
          <a:xfrm flipV="1">
            <a:off x="7382354" y="3110523"/>
            <a:ext cx="511538" cy="134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0F9327C-1792-4A8F-8A2A-244146367CA7}"/>
              </a:ext>
            </a:extLst>
          </p:cNvPr>
          <p:cNvCxnSpPr/>
          <p:nvPr/>
        </p:nvCxnSpPr>
        <p:spPr bwMode="auto">
          <a:xfrm>
            <a:off x="7329058" y="3755582"/>
            <a:ext cx="770265" cy="5261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Title 2">
            <a:extLst>
              <a:ext uri="{FF2B5EF4-FFF2-40B4-BE49-F238E27FC236}">
                <a16:creationId xmlns:a16="http://schemas.microsoft.com/office/drawing/2014/main" id="{62A91CA2-AD16-4872-BFE8-550ECBFF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8" y="115586"/>
            <a:ext cx="9144000" cy="914400"/>
          </a:xfrm>
        </p:spPr>
        <p:txBody>
          <a:bodyPr/>
          <a:lstStyle/>
          <a:p>
            <a:r>
              <a:rPr lang="en-US" dirty="0"/>
              <a:t>Run on a remote server </a:t>
            </a:r>
            <a:r>
              <a:rPr lang="en-US" i="1" dirty="0">
                <a:solidFill>
                  <a:srgbClr val="FF0000"/>
                </a:solidFill>
              </a:rPr>
              <a:t>using entire site pool</a:t>
            </a:r>
          </a:p>
        </p:txBody>
      </p:sp>
    </p:spTree>
    <p:extLst>
      <p:ext uri="{BB962C8B-B14F-4D97-AF65-F5344CB8AC3E}">
        <p14:creationId xmlns:p14="http://schemas.microsoft.com/office/powerpoint/2010/main" val="356037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D51D8-D8F7-4E6C-9E22-1E97A25EA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CDAA-F858-4D5C-8740-6F56818E3C6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9667D1-47DC-4A6A-AFDA-48666E095748}"/>
              </a:ext>
            </a:extLst>
          </p:cNvPr>
          <p:cNvSpPr/>
          <p:nvPr/>
        </p:nvSpPr>
        <p:spPr bwMode="auto">
          <a:xfrm>
            <a:off x="2259629" y="1271357"/>
            <a:ext cx="5172810" cy="37668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4202EB-8EC8-46C8-B28B-CE26ADFA4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2" t="8249" r="26766" b="75098"/>
          <a:stretch/>
        </p:blipFill>
        <p:spPr>
          <a:xfrm>
            <a:off x="3845169" y="1398033"/>
            <a:ext cx="2610338" cy="717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6836D6-6BF3-443A-A282-4599D92B4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41" y="2830918"/>
            <a:ext cx="1971238" cy="17757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CD4DFC-B158-4B59-B117-C2204E24453C}"/>
              </a:ext>
            </a:extLst>
          </p:cNvPr>
          <p:cNvCxnSpPr/>
          <p:nvPr/>
        </p:nvCxnSpPr>
        <p:spPr bwMode="auto">
          <a:xfrm flipV="1">
            <a:off x="1524000" y="1878317"/>
            <a:ext cx="2253695" cy="1307795"/>
          </a:xfrm>
          <a:prstGeom prst="straightConnector1">
            <a:avLst/>
          </a:prstGeom>
          <a:ln>
            <a:headEnd type="arrow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94F5DC6A-E29E-46CD-8E13-5EF96162E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037" y="2792449"/>
            <a:ext cx="2610338" cy="183823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6397455-3FF6-43D3-A6F4-A50993D8D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4313" y="3125004"/>
            <a:ext cx="1800225" cy="4857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65173BB-7E0F-4CC2-8C39-8A99C7E42592}"/>
              </a:ext>
            </a:extLst>
          </p:cNvPr>
          <p:cNvGrpSpPr/>
          <p:nvPr/>
        </p:nvGrpSpPr>
        <p:grpSpPr>
          <a:xfrm>
            <a:off x="5146764" y="2980265"/>
            <a:ext cx="2211281" cy="763736"/>
            <a:chOff x="3925498" y="4212631"/>
            <a:chExt cx="2356735" cy="763736"/>
          </a:xfrm>
        </p:grpSpPr>
        <p:pic>
          <p:nvPicPr>
            <p:cNvPr id="13" name="Picture 12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F83D42E-D593-41C8-A594-4D8DEAEA5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40187" y="4212631"/>
              <a:ext cx="1476873" cy="34906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FCADCA-9888-436E-BF9E-1DA6CEDD1E7B}"/>
                </a:ext>
              </a:extLst>
            </p:cNvPr>
            <p:cNvSpPr txBox="1"/>
            <p:nvPr/>
          </p:nvSpPr>
          <p:spPr>
            <a:xfrm>
              <a:off x="3925498" y="4453147"/>
              <a:ext cx="23567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condor_schedd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21FF8F-757C-4F64-888B-DE213DAC70E4}"/>
              </a:ext>
            </a:extLst>
          </p:cNvPr>
          <p:cNvGrpSpPr/>
          <p:nvPr/>
        </p:nvGrpSpPr>
        <p:grpSpPr>
          <a:xfrm>
            <a:off x="8014298" y="1473380"/>
            <a:ext cx="1074310" cy="1357538"/>
            <a:chOff x="6020274" y="2800386"/>
            <a:chExt cx="1074310" cy="1357538"/>
          </a:xfrm>
        </p:grpSpPr>
        <p:pic>
          <p:nvPicPr>
            <p:cNvPr id="16" name="Picture 15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AF6C3104-54A7-4F99-A46E-90E3E569D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flipH="1">
              <a:off x="6448838" y="3244132"/>
              <a:ext cx="645746" cy="913792"/>
            </a:xfrm>
            <a:prstGeom prst="rect">
              <a:avLst/>
            </a:prstGeom>
          </p:spPr>
        </p:pic>
        <p:pic>
          <p:nvPicPr>
            <p:cNvPr id="20" name="Picture 19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BEDC7A8D-F84F-45AB-9D29-4B9C201B4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flipH="1">
              <a:off x="6237456" y="2986431"/>
              <a:ext cx="645746" cy="913792"/>
            </a:xfrm>
            <a:prstGeom prst="rect">
              <a:avLst/>
            </a:prstGeom>
          </p:spPr>
        </p:pic>
        <p:pic>
          <p:nvPicPr>
            <p:cNvPr id="18" name="Picture 17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02F82810-D367-4B43-A01F-B82135068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flipH="1">
              <a:off x="6020274" y="2800386"/>
              <a:ext cx="645746" cy="913792"/>
            </a:xfrm>
            <a:prstGeom prst="rect">
              <a:avLst/>
            </a:prstGeom>
          </p:spPr>
        </p:pic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AAF84A-6C04-4AC7-B8A9-26A7548FEBBD}"/>
              </a:ext>
            </a:extLst>
          </p:cNvPr>
          <p:cNvCxnSpPr>
            <a:cxnSpLocks/>
          </p:cNvCxnSpPr>
          <p:nvPr/>
        </p:nvCxnSpPr>
        <p:spPr bwMode="auto">
          <a:xfrm>
            <a:off x="4506617" y="2115642"/>
            <a:ext cx="0" cy="994881"/>
          </a:xfrm>
          <a:prstGeom prst="straightConnector1">
            <a:avLst/>
          </a:prstGeom>
          <a:ln>
            <a:headEnd type="arrow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88482D1-1A07-4F58-8266-76C64E1A581E}"/>
              </a:ext>
            </a:extLst>
          </p:cNvPr>
          <p:cNvCxnSpPr>
            <a:cxnSpLocks/>
          </p:cNvCxnSpPr>
          <p:nvPr/>
        </p:nvCxnSpPr>
        <p:spPr bwMode="auto">
          <a:xfrm>
            <a:off x="4733751" y="3370321"/>
            <a:ext cx="413013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F12F9CB-48FC-400D-9046-99EE1C35A184}"/>
              </a:ext>
            </a:extLst>
          </p:cNvPr>
          <p:cNvCxnSpPr/>
          <p:nvPr/>
        </p:nvCxnSpPr>
        <p:spPr bwMode="auto">
          <a:xfrm flipV="1">
            <a:off x="7049477" y="2283648"/>
            <a:ext cx="765925" cy="720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FA4818-C93B-4C7A-8DDD-723386313822}"/>
              </a:ext>
            </a:extLst>
          </p:cNvPr>
          <p:cNvGrpSpPr/>
          <p:nvPr/>
        </p:nvGrpSpPr>
        <p:grpSpPr>
          <a:xfrm>
            <a:off x="7954095" y="2361269"/>
            <a:ext cx="1074310" cy="1357538"/>
            <a:chOff x="6020274" y="2800386"/>
            <a:chExt cx="1074310" cy="1357538"/>
          </a:xfrm>
        </p:grpSpPr>
        <p:pic>
          <p:nvPicPr>
            <p:cNvPr id="25" name="Picture 24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45BC3E0A-8247-4BAB-8671-5DC4E85FE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flipH="1">
              <a:off x="6448838" y="3244132"/>
              <a:ext cx="645746" cy="913792"/>
            </a:xfrm>
            <a:prstGeom prst="rect">
              <a:avLst/>
            </a:prstGeom>
          </p:spPr>
        </p:pic>
        <p:pic>
          <p:nvPicPr>
            <p:cNvPr id="26" name="Picture 25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379D2026-2FD2-48D4-AD9B-0BDAFF22F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flipH="1">
              <a:off x="6237456" y="2986431"/>
              <a:ext cx="645746" cy="913792"/>
            </a:xfrm>
            <a:prstGeom prst="rect">
              <a:avLst/>
            </a:prstGeom>
          </p:spPr>
        </p:pic>
        <p:pic>
          <p:nvPicPr>
            <p:cNvPr id="28" name="Picture 27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6F5FFAC9-6266-4319-A685-92488D44F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flipH="1">
              <a:off x="6020274" y="2800386"/>
              <a:ext cx="645746" cy="91379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EC112B-A0FC-4354-B0F4-487A75219565}"/>
              </a:ext>
            </a:extLst>
          </p:cNvPr>
          <p:cNvGrpSpPr/>
          <p:nvPr/>
        </p:nvGrpSpPr>
        <p:grpSpPr>
          <a:xfrm>
            <a:off x="7990407" y="3367892"/>
            <a:ext cx="1074310" cy="1357538"/>
            <a:chOff x="6020274" y="2800386"/>
            <a:chExt cx="1074310" cy="1357538"/>
          </a:xfrm>
        </p:grpSpPr>
        <p:pic>
          <p:nvPicPr>
            <p:cNvPr id="30" name="Picture 29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A653CB70-24C7-456F-9F49-2F65E6221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flipH="1">
              <a:off x="6448838" y="3244132"/>
              <a:ext cx="645746" cy="913792"/>
            </a:xfrm>
            <a:prstGeom prst="rect">
              <a:avLst/>
            </a:prstGeom>
          </p:spPr>
        </p:pic>
        <p:pic>
          <p:nvPicPr>
            <p:cNvPr id="31" name="Picture 30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23B975C8-2752-4CF6-8B90-85E86B15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flipH="1">
              <a:off x="6237456" y="2986431"/>
              <a:ext cx="645746" cy="913792"/>
            </a:xfrm>
            <a:prstGeom prst="rect">
              <a:avLst/>
            </a:prstGeom>
          </p:spPr>
        </p:pic>
        <p:pic>
          <p:nvPicPr>
            <p:cNvPr id="32" name="Picture 31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7620B0FD-25ED-48FE-9699-AEE12146B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flipH="1">
              <a:off x="6020274" y="2800386"/>
              <a:ext cx="645746" cy="913792"/>
            </a:xfrm>
            <a:prstGeom prst="rect">
              <a:avLst/>
            </a:prstGeom>
          </p:spPr>
        </p:pic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7D125F-88F9-4151-A604-69F399AF5BE1}"/>
              </a:ext>
            </a:extLst>
          </p:cNvPr>
          <p:cNvCxnSpPr/>
          <p:nvPr/>
        </p:nvCxnSpPr>
        <p:spPr bwMode="auto">
          <a:xfrm flipV="1">
            <a:off x="7382354" y="3110523"/>
            <a:ext cx="511538" cy="134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0F9327C-1792-4A8F-8A2A-244146367CA7}"/>
              </a:ext>
            </a:extLst>
          </p:cNvPr>
          <p:cNvCxnSpPr/>
          <p:nvPr/>
        </p:nvCxnSpPr>
        <p:spPr bwMode="auto">
          <a:xfrm>
            <a:off x="7329058" y="3755582"/>
            <a:ext cx="770265" cy="5261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Title 2">
            <a:extLst>
              <a:ext uri="{FF2B5EF4-FFF2-40B4-BE49-F238E27FC236}">
                <a16:creationId xmlns:a16="http://schemas.microsoft.com/office/drawing/2014/main" id="{E08CE200-49ED-4409-BAE0-95FE633A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8" y="123401"/>
            <a:ext cx="9144000" cy="914400"/>
          </a:xfrm>
        </p:spPr>
        <p:txBody>
          <a:bodyPr/>
          <a:lstStyle/>
          <a:p>
            <a:r>
              <a:rPr lang="en-US" dirty="0"/>
              <a:t>Run on a remote server </a:t>
            </a:r>
            <a:r>
              <a:rPr lang="en-US" i="1" dirty="0">
                <a:solidFill>
                  <a:srgbClr val="FF0000"/>
                </a:solidFill>
              </a:rPr>
              <a:t>using entire site pool</a:t>
            </a:r>
          </a:p>
        </p:txBody>
      </p:sp>
    </p:spTree>
    <p:extLst>
      <p:ext uri="{BB962C8B-B14F-4D97-AF65-F5344CB8AC3E}">
        <p14:creationId xmlns:p14="http://schemas.microsoft.com/office/powerpoint/2010/main" val="355654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D3309D-4DF1-4672-ACB2-115B9F62E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62" y="351694"/>
            <a:ext cx="8397875" cy="4403115"/>
          </a:xfrm>
        </p:spPr>
        <p:txBody>
          <a:bodyPr/>
          <a:lstStyle/>
          <a:p>
            <a:r>
              <a:rPr lang="en-US" dirty="0"/>
              <a:t>Docker Hub (images) / GitHub Repos (</a:t>
            </a:r>
            <a:r>
              <a:rPr lang="en-US" dirty="0" err="1"/>
              <a:t>src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https://hub.docker.com/u/htcondor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  https://github.com/htcondor/htc-notebook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Run it on your laptop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docker run –p 8888:8888 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htcondor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htc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-base-notebook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(then open your web browser as instructed)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Pick a software environment!</a:t>
            </a:r>
            <a:r>
              <a:rPr lang="en-US" sz="2400" dirty="0"/>
              <a:t> </a:t>
            </a:r>
          </a:p>
          <a:p>
            <a:pPr lvl="1"/>
            <a:r>
              <a:rPr lang="en-US" sz="2400" dirty="0" err="1"/>
              <a:t>htcondor</a:t>
            </a:r>
            <a:r>
              <a:rPr lang="en-US" sz="2400" dirty="0"/>
              <a:t>/</a:t>
            </a:r>
            <a:r>
              <a:rPr lang="en-US" sz="2400" dirty="0" err="1"/>
              <a:t>htc</a:t>
            </a:r>
            <a:r>
              <a:rPr lang="en-US" sz="2400" dirty="0"/>
              <a:t>-</a:t>
            </a:r>
            <a:r>
              <a:rPr lang="en-US" sz="2400" dirty="0" err="1"/>
              <a:t>scipy</a:t>
            </a:r>
            <a:r>
              <a:rPr lang="en-US" sz="2400" dirty="0"/>
              <a:t>-notebook</a:t>
            </a:r>
          </a:p>
          <a:p>
            <a:pPr lvl="1"/>
            <a:r>
              <a:rPr lang="en-US" sz="2400" dirty="0" err="1"/>
              <a:t>htcondor</a:t>
            </a:r>
            <a:r>
              <a:rPr lang="en-US" sz="2400" dirty="0"/>
              <a:t>/</a:t>
            </a:r>
            <a:r>
              <a:rPr lang="en-US" sz="2400" dirty="0" err="1"/>
              <a:t>htc</a:t>
            </a:r>
            <a:r>
              <a:rPr lang="en-US" sz="2400" dirty="0"/>
              <a:t>-</a:t>
            </a:r>
            <a:r>
              <a:rPr lang="en-US" sz="2400" dirty="0" err="1"/>
              <a:t>tensorflow</a:t>
            </a:r>
            <a:r>
              <a:rPr lang="en-US" sz="2400" dirty="0"/>
              <a:t>-notebook</a:t>
            </a:r>
          </a:p>
          <a:p>
            <a:pPr lvl="1"/>
            <a:r>
              <a:rPr lang="en-US" sz="2400" dirty="0" err="1"/>
              <a:t>htcondor</a:t>
            </a:r>
            <a:r>
              <a:rPr lang="en-US" sz="2400" dirty="0"/>
              <a:t>/</a:t>
            </a:r>
            <a:r>
              <a:rPr lang="en-US" sz="2400" dirty="0" err="1"/>
              <a:t>htc</a:t>
            </a:r>
            <a:r>
              <a:rPr lang="en-US" sz="2400" dirty="0"/>
              <a:t>-r-notebook</a:t>
            </a:r>
          </a:p>
          <a:p>
            <a:pPr lvl="1"/>
            <a:r>
              <a:rPr lang="en-US" sz="2400" dirty="0" err="1"/>
              <a:t>htcondor</a:t>
            </a:r>
            <a:r>
              <a:rPr lang="en-US" sz="2400" dirty="0"/>
              <a:t>/</a:t>
            </a:r>
            <a:r>
              <a:rPr lang="en-US" sz="2400" dirty="0" err="1"/>
              <a:t>htc</a:t>
            </a:r>
            <a:r>
              <a:rPr lang="en-US" sz="2400" dirty="0"/>
              <a:t>-</a:t>
            </a:r>
            <a:r>
              <a:rPr lang="en-US" sz="2400" dirty="0" err="1"/>
              <a:t>pyspark</a:t>
            </a:r>
            <a:r>
              <a:rPr lang="en-US" sz="2400" dirty="0"/>
              <a:t>-notebook</a:t>
            </a:r>
          </a:p>
          <a:p>
            <a:pPr lvl="1"/>
            <a:r>
              <a:rPr lang="en-US" sz="2400" dirty="0" err="1"/>
              <a:t>htcondor</a:t>
            </a:r>
            <a:r>
              <a:rPr lang="en-US" sz="2400" dirty="0"/>
              <a:t>/</a:t>
            </a:r>
            <a:r>
              <a:rPr lang="en-US" sz="2400" dirty="0" err="1"/>
              <a:t>htc</a:t>
            </a:r>
            <a:r>
              <a:rPr lang="en-US" sz="2400" dirty="0"/>
              <a:t>-</a:t>
            </a:r>
            <a:r>
              <a:rPr lang="en-US" sz="2400" dirty="0" err="1"/>
              <a:t>datascience</a:t>
            </a:r>
            <a:r>
              <a:rPr lang="en-US" sz="2400" dirty="0"/>
              <a:t>-notebook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7CD5A-0651-4525-B43E-AC956AEE65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160B5-98B0-43B8-9640-85586C85F01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187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1803"/>
            <a:ext cx="9144000" cy="914400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Interested?  Talk to us!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89F63-062C-4971-80EB-D95CD312E554}"/>
              </a:ext>
            </a:extLst>
          </p:cNvPr>
          <p:cNvSpPr/>
          <p:nvPr/>
        </p:nvSpPr>
        <p:spPr>
          <a:xfrm>
            <a:off x="1232877" y="3664451"/>
            <a:ext cx="667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Docker Hub (images) / GitHub Repos (</a:t>
            </a:r>
            <a:r>
              <a:rPr lang="en-US" dirty="0" err="1"/>
              <a:t>src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https://hub.docker.com/u/htcondor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  https://github.com/htcondor/htc-notebook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6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A3F459-8C8B-4E59-8743-4F6CD430A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22" y="1030941"/>
            <a:ext cx="7055690" cy="4328179"/>
          </a:xfrm>
        </p:spPr>
        <p:txBody>
          <a:bodyPr/>
          <a:lstStyle/>
          <a:p>
            <a:r>
              <a:rPr lang="en-US" dirty="0"/>
              <a:t>Open source browser-based application to create and share </a:t>
            </a:r>
            <a:r>
              <a:rPr lang="en-US" i="1" dirty="0"/>
              <a:t>interactive documents</a:t>
            </a:r>
            <a:r>
              <a:rPr lang="en-US" dirty="0"/>
              <a:t> that contain</a:t>
            </a:r>
          </a:p>
          <a:p>
            <a:pPr lvl="1"/>
            <a:r>
              <a:rPr lang="en-US" dirty="0"/>
              <a:t>Live code </a:t>
            </a:r>
          </a:p>
          <a:p>
            <a:pPr lvl="2"/>
            <a:r>
              <a:rPr lang="en-US" u="sng" dirty="0"/>
              <a:t>Python</a:t>
            </a:r>
            <a:r>
              <a:rPr lang="en-US" dirty="0"/>
              <a:t>, R, Julia, Scala, Bash, …</a:t>
            </a:r>
          </a:p>
          <a:p>
            <a:pPr lvl="1"/>
            <a:r>
              <a:rPr lang="en-US" dirty="0"/>
              <a:t>Equations</a:t>
            </a:r>
          </a:p>
          <a:p>
            <a:pPr lvl="1"/>
            <a:r>
              <a:rPr lang="en-US" dirty="0"/>
              <a:t>Visualizations</a:t>
            </a:r>
          </a:p>
          <a:p>
            <a:pPr lvl="1"/>
            <a:r>
              <a:rPr lang="en-US" dirty="0"/>
              <a:t>Narrative Text</a:t>
            </a:r>
          </a:p>
          <a:p>
            <a:r>
              <a:rPr lang="en-US" dirty="0"/>
              <a:t>Also has a console window and file mover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99EB1A-AC7B-4ADB-A5F4-3FAFF63D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Jupyter Notebook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CC78F-1F22-4445-A09D-45E988541E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DE4FCD-CD2D-41BE-B7F2-95717ADE8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8705" y="2587322"/>
            <a:ext cx="1954773" cy="22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6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769BE-8639-4901-A83A-845D04CF0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229114-0781-4887-8D12-3FD86195D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-79581"/>
            <a:ext cx="8892988" cy="62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5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9E619C-BBD9-4A7D-B135-09BAD21A9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69" y="1424941"/>
            <a:ext cx="8399462" cy="2392680"/>
          </a:xfrm>
        </p:spPr>
        <p:txBody>
          <a:bodyPr/>
          <a:lstStyle/>
          <a:p>
            <a:r>
              <a:rPr lang="en-US" dirty="0"/>
              <a:t>Install Jupyter via Anaconda or PIP, e.g.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% pip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And fire it up 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%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notebook</a:t>
            </a:r>
          </a:p>
          <a:p>
            <a:r>
              <a:rPr lang="en-US" dirty="0"/>
              <a:t>This command will start a small embedded web server on your laptop; point your browser at </a:t>
            </a:r>
            <a:r>
              <a:rPr lang="en-US" dirty="0">
                <a:hlinkClick r:id="rId2"/>
              </a:rPr>
              <a:t>http://localhost:8888</a:t>
            </a:r>
            <a:r>
              <a:rPr lang="en-US" dirty="0"/>
              <a:t> and go.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2158F5-518D-4227-9CF7-2419459D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914400"/>
          </a:xfrm>
        </p:spPr>
        <p:txBody>
          <a:bodyPr/>
          <a:lstStyle/>
          <a:p>
            <a:r>
              <a:rPr lang="en-US" dirty="0"/>
              <a:t>Can start a Jupyter instance </a:t>
            </a:r>
            <a:br>
              <a:rPr lang="en-US" dirty="0"/>
            </a:br>
            <a:r>
              <a:rPr lang="en-US" dirty="0"/>
              <a:t>on your laptop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AEFBA-E882-482B-A285-5E836E5051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2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C30843-E191-430E-8EC2-0CA61BB3BB1A}"/>
              </a:ext>
            </a:extLst>
          </p:cNvPr>
          <p:cNvSpPr/>
          <p:nvPr/>
        </p:nvSpPr>
        <p:spPr bwMode="auto">
          <a:xfrm>
            <a:off x="2666418" y="2275683"/>
            <a:ext cx="6407780" cy="387207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B730D5-40CC-4A92-91B4-C7896C6B0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257" y="1920240"/>
            <a:ext cx="5745480" cy="430911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BDDF69-7A2A-417F-9BA3-4C8EBC267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your browser at a URL where a JupyterHub server is listening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A94968-0263-4DDD-86FD-CE485201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120"/>
            <a:ext cx="9144000" cy="914400"/>
          </a:xfrm>
        </p:spPr>
        <p:txBody>
          <a:bodyPr/>
          <a:lstStyle/>
          <a:p>
            <a:r>
              <a:rPr lang="en-US" dirty="0"/>
              <a:t>Can start a Jupyter instance on a remote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58383-2219-46AD-861D-3D30EE53CD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A18D3-AF54-4B4C-A9BC-0A81C435A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3" y="2830918"/>
            <a:ext cx="1971238" cy="177577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483485-C71D-482B-9CF9-F4C4FB743581}"/>
              </a:ext>
            </a:extLst>
          </p:cNvPr>
          <p:cNvCxnSpPr/>
          <p:nvPr/>
        </p:nvCxnSpPr>
        <p:spPr bwMode="auto">
          <a:xfrm flipV="1">
            <a:off x="2087066" y="3371414"/>
            <a:ext cx="2722259" cy="4746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0855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1EC48F-DA02-4667-B52D-C4C327E5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3072714"/>
            <a:ext cx="8399462" cy="25105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Allow users to easily </a:t>
            </a:r>
            <a:r>
              <a:rPr lang="en-US" i="1" dirty="0"/>
              <a:t>develop/test </a:t>
            </a:r>
            <a:r>
              <a:rPr lang="en-US" dirty="0"/>
              <a:t>using a small/responsive pool (</a:t>
            </a:r>
            <a:r>
              <a:rPr lang="en-US" dirty="0" err="1"/>
              <a:t>eg</a:t>
            </a:r>
            <a:r>
              <a:rPr lang="en-US" dirty="0"/>
              <a:t> their laptop!), and then easily </a:t>
            </a:r>
            <a:r>
              <a:rPr lang="en-US" i="1" dirty="0"/>
              <a:t>run</a:t>
            </a:r>
            <a:r>
              <a:rPr lang="en-US" dirty="0"/>
              <a:t> using all the cores in an HTCondor cluster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D1F647-9765-4E88-AE15-146C6217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665" y="980303"/>
            <a:ext cx="9144000" cy="914400"/>
          </a:xfrm>
        </p:spPr>
        <p:txBody>
          <a:bodyPr/>
          <a:lstStyle/>
          <a:p>
            <a:r>
              <a:rPr lang="en-US" dirty="0"/>
              <a:t>Goal: Bring distributed </a:t>
            </a:r>
            <a:br>
              <a:rPr lang="en-US" dirty="0"/>
            </a:br>
            <a:r>
              <a:rPr lang="en-US" dirty="0"/>
              <a:t>High Throughput Computing </a:t>
            </a:r>
            <a:br>
              <a:rPr lang="en-US" dirty="0"/>
            </a:br>
            <a:r>
              <a:rPr lang="en-US" dirty="0"/>
              <a:t>into the scientific Python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B1F0B-DF42-4DCD-A2E9-B34255705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6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53FF84-4E47-4219-81FA-1CC94575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High Throughput Computing Notebook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C81F8-5831-48E9-9C2D-BEF3750474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C9143F-CC8E-4D6F-82E6-A83657011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76" y="774357"/>
            <a:ext cx="7471048" cy="59435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475F87-23D0-480A-835C-27126BB4D9AA}"/>
              </a:ext>
            </a:extLst>
          </p:cNvPr>
          <p:cNvSpPr/>
          <p:nvPr/>
        </p:nvSpPr>
        <p:spPr bwMode="auto">
          <a:xfrm>
            <a:off x="1328351" y="1373359"/>
            <a:ext cx="6487298" cy="329131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87776A-99FA-41EA-93FF-D402FBC19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843" y="1111078"/>
            <a:ext cx="6116595" cy="115535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Docker container with</a:t>
            </a:r>
          </a:p>
          <a:p>
            <a:pPr lvl="1"/>
            <a:r>
              <a:rPr lang="en-US" sz="2400" dirty="0"/>
              <a:t>Python 3</a:t>
            </a:r>
          </a:p>
          <a:p>
            <a:pPr lvl="1"/>
            <a:r>
              <a:rPr lang="en-US" sz="2400" dirty="0"/>
              <a:t>Jupyter</a:t>
            </a:r>
          </a:p>
          <a:p>
            <a:pPr lvl="1"/>
            <a:r>
              <a:rPr lang="en-US" sz="2400" dirty="0"/>
              <a:t>Popular Python science packages</a:t>
            </a:r>
          </a:p>
          <a:p>
            <a:pPr lvl="1"/>
            <a:r>
              <a:rPr lang="en-US" sz="2400" dirty="0"/>
              <a:t>HTCondor Python bindings</a:t>
            </a:r>
          </a:p>
          <a:p>
            <a:pPr lvl="1"/>
            <a:r>
              <a:rPr lang="en-US" sz="2400" dirty="0" err="1"/>
              <a:t>HTMap</a:t>
            </a:r>
            <a:endParaRPr lang="en-US" sz="2400" dirty="0"/>
          </a:p>
          <a:p>
            <a:pPr lvl="1"/>
            <a:r>
              <a:rPr lang="en-US" sz="2400" dirty="0"/>
              <a:t>Personal HTCondor pool</a:t>
            </a:r>
          </a:p>
          <a:p>
            <a:pPr lvl="2"/>
            <a:r>
              <a:rPr lang="en-US" sz="2000" dirty="0"/>
              <a:t>Started if no _</a:t>
            </a:r>
            <a:r>
              <a:rPr lang="en-US" sz="2000" dirty="0" err="1"/>
              <a:t>condor_SCHEDD_HOST</a:t>
            </a:r>
            <a:r>
              <a:rPr lang="en-US" sz="2000" dirty="0"/>
              <a:t> environment variable 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7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53FF84-4E47-4219-81FA-1CC94575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High Throughput Computing Notebook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387F4-B22F-4C17-A65A-BB602D259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84313"/>
            <a:ext cx="7679724" cy="4624387"/>
          </a:xfrm>
        </p:spPr>
        <p:txBody>
          <a:bodyPr/>
          <a:lstStyle/>
          <a:p>
            <a:r>
              <a:rPr lang="en-US" dirty="0"/>
              <a:t>Run it on your laptop</a:t>
            </a:r>
          </a:p>
          <a:p>
            <a:pPr lvl="1"/>
            <a:r>
              <a:rPr lang="en-US" dirty="0"/>
              <a:t>Container will start up a personal HTCondor pool, and then Jupyter</a:t>
            </a:r>
          </a:p>
          <a:p>
            <a:pPr lvl="1"/>
            <a:r>
              <a:rPr lang="en-US" dirty="0" err="1"/>
              <a:t>HTMap</a:t>
            </a:r>
            <a:r>
              <a:rPr lang="en-US" dirty="0"/>
              <a:t> uses the personal pool</a:t>
            </a:r>
          </a:p>
          <a:p>
            <a:r>
              <a:rPr lang="en-US" dirty="0"/>
              <a:t>Run it on a server that has both JupyterHub and a HTCondor </a:t>
            </a:r>
            <a:r>
              <a:rPr lang="en-US" dirty="0" err="1"/>
              <a:t>Schedd</a:t>
            </a:r>
            <a:r>
              <a:rPr lang="en-US" dirty="0"/>
              <a:t> connected to your site's pool</a:t>
            </a:r>
          </a:p>
          <a:p>
            <a:pPr lvl="1"/>
            <a:r>
              <a:rPr lang="en-US" dirty="0"/>
              <a:t>Container will start Jupyter</a:t>
            </a:r>
          </a:p>
          <a:p>
            <a:pPr lvl="1"/>
            <a:r>
              <a:rPr lang="en-US" dirty="0" err="1"/>
              <a:t>HTMap</a:t>
            </a:r>
            <a:r>
              <a:rPr lang="en-US" dirty="0"/>
              <a:t> uses the entire site pool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C81F8-5831-48E9-9C2D-BEF375047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D57D65-C75F-4619-BF97-90CE7C62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551" y="244185"/>
            <a:ext cx="9144000" cy="914400"/>
          </a:xfrm>
        </p:spPr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htc</a:t>
            </a:r>
            <a:r>
              <a:rPr lang="en-US" dirty="0"/>
              <a:t>-notebook on your laptop with a personal pool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D51D8-D8F7-4E6C-9E22-1E97A25EA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CDAA-F858-4D5C-8740-6F56818E3C6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836D6-6BF3-443A-A282-4599D92B4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3" y="2830918"/>
            <a:ext cx="1971238" cy="17757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CD4DFC-B158-4B59-B117-C2204E24453C}"/>
              </a:ext>
            </a:extLst>
          </p:cNvPr>
          <p:cNvCxnSpPr/>
          <p:nvPr/>
        </p:nvCxnSpPr>
        <p:spPr bwMode="auto">
          <a:xfrm flipV="1">
            <a:off x="1929634" y="2433986"/>
            <a:ext cx="2253695" cy="1307795"/>
          </a:xfrm>
          <a:prstGeom prst="straightConnector1">
            <a:avLst/>
          </a:prstGeom>
          <a:ln>
            <a:headEnd type="arrow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94F5DC6A-E29E-46CD-8E13-5EF96162E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29" y="1635164"/>
            <a:ext cx="3557310" cy="283132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6397455-3FF6-43D3-A6F4-A50993D8D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8202" y="1990358"/>
            <a:ext cx="1800225" cy="4857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65173BB-7E0F-4CC2-8C39-8A99C7E42592}"/>
              </a:ext>
            </a:extLst>
          </p:cNvPr>
          <p:cNvGrpSpPr/>
          <p:nvPr/>
        </p:nvGrpSpPr>
        <p:grpSpPr>
          <a:xfrm>
            <a:off x="4547449" y="2850907"/>
            <a:ext cx="2356735" cy="763736"/>
            <a:chOff x="3925498" y="4212631"/>
            <a:chExt cx="2356735" cy="763736"/>
          </a:xfrm>
        </p:grpSpPr>
        <p:pic>
          <p:nvPicPr>
            <p:cNvPr id="13" name="Picture 12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F83D42E-D593-41C8-A594-4D8DEAEA5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0187" y="4212631"/>
              <a:ext cx="1476873" cy="34906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FCADCA-9888-436E-BF9E-1DA6CEDD1E7B}"/>
                </a:ext>
              </a:extLst>
            </p:cNvPr>
            <p:cNvSpPr txBox="1"/>
            <p:nvPr/>
          </p:nvSpPr>
          <p:spPr>
            <a:xfrm>
              <a:off x="3925498" y="4453147"/>
              <a:ext cx="23567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condor_schedd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21FF8F-757C-4F64-888B-DE213DAC70E4}"/>
              </a:ext>
            </a:extLst>
          </p:cNvPr>
          <p:cNvGrpSpPr/>
          <p:nvPr/>
        </p:nvGrpSpPr>
        <p:grpSpPr>
          <a:xfrm>
            <a:off x="6547402" y="2412654"/>
            <a:ext cx="1074310" cy="1357538"/>
            <a:chOff x="6020274" y="2800386"/>
            <a:chExt cx="1074310" cy="1357538"/>
          </a:xfrm>
        </p:grpSpPr>
        <p:pic>
          <p:nvPicPr>
            <p:cNvPr id="16" name="Picture 15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AF6C3104-54A7-4F99-A46E-90E3E569D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 flipH="1">
              <a:off x="6448838" y="3244132"/>
              <a:ext cx="645746" cy="913792"/>
            </a:xfrm>
            <a:prstGeom prst="rect">
              <a:avLst/>
            </a:prstGeom>
          </p:spPr>
        </p:pic>
        <p:pic>
          <p:nvPicPr>
            <p:cNvPr id="20" name="Picture 19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BEDC7A8D-F84F-45AB-9D29-4B9C201B4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 flipH="1">
              <a:off x="6237456" y="2986431"/>
              <a:ext cx="645746" cy="913792"/>
            </a:xfrm>
            <a:prstGeom prst="rect">
              <a:avLst/>
            </a:prstGeom>
          </p:spPr>
        </p:pic>
        <p:pic>
          <p:nvPicPr>
            <p:cNvPr id="18" name="Picture 17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02F82810-D367-4B43-A01F-B82135068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 flipH="1">
              <a:off x="6020274" y="2800386"/>
              <a:ext cx="645746" cy="913792"/>
            </a:xfrm>
            <a:prstGeom prst="rect">
              <a:avLst/>
            </a:prstGeom>
          </p:spPr>
        </p:pic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88482D1-1A07-4F58-8266-76C64E1A581E}"/>
              </a:ext>
            </a:extLst>
          </p:cNvPr>
          <p:cNvCxnSpPr>
            <a:endCxn id="13" idx="0"/>
          </p:cNvCxnSpPr>
          <p:nvPr/>
        </p:nvCxnSpPr>
        <p:spPr bwMode="auto">
          <a:xfrm>
            <a:off x="5400574" y="2452126"/>
            <a:ext cx="1" cy="39878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F12F9CB-48FC-400D-9046-99EE1C35A184}"/>
              </a:ext>
            </a:extLst>
          </p:cNvPr>
          <p:cNvCxnSpPr/>
          <p:nvPr/>
        </p:nvCxnSpPr>
        <p:spPr bwMode="auto">
          <a:xfrm flipV="1">
            <a:off x="6139011" y="2984360"/>
            <a:ext cx="505855" cy="207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71F00BD-77BB-4EA2-87DC-BCD1CE2D3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4573554"/>
            <a:ext cx="7679724" cy="1535145"/>
          </a:xfrm>
        </p:spPr>
        <p:txBody>
          <a:bodyPr/>
          <a:lstStyle/>
          <a:p>
            <a:pPr lvl="1"/>
            <a:r>
              <a:rPr lang="en-US" dirty="0"/>
              <a:t>Container will start up a personal HTCondor pool, and then Jupyter</a:t>
            </a:r>
          </a:p>
          <a:p>
            <a:pPr lvl="1"/>
            <a:r>
              <a:rPr lang="en-US" dirty="0" err="1"/>
              <a:t>HTMap</a:t>
            </a:r>
            <a:r>
              <a:rPr lang="en-US" dirty="0"/>
              <a:t> uses the personal pool</a:t>
            </a:r>
          </a:p>
        </p:txBody>
      </p:sp>
    </p:spTree>
    <p:extLst>
      <p:ext uri="{BB962C8B-B14F-4D97-AF65-F5344CB8AC3E}">
        <p14:creationId xmlns:p14="http://schemas.microsoft.com/office/powerpoint/2010/main" val="956000269"/>
      </p:ext>
    </p:extLst>
  </p:cSld>
  <p:clrMapOvr>
    <a:masterClrMapping/>
  </p:clrMapOvr>
</p:sld>
</file>

<file path=ppt/theme/theme1.xml><?xml version="1.0" encoding="utf-8"?>
<a:theme xmlns:a="http://schemas.openxmlformats.org/drawingml/2006/main" name="HTCondor-Presentation-Templat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HTC-Presentation-Template-4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HTCondor-Presentation-Template</Template>
  <TotalTime>30802</TotalTime>
  <Words>460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Black</vt:lpstr>
      <vt:lpstr>Times New Roman</vt:lpstr>
      <vt:lpstr>Courier New</vt:lpstr>
      <vt:lpstr>Marlett</vt:lpstr>
      <vt:lpstr>Arial</vt:lpstr>
      <vt:lpstr>Comic Sans MS</vt:lpstr>
      <vt:lpstr>HTCondor-Presentation-Template</vt:lpstr>
      <vt:lpstr>Custom Design</vt:lpstr>
      <vt:lpstr>1_CHTC-Presentation-Template-4</vt:lpstr>
      <vt:lpstr>High Throughput Computing Notebooks  </vt:lpstr>
      <vt:lpstr>Jupyter Notebook</vt:lpstr>
      <vt:lpstr>PowerPoint Presentation</vt:lpstr>
      <vt:lpstr>Can start a Jupyter instance  on your laptop</vt:lpstr>
      <vt:lpstr>Can start a Jupyter instance on a remote server</vt:lpstr>
      <vt:lpstr>Goal: Bring distributed  High Throughput Computing  into the scientific Python environment</vt:lpstr>
      <vt:lpstr>High Throughput Computing Notebook</vt:lpstr>
      <vt:lpstr>High Throughput Computing Notebook</vt:lpstr>
      <vt:lpstr>Run htc-notebook on your laptop with a personal pool</vt:lpstr>
      <vt:lpstr>Run htc-notebook on a remote server with a personal pool</vt:lpstr>
      <vt:lpstr>Run htc-notebook on a remote server with a personal pool</vt:lpstr>
      <vt:lpstr>Run on a remote server using entire site pool</vt:lpstr>
      <vt:lpstr>Run on a remote server using entire site pool</vt:lpstr>
      <vt:lpstr>Run on a remote server using entire site pool</vt:lpstr>
      <vt:lpstr>PowerPoint Presentation</vt:lpstr>
      <vt:lpstr>Thank You  Interested?  Talk to us!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HTCondor Architectrure 101</dc:title>
  <dc:creator>tannenba@cs.wisc.edu</dc:creator>
  <cp:lastModifiedBy>tannenba</cp:lastModifiedBy>
  <cp:revision>289</cp:revision>
  <dcterms:created xsi:type="dcterms:W3CDTF">2014-04-23T21:43:38Z</dcterms:created>
  <dcterms:modified xsi:type="dcterms:W3CDTF">2019-05-22T20:59:01Z</dcterms:modified>
</cp:coreProperties>
</file>