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70" r:id="rId3"/>
    <p:sldId id="258" r:id="rId4"/>
    <p:sldId id="259" r:id="rId5"/>
    <p:sldId id="260" r:id="rId6"/>
    <p:sldId id="261" r:id="rId7"/>
    <p:sldId id="262" r:id="rId8"/>
    <p:sldId id="860" r:id="rId9"/>
    <p:sldId id="861" r:id="rId10"/>
    <p:sldId id="865" r:id="rId11"/>
    <p:sldId id="868" r:id="rId12"/>
    <p:sldId id="866" r:id="rId13"/>
    <p:sldId id="867" r:id="rId14"/>
    <p:sldId id="869" r:id="rId15"/>
    <p:sldId id="880" r:id="rId16"/>
    <p:sldId id="870" r:id="rId17"/>
    <p:sldId id="872" r:id="rId18"/>
    <p:sldId id="873" r:id="rId19"/>
    <p:sldId id="878" r:id="rId20"/>
    <p:sldId id="874" r:id="rId21"/>
    <p:sldId id="884" r:id="rId22"/>
    <p:sldId id="882" r:id="rId23"/>
    <p:sldId id="883" r:id="rId24"/>
    <p:sldId id="876" r:id="rId25"/>
    <p:sldId id="885" r:id="rId26"/>
    <p:sldId id="886" r:id="rId27"/>
    <p:sldId id="887" r:id="rId28"/>
    <p:sldId id="888" r:id="rId29"/>
    <p:sldId id="889" r:id="rId30"/>
    <p:sldId id="890" r:id="rId31"/>
    <p:sldId id="891" r:id="rId32"/>
    <p:sldId id="892" r:id="rId33"/>
    <p:sldId id="893" r:id="rId34"/>
    <p:sldId id="894" r:id="rId35"/>
    <p:sldId id="895" r:id="rId36"/>
    <p:sldId id="896" r:id="rId37"/>
    <p:sldId id="897" r:id="rId38"/>
    <p:sldId id="898" r:id="rId39"/>
    <p:sldId id="89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79"/>
    <a:srgbClr val="F144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autoAdjust="0"/>
    <p:restoredTop sz="95274" autoAdjust="0"/>
  </p:normalViewPr>
  <p:slideViewPr>
    <p:cSldViewPr snapToGrid="0" snapToObjects="1">
      <p:cViewPr varScale="1">
        <p:scale>
          <a:sx n="115" d="100"/>
          <a:sy n="115" d="100"/>
        </p:scale>
        <p:origin x="336" y="184"/>
      </p:cViewPr>
      <p:guideLst/>
    </p:cSldViewPr>
  </p:slideViewPr>
  <p:notesTextViewPr>
    <p:cViewPr>
      <p:scale>
        <a:sx n="1" d="1"/>
        <a:sy n="1" d="1"/>
      </p:scale>
      <p:origin x="0" y="0"/>
    </p:cViewPr>
  </p:notesTextViewPr>
  <p:sorterViewPr>
    <p:cViewPr>
      <p:scale>
        <a:sx n="80" d="100"/>
        <a:sy n="80" d="100"/>
      </p:scale>
      <p:origin x="0" y="-403"/>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B9AD8-0054-4246-8DEF-02095A79FFFF}" type="datetimeFigureOut">
              <a:rPr lang="en-US" smtClean="0"/>
              <a:t>5/23/19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69DC7-607A-4F12-AE10-322717120E33}" type="slidenum">
              <a:rPr lang="en-US" smtClean="0"/>
              <a:t>‹#›</a:t>
            </a:fld>
            <a:endParaRPr lang="en-US"/>
          </a:p>
        </p:txBody>
      </p:sp>
    </p:spTree>
    <p:extLst>
      <p:ext uri="{BB962C8B-B14F-4D97-AF65-F5344CB8AC3E}">
        <p14:creationId xmlns:p14="http://schemas.microsoft.com/office/powerpoint/2010/main" val="344493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scitokens.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SciTokens project (</a:t>
            </a:r>
            <a:r>
              <a:rPr lang="en-US" sz="1200" b="0" i="0" u="sng" strike="noStrike" kern="1200" dirty="0">
                <a:solidFill>
                  <a:schemeClr val="tx1"/>
                </a:solidFill>
                <a:effectLst/>
                <a:latin typeface="+mn-lt"/>
                <a:ea typeface="+mn-ea"/>
                <a:cs typeface="+mn-cs"/>
                <a:hlinkClick r:id="rId3"/>
              </a:rPr>
              <a:t>https://scitokens.org</a:t>
            </a:r>
            <a:r>
              <a:rPr lang="en-US" sz="1200" b="0" i="0" u="none" strike="noStrike" kern="1200" dirty="0">
                <a:solidFill>
                  <a:schemeClr val="tx1"/>
                </a:solidFill>
                <a:effectLst/>
                <a:latin typeface="+mn-lt"/>
                <a:ea typeface="+mn-ea"/>
                <a:cs typeface="+mn-cs"/>
              </a:rPr>
              <a:t>), in collaboration with the </a:t>
            </a:r>
            <a:r>
              <a:rPr lang="en-US" sz="1200" b="0" i="0" u="none" strike="noStrike" kern="1200" dirty="0" err="1">
                <a:solidFill>
                  <a:schemeClr val="tx1"/>
                </a:solidFill>
                <a:effectLst/>
                <a:latin typeface="+mn-lt"/>
                <a:ea typeface="+mn-ea"/>
                <a:cs typeface="+mn-cs"/>
              </a:rPr>
              <a:t>HTCondor</a:t>
            </a:r>
            <a:r>
              <a:rPr lang="en-US" sz="1200" b="0" i="0" u="none" strike="noStrike" kern="1200" dirty="0">
                <a:solidFill>
                  <a:schemeClr val="tx1"/>
                </a:solidFill>
                <a:effectLst/>
                <a:latin typeface="+mn-lt"/>
                <a:ea typeface="+mn-ea"/>
                <a:cs typeface="+mn-cs"/>
              </a:rPr>
              <a:t> team, is helping to bring capability-based authorization for least-privilege access to scientific computing infrastructures using the JSON Web Token (JWT) and OAuth standards, which are already used by services like Box, Dropbox, and Google Drive. This talk will give an introduction to the SciTokens model, including an introduction to JWTs and OAuth, and will discuss motivating use cases including </a:t>
            </a:r>
            <a:r>
              <a:rPr lang="en-US" sz="1200" b="0" i="0" u="none" strike="noStrike" kern="1200" dirty="0" err="1">
                <a:solidFill>
                  <a:schemeClr val="tx1"/>
                </a:solidFill>
                <a:effectLst/>
                <a:latin typeface="+mn-lt"/>
                <a:ea typeface="+mn-ea"/>
                <a:cs typeface="+mn-cs"/>
              </a:rPr>
              <a:t>PyCBC</a:t>
            </a:r>
            <a:r>
              <a:rPr lang="en-US" sz="1200" b="0" i="0" u="none" strike="noStrike" kern="1200" dirty="0">
                <a:solidFill>
                  <a:schemeClr val="tx1"/>
                </a:solidFill>
                <a:effectLst/>
                <a:latin typeface="+mn-lt"/>
                <a:ea typeface="+mn-ea"/>
                <a:cs typeface="+mn-cs"/>
              </a:rPr>
              <a:t> workflows using </a:t>
            </a:r>
            <a:r>
              <a:rPr lang="en-US" sz="1200" b="0" i="0" u="none" strike="noStrike" kern="1200" dirty="0" err="1">
                <a:solidFill>
                  <a:schemeClr val="tx1"/>
                </a:solidFill>
                <a:effectLst/>
                <a:latin typeface="+mn-lt"/>
                <a:ea typeface="+mn-ea"/>
                <a:cs typeface="+mn-cs"/>
              </a:rPr>
              <a:t>HTCondor</a:t>
            </a:r>
            <a:r>
              <a:rPr lang="en-US" sz="1200" b="0" i="0" u="none" strike="noStrike" kern="1200" dirty="0">
                <a:solidFill>
                  <a:schemeClr val="tx1"/>
                </a:solidFill>
                <a:effectLst/>
                <a:latin typeface="+mn-lt"/>
                <a:ea typeface="+mn-ea"/>
                <a:cs typeface="+mn-cs"/>
              </a:rPr>
              <a:t> in LIGO.</a:t>
            </a:r>
            <a:endParaRPr lang="en-US" dirty="0"/>
          </a:p>
        </p:txBody>
      </p:sp>
      <p:sp>
        <p:nvSpPr>
          <p:cNvPr id="4" name="Slide Number Placeholder 3"/>
          <p:cNvSpPr>
            <a:spLocks noGrp="1"/>
          </p:cNvSpPr>
          <p:nvPr>
            <p:ph type="sldNum" sz="quarter" idx="10"/>
          </p:nvPr>
        </p:nvSpPr>
        <p:spPr/>
        <p:txBody>
          <a:bodyPr/>
          <a:lstStyle/>
          <a:p>
            <a:fld id="{9CC69DC7-607A-4F12-AE10-322717120E33}" type="slidenum">
              <a:rPr lang="en-US" smtClean="0"/>
              <a:t>1</a:t>
            </a:fld>
            <a:endParaRPr lang="en-US"/>
          </a:p>
        </p:txBody>
      </p:sp>
    </p:spTree>
    <p:extLst>
      <p:ext uri="{BB962C8B-B14F-4D97-AF65-F5344CB8AC3E}">
        <p14:creationId xmlns:p14="http://schemas.microsoft.com/office/powerpoint/2010/main" val="239352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27</a:t>
            </a:fld>
            <a:endParaRPr lang="en-US" altLang="x-none"/>
          </a:p>
        </p:txBody>
      </p:sp>
    </p:spTree>
    <p:extLst>
      <p:ext uri="{BB962C8B-B14F-4D97-AF65-F5344CB8AC3E}">
        <p14:creationId xmlns:p14="http://schemas.microsoft.com/office/powerpoint/2010/main" val="104573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28</a:t>
            </a:fld>
            <a:endParaRPr lang="en-US" altLang="x-none"/>
          </a:p>
        </p:txBody>
      </p:sp>
    </p:spTree>
    <p:extLst>
      <p:ext uri="{BB962C8B-B14F-4D97-AF65-F5344CB8AC3E}">
        <p14:creationId xmlns:p14="http://schemas.microsoft.com/office/powerpoint/2010/main" val="97870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29</a:t>
            </a:fld>
            <a:endParaRPr lang="en-US" altLang="x-none"/>
          </a:p>
        </p:txBody>
      </p:sp>
    </p:spTree>
    <p:extLst>
      <p:ext uri="{BB962C8B-B14F-4D97-AF65-F5344CB8AC3E}">
        <p14:creationId xmlns:p14="http://schemas.microsoft.com/office/powerpoint/2010/main" val="45723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30</a:t>
            </a:fld>
            <a:endParaRPr lang="en-US" altLang="x-none"/>
          </a:p>
        </p:txBody>
      </p:sp>
    </p:spTree>
    <p:extLst>
      <p:ext uri="{BB962C8B-B14F-4D97-AF65-F5344CB8AC3E}">
        <p14:creationId xmlns:p14="http://schemas.microsoft.com/office/powerpoint/2010/main" val="142693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31</a:t>
            </a:fld>
            <a:endParaRPr lang="en-US" altLang="x-none"/>
          </a:p>
        </p:txBody>
      </p:sp>
    </p:spTree>
    <p:extLst>
      <p:ext uri="{BB962C8B-B14F-4D97-AF65-F5344CB8AC3E}">
        <p14:creationId xmlns:p14="http://schemas.microsoft.com/office/powerpoint/2010/main" val="7537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32</a:t>
            </a:fld>
            <a:endParaRPr lang="en-US" altLang="x-none"/>
          </a:p>
        </p:txBody>
      </p:sp>
    </p:spTree>
    <p:extLst>
      <p:ext uri="{BB962C8B-B14F-4D97-AF65-F5344CB8AC3E}">
        <p14:creationId xmlns:p14="http://schemas.microsoft.com/office/powerpoint/2010/main" val="59493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33</a:t>
            </a:fld>
            <a:endParaRPr lang="en-US" altLang="x-none"/>
          </a:p>
        </p:txBody>
      </p:sp>
    </p:spTree>
    <p:extLst>
      <p:ext uri="{BB962C8B-B14F-4D97-AF65-F5344CB8AC3E}">
        <p14:creationId xmlns:p14="http://schemas.microsoft.com/office/powerpoint/2010/main" val="184095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99AF3-1FCC-E346-A9B3-CA4824694892}" type="slidenum">
              <a:rPr lang="en-US" altLang="x-none" smtClean="0"/>
              <a:pPr/>
              <a:t>37</a:t>
            </a:fld>
            <a:endParaRPr lang="en-US" altLang="x-none"/>
          </a:p>
        </p:txBody>
      </p:sp>
    </p:spTree>
    <p:extLst>
      <p:ext uri="{BB962C8B-B14F-4D97-AF65-F5344CB8AC3E}">
        <p14:creationId xmlns:p14="http://schemas.microsoft.com/office/powerpoint/2010/main" val="7762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FFE779"/>
            </a:gs>
            <a:gs pos="50000">
              <a:schemeClr val="tx1"/>
            </a:gs>
          </a:gsLst>
          <a:lin ang="5400000" scaled="1"/>
          <a:tileRect/>
        </a:gradFill>
        <a:effectLst/>
      </p:bgPr>
    </p:bg>
    <p:spTree>
      <p:nvGrpSpPr>
        <p:cNvPr id="1" name=""/>
        <p:cNvGrpSpPr/>
        <p:nvPr/>
      </p:nvGrpSpPr>
      <p:grpSpPr>
        <a:xfrm>
          <a:off x="0" y="0"/>
          <a:ext cx="0" cy="0"/>
          <a:chOff x="0" y="0"/>
          <a:chExt cx="0" cy="0"/>
        </a:xfrm>
      </p:grpSpPr>
      <p:sp>
        <p:nvSpPr>
          <p:cNvPr id="9" name="Rectangle 8"/>
          <p:cNvSpPr/>
          <p:nvPr/>
        </p:nvSpPr>
        <p:spPr bwMode="ltGray">
          <a:xfrm>
            <a:off x="0" y="-2518"/>
            <a:ext cx="12192000" cy="1317689"/>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680322" y="1441951"/>
            <a:ext cx="10878266" cy="2539780"/>
          </a:xfrm>
        </p:spPr>
        <p:txBody>
          <a:bodyPr anchor="b">
            <a:noAutofit/>
          </a:bodyPr>
          <a:lstStyle>
            <a:lvl1pPr algn="l">
              <a:defRPr sz="60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1" y="4200525"/>
            <a:ext cx="10878267" cy="1311200"/>
          </a:xfrm>
        </p:spPr>
        <p:txBody>
          <a:bodyPr>
            <a:normAutofit/>
          </a:bodyPr>
          <a:lstStyle>
            <a:lvl1pPr marL="0" indent="0" algn="l">
              <a:buNone/>
              <a:defRPr sz="3600" b="1" i="0">
                <a:solidFill>
                  <a:srgbClr val="F14446"/>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815388" y="5936187"/>
            <a:ext cx="2743200" cy="365125"/>
          </a:xfrm>
        </p:spPr>
        <p:txBody>
          <a:bodyPr/>
          <a:lstStyle>
            <a:lvl1pPr>
              <a:defRPr>
                <a:solidFill>
                  <a:schemeClr val="bg1"/>
                </a:solidFill>
              </a:defRPr>
            </a:lvl1pPr>
          </a:lstStyle>
          <a:p>
            <a:fld id="{78ABE3C1-DBE1-495D-B57B-2849774B866A}" type="datetimeFigureOut">
              <a:rPr lang="en-US" smtClean="0"/>
              <a:pPr/>
              <a:t>5/23/19</a:t>
            </a:fld>
            <a:endParaRPr lang="en-US" dirty="0"/>
          </a:p>
        </p:txBody>
      </p:sp>
      <p:sp>
        <p:nvSpPr>
          <p:cNvPr id="5" name="Footer Placeholder 4"/>
          <p:cNvSpPr>
            <a:spLocks noGrp="1"/>
          </p:cNvSpPr>
          <p:nvPr>
            <p:ph type="ftr" sz="quarter" idx="11"/>
          </p:nvPr>
        </p:nvSpPr>
        <p:spPr>
          <a:xfrm>
            <a:off x="680320" y="5936188"/>
            <a:ext cx="8135067" cy="365125"/>
          </a:xfr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xmlns="" id="{82894883-EF91-3D41-A7E1-37F536B25DAC}"/>
              </a:ext>
            </a:extLst>
          </p:cNvPr>
          <p:cNvPicPr>
            <a:picLocks noChangeAspect="1"/>
          </p:cNvPicPr>
          <p:nvPr userDrawn="1"/>
        </p:nvPicPr>
        <p:blipFill>
          <a:blip r:embed="rId2"/>
          <a:stretch>
            <a:fillRect/>
          </a:stretch>
        </p:blipFill>
        <p:spPr>
          <a:xfrm>
            <a:off x="8922581" y="33848"/>
            <a:ext cx="3286886" cy="12813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 name="Rectangle 9"/>
          <p:cNvSpPr/>
          <p:nvPr/>
        </p:nvSpPr>
        <p:spPr bwMode="ltGray">
          <a:xfrm>
            <a:off x="0" y="5489802"/>
            <a:ext cx="1219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80322" y="5633431"/>
            <a:ext cx="8248525" cy="544124"/>
          </a:xfrm>
        </p:spPr>
        <p:txBody>
          <a:bodyPr anchor="b">
            <a:noAutofit/>
          </a:bodyPr>
          <a:lstStyle>
            <a:lvl1pPr>
              <a:defRPr sz="36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4260701"/>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6230109"/>
            <a:ext cx="8248528" cy="45644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7550979" y="4870299"/>
            <a:ext cx="2743200" cy="365125"/>
          </a:xfrm>
        </p:spPr>
        <p:txBody>
          <a:bodyPr/>
          <a:lstStyle/>
          <a:p>
            <a:fld id="{446C117F-5CCF-4837-BE5F-2B92066CAFAF}" type="datetimeFigureOut">
              <a:rPr lang="en-US" dirty="0"/>
              <a:t>5/23/19</a:t>
            </a:fld>
            <a:endParaRPr lang="en-US" dirty="0"/>
          </a:p>
        </p:txBody>
      </p:sp>
      <p:sp>
        <p:nvSpPr>
          <p:cNvPr id="6" name="Footer Placeholder 5"/>
          <p:cNvSpPr>
            <a:spLocks noGrp="1"/>
          </p:cNvSpPr>
          <p:nvPr>
            <p:ph type="ftr" sz="quarter" idx="11"/>
          </p:nvPr>
        </p:nvSpPr>
        <p:spPr>
          <a:xfrm>
            <a:off x="680319" y="4870300"/>
            <a:ext cx="6870660" cy="365125"/>
          </a:xfrm>
        </p:spPr>
        <p:txBody>
          <a:bodyPr/>
          <a:lstStyle/>
          <a:p>
            <a:endParaRPr lang="en-US" dirty="0"/>
          </a:p>
        </p:txBody>
      </p:sp>
      <p:sp>
        <p:nvSpPr>
          <p:cNvPr id="7" name="Slide Number Placeholder 6"/>
          <p:cNvSpPr>
            <a:spLocks noGrp="1"/>
          </p:cNvSpPr>
          <p:nvPr>
            <p:ph type="sldNum" sz="quarter" idx="12"/>
          </p:nvPr>
        </p:nvSpPr>
        <p:spPr>
          <a:xfrm>
            <a:off x="10585826" y="609597"/>
            <a:ext cx="1154151" cy="1090789"/>
          </a:xfrm>
        </p:spPr>
        <p:txBody>
          <a:bodyPr/>
          <a:lstStyle/>
          <a:p>
            <a:fld id="{6D22F896-40B5-4ADD-8801-0D06FADFA095}" type="slidenum">
              <a:rPr lang="en-US" dirty="0"/>
              <a:t>‹#›</a:t>
            </a:fld>
            <a:endParaRPr lang="en-US" dirty="0"/>
          </a:p>
        </p:txBody>
      </p:sp>
      <p:pic>
        <p:nvPicPr>
          <p:cNvPr id="12" name="Picture 11">
            <a:extLst>
              <a:ext uri="{FF2B5EF4-FFF2-40B4-BE49-F238E27FC236}">
                <a16:creationId xmlns:a16="http://schemas.microsoft.com/office/drawing/2014/main" xmlns="" id="{C3E41031-9B52-6943-BD98-9DE2DBE195E0}"/>
              </a:ext>
            </a:extLst>
          </p:cNvPr>
          <p:cNvPicPr>
            <a:picLocks noChangeAspect="1"/>
          </p:cNvPicPr>
          <p:nvPr userDrawn="1"/>
        </p:nvPicPr>
        <p:blipFill>
          <a:blip r:embed="rId2"/>
          <a:stretch>
            <a:fillRect/>
          </a:stretch>
        </p:blipFill>
        <p:spPr>
          <a:xfrm>
            <a:off x="8794370" y="5533239"/>
            <a:ext cx="3286886" cy="128132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 name="Rectangle 9"/>
          <p:cNvSpPr/>
          <p:nvPr/>
        </p:nvSpPr>
        <p:spPr bwMode="ltGray">
          <a:xfrm>
            <a:off x="0" y="5489802"/>
            <a:ext cx="1219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80322" y="609597"/>
            <a:ext cx="9613858" cy="429853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680323" y="5633429"/>
            <a:ext cx="8243544" cy="1090789"/>
          </a:xfrm>
        </p:spPr>
        <p:txBody>
          <a:bodyPr anchor="ctr">
            <a:normAutofit/>
          </a:bodyPr>
          <a:lstStyle>
            <a:lvl1pPr marL="0" indent="0">
              <a:buNone/>
              <a:defRPr sz="3600" b="0" i="0">
                <a:solidFill>
                  <a:schemeClr val="tx1"/>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7552267" y="4908128"/>
            <a:ext cx="2743200" cy="365125"/>
          </a:xfrm>
        </p:spPr>
        <p:txBody>
          <a:bodyPr/>
          <a:lstStyle/>
          <a:p>
            <a:fld id="{84EB90BD-B6CE-46B7-997F-7313B992CCDC}" type="datetimeFigureOut">
              <a:rPr lang="en-US" dirty="0"/>
              <a:t>5/23/19</a:t>
            </a:fld>
            <a:endParaRPr lang="en-US" dirty="0"/>
          </a:p>
        </p:txBody>
      </p:sp>
      <p:sp>
        <p:nvSpPr>
          <p:cNvPr id="6" name="Footer Placeholder 5"/>
          <p:cNvSpPr>
            <a:spLocks noGrp="1"/>
          </p:cNvSpPr>
          <p:nvPr>
            <p:ph type="ftr" sz="quarter" idx="11"/>
          </p:nvPr>
        </p:nvSpPr>
        <p:spPr>
          <a:xfrm>
            <a:off x="680320" y="4908129"/>
            <a:ext cx="6870660" cy="365125"/>
          </a:xfrm>
        </p:spPr>
        <p:txBody>
          <a:bodyPr/>
          <a:lstStyle/>
          <a:p>
            <a:endParaRPr lang="en-US" dirty="0"/>
          </a:p>
        </p:txBody>
      </p:sp>
      <p:sp>
        <p:nvSpPr>
          <p:cNvPr id="7" name="Slide Number Placeholder 6"/>
          <p:cNvSpPr>
            <a:spLocks noGrp="1"/>
          </p:cNvSpPr>
          <p:nvPr>
            <p:ph type="sldNum" sz="quarter" idx="12"/>
          </p:nvPr>
        </p:nvSpPr>
        <p:spPr>
          <a:xfrm>
            <a:off x="10593950" y="613745"/>
            <a:ext cx="1154151" cy="1090789"/>
          </a:xfrm>
        </p:spPr>
        <p:txBody>
          <a:bodyPr/>
          <a:lstStyle/>
          <a:p>
            <a:fld id="{6D22F896-40B5-4ADD-8801-0D06FADFA095}" type="slidenum">
              <a:rPr lang="en-US" dirty="0"/>
              <a:t>‹#›</a:t>
            </a:fld>
            <a:endParaRPr lang="en-US" dirty="0"/>
          </a:p>
        </p:txBody>
      </p:sp>
      <p:pic>
        <p:nvPicPr>
          <p:cNvPr id="12" name="Picture 11">
            <a:extLst>
              <a:ext uri="{FF2B5EF4-FFF2-40B4-BE49-F238E27FC236}">
                <a16:creationId xmlns:a16="http://schemas.microsoft.com/office/drawing/2014/main" xmlns="" id="{77819F05-1F41-A34A-B957-FFC7C01882BD}"/>
              </a:ext>
            </a:extLst>
          </p:cNvPr>
          <p:cNvPicPr>
            <a:picLocks noChangeAspect="1"/>
          </p:cNvPicPr>
          <p:nvPr userDrawn="1"/>
        </p:nvPicPr>
        <p:blipFill>
          <a:blip r:embed="rId2"/>
          <a:stretch>
            <a:fillRect/>
          </a:stretch>
        </p:blipFill>
        <p:spPr>
          <a:xfrm>
            <a:off x="8794370" y="5533239"/>
            <a:ext cx="3286886" cy="128132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Rectangle 13"/>
          <p:cNvSpPr/>
          <p:nvPr/>
        </p:nvSpPr>
        <p:spPr bwMode="ltGray">
          <a:xfrm>
            <a:off x="0" y="5482185"/>
            <a:ext cx="1219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27856" y="609598"/>
            <a:ext cx="8718877" cy="3704117"/>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127856" y="4357153"/>
            <a:ext cx="8718877"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Text Placeholder 3"/>
          <p:cNvSpPr>
            <a:spLocks noGrp="1"/>
          </p:cNvSpPr>
          <p:nvPr>
            <p:ph type="body" sz="half" idx="2"/>
          </p:nvPr>
        </p:nvSpPr>
        <p:spPr>
          <a:xfrm>
            <a:off x="680323" y="5625812"/>
            <a:ext cx="8260478" cy="1090789"/>
          </a:xfrm>
        </p:spPr>
        <p:txBody>
          <a:bodyPr anchor="ctr">
            <a:normAutofit/>
          </a:bodyPr>
          <a:lstStyle>
            <a:lvl1pPr marL="0" indent="0">
              <a:buNone/>
              <a:defRPr sz="3600" b="0" i="0">
                <a:solidFill>
                  <a:schemeClr val="tx1"/>
                </a:solidFill>
                <a:latin typeface="Arial Narrow" panose="020B0604020202020204" pitchFamily="34" charset="0"/>
                <a:cs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7100888" y="4900940"/>
            <a:ext cx="2743200" cy="365125"/>
          </a:xfrm>
        </p:spPr>
        <p:txBody>
          <a:bodyPr/>
          <a:lstStyle/>
          <a:p>
            <a:fld id="{CDB9D11F-B188-461D-B23F-39381795C052}" type="datetimeFigureOut">
              <a:rPr lang="en-US" dirty="0"/>
              <a:t>5/23/19</a:t>
            </a:fld>
            <a:endParaRPr lang="en-US" dirty="0"/>
          </a:p>
        </p:txBody>
      </p:sp>
      <p:sp>
        <p:nvSpPr>
          <p:cNvPr id="6" name="Footer Placeholder 5"/>
          <p:cNvSpPr>
            <a:spLocks noGrp="1"/>
          </p:cNvSpPr>
          <p:nvPr>
            <p:ph type="ftr" sz="quarter" idx="11"/>
          </p:nvPr>
        </p:nvSpPr>
        <p:spPr>
          <a:xfrm>
            <a:off x="1127856" y="4907625"/>
            <a:ext cx="5973032" cy="365125"/>
          </a:xfrm>
        </p:spPr>
        <p:txBody>
          <a:bodyPr/>
          <a:lstStyle/>
          <a:p>
            <a:endParaRPr lang="en-US" dirty="0"/>
          </a:p>
        </p:txBody>
      </p:sp>
      <p:sp>
        <p:nvSpPr>
          <p:cNvPr id="7" name="Slide Number Placeholder 6"/>
          <p:cNvSpPr>
            <a:spLocks noGrp="1"/>
          </p:cNvSpPr>
          <p:nvPr>
            <p:ph type="sldNum" sz="quarter" idx="12"/>
          </p:nvPr>
        </p:nvSpPr>
        <p:spPr>
          <a:xfrm>
            <a:off x="10156630" y="609598"/>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pic>
        <p:nvPicPr>
          <p:cNvPr id="18" name="Picture 17">
            <a:extLst>
              <a:ext uri="{FF2B5EF4-FFF2-40B4-BE49-F238E27FC236}">
                <a16:creationId xmlns:a16="http://schemas.microsoft.com/office/drawing/2014/main" xmlns="" id="{84DCDDB2-268D-8D48-AA28-3A7FA77B2BE4}"/>
              </a:ext>
            </a:extLst>
          </p:cNvPr>
          <p:cNvPicPr>
            <a:picLocks noChangeAspect="1"/>
          </p:cNvPicPr>
          <p:nvPr userDrawn="1"/>
        </p:nvPicPr>
        <p:blipFill>
          <a:blip r:embed="rId2"/>
          <a:stretch>
            <a:fillRect/>
          </a:stretch>
        </p:blipFill>
        <p:spPr>
          <a:xfrm>
            <a:off x="8794370" y="5525622"/>
            <a:ext cx="3286886" cy="128132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1" name="Rectangle 10"/>
          <p:cNvSpPr/>
          <p:nvPr/>
        </p:nvSpPr>
        <p:spPr bwMode="ltGray">
          <a:xfrm>
            <a:off x="0" y="5489802"/>
            <a:ext cx="121920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80319" y="5628305"/>
            <a:ext cx="8235081" cy="588535"/>
          </a:xfrm>
        </p:spPr>
        <p:txBody>
          <a:bodyPr anchor="b">
            <a:normAutofit/>
          </a:bodyPr>
          <a:lstStyle>
            <a:lvl1pPr>
              <a:defRPr sz="36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80319" y="6286084"/>
            <a:ext cx="8235079" cy="502255"/>
          </a:xfrm>
        </p:spPr>
        <p:txBody>
          <a:bodyPr anchor="t"/>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7550979" y="4848641"/>
            <a:ext cx="2743200" cy="365125"/>
          </a:xfrm>
        </p:spPr>
        <p:txBody>
          <a:bodyPr/>
          <a:lstStyle/>
          <a:p>
            <a:fld id="{52E6D8D9-55A2-4063-B0F3-121F44549695}" type="datetimeFigureOut">
              <a:rPr lang="en-US" dirty="0"/>
              <a:t>5/23/19</a:t>
            </a:fld>
            <a:endParaRPr lang="en-US" dirty="0"/>
          </a:p>
        </p:txBody>
      </p:sp>
      <p:sp>
        <p:nvSpPr>
          <p:cNvPr id="6" name="Footer Placeholder 5"/>
          <p:cNvSpPr>
            <a:spLocks noGrp="1"/>
          </p:cNvSpPr>
          <p:nvPr>
            <p:ph type="ftr" sz="quarter" idx="11"/>
          </p:nvPr>
        </p:nvSpPr>
        <p:spPr>
          <a:xfrm>
            <a:off x="680319" y="4848642"/>
            <a:ext cx="6870660" cy="365125"/>
          </a:xfrm>
        </p:spPr>
        <p:txBody>
          <a:bodyPr/>
          <a:lstStyle/>
          <a:p>
            <a:endParaRPr lang="en-US" dirty="0"/>
          </a:p>
        </p:txBody>
      </p:sp>
      <p:sp>
        <p:nvSpPr>
          <p:cNvPr id="7" name="Slide Number Placeholder 6"/>
          <p:cNvSpPr>
            <a:spLocks noGrp="1"/>
          </p:cNvSpPr>
          <p:nvPr>
            <p:ph type="sldNum" sz="quarter" idx="12"/>
          </p:nvPr>
        </p:nvSpPr>
        <p:spPr>
          <a:xfrm>
            <a:off x="10437812" y="374991"/>
            <a:ext cx="1154151" cy="1090789"/>
          </a:xfrm>
        </p:spPr>
        <p:txBody>
          <a:bodyPr/>
          <a:lstStyle/>
          <a:p>
            <a:fld id="{6D22F896-40B5-4ADD-8801-0D06FADFA095}" type="slidenum">
              <a:rPr lang="en-US" dirty="0"/>
              <a:t>‹#›</a:t>
            </a:fld>
            <a:endParaRPr lang="en-US" dirty="0"/>
          </a:p>
        </p:txBody>
      </p:sp>
      <p:pic>
        <p:nvPicPr>
          <p:cNvPr id="13" name="Picture 12">
            <a:extLst>
              <a:ext uri="{FF2B5EF4-FFF2-40B4-BE49-F238E27FC236}">
                <a16:creationId xmlns:a16="http://schemas.microsoft.com/office/drawing/2014/main" xmlns="" id="{A2ACCA0D-75E8-724C-978E-8639B75BE6EB}"/>
              </a:ext>
            </a:extLst>
          </p:cNvPr>
          <p:cNvPicPr>
            <a:picLocks noChangeAspect="1"/>
          </p:cNvPicPr>
          <p:nvPr userDrawn="1"/>
        </p:nvPicPr>
        <p:blipFill>
          <a:blip r:embed="rId2"/>
          <a:stretch>
            <a:fillRect/>
          </a:stretch>
        </p:blipFill>
        <p:spPr>
          <a:xfrm>
            <a:off x="8794369" y="5533239"/>
            <a:ext cx="3286886" cy="128132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6" name="Rectangle 15"/>
          <p:cNvSpPr/>
          <p:nvPr/>
        </p:nvSpPr>
        <p:spPr bwMode="ltGray">
          <a:xfrm>
            <a:off x="0" y="0"/>
            <a:ext cx="12192000" cy="1306665"/>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Title 1"/>
          <p:cNvSpPr>
            <a:spLocks noGrp="1"/>
          </p:cNvSpPr>
          <p:nvPr>
            <p:ph type="title"/>
          </p:nvPr>
        </p:nvSpPr>
        <p:spPr>
          <a:xfrm>
            <a:off x="669221" y="143628"/>
            <a:ext cx="8253359" cy="1080938"/>
          </a:xfrm>
        </p:spPr>
        <p:txBody>
          <a:bodyP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7" name="Text Placeholder 2"/>
          <p:cNvSpPr>
            <a:spLocks noGrp="1"/>
          </p:cNvSpPr>
          <p:nvPr>
            <p:ph type="body" idx="1"/>
          </p:nvPr>
        </p:nvSpPr>
        <p:spPr>
          <a:xfrm>
            <a:off x="680321" y="1670014"/>
            <a:ext cx="3070034" cy="841447"/>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680322" y="2585205"/>
            <a:ext cx="3049702" cy="335098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75400" y="1670014"/>
            <a:ext cx="3063240" cy="841447"/>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3945470" y="2511461"/>
            <a:ext cx="3063240" cy="342472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1" name="Text Placeholder 4"/>
          <p:cNvSpPr>
            <a:spLocks noGrp="1"/>
          </p:cNvSpPr>
          <p:nvPr>
            <p:ph type="body" sz="quarter" idx="13"/>
          </p:nvPr>
        </p:nvSpPr>
        <p:spPr>
          <a:xfrm>
            <a:off x="7243531" y="1670014"/>
            <a:ext cx="3070025" cy="841447"/>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ext Placeholder 3"/>
          <p:cNvSpPr>
            <a:spLocks noGrp="1"/>
          </p:cNvSpPr>
          <p:nvPr>
            <p:ph type="body" sz="half" idx="17"/>
          </p:nvPr>
        </p:nvSpPr>
        <p:spPr>
          <a:xfrm>
            <a:off x="7224156" y="2511461"/>
            <a:ext cx="3070025" cy="342472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621006" y="5201750"/>
            <a:ext cx="1154151" cy="1090789"/>
          </a:xfrm>
        </p:spPr>
        <p:txBody>
          <a:bodyPr/>
          <a:lstStyle/>
          <a:p>
            <a:fld id="{6D22F896-40B5-4ADD-8801-0D06FADFA095}" type="slidenum">
              <a:rPr lang="en-US" dirty="0"/>
              <a:t>‹#›</a:t>
            </a:fld>
            <a:endParaRPr lang="en-US" dirty="0"/>
          </a:p>
        </p:txBody>
      </p:sp>
      <p:pic>
        <p:nvPicPr>
          <p:cNvPr id="18" name="Picture 17">
            <a:extLst>
              <a:ext uri="{FF2B5EF4-FFF2-40B4-BE49-F238E27FC236}">
                <a16:creationId xmlns:a16="http://schemas.microsoft.com/office/drawing/2014/main" xmlns="" id="{0EA940C6-E6CC-4C47-831D-8DB4BA185F74}"/>
              </a:ext>
            </a:extLst>
          </p:cNvPr>
          <p:cNvPicPr>
            <a:picLocks noChangeAspect="1"/>
          </p:cNvPicPr>
          <p:nvPr userDrawn="1"/>
        </p:nvPicPr>
        <p:blipFill>
          <a:blip r:embed="rId2"/>
          <a:stretch>
            <a:fillRect/>
          </a:stretch>
        </p:blipFill>
        <p:spPr>
          <a:xfrm>
            <a:off x="8922581" y="25342"/>
            <a:ext cx="3286886" cy="128132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17" name="Rectangle 16"/>
          <p:cNvSpPr/>
          <p:nvPr/>
        </p:nvSpPr>
        <p:spPr bwMode="ltGray">
          <a:xfrm>
            <a:off x="0" y="0"/>
            <a:ext cx="12192000" cy="1306665"/>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0" name="Title 1"/>
          <p:cNvSpPr>
            <a:spLocks noGrp="1"/>
          </p:cNvSpPr>
          <p:nvPr>
            <p:ph type="title"/>
          </p:nvPr>
        </p:nvSpPr>
        <p:spPr>
          <a:xfrm>
            <a:off x="680322" y="143628"/>
            <a:ext cx="8260478" cy="1080938"/>
          </a:xfrm>
        </p:spPr>
        <p:txBody>
          <a:bodyP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9" name="Text Placeholder 2"/>
          <p:cNvSpPr>
            <a:spLocks noGrp="1"/>
          </p:cNvSpPr>
          <p:nvPr>
            <p:ph type="body" idx="1"/>
          </p:nvPr>
        </p:nvSpPr>
        <p:spPr>
          <a:xfrm>
            <a:off x="680316" y="3171083"/>
            <a:ext cx="3049705" cy="818581"/>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680317" y="1581570"/>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055177"/>
            <a:ext cx="3049705" cy="188101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69" y="3171083"/>
            <a:ext cx="3063240" cy="818581"/>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Picture Placeholder 2"/>
          <p:cNvSpPr>
            <a:spLocks noGrp="1" noChangeAspect="1"/>
          </p:cNvSpPr>
          <p:nvPr>
            <p:ph type="pic" idx="21"/>
          </p:nvPr>
        </p:nvSpPr>
        <p:spPr>
          <a:xfrm>
            <a:off x="3945469" y="1581570"/>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055177"/>
            <a:ext cx="3067297" cy="18810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5" name="Text Placeholder 4"/>
          <p:cNvSpPr>
            <a:spLocks noGrp="1"/>
          </p:cNvSpPr>
          <p:nvPr>
            <p:ph type="body" sz="quarter" idx="13"/>
          </p:nvPr>
        </p:nvSpPr>
        <p:spPr>
          <a:xfrm>
            <a:off x="7230676" y="3171083"/>
            <a:ext cx="3063505" cy="818581"/>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7230676" y="1581570"/>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055177"/>
            <a:ext cx="3067563" cy="188100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614609" y="5210523"/>
            <a:ext cx="1154151" cy="1090789"/>
          </a:xfrm>
        </p:spPr>
        <p:txBody>
          <a:bodyPr/>
          <a:lstStyle/>
          <a:p>
            <a:fld id="{6D22F896-40B5-4ADD-8801-0D06FADFA095}" type="slidenum">
              <a:rPr lang="en-US" dirty="0"/>
              <a:t>‹#›</a:t>
            </a:fld>
            <a:endParaRPr lang="en-US" dirty="0"/>
          </a:p>
        </p:txBody>
      </p:sp>
      <p:pic>
        <p:nvPicPr>
          <p:cNvPr id="28" name="Picture 27">
            <a:extLst>
              <a:ext uri="{FF2B5EF4-FFF2-40B4-BE49-F238E27FC236}">
                <a16:creationId xmlns:a16="http://schemas.microsoft.com/office/drawing/2014/main" xmlns="" id="{9C249B1C-E063-D844-B793-D9F88AAFEB10}"/>
              </a:ext>
            </a:extLst>
          </p:cNvPr>
          <p:cNvPicPr>
            <a:picLocks noChangeAspect="1"/>
          </p:cNvPicPr>
          <p:nvPr userDrawn="1"/>
        </p:nvPicPr>
        <p:blipFill>
          <a:blip r:embed="rId2"/>
          <a:stretch>
            <a:fillRect/>
          </a:stretch>
        </p:blipFill>
        <p:spPr>
          <a:xfrm>
            <a:off x="8922581" y="25342"/>
            <a:ext cx="3286886" cy="128132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p:nvSpPr>
        <p:spPr bwMode="ltGray">
          <a:xfrm>
            <a:off x="0" y="0"/>
            <a:ext cx="12192000" cy="1306665"/>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143628"/>
            <a:ext cx="8224792" cy="1080938"/>
          </a:xfrm>
        </p:spPr>
        <p:txBody>
          <a:bodyPr>
            <a:normAutofit/>
          </a:bodyPr>
          <a:lstStyle>
            <a:lvl1pPr algn="l">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0321" y="1628775"/>
            <a:ext cx="9613861" cy="430741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FA3F48C-C7C6-4055-9F49-3777875E72AE}" type="datetimeFigureOut">
              <a:rPr lang="en-US" dirty="0"/>
              <a:t>5/23/19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85826" y="5235617"/>
            <a:ext cx="1154151" cy="1090789"/>
          </a:xfrm>
        </p:spPr>
        <p:txBody>
          <a:bodyPr/>
          <a:lstStyle/>
          <a:p>
            <a:fld id="{6D22F896-40B5-4ADD-8801-0D06FADFA095}" type="slidenum">
              <a:rPr lang="en-US" dirty="0"/>
              <a:t>‹#›</a:t>
            </a:fld>
            <a:endParaRPr lang="en-US" dirty="0"/>
          </a:p>
        </p:txBody>
      </p:sp>
      <p:pic>
        <p:nvPicPr>
          <p:cNvPr id="11" name="Picture 10">
            <a:extLst>
              <a:ext uri="{FF2B5EF4-FFF2-40B4-BE49-F238E27FC236}">
                <a16:creationId xmlns:a16="http://schemas.microsoft.com/office/drawing/2014/main" xmlns="" id="{B8A70B36-C16C-1141-AB44-B51B408C8E3A}"/>
              </a:ext>
            </a:extLst>
          </p:cNvPr>
          <p:cNvPicPr>
            <a:picLocks noChangeAspect="1"/>
          </p:cNvPicPr>
          <p:nvPr userDrawn="1"/>
        </p:nvPicPr>
        <p:blipFill>
          <a:blip r:embed="rId2"/>
          <a:stretch>
            <a:fillRect/>
          </a:stretch>
        </p:blipFill>
        <p:spPr>
          <a:xfrm>
            <a:off x="8922581" y="25342"/>
            <a:ext cx="3286886" cy="128132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7240701" y="2744901"/>
            <a:ext cx="6858000" cy="1368198"/>
          </a:xfrm>
          <a:prstGeom prst="rect">
            <a:avLst/>
          </a:prstGeom>
          <a:solidFill>
            <a:schemeClr val="bg1">
              <a:lumMod val="85000"/>
              <a:lumOff val="1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8"/>
            <a:ext cx="1073802" cy="3268136"/>
          </a:xfrm>
        </p:spPr>
        <p:txBody>
          <a:bodyPr vert="eaVert">
            <a:noAutofit/>
          </a:bodyPr>
          <a:lstStyle>
            <a:lvl1pPr>
              <a:defRPr sz="36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5/23/19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pic>
        <p:nvPicPr>
          <p:cNvPr id="9" name="Picture 8">
            <a:extLst>
              <a:ext uri="{FF2B5EF4-FFF2-40B4-BE49-F238E27FC236}">
                <a16:creationId xmlns:a16="http://schemas.microsoft.com/office/drawing/2014/main" xmlns="" id="{B9CFFAA2-26E1-8248-90F1-8F11F9390DD7}"/>
              </a:ext>
            </a:extLst>
          </p:cNvPr>
          <p:cNvPicPr>
            <a:picLocks noChangeAspect="1"/>
          </p:cNvPicPr>
          <p:nvPr userDrawn="1"/>
        </p:nvPicPr>
        <p:blipFill>
          <a:blip r:embed="rId2"/>
          <a:stretch>
            <a:fillRect/>
          </a:stretch>
        </p:blipFill>
        <p:spPr>
          <a:xfrm>
            <a:off x="9022689" y="4727205"/>
            <a:ext cx="3286886" cy="1281323"/>
          </a:xfrm>
          <a:prstGeom prst="rect">
            <a:avLst/>
          </a:prstGeom>
          <a:scene3d>
            <a:camera prst="orthographicFront">
              <a:rot lat="0" lon="0" rev="16200000"/>
            </a:camera>
            <a:lightRig rig="threePt" dir="t"/>
          </a:scene3d>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102839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33329" y="6536531"/>
            <a:ext cx="318993" cy="241102"/>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0260465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rgbClr val="FFE779"/>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17" name="Rectangle 16"/>
          <p:cNvSpPr/>
          <p:nvPr/>
        </p:nvSpPr>
        <p:spPr bwMode="ltGray">
          <a:xfrm>
            <a:off x="0" y="0"/>
            <a:ext cx="12192000" cy="1315171"/>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143628"/>
            <a:ext cx="8399884" cy="1080938"/>
          </a:xfrm>
        </p:spPr>
        <p:txBody>
          <a:bodyP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80321" y="1735778"/>
            <a:ext cx="9613861" cy="4200411"/>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DE42F4-6EEF-4EF7-8ED4-2208F0F89A08}" type="datetimeFigureOut">
              <a:rPr lang="en-US" dirty="0"/>
              <a:t>5/23/19</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xmlns="" id="{0055133D-A726-A342-A875-040F7FB90AEF}"/>
              </a:ext>
            </a:extLst>
          </p:cNvPr>
          <p:cNvPicPr>
            <a:picLocks noChangeAspect="1"/>
          </p:cNvPicPr>
          <p:nvPr userDrawn="1"/>
        </p:nvPicPr>
        <p:blipFill>
          <a:blip r:embed="rId2"/>
          <a:stretch>
            <a:fillRect/>
          </a:stretch>
        </p:blipFill>
        <p:spPr>
          <a:xfrm>
            <a:off x="8922581" y="33848"/>
            <a:ext cx="3286886" cy="1281323"/>
          </a:xfrm>
          <a:prstGeom prst="rect">
            <a:avLst/>
          </a:prstGeom>
        </p:spPr>
      </p:pic>
      <p:sp>
        <p:nvSpPr>
          <p:cNvPr id="12" name="Slide Number Placeholder 8">
            <a:extLst>
              <a:ext uri="{FF2B5EF4-FFF2-40B4-BE49-F238E27FC236}">
                <a16:creationId xmlns:a16="http://schemas.microsoft.com/office/drawing/2014/main" xmlns="" id="{E7895811-335D-1F47-822C-F4C3ED4269CE}"/>
              </a:ext>
            </a:extLst>
          </p:cNvPr>
          <p:cNvSpPr>
            <a:spLocks noGrp="1"/>
          </p:cNvSpPr>
          <p:nvPr>
            <p:ph type="sldNum" sz="quarter" idx="12"/>
          </p:nvPr>
        </p:nvSpPr>
        <p:spPr>
          <a:xfrm>
            <a:off x="10585826" y="5201752"/>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286623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0685" y="582613"/>
            <a:ext cx="2948516"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vmuser\Desktop\HTCondor_red_blk_no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1" y="1992313"/>
            <a:ext cx="36110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914400" y="3110107"/>
            <a:ext cx="10363200" cy="2438400"/>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32792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2" y="2726267"/>
            <a:ext cx="12192002" cy="1368198"/>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2869895"/>
            <a:ext cx="7904878" cy="1090788"/>
          </a:xfrm>
        </p:spPr>
        <p:txBody>
          <a:bodyPr anchor="ctr">
            <a:noAutofit/>
          </a:bodyPr>
          <a:lstStyle>
            <a:lvl1pPr algn="l">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5/23/19</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xmlns="" id="{40357EE7-8754-8F4E-9BA1-C6C7A087879F}"/>
              </a:ext>
            </a:extLst>
          </p:cNvPr>
          <p:cNvPicPr>
            <a:picLocks noChangeAspect="1"/>
          </p:cNvPicPr>
          <p:nvPr userDrawn="1"/>
        </p:nvPicPr>
        <p:blipFill>
          <a:blip r:embed="rId2"/>
          <a:stretch>
            <a:fillRect/>
          </a:stretch>
        </p:blipFill>
        <p:spPr>
          <a:xfrm>
            <a:off x="8824456" y="2775802"/>
            <a:ext cx="3286886" cy="12813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bwMode="ltGray">
          <a:xfrm>
            <a:off x="0" y="0"/>
            <a:ext cx="12192000" cy="1315171"/>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143628"/>
            <a:ext cx="8363666" cy="1080938"/>
          </a:xfrm>
        </p:spPr>
        <p:txBody>
          <a:bodyP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0320" y="1763903"/>
            <a:ext cx="4698358" cy="4172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94123" y="1763903"/>
            <a:ext cx="4700058" cy="4172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E5A6C69-6797-4E8A-BF37-F2C3751466E9}" type="datetimeFigureOut">
              <a:rPr lang="en-US" dirty="0"/>
              <a:t>5/23/19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Slide Number Placeholder 8">
            <a:extLst>
              <a:ext uri="{FF2B5EF4-FFF2-40B4-BE49-F238E27FC236}">
                <a16:creationId xmlns:a16="http://schemas.microsoft.com/office/drawing/2014/main" xmlns="" id="{E7919772-C4C1-9845-BC1D-3789DBF49960}"/>
              </a:ext>
            </a:extLst>
          </p:cNvPr>
          <p:cNvSpPr>
            <a:spLocks noGrp="1"/>
          </p:cNvSpPr>
          <p:nvPr>
            <p:ph type="sldNum" sz="quarter" idx="12"/>
          </p:nvPr>
        </p:nvSpPr>
        <p:spPr>
          <a:xfrm>
            <a:off x="10585826" y="5201752"/>
            <a:ext cx="1154151" cy="1090789"/>
          </a:xfrm>
        </p:spPr>
        <p:txBody>
          <a:bodyPr/>
          <a:lstStyle/>
          <a:p>
            <a:fld id="{6D22F896-40B5-4ADD-8801-0D06FADFA095}" type="slidenum">
              <a:rPr lang="en-US" dirty="0"/>
              <a:t>‹#›</a:t>
            </a:fld>
            <a:endParaRPr lang="en-US" dirty="0"/>
          </a:p>
        </p:txBody>
      </p:sp>
      <p:pic>
        <p:nvPicPr>
          <p:cNvPr id="11" name="Picture 10">
            <a:extLst>
              <a:ext uri="{FF2B5EF4-FFF2-40B4-BE49-F238E27FC236}">
                <a16:creationId xmlns:a16="http://schemas.microsoft.com/office/drawing/2014/main" xmlns="" id="{B4105F20-AA43-8F42-9174-A163BF04905E}"/>
              </a:ext>
            </a:extLst>
          </p:cNvPr>
          <p:cNvPicPr>
            <a:picLocks noChangeAspect="1"/>
          </p:cNvPicPr>
          <p:nvPr userDrawn="1"/>
        </p:nvPicPr>
        <p:blipFill>
          <a:blip r:embed="rId2"/>
          <a:stretch>
            <a:fillRect/>
          </a:stretch>
        </p:blipFill>
        <p:spPr>
          <a:xfrm>
            <a:off x="8922581" y="33848"/>
            <a:ext cx="3286886" cy="128132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p:nvSpPr>
        <p:spPr bwMode="ltGray">
          <a:xfrm>
            <a:off x="0" y="0"/>
            <a:ext cx="12192000" cy="1303620"/>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80321" y="143629"/>
            <a:ext cx="8363668" cy="1080937"/>
          </a:xfrm>
        </p:spPr>
        <p:txBody>
          <a:bodyP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06350" y="1668745"/>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0322" y="2360822"/>
            <a:ext cx="4698355" cy="35753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20153" y="1668745"/>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2360822"/>
            <a:ext cx="4700059" cy="35753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82014A1-A632-4878-A0D3-F52BA7563730}" type="datetimeFigureOut">
              <a:rPr lang="en-US" dirty="0"/>
              <a:t>5/23/19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585826" y="5201752"/>
            <a:ext cx="1154151" cy="1090789"/>
          </a:xfrm>
        </p:spPr>
        <p:txBody>
          <a:bodyPr/>
          <a:lstStyle/>
          <a:p>
            <a:fld id="{6D22F896-40B5-4ADD-8801-0D06FADFA095}" type="slidenum">
              <a:rPr lang="en-US" dirty="0"/>
              <a:t>‹#›</a:t>
            </a:fld>
            <a:endParaRPr lang="en-US" dirty="0"/>
          </a:p>
        </p:txBody>
      </p:sp>
      <p:pic>
        <p:nvPicPr>
          <p:cNvPr id="15" name="Picture 14">
            <a:extLst>
              <a:ext uri="{FF2B5EF4-FFF2-40B4-BE49-F238E27FC236}">
                <a16:creationId xmlns:a16="http://schemas.microsoft.com/office/drawing/2014/main" xmlns="" id="{32C39154-D01A-E744-9069-AD955E6A7C85}"/>
              </a:ext>
            </a:extLst>
          </p:cNvPr>
          <p:cNvPicPr>
            <a:picLocks noChangeAspect="1"/>
          </p:cNvPicPr>
          <p:nvPr userDrawn="1"/>
        </p:nvPicPr>
        <p:blipFill>
          <a:blip r:embed="rId2"/>
          <a:stretch>
            <a:fillRect/>
          </a:stretch>
        </p:blipFill>
        <p:spPr>
          <a:xfrm>
            <a:off x="8922581" y="25342"/>
            <a:ext cx="3286886" cy="128132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bwMode="ltGray">
          <a:xfrm>
            <a:off x="0" y="0"/>
            <a:ext cx="12192000" cy="1306665"/>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143628"/>
            <a:ext cx="8345146" cy="1080938"/>
          </a:xfrm>
        </p:spPr>
        <p:txBody>
          <a:bodyP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5/23/19</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xmlns="" id="{5437AC2F-9C35-EA41-B1E4-89A6048A11F0}"/>
              </a:ext>
            </a:extLst>
          </p:cNvPr>
          <p:cNvPicPr>
            <a:picLocks noChangeAspect="1"/>
          </p:cNvPicPr>
          <p:nvPr userDrawn="1"/>
        </p:nvPicPr>
        <p:blipFill>
          <a:blip r:embed="rId2"/>
          <a:stretch>
            <a:fillRect/>
          </a:stretch>
        </p:blipFill>
        <p:spPr>
          <a:xfrm>
            <a:off x="8922581" y="25342"/>
            <a:ext cx="3286886" cy="12813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8815389" y="0"/>
            <a:ext cx="3373436" cy="13681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585826" y="5218683"/>
            <a:ext cx="1154151" cy="1090789"/>
          </a:xfrm>
        </p:spPr>
        <p:txBody>
          <a:bodyPr/>
          <a:lstStyle/>
          <a:p>
            <a:fld id="{6D22F896-40B5-4ADD-8801-0D06FADFA095}" type="slidenum">
              <a:rPr lang="en-US" dirty="0"/>
              <a:t>‹#›</a:t>
            </a:fld>
            <a:endParaRPr lang="en-US" dirty="0"/>
          </a:p>
        </p:txBody>
      </p:sp>
      <p:pic>
        <p:nvPicPr>
          <p:cNvPr id="8" name="Picture 7">
            <a:extLst>
              <a:ext uri="{FF2B5EF4-FFF2-40B4-BE49-F238E27FC236}">
                <a16:creationId xmlns:a16="http://schemas.microsoft.com/office/drawing/2014/main" xmlns="" id="{664F7D66-73B2-764F-9CD6-081781CC3EDF}"/>
              </a:ext>
            </a:extLst>
          </p:cNvPr>
          <p:cNvPicPr>
            <a:picLocks noChangeAspect="1"/>
          </p:cNvPicPr>
          <p:nvPr userDrawn="1"/>
        </p:nvPicPr>
        <p:blipFill>
          <a:blip r:embed="rId2"/>
          <a:stretch>
            <a:fillRect/>
          </a:stretch>
        </p:blipFill>
        <p:spPr>
          <a:xfrm>
            <a:off x="8905114" y="43437"/>
            <a:ext cx="3286886" cy="128132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bwMode="ltGray">
          <a:xfrm>
            <a:off x="0" y="0"/>
            <a:ext cx="12192000" cy="1306665"/>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143627"/>
            <a:ext cx="8242259" cy="1080940"/>
          </a:xfrm>
        </p:spPr>
        <p:txBody>
          <a:bodyPr anchor="ct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685846" y="1735778"/>
            <a:ext cx="5608336" cy="42004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0322" y="1735778"/>
            <a:ext cx="3790078" cy="4200411"/>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585826" y="5210523"/>
            <a:ext cx="1154151" cy="1090789"/>
          </a:xfrm>
        </p:spPr>
        <p:txBody>
          <a:bodyPr/>
          <a:lstStyle/>
          <a:p>
            <a:fld id="{6D22F896-40B5-4ADD-8801-0D06FADFA095}" type="slidenum">
              <a:rPr lang="en-US" dirty="0"/>
              <a:t>‹#›</a:t>
            </a:fld>
            <a:endParaRPr lang="en-US" dirty="0"/>
          </a:p>
        </p:txBody>
      </p:sp>
      <p:pic>
        <p:nvPicPr>
          <p:cNvPr id="12" name="Picture 11">
            <a:extLst>
              <a:ext uri="{FF2B5EF4-FFF2-40B4-BE49-F238E27FC236}">
                <a16:creationId xmlns:a16="http://schemas.microsoft.com/office/drawing/2014/main" xmlns="" id="{63D2DA04-204A-864C-8209-6CE0A3AF0B6E}"/>
              </a:ext>
            </a:extLst>
          </p:cNvPr>
          <p:cNvPicPr>
            <a:picLocks noChangeAspect="1"/>
          </p:cNvPicPr>
          <p:nvPr userDrawn="1"/>
        </p:nvPicPr>
        <p:blipFill>
          <a:blip r:embed="rId2"/>
          <a:stretch>
            <a:fillRect/>
          </a:stretch>
        </p:blipFill>
        <p:spPr>
          <a:xfrm>
            <a:off x="8922581" y="25342"/>
            <a:ext cx="3286886" cy="12813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bwMode="ltGray">
          <a:xfrm>
            <a:off x="0" y="0"/>
            <a:ext cx="12192000" cy="1306665"/>
          </a:xfrm>
          <a:prstGeom prst="rect">
            <a:avLst/>
          </a:prstGeom>
          <a:solidFill>
            <a:schemeClr val="bg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80323" y="143628"/>
            <a:ext cx="8224791" cy="1080938"/>
          </a:xfrm>
        </p:spPr>
        <p:txBody>
          <a:bodyPr anchor="ctr">
            <a:normAutofit/>
          </a:bodyPr>
          <a:lstStyle>
            <a:lvl1pPr>
              <a:defRPr sz="4800" b="0" i="0">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868333" y="1735778"/>
            <a:ext cx="5425849" cy="4200408"/>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1735779"/>
            <a:ext cx="3876256" cy="4200410"/>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545383" y="5218683"/>
            <a:ext cx="1154151" cy="1090789"/>
          </a:xfrm>
        </p:spPr>
        <p:txBody>
          <a:bodyPr/>
          <a:lstStyle/>
          <a:p>
            <a:fld id="{6D22F896-40B5-4ADD-8801-0D06FADFA095}" type="slidenum">
              <a:rPr lang="en-US" dirty="0"/>
              <a:t>‹#›</a:t>
            </a:fld>
            <a:endParaRPr lang="en-US" dirty="0"/>
          </a:p>
        </p:txBody>
      </p:sp>
      <p:pic>
        <p:nvPicPr>
          <p:cNvPr id="12" name="Picture 11">
            <a:extLst>
              <a:ext uri="{FF2B5EF4-FFF2-40B4-BE49-F238E27FC236}">
                <a16:creationId xmlns:a16="http://schemas.microsoft.com/office/drawing/2014/main" xmlns="" id="{7C614EE9-940C-E94E-A2C9-9F8A460C3252}"/>
              </a:ext>
            </a:extLst>
          </p:cNvPr>
          <p:cNvPicPr>
            <a:picLocks noChangeAspect="1"/>
          </p:cNvPicPr>
          <p:nvPr userDrawn="1"/>
        </p:nvPicPr>
        <p:blipFill>
          <a:blip r:embed="rId2"/>
          <a:stretch>
            <a:fillRect/>
          </a:stretch>
        </p:blipFill>
        <p:spPr>
          <a:xfrm>
            <a:off x="8922581" y="25342"/>
            <a:ext cx="3286886" cy="12813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779"/>
            </a:gs>
            <a:gs pos="50000">
              <a:schemeClr val="tx1"/>
            </a:gs>
          </a:gsLst>
          <a:lin ang="5400000" scaled="1"/>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9D6E9DEC-419B-4CC5-A080-3B06BD5A8291}" type="datetimeFigureOut">
              <a:rPr lang="en-US" smtClean="0"/>
              <a:pPr/>
              <a:t>5/23/19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Lst>
  <p:hf sldNum="0" hdr="0" ftr="0" dt="0"/>
  <p:txStyles>
    <p:titleStyle>
      <a:lvl1pPr algn="l" defTabSz="914400" rtl="0" eaLnBrk="1" latinLnBrk="0" hangingPunct="1">
        <a:lnSpc>
          <a:spcPct val="90000"/>
        </a:lnSpc>
        <a:spcBef>
          <a:spcPct val="0"/>
        </a:spcBef>
        <a:buNone/>
        <a:defRPr sz="4800" b="0" i="0" kern="1200">
          <a:solidFill>
            <a:srgbClr val="F14446"/>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miller@cs.wisc.edu" TargetMode="External"/><Relationship Id="rId4" Type="http://schemas.openxmlformats.org/officeDocument/2006/relationships/hyperlink" Target="mailto:jpatton@cs.wisc.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htcondor-wiki.cs.wisc.edu/index.cgi/wik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letsencrypt.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A2A80-E2F4-7246-9091-01036A422428}"/>
              </a:ext>
            </a:extLst>
          </p:cNvPr>
          <p:cNvSpPr>
            <a:spLocks noGrp="1"/>
          </p:cNvSpPr>
          <p:nvPr>
            <p:ph type="ctrTitle"/>
          </p:nvPr>
        </p:nvSpPr>
        <p:spPr/>
        <p:txBody>
          <a:bodyPr/>
          <a:lstStyle/>
          <a:p>
            <a:r>
              <a:rPr lang="en-US" dirty="0" err="1"/>
              <a:t>SciTokens</a:t>
            </a:r>
            <a:r>
              <a:rPr lang="en-US" dirty="0"/>
              <a:t> and Credential Management</a:t>
            </a:r>
            <a:br>
              <a:rPr lang="en-US" dirty="0"/>
            </a:br>
            <a:endParaRPr lang="en-US" dirty="0"/>
          </a:p>
        </p:txBody>
      </p:sp>
      <p:sp>
        <p:nvSpPr>
          <p:cNvPr id="3" name="Subtitle 2">
            <a:extLst>
              <a:ext uri="{FF2B5EF4-FFF2-40B4-BE49-F238E27FC236}">
                <a16:creationId xmlns:a16="http://schemas.microsoft.com/office/drawing/2014/main" xmlns="" id="{130AAF4A-A8DC-8A42-B616-50D34DB83BEC}"/>
              </a:ext>
            </a:extLst>
          </p:cNvPr>
          <p:cNvSpPr>
            <a:spLocks noGrp="1"/>
          </p:cNvSpPr>
          <p:nvPr>
            <p:ph type="subTitle" idx="1"/>
          </p:nvPr>
        </p:nvSpPr>
        <p:spPr/>
        <p:txBody>
          <a:bodyPr>
            <a:normAutofit fontScale="77500" lnSpcReduction="20000"/>
          </a:bodyPr>
          <a:lstStyle/>
          <a:p>
            <a:pPr algn="ctr"/>
            <a:r>
              <a:rPr lang="en-US" b="0" dirty="0"/>
              <a:t>Zach Miller </a:t>
            </a:r>
            <a:r>
              <a:rPr lang="en-US" b="0" dirty="0">
                <a:hlinkClick r:id="rId3"/>
              </a:rPr>
              <a:t>zmiller@cs.wisc.edu</a:t>
            </a:r>
            <a:endParaRPr lang="en-US" b="0" dirty="0"/>
          </a:p>
          <a:p>
            <a:pPr algn="ctr"/>
            <a:r>
              <a:rPr lang="en-US" b="0" dirty="0"/>
              <a:t>Jason Patton </a:t>
            </a:r>
            <a:r>
              <a:rPr lang="en-US" b="0" dirty="0">
                <a:hlinkClick r:id="rId4"/>
              </a:rPr>
              <a:t>jpatton@cs.wisc.edu</a:t>
            </a:r>
            <a:endParaRPr lang="en-US" b="0" dirty="0"/>
          </a:p>
          <a:p>
            <a:pPr algn="ctr"/>
            <a:r>
              <a:rPr lang="en-US" dirty="0" err="1">
                <a:solidFill>
                  <a:schemeClr val="bg1"/>
                </a:solidFill>
              </a:rPr>
              <a:t>HTCondor</a:t>
            </a:r>
            <a:r>
              <a:rPr lang="en-US" dirty="0">
                <a:solidFill>
                  <a:schemeClr val="bg1"/>
                </a:solidFill>
              </a:rPr>
              <a:t> Week 2019</a:t>
            </a:r>
          </a:p>
          <a:p>
            <a:pPr algn="ctr"/>
            <a:endParaRPr lang="en-US" dirty="0"/>
          </a:p>
        </p:txBody>
      </p:sp>
      <p:sp>
        <p:nvSpPr>
          <p:cNvPr id="6" name="TextBox 5">
            <a:extLst>
              <a:ext uri="{FF2B5EF4-FFF2-40B4-BE49-F238E27FC236}">
                <a16:creationId xmlns:a16="http://schemas.microsoft.com/office/drawing/2014/main" xmlns="" id="{52DC0973-F9C9-4DD6-AE2D-231ECC181FDF}"/>
              </a:ext>
            </a:extLst>
          </p:cNvPr>
          <p:cNvSpPr txBox="1"/>
          <p:nvPr/>
        </p:nvSpPr>
        <p:spPr>
          <a:xfrm>
            <a:off x="680320" y="5730519"/>
            <a:ext cx="10878268" cy="923330"/>
          </a:xfrm>
          <a:prstGeom prst="rect">
            <a:avLst/>
          </a:prstGeom>
          <a:noFill/>
        </p:spPr>
        <p:txBody>
          <a:bodyPr wrap="square" rtlCol="0">
            <a:spAutoFit/>
          </a:bodyPr>
          <a:lstStyle/>
          <a:p>
            <a:r>
              <a:rPr lang="en-US" dirty="0">
                <a:solidFill>
                  <a:schemeClr val="bg1"/>
                </a:solidFill>
              </a:rPr>
              <a:t>This material is based upon work supported by the National Science Foundation under Grant No. 1738962. Any opinions, findings, and conclusions or recommendations expressed in this material are those of the author(s) and do not necessarily reflect the views of the National Science Foundation.</a:t>
            </a:r>
          </a:p>
        </p:txBody>
      </p:sp>
    </p:spTree>
    <p:extLst>
      <p:ext uri="{BB962C8B-B14F-4D97-AF65-F5344CB8AC3E}">
        <p14:creationId xmlns:p14="http://schemas.microsoft.com/office/powerpoint/2010/main" val="192722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7AF2DB3-8E51-FB49-9CFE-E2DF2A287608}"/>
              </a:ext>
            </a:extLst>
          </p:cNvPr>
          <p:cNvSpPr>
            <a:spLocks noGrp="1"/>
          </p:cNvSpPr>
          <p:nvPr>
            <p:ph idx="1"/>
          </p:nvPr>
        </p:nvSpPr>
        <p:spPr/>
        <p:txBody>
          <a:bodyPr/>
          <a:lstStyle/>
          <a:p>
            <a:r>
              <a:rPr lang="en-US" dirty="0"/>
              <a:t>In the old “Kerberos Mode”, the </a:t>
            </a:r>
            <a:r>
              <a:rPr lang="en-US" dirty="0" err="1"/>
              <a:t>CredD</a:t>
            </a:r>
            <a:r>
              <a:rPr lang="en-US" dirty="0"/>
              <a:t> would only hold one credential per user.</a:t>
            </a:r>
          </a:p>
          <a:p>
            <a:endParaRPr lang="en-US" dirty="0"/>
          </a:p>
          <a:p>
            <a:r>
              <a:rPr lang="en-US" dirty="0"/>
              <a:t>The </a:t>
            </a:r>
            <a:r>
              <a:rPr lang="en-US" dirty="0" err="1"/>
              <a:t>CredD</a:t>
            </a:r>
            <a:r>
              <a:rPr lang="en-US" dirty="0"/>
              <a:t> in “OAuth Mode” can now hold multiple credentials per user</a:t>
            </a:r>
          </a:p>
          <a:p>
            <a:endParaRPr lang="en-US" dirty="0"/>
          </a:p>
          <a:p>
            <a:r>
              <a:rPr lang="en-US" dirty="0"/>
              <a:t>I’m skipping the internals for this talk and focusing more on the higher-level concepts, but please come talk to me if you are curious or have questions.</a:t>
            </a:r>
          </a:p>
        </p:txBody>
      </p:sp>
      <p:sp>
        <p:nvSpPr>
          <p:cNvPr id="3" name="Title 2">
            <a:extLst>
              <a:ext uri="{FF2B5EF4-FFF2-40B4-BE49-F238E27FC236}">
                <a16:creationId xmlns:a16="http://schemas.microsoft.com/office/drawing/2014/main" xmlns="" id="{5C78C19F-1A00-6F4E-9938-90037D0D090A}"/>
              </a:ext>
            </a:extLst>
          </p:cNvPr>
          <p:cNvSpPr>
            <a:spLocks noGrp="1"/>
          </p:cNvSpPr>
          <p:nvPr>
            <p:ph type="title"/>
          </p:nvPr>
        </p:nvSpPr>
        <p:spPr/>
        <p:txBody>
          <a:bodyPr/>
          <a:lstStyle/>
          <a:p>
            <a:r>
              <a:rPr lang="en-US" dirty="0" err="1"/>
              <a:t>CredD</a:t>
            </a:r>
            <a:endParaRPr lang="en-US" dirty="0"/>
          </a:p>
        </p:txBody>
      </p:sp>
      <p:sp>
        <p:nvSpPr>
          <p:cNvPr id="4" name="Slide Number Placeholder 3">
            <a:extLst>
              <a:ext uri="{FF2B5EF4-FFF2-40B4-BE49-F238E27FC236}">
                <a16:creationId xmlns:a16="http://schemas.microsoft.com/office/drawing/2014/main" xmlns="" id="{2F73E8A1-D576-D944-B889-DB2BBD571E79}"/>
              </a:ext>
            </a:extLst>
          </p:cNvPr>
          <p:cNvSpPr>
            <a:spLocks noGrp="1"/>
          </p:cNvSpPr>
          <p:nvPr>
            <p:ph type="sldNum" sz="quarter" idx="10"/>
          </p:nvPr>
        </p:nvSpPr>
        <p:spPr/>
        <p:txBody>
          <a:bodyPr/>
          <a:lstStyle/>
          <a:p>
            <a:fld id="{32AD9E1F-125A-E447-8513-F6B74D5EB355}" type="slidenum">
              <a:rPr lang="en-US" altLang="en-US" smtClean="0"/>
              <a:pPr/>
              <a:t>10</a:t>
            </a:fld>
            <a:endParaRPr lang="en-US" altLang="en-US"/>
          </a:p>
        </p:txBody>
      </p:sp>
    </p:spTree>
    <p:extLst>
      <p:ext uri="{BB962C8B-B14F-4D97-AF65-F5344CB8AC3E}">
        <p14:creationId xmlns:p14="http://schemas.microsoft.com/office/powerpoint/2010/main" val="307751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758AF87-862C-0341-958C-AEEE65AC189F}"/>
              </a:ext>
            </a:extLst>
          </p:cNvPr>
          <p:cNvSpPr>
            <a:spLocks noGrp="1"/>
          </p:cNvSpPr>
          <p:nvPr>
            <p:ph idx="1"/>
          </p:nvPr>
        </p:nvSpPr>
        <p:spPr/>
        <p:txBody>
          <a:bodyPr>
            <a:normAutofit lnSpcReduction="10000"/>
          </a:bodyPr>
          <a:lstStyle/>
          <a:p>
            <a:r>
              <a:rPr lang="en-US" dirty="0"/>
              <a:t>Okay… back to OAuth mode!</a:t>
            </a:r>
          </a:p>
          <a:p>
            <a:r>
              <a:rPr lang="en-US" dirty="0"/>
              <a:t>The </a:t>
            </a:r>
            <a:r>
              <a:rPr lang="en-US" dirty="0" err="1"/>
              <a:t>CredD</a:t>
            </a:r>
            <a:r>
              <a:rPr lang="en-US" dirty="0"/>
              <a:t> in “OAuth Mode” can now hold multiple credentials per user</a:t>
            </a:r>
          </a:p>
          <a:p>
            <a:r>
              <a:rPr lang="en-US" dirty="0"/>
              <a:t>These can be tokens from different services:</a:t>
            </a:r>
          </a:p>
          <a:p>
            <a:pPr lvl="1"/>
            <a:r>
              <a:rPr lang="en-US" dirty="0" err="1"/>
              <a:t>scitokens</a:t>
            </a:r>
            <a:endParaRPr lang="en-US" dirty="0"/>
          </a:p>
          <a:p>
            <a:pPr lvl="1"/>
            <a:r>
              <a:rPr lang="en-US" dirty="0" err="1"/>
              <a:t>box.com</a:t>
            </a:r>
            <a:endParaRPr lang="en-US" dirty="0"/>
          </a:p>
          <a:p>
            <a:r>
              <a:rPr lang="en-US" dirty="0"/>
              <a:t>There can be different scopes (permissions) for the same service:</a:t>
            </a:r>
          </a:p>
          <a:p>
            <a:pPr lvl="1"/>
            <a:r>
              <a:rPr lang="en-US" dirty="0" err="1"/>
              <a:t>scitokens_uw_read_zmiller</a:t>
            </a:r>
            <a:endParaRPr lang="en-US" dirty="0"/>
          </a:p>
          <a:p>
            <a:pPr lvl="1"/>
            <a:r>
              <a:rPr lang="en-US" dirty="0" err="1"/>
              <a:t>scitokens_uw_write_jpatton</a:t>
            </a:r>
            <a:endParaRPr lang="en-US" dirty="0"/>
          </a:p>
          <a:p>
            <a:pPr marL="457200" lvl="1" indent="0">
              <a:buNone/>
            </a:pPr>
            <a:endParaRPr lang="en-US" dirty="0"/>
          </a:p>
        </p:txBody>
      </p:sp>
      <p:sp>
        <p:nvSpPr>
          <p:cNvPr id="3" name="Title 2">
            <a:extLst>
              <a:ext uri="{FF2B5EF4-FFF2-40B4-BE49-F238E27FC236}">
                <a16:creationId xmlns:a16="http://schemas.microsoft.com/office/drawing/2014/main" xmlns="" id="{256DB11B-4F9C-044C-8EEB-5E5158BF1BDB}"/>
              </a:ext>
            </a:extLst>
          </p:cNvPr>
          <p:cNvSpPr>
            <a:spLocks noGrp="1"/>
          </p:cNvSpPr>
          <p:nvPr>
            <p:ph type="title"/>
          </p:nvPr>
        </p:nvSpPr>
        <p:spPr/>
        <p:txBody>
          <a:bodyPr/>
          <a:lstStyle/>
          <a:p>
            <a:r>
              <a:rPr lang="en-US" dirty="0" err="1"/>
              <a:t>CredD</a:t>
            </a:r>
            <a:endParaRPr lang="en-US" dirty="0"/>
          </a:p>
        </p:txBody>
      </p:sp>
      <p:sp>
        <p:nvSpPr>
          <p:cNvPr id="4" name="Slide Number Placeholder 3">
            <a:extLst>
              <a:ext uri="{FF2B5EF4-FFF2-40B4-BE49-F238E27FC236}">
                <a16:creationId xmlns:a16="http://schemas.microsoft.com/office/drawing/2014/main" xmlns="" id="{949572EE-23F9-0B47-8D2C-5513A05B933B}"/>
              </a:ext>
            </a:extLst>
          </p:cNvPr>
          <p:cNvSpPr>
            <a:spLocks noGrp="1"/>
          </p:cNvSpPr>
          <p:nvPr>
            <p:ph type="sldNum" sz="quarter" idx="10"/>
          </p:nvPr>
        </p:nvSpPr>
        <p:spPr/>
        <p:txBody>
          <a:bodyPr/>
          <a:lstStyle/>
          <a:p>
            <a:fld id="{32AD9E1F-125A-E447-8513-F6B74D5EB355}" type="slidenum">
              <a:rPr lang="en-US" altLang="en-US" smtClean="0"/>
              <a:pPr/>
              <a:t>11</a:t>
            </a:fld>
            <a:endParaRPr lang="en-US" altLang="en-US"/>
          </a:p>
        </p:txBody>
      </p:sp>
    </p:spTree>
    <p:extLst>
      <p:ext uri="{BB962C8B-B14F-4D97-AF65-F5344CB8AC3E}">
        <p14:creationId xmlns:p14="http://schemas.microsoft.com/office/powerpoint/2010/main" val="241473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DC91105-B1BB-4F42-B9D7-995C8AAB4E9A}"/>
              </a:ext>
            </a:extLst>
          </p:cNvPr>
          <p:cNvSpPr>
            <a:spLocks noGrp="1"/>
          </p:cNvSpPr>
          <p:nvPr>
            <p:ph idx="1"/>
          </p:nvPr>
        </p:nvSpPr>
        <p:spPr/>
        <p:txBody>
          <a:bodyPr/>
          <a:lstStyle/>
          <a:p>
            <a:r>
              <a:rPr lang="en-US" dirty="0"/>
              <a:t>The user defines the tokens they need and the names (handles) and scopes in their submit file</a:t>
            </a:r>
          </a:p>
          <a:p>
            <a:endParaRPr lang="en-US" dirty="0"/>
          </a:p>
          <a:p>
            <a:r>
              <a:rPr lang="en-US" dirty="0"/>
              <a:t>Jason will describe and demo that later…</a:t>
            </a:r>
          </a:p>
          <a:p>
            <a:pPr lvl="1"/>
            <a:r>
              <a:rPr lang="en-US" dirty="0"/>
              <a:t>w00t! DEMO! </a:t>
            </a:r>
            <a:r>
              <a:rPr lang="en-US" dirty="0">
                <a:sym typeface="Wingdings" pitchFamily="2" charset="2"/>
              </a:rPr>
              <a:t></a:t>
            </a:r>
            <a:endParaRPr lang="en-US" dirty="0"/>
          </a:p>
        </p:txBody>
      </p:sp>
      <p:sp>
        <p:nvSpPr>
          <p:cNvPr id="3" name="Title 2">
            <a:extLst>
              <a:ext uri="{FF2B5EF4-FFF2-40B4-BE49-F238E27FC236}">
                <a16:creationId xmlns:a16="http://schemas.microsoft.com/office/drawing/2014/main" xmlns="" id="{63983DFA-CF5E-674D-A0B9-E04C1C83DC02}"/>
              </a:ext>
            </a:extLst>
          </p:cNvPr>
          <p:cNvSpPr>
            <a:spLocks noGrp="1"/>
          </p:cNvSpPr>
          <p:nvPr>
            <p:ph type="title"/>
          </p:nvPr>
        </p:nvSpPr>
        <p:spPr/>
        <p:txBody>
          <a:bodyPr/>
          <a:lstStyle/>
          <a:p>
            <a:r>
              <a:rPr lang="en-US" dirty="0" err="1"/>
              <a:t>CredD</a:t>
            </a:r>
            <a:endParaRPr lang="en-US" dirty="0"/>
          </a:p>
        </p:txBody>
      </p:sp>
      <p:sp>
        <p:nvSpPr>
          <p:cNvPr id="4" name="Slide Number Placeholder 3">
            <a:extLst>
              <a:ext uri="{FF2B5EF4-FFF2-40B4-BE49-F238E27FC236}">
                <a16:creationId xmlns:a16="http://schemas.microsoft.com/office/drawing/2014/main" xmlns="" id="{23B8D9BC-0324-7047-B019-0A9AD705CD57}"/>
              </a:ext>
            </a:extLst>
          </p:cNvPr>
          <p:cNvSpPr>
            <a:spLocks noGrp="1"/>
          </p:cNvSpPr>
          <p:nvPr>
            <p:ph type="sldNum" sz="quarter" idx="10"/>
          </p:nvPr>
        </p:nvSpPr>
        <p:spPr/>
        <p:txBody>
          <a:bodyPr/>
          <a:lstStyle/>
          <a:p>
            <a:fld id="{32AD9E1F-125A-E447-8513-F6B74D5EB355}" type="slidenum">
              <a:rPr lang="en-US" altLang="en-US" smtClean="0"/>
              <a:pPr/>
              <a:t>12</a:t>
            </a:fld>
            <a:endParaRPr lang="en-US" altLang="en-US"/>
          </a:p>
        </p:txBody>
      </p:sp>
    </p:spTree>
    <p:extLst>
      <p:ext uri="{BB962C8B-B14F-4D97-AF65-F5344CB8AC3E}">
        <p14:creationId xmlns:p14="http://schemas.microsoft.com/office/powerpoint/2010/main" val="328179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E45CEE5-8221-D848-84A7-0D31E6A1011E}"/>
              </a:ext>
            </a:extLst>
          </p:cNvPr>
          <p:cNvSpPr>
            <a:spLocks noGrp="1"/>
          </p:cNvSpPr>
          <p:nvPr>
            <p:ph idx="1"/>
          </p:nvPr>
        </p:nvSpPr>
        <p:spPr/>
        <p:txBody>
          <a:bodyPr/>
          <a:lstStyle/>
          <a:p>
            <a:r>
              <a:rPr lang="en-US" dirty="0"/>
              <a:t>The </a:t>
            </a:r>
            <a:r>
              <a:rPr lang="en-US" dirty="0" err="1"/>
              <a:t>CredD</a:t>
            </a:r>
            <a:r>
              <a:rPr lang="en-US" dirty="0"/>
              <a:t> itself deals with the secure storage and retrieval of the the credentials</a:t>
            </a:r>
          </a:p>
          <a:p>
            <a:endParaRPr lang="en-US" dirty="0"/>
          </a:p>
          <a:p>
            <a:r>
              <a:rPr lang="en-US" dirty="0"/>
              <a:t>It does NOT know or understand the contents of the credentials – they are opaque to the </a:t>
            </a:r>
            <a:r>
              <a:rPr lang="en-US" dirty="0" err="1"/>
              <a:t>CredD</a:t>
            </a:r>
            <a:endParaRPr lang="en-US" dirty="0"/>
          </a:p>
          <a:p>
            <a:endParaRPr lang="en-US" dirty="0"/>
          </a:p>
          <a:p>
            <a:r>
              <a:rPr lang="en-US" dirty="0"/>
              <a:t>Another component is in charge of understanding and manipulating OAuth tokens: the </a:t>
            </a:r>
            <a:r>
              <a:rPr lang="en-US" sz="4000" b="1" dirty="0" err="1"/>
              <a:t>CredMon</a:t>
            </a:r>
            <a:endParaRPr lang="en-US" sz="4000" b="1" dirty="0"/>
          </a:p>
        </p:txBody>
      </p:sp>
      <p:sp>
        <p:nvSpPr>
          <p:cNvPr id="3" name="Title 2">
            <a:extLst>
              <a:ext uri="{FF2B5EF4-FFF2-40B4-BE49-F238E27FC236}">
                <a16:creationId xmlns:a16="http://schemas.microsoft.com/office/drawing/2014/main" xmlns="" id="{5A1973E5-1799-034A-9E3F-BBB5166803B3}"/>
              </a:ext>
            </a:extLst>
          </p:cNvPr>
          <p:cNvSpPr>
            <a:spLocks noGrp="1"/>
          </p:cNvSpPr>
          <p:nvPr>
            <p:ph type="title"/>
          </p:nvPr>
        </p:nvSpPr>
        <p:spPr/>
        <p:txBody>
          <a:bodyPr/>
          <a:lstStyle/>
          <a:p>
            <a:r>
              <a:rPr lang="en-US" dirty="0" err="1"/>
              <a:t>CredD</a:t>
            </a:r>
            <a:endParaRPr lang="en-US" dirty="0"/>
          </a:p>
        </p:txBody>
      </p:sp>
      <p:sp>
        <p:nvSpPr>
          <p:cNvPr id="4" name="Slide Number Placeholder 3">
            <a:extLst>
              <a:ext uri="{FF2B5EF4-FFF2-40B4-BE49-F238E27FC236}">
                <a16:creationId xmlns:a16="http://schemas.microsoft.com/office/drawing/2014/main" xmlns="" id="{99F8916F-4DB7-7849-AFE9-0EDD92D7818B}"/>
              </a:ext>
            </a:extLst>
          </p:cNvPr>
          <p:cNvSpPr>
            <a:spLocks noGrp="1"/>
          </p:cNvSpPr>
          <p:nvPr>
            <p:ph type="sldNum" sz="quarter" idx="10"/>
          </p:nvPr>
        </p:nvSpPr>
        <p:spPr/>
        <p:txBody>
          <a:bodyPr/>
          <a:lstStyle/>
          <a:p>
            <a:fld id="{32AD9E1F-125A-E447-8513-F6B74D5EB355}" type="slidenum">
              <a:rPr lang="en-US" altLang="en-US" smtClean="0"/>
              <a:pPr/>
              <a:t>13</a:t>
            </a:fld>
            <a:endParaRPr lang="en-US" altLang="en-US"/>
          </a:p>
        </p:txBody>
      </p:sp>
    </p:spTree>
    <p:extLst>
      <p:ext uri="{BB962C8B-B14F-4D97-AF65-F5344CB8AC3E}">
        <p14:creationId xmlns:p14="http://schemas.microsoft.com/office/powerpoint/2010/main" val="76313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1E2898A-A834-4A43-BDB7-75518269FBB8}"/>
              </a:ext>
            </a:extLst>
          </p:cNvPr>
          <p:cNvSpPr>
            <a:spLocks noGrp="1"/>
          </p:cNvSpPr>
          <p:nvPr>
            <p:ph idx="1"/>
          </p:nvPr>
        </p:nvSpPr>
        <p:spPr/>
        <p:txBody>
          <a:bodyPr/>
          <a:lstStyle/>
          <a:p>
            <a:r>
              <a:rPr lang="en-US" dirty="0"/>
              <a:t>Responsible for obtaining tokens by talking to the various services</a:t>
            </a:r>
          </a:p>
          <a:p>
            <a:endParaRPr lang="en-US" dirty="0"/>
          </a:p>
          <a:p>
            <a:r>
              <a:rPr lang="en-US" dirty="0"/>
              <a:t>Monitors the existing tokens and knows how to refresh them</a:t>
            </a:r>
          </a:p>
          <a:p>
            <a:endParaRPr lang="en-US" dirty="0"/>
          </a:p>
          <a:p>
            <a:r>
              <a:rPr lang="en-US" dirty="0"/>
              <a:t>Receives signals from the </a:t>
            </a:r>
            <a:r>
              <a:rPr lang="en-US" dirty="0" err="1"/>
              <a:t>CredD</a:t>
            </a:r>
            <a:r>
              <a:rPr lang="en-US" dirty="0"/>
              <a:t> when there is potentially new work for it do do</a:t>
            </a:r>
          </a:p>
        </p:txBody>
      </p:sp>
      <p:sp>
        <p:nvSpPr>
          <p:cNvPr id="3" name="Title 2">
            <a:extLst>
              <a:ext uri="{FF2B5EF4-FFF2-40B4-BE49-F238E27FC236}">
                <a16:creationId xmlns:a16="http://schemas.microsoft.com/office/drawing/2014/main" xmlns="" id="{57226304-6670-AC40-9CA7-04AB4363B8A2}"/>
              </a:ext>
            </a:extLst>
          </p:cNvPr>
          <p:cNvSpPr>
            <a:spLocks noGrp="1"/>
          </p:cNvSpPr>
          <p:nvPr>
            <p:ph type="title"/>
          </p:nvPr>
        </p:nvSpPr>
        <p:spPr/>
        <p:txBody>
          <a:bodyPr/>
          <a:lstStyle/>
          <a:p>
            <a:r>
              <a:rPr lang="en-US" dirty="0" err="1"/>
              <a:t>CredMon</a:t>
            </a:r>
            <a:endParaRPr lang="en-US" dirty="0"/>
          </a:p>
        </p:txBody>
      </p:sp>
      <p:sp>
        <p:nvSpPr>
          <p:cNvPr id="4" name="Slide Number Placeholder 3">
            <a:extLst>
              <a:ext uri="{FF2B5EF4-FFF2-40B4-BE49-F238E27FC236}">
                <a16:creationId xmlns:a16="http://schemas.microsoft.com/office/drawing/2014/main" xmlns="" id="{A0EFAA38-50C1-1F42-883E-5BC6583ED7D9}"/>
              </a:ext>
            </a:extLst>
          </p:cNvPr>
          <p:cNvSpPr>
            <a:spLocks noGrp="1"/>
          </p:cNvSpPr>
          <p:nvPr>
            <p:ph type="sldNum" sz="quarter" idx="10"/>
          </p:nvPr>
        </p:nvSpPr>
        <p:spPr/>
        <p:txBody>
          <a:bodyPr/>
          <a:lstStyle/>
          <a:p>
            <a:fld id="{32AD9E1F-125A-E447-8513-F6B74D5EB355}" type="slidenum">
              <a:rPr lang="en-US" altLang="en-US" smtClean="0"/>
              <a:pPr/>
              <a:t>14</a:t>
            </a:fld>
            <a:endParaRPr lang="en-US" altLang="en-US"/>
          </a:p>
        </p:txBody>
      </p:sp>
    </p:spTree>
    <p:extLst>
      <p:ext uri="{BB962C8B-B14F-4D97-AF65-F5344CB8AC3E}">
        <p14:creationId xmlns:p14="http://schemas.microsoft.com/office/powerpoint/2010/main" val="187352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DBD75-7028-4D72-A149-24F56FEB044B}"/>
              </a:ext>
            </a:extLst>
          </p:cNvPr>
          <p:cNvSpPr>
            <a:spLocks noGrp="1"/>
          </p:cNvSpPr>
          <p:nvPr>
            <p:ph type="title"/>
          </p:nvPr>
        </p:nvSpPr>
        <p:spPr/>
        <p:txBody>
          <a:bodyPr/>
          <a:lstStyle/>
          <a:p>
            <a:r>
              <a:rPr lang="en-US" dirty="0"/>
              <a:t>Architecture</a:t>
            </a:r>
          </a:p>
        </p:txBody>
      </p:sp>
      <p:sp>
        <p:nvSpPr>
          <p:cNvPr id="106" name="Rectangle 105">
            <a:extLst>
              <a:ext uri="{FF2B5EF4-FFF2-40B4-BE49-F238E27FC236}">
                <a16:creationId xmlns:a16="http://schemas.microsoft.com/office/drawing/2014/main" xmlns="" id="{257595BC-E02D-4473-8AF3-7305B9D4A8CF}"/>
              </a:ext>
            </a:extLst>
          </p:cNvPr>
          <p:cNvSpPr/>
          <p:nvPr/>
        </p:nvSpPr>
        <p:spPr>
          <a:xfrm>
            <a:off x="937351" y="2399394"/>
            <a:ext cx="3200400" cy="4043187"/>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Job Submission</a:t>
            </a:r>
          </a:p>
        </p:txBody>
      </p:sp>
      <p:sp>
        <p:nvSpPr>
          <p:cNvPr id="107" name="Rectangle 106">
            <a:extLst>
              <a:ext uri="{FF2B5EF4-FFF2-40B4-BE49-F238E27FC236}">
                <a16:creationId xmlns:a16="http://schemas.microsoft.com/office/drawing/2014/main" xmlns="" id="{9ED542AE-B593-44E3-80A7-E4983EE848FF}"/>
              </a:ext>
            </a:extLst>
          </p:cNvPr>
          <p:cNvSpPr/>
          <p:nvPr/>
        </p:nvSpPr>
        <p:spPr>
          <a:xfrm>
            <a:off x="4538771" y="2399394"/>
            <a:ext cx="3200400" cy="4043188"/>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Job Execution</a:t>
            </a:r>
          </a:p>
        </p:txBody>
      </p:sp>
      <p:sp>
        <p:nvSpPr>
          <p:cNvPr id="108" name="Rectangle 107">
            <a:extLst>
              <a:ext uri="{FF2B5EF4-FFF2-40B4-BE49-F238E27FC236}">
                <a16:creationId xmlns:a16="http://schemas.microsoft.com/office/drawing/2014/main" xmlns="" id="{FF9AC569-D4E9-418E-A9ED-22ABD38D277A}"/>
              </a:ext>
            </a:extLst>
          </p:cNvPr>
          <p:cNvSpPr/>
          <p:nvPr/>
        </p:nvSpPr>
        <p:spPr>
          <a:xfrm>
            <a:off x="8199400" y="4291116"/>
            <a:ext cx="3200400" cy="2151466"/>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Data Access</a:t>
            </a:r>
          </a:p>
        </p:txBody>
      </p:sp>
      <p:sp>
        <p:nvSpPr>
          <p:cNvPr id="109" name="Oval 108">
            <a:extLst>
              <a:ext uri="{FF2B5EF4-FFF2-40B4-BE49-F238E27FC236}">
                <a16:creationId xmlns:a16="http://schemas.microsoft.com/office/drawing/2014/main" xmlns="" id="{24211202-4EF4-44D6-8F91-B264368E184E}"/>
              </a:ext>
            </a:extLst>
          </p:cNvPr>
          <p:cNvSpPr/>
          <p:nvPr/>
        </p:nvSpPr>
        <p:spPr>
          <a:xfrm>
            <a:off x="1250618" y="2771798"/>
            <a:ext cx="2573866"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condor_submit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xmlns="" id="{3122FE73-2AF7-4D36-955C-2C2B50CAFAFC}"/>
              </a:ext>
            </a:extLst>
          </p:cNvPr>
          <p:cNvSpPr/>
          <p:nvPr/>
        </p:nvSpPr>
        <p:spPr>
          <a:xfrm>
            <a:off x="1250616" y="3732933"/>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condor_schedd</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xmlns="" id="{7F0B4E54-B97E-44E3-94AC-F7538F43D7E7}"/>
              </a:ext>
            </a:extLst>
          </p:cNvPr>
          <p:cNvSpPr/>
          <p:nvPr/>
        </p:nvSpPr>
        <p:spPr>
          <a:xfrm>
            <a:off x="1259084" y="4674758"/>
            <a:ext cx="2565400"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condor_credd</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err="1">
                <a:solidFill>
                  <a:prstClr val="black"/>
                </a:solidFill>
                <a:latin typeface="Calibri" panose="020F0502020204030204"/>
              </a:rPr>
              <a:t>credmon</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xmlns="" id="{42E8D4E4-4E0E-4B78-9469-C8CD4B1939CB}"/>
              </a:ext>
            </a:extLst>
          </p:cNvPr>
          <p:cNvSpPr/>
          <p:nvPr/>
        </p:nvSpPr>
        <p:spPr>
          <a:xfrm>
            <a:off x="1250616" y="5626238"/>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condor_shadow</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xmlns="" id="{E8CF2B00-78FC-483E-B25F-D1FD903ED4AB}"/>
              </a:ext>
            </a:extLst>
          </p:cNvPr>
          <p:cNvSpPr/>
          <p:nvPr/>
        </p:nvSpPr>
        <p:spPr>
          <a:xfrm>
            <a:off x="4820603" y="2771798"/>
            <a:ext cx="2565406"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condor_startd</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xmlns="" id="{8F6CD4E8-21F8-44F7-9E92-11D1E31D6DA1}"/>
              </a:ext>
            </a:extLst>
          </p:cNvPr>
          <p:cNvSpPr/>
          <p:nvPr/>
        </p:nvSpPr>
        <p:spPr>
          <a:xfrm>
            <a:off x="4820603" y="3723278"/>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condor_starter</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xmlns="" id="{7FCB0665-0613-46BB-AFB7-6634313ECE1E}"/>
              </a:ext>
            </a:extLst>
          </p:cNvPr>
          <p:cNvSpPr/>
          <p:nvPr/>
        </p:nvSpPr>
        <p:spPr>
          <a:xfrm>
            <a:off x="4820603" y="4674759"/>
            <a:ext cx="2565405"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User’s job</a:t>
            </a:r>
          </a:p>
        </p:txBody>
      </p:sp>
      <p:sp>
        <p:nvSpPr>
          <p:cNvPr id="116" name="Oval 115">
            <a:extLst>
              <a:ext uri="{FF2B5EF4-FFF2-40B4-BE49-F238E27FC236}">
                <a16:creationId xmlns:a16="http://schemas.microsoft.com/office/drawing/2014/main" xmlns="" id="{1B5598EC-D1EB-4E9C-8397-4EB072C1762F}"/>
              </a:ext>
            </a:extLst>
          </p:cNvPr>
          <p:cNvSpPr/>
          <p:nvPr/>
        </p:nvSpPr>
        <p:spPr>
          <a:xfrm>
            <a:off x="8479260" y="1989738"/>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Token Server</a:t>
            </a:r>
          </a:p>
        </p:txBody>
      </p:sp>
      <p:sp>
        <p:nvSpPr>
          <p:cNvPr id="117" name="Oval 116">
            <a:extLst>
              <a:ext uri="{FF2B5EF4-FFF2-40B4-BE49-F238E27FC236}">
                <a16:creationId xmlns:a16="http://schemas.microsoft.com/office/drawing/2014/main" xmlns="" id="{9A3A50DE-43B5-4C62-A317-61DE81040999}"/>
              </a:ext>
            </a:extLst>
          </p:cNvPr>
          <p:cNvSpPr/>
          <p:nvPr/>
        </p:nvSpPr>
        <p:spPr>
          <a:xfrm>
            <a:off x="8536063" y="4666466"/>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Data Server</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xmlns="" id="{74B4DCA2-A485-4D36-96E0-04D1D6902AD9}"/>
              </a:ext>
            </a:extLst>
          </p:cNvPr>
          <p:cNvSpPr txBox="1"/>
          <p:nvPr/>
        </p:nvSpPr>
        <p:spPr>
          <a:xfrm>
            <a:off x="9308239" y="5245149"/>
            <a:ext cx="1029513" cy="369332"/>
          </a:xfrm>
          <a:prstGeom prst="rect">
            <a:avLst/>
          </a:prstGeom>
          <a:noFill/>
        </p:spPr>
        <p:txBody>
          <a:bodyPr wrap="none" rtlCol="0">
            <a:spAutoFit/>
          </a:bodyPr>
          <a:lstStyle/>
          <a:p>
            <a:pPr defTabSz="914400"/>
            <a:r>
              <a:rPr lang="en-US" dirty="0">
                <a:solidFill>
                  <a:prstClr val="black"/>
                </a:solidFill>
                <a:latin typeface="Calibri" panose="020F0502020204030204"/>
              </a:rPr>
              <a:t>(</a:t>
            </a:r>
            <a:r>
              <a:rPr lang="en-US" dirty="0" err="1">
                <a:solidFill>
                  <a:prstClr val="black"/>
                </a:solidFill>
                <a:latin typeface="Calibri" panose="020F0502020204030204"/>
              </a:rPr>
              <a:t>XRootD</a:t>
            </a:r>
            <a:r>
              <a:rPr lang="en-US" dirty="0">
                <a:solidFill>
                  <a:prstClr val="black"/>
                </a:solidFill>
                <a:latin typeface="Calibri" panose="020F0502020204030204"/>
              </a:rPr>
              <a:t>)</a:t>
            </a:r>
          </a:p>
        </p:txBody>
      </p:sp>
      <p:cxnSp>
        <p:nvCxnSpPr>
          <p:cNvPr id="119" name="Straight Arrow Connector 118">
            <a:extLst>
              <a:ext uri="{FF2B5EF4-FFF2-40B4-BE49-F238E27FC236}">
                <a16:creationId xmlns:a16="http://schemas.microsoft.com/office/drawing/2014/main" xmlns="" id="{CBD23E45-66B2-43D0-BD21-57F5DB700AA4}"/>
              </a:ext>
            </a:extLst>
          </p:cNvPr>
          <p:cNvCxnSpPr>
            <a:stCxn id="109" idx="4"/>
            <a:endCxn id="110" idx="0"/>
          </p:cNvCxnSpPr>
          <p:nvPr/>
        </p:nvCxnSpPr>
        <p:spPr>
          <a:xfrm flipH="1">
            <a:off x="2537550" y="3344463"/>
            <a:ext cx="1" cy="388470"/>
          </a:xfrm>
          <a:prstGeom prst="straightConnector1">
            <a:avLst/>
          </a:prstGeom>
          <a:noFill/>
          <a:ln w="38100" cap="flat" cmpd="sng" algn="ctr">
            <a:solidFill>
              <a:sysClr val="windowText" lastClr="000000"/>
            </a:solidFill>
            <a:prstDash val="solid"/>
            <a:miter lim="800000"/>
            <a:tailEnd type="triangle"/>
          </a:ln>
          <a:effectLst/>
        </p:spPr>
      </p:cxnSp>
      <p:sp>
        <p:nvSpPr>
          <p:cNvPr id="120" name="Smiley Face 119">
            <a:extLst>
              <a:ext uri="{FF2B5EF4-FFF2-40B4-BE49-F238E27FC236}">
                <a16:creationId xmlns:a16="http://schemas.microsoft.com/office/drawing/2014/main" xmlns="" id="{5ADA6331-106C-4D3D-8593-BA09D3FA19EB}"/>
              </a:ext>
            </a:extLst>
          </p:cNvPr>
          <p:cNvSpPr/>
          <p:nvPr/>
        </p:nvSpPr>
        <p:spPr>
          <a:xfrm>
            <a:off x="458839" y="2941054"/>
            <a:ext cx="237066" cy="233680"/>
          </a:xfrm>
          <a:prstGeom prst="smileyFace">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21" name="Straight Arrow Connector 120">
            <a:extLst>
              <a:ext uri="{FF2B5EF4-FFF2-40B4-BE49-F238E27FC236}">
                <a16:creationId xmlns:a16="http://schemas.microsoft.com/office/drawing/2014/main" xmlns="" id="{CD7C39EC-36AC-4FB5-B658-C80FDC30832E}"/>
              </a:ext>
            </a:extLst>
          </p:cNvPr>
          <p:cNvCxnSpPr>
            <a:cxnSpLocks/>
            <a:stCxn id="120" idx="6"/>
            <a:endCxn id="109" idx="2"/>
          </p:cNvCxnSpPr>
          <p:nvPr/>
        </p:nvCxnSpPr>
        <p:spPr>
          <a:xfrm>
            <a:off x="695905" y="3057894"/>
            <a:ext cx="554713" cy="237"/>
          </a:xfrm>
          <a:prstGeom prst="straightConnector1">
            <a:avLst/>
          </a:prstGeom>
          <a:noFill/>
          <a:ln w="38100" cap="flat" cmpd="sng" algn="ctr">
            <a:solidFill>
              <a:sysClr val="windowText" lastClr="000000"/>
            </a:solidFill>
            <a:prstDash val="solid"/>
            <a:miter lim="800000"/>
            <a:tailEnd type="triangle"/>
          </a:ln>
          <a:effectLst/>
        </p:spPr>
      </p:cxnSp>
      <p:sp>
        <p:nvSpPr>
          <p:cNvPr id="122" name="TextBox 121">
            <a:extLst>
              <a:ext uri="{FF2B5EF4-FFF2-40B4-BE49-F238E27FC236}">
                <a16:creationId xmlns:a16="http://schemas.microsoft.com/office/drawing/2014/main" xmlns="" id="{D33E8E42-8651-4B48-8264-F66BF0824559}"/>
              </a:ext>
            </a:extLst>
          </p:cNvPr>
          <p:cNvSpPr txBox="1"/>
          <p:nvPr/>
        </p:nvSpPr>
        <p:spPr>
          <a:xfrm>
            <a:off x="268310" y="3208847"/>
            <a:ext cx="623889" cy="369332"/>
          </a:xfrm>
          <a:prstGeom prst="rect">
            <a:avLst/>
          </a:prstGeom>
          <a:noFill/>
        </p:spPr>
        <p:txBody>
          <a:bodyPr wrap="none" rtlCol="0">
            <a:spAutoFit/>
          </a:bodyPr>
          <a:lstStyle/>
          <a:p>
            <a:pPr defTabSz="914400"/>
            <a:r>
              <a:rPr lang="en-US" b="1" dirty="0">
                <a:solidFill>
                  <a:prstClr val="black"/>
                </a:solidFill>
                <a:latin typeface="Calibri" panose="020F0502020204030204"/>
              </a:rPr>
              <a:t>User</a:t>
            </a:r>
          </a:p>
        </p:txBody>
      </p:sp>
      <p:cxnSp>
        <p:nvCxnSpPr>
          <p:cNvPr id="123" name="Straight Arrow Connector 122">
            <a:extLst>
              <a:ext uri="{FF2B5EF4-FFF2-40B4-BE49-F238E27FC236}">
                <a16:creationId xmlns:a16="http://schemas.microsoft.com/office/drawing/2014/main" xmlns="" id="{8DAD47E0-066C-4ECA-99D1-045C6D17F09E}"/>
              </a:ext>
            </a:extLst>
          </p:cNvPr>
          <p:cNvCxnSpPr>
            <a:cxnSpLocks/>
            <a:stCxn id="111" idx="4"/>
            <a:endCxn id="112" idx="0"/>
          </p:cNvCxnSpPr>
          <p:nvPr/>
        </p:nvCxnSpPr>
        <p:spPr>
          <a:xfrm flipH="1">
            <a:off x="2537550" y="5247423"/>
            <a:ext cx="4234" cy="378815"/>
          </a:xfrm>
          <a:prstGeom prst="straightConnector1">
            <a:avLst/>
          </a:prstGeom>
          <a:noFill/>
          <a:ln w="38100" cap="flat" cmpd="sng" algn="ctr">
            <a:solidFill>
              <a:sysClr val="windowText" lastClr="000000"/>
            </a:solidFill>
            <a:prstDash val="solid"/>
            <a:miter lim="800000"/>
            <a:tailEnd type="triangle"/>
          </a:ln>
          <a:effectLst/>
        </p:spPr>
      </p:cxnSp>
      <p:cxnSp>
        <p:nvCxnSpPr>
          <p:cNvPr id="125" name="Straight Arrow Connector 124">
            <a:extLst>
              <a:ext uri="{FF2B5EF4-FFF2-40B4-BE49-F238E27FC236}">
                <a16:creationId xmlns:a16="http://schemas.microsoft.com/office/drawing/2014/main" xmlns="" id="{99176364-28CB-40BC-8FB3-D05FEC63A635}"/>
              </a:ext>
            </a:extLst>
          </p:cNvPr>
          <p:cNvCxnSpPr/>
          <p:nvPr/>
        </p:nvCxnSpPr>
        <p:spPr>
          <a:xfrm flipH="1">
            <a:off x="6095864" y="4291116"/>
            <a:ext cx="1" cy="388470"/>
          </a:xfrm>
          <a:prstGeom prst="straightConnector1">
            <a:avLst/>
          </a:prstGeom>
          <a:noFill/>
          <a:ln w="38100" cap="flat" cmpd="sng" algn="ctr">
            <a:solidFill>
              <a:sysClr val="windowText" lastClr="000000"/>
            </a:solidFill>
            <a:prstDash val="solid"/>
            <a:miter lim="800000"/>
            <a:tailEnd type="triangle"/>
          </a:ln>
          <a:effectLst/>
        </p:spPr>
      </p:cxnSp>
      <p:cxnSp>
        <p:nvCxnSpPr>
          <p:cNvPr id="126" name="Straight Arrow Connector 125">
            <a:extLst>
              <a:ext uri="{FF2B5EF4-FFF2-40B4-BE49-F238E27FC236}">
                <a16:creationId xmlns:a16="http://schemas.microsoft.com/office/drawing/2014/main" xmlns="" id="{1407594B-2756-403A-AF12-61FE8A542760}"/>
              </a:ext>
            </a:extLst>
          </p:cNvPr>
          <p:cNvCxnSpPr/>
          <p:nvPr/>
        </p:nvCxnSpPr>
        <p:spPr>
          <a:xfrm flipH="1">
            <a:off x="6095863" y="3357327"/>
            <a:ext cx="1" cy="388470"/>
          </a:xfrm>
          <a:prstGeom prst="straightConnector1">
            <a:avLst/>
          </a:prstGeom>
          <a:noFill/>
          <a:ln w="38100" cap="flat" cmpd="sng" algn="ctr">
            <a:solidFill>
              <a:sysClr val="windowText" lastClr="000000"/>
            </a:solidFill>
            <a:prstDash val="solid"/>
            <a:miter lim="800000"/>
            <a:tailEnd type="triangle"/>
          </a:ln>
          <a:effectLst/>
        </p:spPr>
      </p:cxnSp>
      <p:cxnSp>
        <p:nvCxnSpPr>
          <p:cNvPr id="127" name="Straight Arrow Connector 126">
            <a:extLst>
              <a:ext uri="{FF2B5EF4-FFF2-40B4-BE49-F238E27FC236}">
                <a16:creationId xmlns:a16="http://schemas.microsoft.com/office/drawing/2014/main" xmlns="" id="{6D3E7ECE-7BA1-433C-AEAF-322540C0D594}"/>
              </a:ext>
            </a:extLst>
          </p:cNvPr>
          <p:cNvCxnSpPr/>
          <p:nvPr/>
        </p:nvCxnSpPr>
        <p:spPr>
          <a:xfrm>
            <a:off x="7389976" y="4952799"/>
            <a:ext cx="1146086" cy="8291"/>
          </a:xfrm>
          <a:prstGeom prst="straightConnector1">
            <a:avLst/>
          </a:prstGeom>
          <a:noFill/>
          <a:ln w="38100" cap="flat" cmpd="sng" algn="ctr">
            <a:solidFill>
              <a:sysClr val="windowText" lastClr="000000"/>
            </a:solidFill>
            <a:prstDash val="solid"/>
            <a:miter lim="800000"/>
            <a:tailEnd type="triangle"/>
          </a:ln>
          <a:effectLst/>
        </p:spPr>
      </p:cxnSp>
      <p:sp>
        <p:nvSpPr>
          <p:cNvPr id="130" name="Rectangle 129">
            <a:extLst>
              <a:ext uri="{FF2B5EF4-FFF2-40B4-BE49-F238E27FC236}">
                <a16:creationId xmlns:a16="http://schemas.microsoft.com/office/drawing/2014/main" xmlns="" id="{E469669D-7E77-4B22-974A-0101C424F5ED}"/>
              </a:ext>
            </a:extLst>
          </p:cNvPr>
          <p:cNvSpPr/>
          <p:nvPr/>
        </p:nvSpPr>
        <p:spPr>
          <a:xfrm>
            <a:off x="10826681" y="1436056"/>
            <a:ext cx="1211054" cy="58700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Policy DB</a:t>
            </a:r>
          </a:p>
        </p:txBody>
      </p:sp>
      <p:cxnSp>
        <p:nvCxnSpPr>
          <p:cNvPr id="131" name="Straight Arrow Connector 130">
            <a:extLst>
              <a:ext uri="{FF2B5EF4-FFF2-40B4-BE49-F238E27FC236}">
                <a16:creationId xmlns:a16="http://schemas.microsoft.com/office/drawing/2014/main" xmlns="" id="{2FCA4B33-2935-4F92-9CC2-689AB64A2491}"/>
              </a:ext>
            </a:extLst>
          </p:cNvPr>
          <p:cNvCxnSpPr>
            <a:cxnSpLocks/>
            <a:stCxn id="116" idx="0"/>
            <a:endCxn id="130" idx="1"/>
          </p:cNvCxnSpPr>
          <p:nvPr/>
        </p:nvCxnSpPr>
        <p:spPr>
          <a:xfrm rot="5400000" flipH="1" flipV="1">
            <a:off x="10166348" y="1329406"/>
            <a:ext cx="260178" cy="1060487"/>
          </a:xfrm>
          <a:prstGeom prst="bentConnector2">
            <a:avLst/>
          </a:prstGeom>
          <a:noFill/>
          <a:ln w="38100" cap="flat" cmpd="sng" algn="ctr">
            <a:solidFill>
              <a:sysClr val="windowText" lastClr="000000"/>
            </a:solidFill>
            <a:prstDash val="solid"/>
            <a:miter lim="800000"/>
            <a:headEnd type="none"/>
            <a:tailEnd type="triangle"/>
          </a:ln>
          <a:effectLst/>
        </p:spPr>
      </p:cxnSp>
      <p:cxnSp>
        <p:nvCxnSpPr>
          <p:cNvPr id="132" name="Elbow Connector 198">
            <a:extLst>
              <a:ext uri="{FF2B5EF4-FFF2-40B4-BE49-F238E27FC236}">
                <a16:creationId xmlns:a16="http://schemas.microsoft.com/office/drawing/2014/main" xmlns="" id="{86A9787C-22EE-42FC-A2BF-290B411C2D5C}"/>
              </a:ext>
            </a:extLst>
          </p:cNvPr>
          <p:cNvCxnSpPr>
            <a:cxnSpLocks/>
            <a:stCxn id="112" idx="6"/>
          </p:cNvCxnSpPr>
          <p:nvPr/>
        </p:nvCxnSpPr>
        <p:spPr>
          <a:xfrm flipV="1">
            <a:off x="3824483" y="4009611"/>
            <a:ext cx="513563" cy="1902960"/>
          </a:xfrm>
          <a:prstGeom prst="bentConnector2">
            <a:avLst/>
          </a:prstGeom>
          <a:noFill/>
          <a:ln w="38100" cap="flat" cmpd="sng" algn="ctr">
            <a:solidFill>
              <a:sysClr val="windowText" lastClr="000000"/>
            </a:solidFill>
            <a:prstDash val="solid"/>
            <a:miter lim="800000"/>
            <a:headEnd type="none"/>
            <a:tailEnd type="none"/>
          </a:ln>
          <a:effectLst/>
        </p:spPr>
      </p:cxnSp>
      <p:cxnSp>
        <p:nvCxnSpPr>
          <p:cNvPr id="133" name="Straight Arrow Connector 132">
            <a:extLst>
              <a:ext uri="{FF2B5EF4-FFF2-40B4-BE49-F238E27FC236}">
                <a16:creationId xmlns:a16="http://schemas.microsoft.com/office/drawing/2014/main" xmlns="" id="{EA5DD120-F1AC-4D12-9861-77F883627E0F}"/>
              </a:ext>
            </a:extLst>
          </p:cNvPr>
          <p:cNvCxnSpPr/>
          <p:nvPr/>
        </p:nvCxnSpPr>
        <p:spPr>
          <a:xfrm>
            <a:off x="4338046" y="4009610"/>
            <a:ext cx="482557" cy="0"/>
          </a:xfrm>
          <a:prstGeom prst="straightConnector1">
            <a:avLst/>
          </a:prstGeom>
          <a:noFill/>
          <a:ln w="38100" cap="sq" cmpd="sng" algn="ctr">
            <a:solidFill>
              <a:sysClr val="windowText" lastClr="000000"/>
            </a:solidFill>
            <a:prstDash val="solid"/>
            <a:miter lim="800000"/>
            <a:tailEnd type="triangle"/>
          </a:ln>
          <a:effectLst/>
        </p:spPr>
      </p:cxnSp>
      <p:sp>
        <p:nvSpPr>
          <p:cNvPr id="134" name="TextBox 133">
            <a:extLst>
              <a:ext uri="{FF2B5EF4-FFF2-40B4-BE49-F238E27FC236}">
                <a16:creationId xmlns:a16="http://schemas.microsoft.com/office/drawing/2014/main" xmlns="" id="{363037E1-CBA9-49B3-A55E-965ECE5A9065}"/>
              </a:ext>
            </a:extLst>
          </p:cNvPr>
          <p:cNvSpPr txBox="1"/>
          <p:nvPr/>
        </p:nvSpPr>
        <p:spPr>
          <a:xfrm>
            <a:off x="4214950" y="1361742"/>
            <a:ext cx="1691810" cy="369332"/>
          </a:xfrm>
          <a:prstGeom prst="rect">
            <a:avLst/>
          </a:prstGeom>
          <a:noFill/>
        </p:spPr>
        <p:txBody>
          <a:bodyPr wrap="none" rtlCol="0">
            <a:spAutoFit/>
          </a:bodyPr>
          <a:lstStyle/>
          <a:p>
            <a:pPr defTabSz="914400"/>
            <a:r>
              <a:rPr lang="en-US" dirty="0">
                <a:solidFill>
                  <a:prstClr val="black"/>
                </a:solidFill>
                <a:latin typeface="Calibri" panose="020F0502020204030204"/>
              </a:rPr>
              <a:t>= refresh tokens</a:t>
            </a:r>
          </a:p>
        </p:txBody>
      </p:sp>
      <p:cxnSp>
        <p:nvCxnSpPr>
          <p:cNvPr id="136" name="Elbow Connector 222">
            <a:extLst>
              <a:ext uri="{FF2B5EF4-FFF2-40B4-BE49-F238E27FC236}">
                <a16:creationId xmlns:a16="http://schemas.microsoft.com/office/drawing/2014/main" xmlns="" id="{2C8EF987-0410-4664-A592-A17CD74D6FBD}"/>
              </a:ext>
            </a:extLst>
          </p:cNvPr>
          <p:cNvCxnSpPr>
            <a:cxnSpLocks/>
          </p:cNvCxnSpPr>
          <p:nvPr/>
        </p:nvCxnSpPr>
        <p:spPr>
          <a:xfrm rot="10800000" flipV="1">
            <a:off x="709371" y="4961090"/>
            <a:ext cx="539726" cy="1729735"/>
          </a:xfrm>
          <a:prstGeom prst="bentConnector2">
            <a:avLst/>
          </a:prstGeom>
          <a:noFill/>
          <a:ln w="38100" cap="flat" cmpd="sng" algn="ctr">
            <a:solidFill>
              <a:sysClr val="windowText" lastClr="000000"/>
            </a:solidFill>
            <a:prstDash val="solid"/>
            <a:miter lim="800000"/>
            <a:headEnd type="triangle"/>
            <a:tailEnd type="none"/>
          </a:ln>
          <a:effectLst/>
        </p:spPr>
      </p:cxnSp>
      <p:cxnSp>
        <p:nvCxnSpPr>
          <p:cNvPr id="137" name="Elbow Connector 224">
            <a:extLst>
              <a:ext uri="{FF2B5EF4-FFF2-40B4-BE49-F238E27FC236}">
                <a16:creationId xmlns:a16="http://schemas.microsoft.com/office/drawing/2014/main" xmlns="" id="{D68DE9C6-A507-436F-B154-E4DEDFF53F7F}"/>
              </a:ext>
            </a:extLst>
          </p:cNvPr>
          <p:cNvCxnSpPr>
            <a:cxnSpLocks/>
            <a:endCxn id="116" idx="6"/>
          </p:cNvCxnSpPr>
          <p:nvPr/>
        </p:nvCxnSpPr>
        <p:spPr>
          <a:xfrm flipV="1">
            <a:off x="695905" y="2276071"/>
            <a:ext cx="10357222" cy="4410188"/>
          </a:xfrm>
          <a:prstGeom prst="bentConnector3">
            <a:avLst>
              <a:gd name="adj1" fmla="val 106194"/>
            </a:avLst>
          </a:prstGeom>
          <a:noFill/>
          <a:ln w="38100" cap="flat" cmpd="sng" algn="ctr">
            <a:solidFill>
              <a:sysClr val="windowText" lastClr="000000"/>
            </a:solidFill>
            <a:prstDash val="solid"/>
            <a:miter lim="800000"/>
            <a:headEnd type="none"/>
            <a:tailEnd type="triangle"/>
          </a:ln>
          <a:effectLst/>
        </p:spPr>
      </p:cxnSp>
      <p:sp>
        <p:nvSpPr>
          <p:cNvPr id="140" name="Oval 139">
            <a:extLst>
              <a:ext uri="{FF2B5EF4-FFF2-40B4-BE49-F238E27FC236}">
                <a16:creationId xmlns:a16="http://schemas.microsoft.com/office/drawing/2014/main" xmlns="" id="{9F549C1A-4736-4517-8C3B-149AE896E3D9}"/>
              </a:ext>
            </a:extLst>
          </p:cNvPr>
          <p:cNvSpPr/>
          <p:nvPr/>
        </p:nvSpPr>
        <p:spPr>
          <a:xfrm>
            <a:off x="5530285" y="6571959"/>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41" name="Oval 140">
            <a:extLst>
              <a:ext uri="{FF2B5EF4-FFF2-40B4-BE49-F238E27FC236}">
                <a16:creationId xmlns:a16="http://schemas.microsoft.com/office/drawing/2014/main" xmlns="" id="{61B444B4-A3D8-4E55-BB8E-BE675F74B367}"/>
              </a:ext>
            </a:extLst>
          </p:cNvPr>
          <p:cNvSpPr/>
          <p:nvPr/>
        </p:nvSpPr>
        <p:spPr>
          <a:xfrm>
            <a:off x="4214950" y="4841388"/>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42" name="Oval 141">
            <a:extLst>
              <a:ext uri="{FF2B5EF4-FFF2-40B4-BE49-F238E27FC236}">
                <a16:creationId xmlns:a16="http://schemas.microsoft.com/office/drawing/2014/main" xmlns="" id="{999B8EF0-4664-4977-8D19-B370DB46FBDF}"/>
              </a:ext>
            </a:extLst>
          </p:cNvPr>
          <p:cNvSpPr/>
          <p:nvPr/>
        </p:nvSpPr>
        <p:spPr>
          <a:xfrm>
            <a:off x="7840433" y="4838498"/>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45" name="Oval 144">
            <a:extLst>
              <a:ext uri="{FF2B5EF4-FFF2-40B4-BE49-F238E27FC236}">
                <a16:creationId xmlns:a16="http://schemas.microsoft.com/office/drawing/2014/main" xmlns="" id="{38CE175B-7214-4EAF-81EE-4E1DD2AA1E91}"/>
              </a:ext>
            </a:extLst>
          </p:cNvPr>
          <p:cNvSpPr/>
          <p:nvPr/>
        </p:nvSpPr>
        <p:spPr>
          <a:xfrm>
            <a:off x="5874705" y="6571959"/>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R</a:t>
            </a:r>
          </a:p>
        </p:txBody>
      </p:sp>
      <p:sp>
        <p:nvSpPr>
          <p:cNvPr id="154" name="Oval 153">
            <a:extLst>
              <a:ext uri="{FF2B5EF4-FFF2-40B4-BE49-F238E27FC236}">
                <a16:creationId xmlns:a16="http://schemas.microsoft.com/office/drawing/2014/main" xmlns="" id="{B118E9F0-979B-439C-9486-70DF943F2FD5}"/>
              </a:ext>
            </a:extLst>
          </p:cNvPr>
          <p:cNvSpPr/>
          <p:nvPr/>
        </p:nvSpPr>
        <p:spPr>
          <a:xfrm>
            <a:off x="3948411" y="1457930"/>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R</a:t>
            </a:r>
          </a:p>
        </p:txBody>
      </p:sp>
      <p:sp>
        <p:nvSpPr>
          <p:cNvPr id="155" name="Oval 154">
            <a:extLst>
              <a:ext uri="{FF2B5EF4-FFF2-40B4-BE49-F238E27FC236}">
                <a16:creationId xmlns:a16="http://schemas.microsoft.com/office/drawing/2014/main" xmlns="" id="{BE9ABF0E-9EDA-40DF-BFA1-7D56482D595A}"/>
              </a:ext>
            </a:extLst>
          </p:cNvPr>
          <p:cNvSpPr/>
          <p:nvPr/>
        </p:nvSpPr>
        <p:spPr>
          <a:xfrm>
            <a:off x="6764678" y="1457930"/>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56" name="TextBox 155">
            <a:extLst>
              <a:ext uri="{FF2B5EF4-FFF2-40B4-BE49-F238E27FC236}">
                <a16:creationId xmlns:a16="http://schemas.microsoft.com/office/drawing/2014/main" xmlns="" id="{6324A76E-5AB2-4817-892D-1EB38B2454CE}"/>
              </a:ext>
            </a:extLst>
          </p:cNvPr>
          <p:cNvSpPr txBox="1"/>
          <p:nvPr/>
        </p:nvSpPr>
        <p:spPr>
          <a:xfrm>
            <a:off x="7005291" y="1361742"/>
            <a:ext cx="1627561" cy="369332"/>
          </a:xfrm>
          <a:prstGeom prst="rect">
            <a:avLst/>
          </a:prstGeom>
          <a:noFill/>
        </p:spPr>
        <p:txBody>
          <a:bodyPr wrap="none" rtlCol="0">
            <a:spAutoFit/>
          </a:bodyPr>
          <a:lstStyle/>
          <a:p>
            <a:pPr defTabSz="914400"/>
            <a:r>
              <a:rPr lang="en-US" dirty="0">
                <a:solidFill>
                  <a:prstClr val="black"/>
                </a:solidFill>
                <a:latin typeface="Calibri" panose="020F0502020204030204"/>
              </a:rPr>
              <a:t>= access tokens</a:t>
            </a:r>
          </a:p>
        </p:txBody>
      </p:sp>
      <p:cxnSp>
        <p:nvCxnSpPr>
          <p:cNvPr id="54" name="Straight Arrow Connector 53">
            <a:extLst>
              <a:ext uri="{FF2B5EF4-FFF2-40B4-BE49-F238E27FC236}">
                <a16:creationId xmlns:a16="http://schemas.microsoft.com/office/drawing/2014/main" xmlns="" id="{A1374FEB-2562-4D29-B5E5-B1E2A399B5B1}"/>
              </a:ext>
            </a:extLst>
          </p:cNvPr>
          <p:cNvCxnSpPr>
            <a:cxnSpLocks/>
            <a:stCxn id="110" idx="4"/>
            <a:endCxn id="111" idx="0"/>
          </p:cNvCxnSpPr>
          <p:nvPr/>
        </p:nvCxnSpPr>
        <p:spPr>
          <a:xfrm>
            <a:off x="2537550" y="4305598"/>
            <a:ext cx="4234" cy="369160"/>
          </a:xfrm>
          <a:prstGeom prst="straightConnector1">
            <a:avLst/>
          </a:prstGeom>
          <a:noFill/>
          <a:ln w="38100" cap="flat" cmpd="sng" algn="ctr">
            <a:solidFill>
              <a:sysClr val="windowText" lastClr="000000"/>
            </a:solidFill>
            <a:prstDash val="solid"/>
            <a:miter lim="800000"/>
            <a:tailEnd type="triangle"/>
          </a:ln>
          <a:effectLst/>
        </p:spPr>
      </p:cxnSp>
      <p:sp>
        <p:nvSpPr>
          <p:cNvPr id="59" name="Oval 58">
            <a:extLst>
              <a:ext uri="{FF2B5EF4-FFF2-40B4-BE49-F238E27FC236}">
                <a16:creationId xmlns:a16="http://schemas.microsoft.com/office/drawing/2014/main" xmlns="" id="{E0E72A26-6716-4282-AFCA-AFA76871BEBD}"/>
              </a:ext>
            </a:extLst>
          </p:cNvPr>
          <p:cNvSpPr/>
          <p:nvPr/>
        </p:nvSpPr>
        <p:spPr>
          <a:xfrm>
            <a:off x="2422169" y="5248616"/>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cxnSp>
        <p:nvCxnSpPr>
          <p:cNvPr id="60" name="Elbow Connector 198">
            <a:extLst>
              <a:ext uri="{FF2B5EF4-FFF2-40B4-BE49-F238E27FC236}">
                <a16:creationId xmlns:a16="http://schemas.microsoft.com/office/drawing/2014/main" xmlns="" id="{FB70B232-894F-4CEC-AD45-CF4CFCBE2E7B}"/>
              </a:ext>
            </a:extLst>
          </p:cNvPr>
          <p:cNvCxnSpPr>
            <a:cxnSpLocks/>
            <a:stCxn id="110" idx="6"/>
          </p:cNvCxnSpPr>
          <p:nvPr/>
        </p:nvCxnSpPr>
        <p:spPr>
          <a:xfrm flipV="1">
            <a:off x="3824483" y="3076596"/>
            <a:ext cx="976184" cy="942670"/>
          </a:xfrm>
          <a:prstGeom prst="bentConnector3">
            <a:avLst>
              <a:gd name="adj1" fmla="val 21798"/>
            </a:avLst>
          </a:prstGeom>
          <a:noFill/>
          <a:ln w="38100" cap="flat" cmpd="sng" algn="ctr">
            <a:solidFill>
              <a:sysClr val="windowText" lastClr="000000"/>
            </a:solidFill>
            <a:prstDash val="solid"/>
            <a:miter lim="800000"/>
            <a:headEnd type="none"/>
            <a:tailEnd type="triangle"/>
          </a:ln>
          <a:effectLst/>
        </p:spPr>
      </p:cxnSp>
      <p:sp>
        <p:nvSpPr>
          <p:cNvPr id="69" name="Oval 68">
            <a:extLst>
              <a:ext uri="{FF2B5EF4-FFF2-40B4-BE49-F238E27FC236}">
                <a16:creationId xmlns:a16="http://schemas.microsoft.com/office/drawing/2014/main" xmlns="" id="{DB9517FA-9215-4CC3-8411-1E5CECDB37CE}"/>
              </a:ext>
            </a:extLst>
          </p:cNvPr>
          <p:cNvSpPr/>
          <p:nvPr/>
        </p:nvSpPr>
        <p:spPr>
          <a:xfrm>
            <a:off x="8479261" y="3198094"/>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Identity Provider</a:t>
            </a:r>
          </a:p>
        </p:txBody>
      </p:sp>
      <p:cxnSp>
        <p:nvCxnSpPr>
          <p:cNvPr id="70" name="Elbow Connector 198">
            <a:extLst>
              <a:ext uri="{FF2B5EF4-FFF2-40B4-BE49-F238E27FC236}">
                <a16:creationId xmlns:a16="http://schemas.microsoft.com/office/drawing/2014/main" xmlns="" id="{D57A2261-8400-4BB4-80F4-900476C7298B}"/>
              </a:ext>
            </a:extLst>
          </p:cNvPr>
          <p:cNvCxnSpPr>
            <a:cxnSpLocks/>
            <a:stCxn id="120" idx="6"/>
            <a:endCxn id="116" idx="2"/>
          </p:cNvCxnSpPr>
          <p:nvPr/>
        </p:nvCxnSpPr>
        <p:spPr>
          <a:xfrm flipV="1">
            <a:off x="695905" y="2276071"/>
            <a:ext cx="7783355" cy="781823"/>
          </a:xfrm>
          <a:prstGeom prst="bentConnector3">
            <a:avLst>
              <a:gd name="adj1" fmla="val 1492"/>
            </a:avLst>
          </a:prstGeom>
          <a:noFill/>
          <a:ln w="38100" cap="flat" cmpd="sng" algn="ctr">
            <a:solidFill>
              <a:sysClr val="windowText" lastClr="000000"/>
            </a:solidFill>
            <a:prstDash val="solid"/>
            <a:miter lim="800000"/>
            <a:headEnd type="none"/>
            <a:tailEnd type="triangle"/>
          </a:ln>
          <a:effectLst/>
        </p:spPr>
      </p:cxnSp>
      <p:cxnSp>
        <p:nvCxnSpPr>
          <p:cNvPr id="75" name="Elbow Connector 198">
            <a:extLst>
              <a:ext uri="{FF2B5EF4-FFF2-40B4-BE49-F238E27FC236}">
                <a16:creationId xmlns:a16="http://schemas.microsoft.com/office/drawing/2014/main" xmlns="" id="{80CB7DE4-1683-4D8A-AF4F-74A817EC3707}"/>
              </a:ext>
            </a:extLst>
          </p:cNvPr>
          <p:cNvCxnSpPr>
            <a:cxnSpLocks/>
            <a:endCxn id="69" idx="2"/>
          </p:cNvCxnSpPr>
          <p:nvPr/>
        </p:nvCxnSpPr>
        <p:spPr>
          <a:xfrm rot="16200000" flipH="1">
            <a:off x="7663345" y="2668511"/>
            <a:ext cx="1212920" cy="418911"/>
          </a:xfrm>
          <a:prstGeom prst="bentConnector2">
            <a:avLst/>
          </a:prstGeom>
          <a:noFill/>
          <a:ln w="38100" cap="flat" cmpd="sng" algn="ctr">
            <a:solidFill>
              <a:sysClr val="windowText" lastClr="000000"/>
            </a:solidFill>
            <a:prstDash val="solid"/>
            <a:miter lim="800000"/>
            <a:headEnd type="none"/>
            <a:tailEnd type="triangle"/>
          </a:ln>
          <a:effectLst/>
        </p:spPr>
      </p:cxnSp>
      <p:cxnSp>
        <p:nvCxnSpPr>
          <p:cNvPr id="80" name="Elbow Connector 198">
            <a:extLst>
              <a:ext uri="{FF2B5EF4-FFF2-40B4-BE49-F238E27FC236}">
                <a16:creationId xmlns:a16="http://schemas.microsoft.com/office/drawing/2014/main" xmlns="" id="{082DEE70-5FAE-4A80-AF77-373BAF62DD76}"/>
              </a:ext>
            </a:extLst>
          </p:cNvPr>
          <p:cNvCxnSpPr>
            <a:cxnSpLocks/>
            <a:stCxn id="69" idx="0"/>
            <a:endCxn id="116" idx="4"/>
          </p:cNvCxnSpPr>
          <p:nvPr/>
        </p:nvCxnSpPr>
        <p:spPr>
          <a:xfrm rot="16200000" flipV="1">
            <a:off x="9448350" y="2880248"/>
            <a:ext cx="635691" cy="1"/>
          </a:xfrm>
          <a:prstGeom prst="bentConnector3">
            <a:avLst>
              <a:gd name="adj1" fmla="val 50000"/>
            </a:avLst>
          </a:prstGeom>
          <a:noFill/>
          <a:ln w="38100" cap="flat" cmpd="sng" algn="ctr">
            <a:solidFill>
              <a:sysClr val="windowText" lastClr="000000"/>
            </a:solidFill>
            <a:prstDash val="solid"/>
            <a:miter lim="800000"/>
            <a:headEnd type="none"/>
            <a:tailEnd type="triangle"/>
          </a:ln>
          <a:effectLst/>
        </p:spPr>
      </p:cxnSp>
    </p:spTree>
    <p:extLst>
      <p:ext uri="{BB962C8B-B14F-4D97-AF65-F5344CB8AC3E}">
        <p14:creationId xmlns:p14="http://schemas.microsoft.com/office/powerpoint/2010/main" val="21211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CEAE61A-0649-5D4F-B202-38947794A91E}"/>
              </a:ext>
            </a:extLst>
          </p:cNvPr>
          <p:cNvSpPr>
            <a:spLocks noGrp="1"/>
          </p:cNvSpPr>
          <p:nvPr>
            <p:ph idx="1"/>
          </p:nvPr>
        </p:nvSpPr>
        <p:spPr/>
        <p:txBody>
          <a:bodyPr/>
          <a:lstStyle/>
          <a:p>
            <a:r>
              <a:rPr lang="en-US" dirty="0"/>
              <a:t>User specifies in their submit file what credentials they need.</a:t>
            </a:r>
          </a:p>
          <a:p>
            <a:r>
              <a:rPr lang="en-US" dirty="0"/>
              <a:t>Run </a:t>
            </a:r>
            <a:r>
              <a:rPr lang="en-US" dirty="0" err="1"/>
              <a:t>condor_submit</a:t>
            </a:r>
            <a:r>
              <a:rPr lang="en-US" dirty="0"/>
              <a: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Hello, </a:t>
            </a:r>
            <a:r>
              <a:rPr lang="en-US" sz="1800" dirty="0" err="1">
                <a:latin typeface="Courier New" panose="02070309020205020404" pitchFamily="49" charset="0"/>
                <a:cs typeface="Courier New" panose="02070309020205020404" pitchFamily="49" charset="0"/>
              </a:rPr>
              <a:t>zmiller</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Please visit:</a:t>
            </a:r>
          </a:p>
          <a:p>
            <a:pPr marL="0" indent="0">
              <a:buNone/>
            </a:pPr>
            <a:r>
              <a:rPr lang="en-US" sz="1800" dirty="0">
                <a:latin typeface="Courier New" panose="02070309020205020404" pitchFamily="49" charset="0"/>
                <a:cs typeface="Courier New" panose="02070309020205020404" pitchFamily="49" charset="0"/>
              </a:rPr>
              <a:t>	https://baphomet.cs.wisc.edu/key/f40740d...34a0eebac1</a:t>
            </a:r>
          </a:p>
          <a:p>
            <a:pPr marL="0" indent="0">
              <a:buNone/>
            </a:pPr>
            <a:endParaRPr lang="en-US" sz="1800" dirty="0">
              <a:latin typeface="Courier New" panose="02070309020205020404" pitchFamily="49" charset="0"/>
              <a:cs typeface="Courier New" panose="02070309020205020404" pitchFamily="49" charset="0"/>
            </a:endParaRPr>
          </a:p>
          <a:p>
            <a:r>
              <a:rPr lang="en-US" dirty="0"/>
              <a:t>User does so and follows directions</a:t>
            </a:r>
          </a:p>
          <a:p>
            <a:pPr lvl="1"/>
            <a:r>
              <a:rPr lang="en-US" dirty="0"/>
              <a:t>That’s Jason’s demo and I’m not going to steal his thunder!</a:t>
            </a:r>
          </a:p>
        </p:txBody>
      </p:sp>
      <p:sp>
        <p:nvSpPr>
          <p:cNvPr id="3" name="Title 2">
            <a:extLst>
              <a:ext uri="{FF2B5EF4-FFF2-40B4-BE49-F238E27FC236}">
                <a16:creationId xmlns:a16="http://schemas.microsoft.com/office/drawing/2014/main" xmlns="" id="{8520ACB9-6EB4-BE44-B150-3231193DF473}"/>
              </a:ext>
            </a:extLst>
          </p:cNvPr>
          <p:cNvSpPr>
            <a:spLocks noGrp="1"/>
          </p:cNvSpPr>
          <p:nvPr>
            <p:ph type="title"/>
          </p:nvPr>
        </p:nvSpPr>
        <p:spPr/>
        <p:txBody>
          <a:bodyPr/>
          <a:lstStyle/>
          <a:p>
            <a:r>
              <a:rPr lang="en-US" dirty="0"/>
              <a:t>Credential Flow</a:t>
            </a:r>
          </a:p>
        </p:txBody>
      </p:sp>
      <p:sp>
        <p:nvSpPr>
          <p:cNvPr id="4" name="Slide Number Placeholder 3">
            <a:extLst>
              <a:ext uri="{FF2B5EF4-FFF2-40B4-BE49-F238E27FC236}">
                <a16:creationId xmlns:a16="http://schemas.microsoft.com/office/drawing/2014/main" xmlns="" id="{81CE6585-1DDF-DF42-89BB-C94830FCCAC7}"/>
              </a:ext>
            </a:extLst>
          </p:cNvPr>
          <p:cNvSpPr>
            <a:spLocks noGrp="1"/>
          </p:cNvSpPr>
          <p:nvPr>
            <p:ph type="sldNum" sz="quarter" idx="10"/>
          </p:nvPr>
        </p:nvSpPr>
        <p:spPr/>
        <p:txBody>
          <a:bodyPr/>
          <a:lstStyle/>
          <a:p>
            <a:fld id="{32AD9E1F-125A-E447-8513-F6B74D5EB355}" type="slidenum">
              <a:rPr lang="en-US" altLang="en-US" smtClean="0"/>
              <a:pPr/>
              <a:t>16</a:t>
            </a:fld>
            <a:endParaRPr lang="en-US" altLang="en-US"/>
          </a:p>
        </p:txBody>
      </p:sp>
    </p:spTree>
    <p:extLst>
      <p:ext uri="{BB962C8B-B14F-4D97-AF65-F5344CB8AC3E}">
        <p14:creationId xmlns:p14="http://schemas.microsoft.com/office/powerpoint/2010/main" val="220864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CEAE61A-0649-5D4F-B202-38947794A91E}"/>
              </a:ext>
            </a:extLst>
          </p:cNvPr>
          <p:cNvSpPr>
            <a:spLocks noGrp="1"/>
          </p:cNvSpPr>
          <p:nvPr>
            <p:ph idx="1"/>
          </p:nvPr>
        </p:nvSpPr>
        <p:spPr/>
        <p:txBody>
          <a:bodyPr/>
          <a:lstStyle/>
          <a:p>
            <a:r>
              <a:rPr lang="en-US" dirty="0"/>
              <a:t>User specifies in their submit file what credentials they need.</a:t>
            </a:r>
          </a:p>
          <a:p>
            <a:r>
              <a:rPr lang="en-US" dirty="0"/>
              <a:t>Run </a:t>
            </a:r>
            <a:r>
              <a:rPr lang="en-US" dirty="0" err="1"/>
              <a:t>condor_submit</a:t>
            </a:r>
            <a:r>
              <a:rPr lang="en-US" dirty="0"/>
              <a: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Submitting job(s).</a:t>
            </a:r>
          </a:p>
          <a:p>
            <a:pPr marL="0" indent="0">
              <a:buNone/>
            </a:pPr>
            <a:r>
              <a:rPr lang="en-US" sz="1800" dirty="0">
                <a:latin typeface="Courier New" panose="02070309020205020404" pitchFamily="49" charset="0"/>
                <a:cs typeface="Courier New" panose="02070309020205020404" pitchFamily="49" charset="0"/>
              </a:rPr>
              <a:t>1 job(s) submitted to cluster 39033.</a:t>
            </a:r>
          </a:p>
          <a:p>
            <a:pPr marL="0" indent="0">
              <a:buNone/>
            </a:pPr>
            <a:endParaRPr lang="en-US" sz="1800" dirty="0">
              <a:latin typeface="Courier New" panose="02070309020205020404" pitchFamily="49" charset="0"/>
              <a:cs typeface="Courier New" panose="02070309020205020404" pitchFamily="49" charset="0"/>
            </a:endParaRPr>
          </a:p>
          <a:p>
            <a:r>
              <a:rPr lang="en-US" dirty="0"/>
              <a:t>This time it worked because </a:t>
            </a:r>
            <a:r>
              <a:rPr lang="en-US" dirty="0" err="1"/>
              <a:t>condor_submit</a:t>
            </a:r>
            <a:r>
              <a:rPr lang="en-US" dirty="0"/>
              <a:t> checked with the </a:t>
            </a:r>
            <a:r>
              <a:rPr lang="en-US" dirty="0" err="1"/>
              <a:t>CredD</a:t>
            </a:r>
            <a:r>
              <a:rPr lang="en-US" dirty="0"/>
              <a:t> and all the tokens were present.  Thus, the job can now run!</a:t>
            </a:r>
          </a:p>
        </p:txBody>
      </p:sp>
      <p:sp>
        <p:nvSpPr>
          <p:cNvPr id="3" name="Title 2">
            <a:extLst>
              <a:ext uri="{FF2B5EF4-FFF2-40B4-BE49-F238E27FC236}">
                <a16:creationId xmlns:a16="http://schemas.microsoft.com/office/drawing/2014/main" xmlns="" id="{8520ACB9-6EB4-BE44-B150-3231193DF473}"/>
              </a:ext>
            </a:extLst>
          </p:cNvPr>
          <p:cNvSpPr>
            <a:spLocks noGrp="1"/>
          </p:cNvSpPr>
          <p:nvPr>
            <p:ph type="title"/>
          </p:nvPr>
        </p:nvSpPr>
        <p:spPr/>
        <p:txBody>
          <a:bodyPr/>
          <a:lstStyle/>
          <a:p>
            <a:r>
              <a:rPr lang="en-US" dirty="0"/>
              <a:t>Credential Flow</a:t>
            </a:r>
          </a:p>
        </p:txBody>
      </p:sp>
      <p:sp>
        <p:nvSpPr>
          <p:cNvPr id="4" name="Slide Number Placeholder 3">
            <a:extLst>
              <a:ext uri="{FF2B5EF4-FFF2-40B4-BE49-F238E27FC236}">
                <a16:creationId xmlns:a16="http://schemas.microsoft.com/office/drawing/2014/main" xmlns="" id="{81CE6585-1DDF-DF42-89BB-C94830FCCAC7}"/>
              </a:ext>
            </a:extLst>
          </p:cNvPr>
          <p:cNvSpPr>
            <a:spLocks noGrp="1"/>
          </p:cNvSpPr>
          <p:nvPr>
            <p:ph type="sldNum" sz="quarter" idx="10"/>
          </p:nvPr>
        </p:nvSpPr>
        <p:spPr/>
        <p:txBody>
          <a:bodyPr/>
          <a:lstStyle/>
          <a:p>
            <a:fld id="{32AD9E1F-125A-E447-8513-F6B74D5EB355}" type="slidenum">
              <a:rPr lang="en-US" altLang="en-US" smtClean="0"/>
              <a:pPr/>
              <a:t>17</a:t>
            </a:fld>
            <a:endParaRPr lang="en-US" altLang="en-US"/>
          </a:p>
        </p:txBody>
      </p:sp>
    </p:spTree>
    <p:extLst>
      <p:ext uri="{BB962C8B-B14F-4D97-AF65-F5344CB8AC3E}">
        <p14:creationId xmlns:p14="http://schemas.microsoft.com/office/powerpoint/2010/main" val="290357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456B4EC-1DBE-6148-8980-06EDD909FA7B}"/>
              </a:ext>
            </a:extLst>
          </p:cNvPr>
          <p:cNvSpPr>
            <a:spLocks noGrp="1"/>
          </p:cNvSpPr>
          <p:nvPr>
            <p:ph idx="1"/>
          </p:nvPr>
        </p:nvSpPr>
        <p:spPr/>
        <p:txBody>
          <a:bodyPr/>
          <a:lstStyle/>
          <a:p>
            <a:r>
              <a:rPr lang="en-US" dirty="0"/>
              <a:t>Job matches and starts running</a:t>
            </a:r>
          </a:p>
          <a:p>
            <a:r>
              <a:rPr lang="en-US" dirty="0"/>
              <a:t>After the sandbox directory is created, but BEFORE any files are transferred, the </a:t>
            </a:r>
            <a:r>
              <a:rPr lang="en-US" dirty="0" err="1"/>
              <a:t>condor_starter</a:t>
            </a:r>
            <a:r>
              <a:rPr lang="en-US" dirty="0"/>
              <a:t> calls back to the </a:t>
            </a:r>
            <a:r>
              <a:rPr lang="en-US" dirty="0" err="1"/>
              <a:t>condor_shadow</a:t>
            </a:r>
            <a:r>
              <a:rPr lang="en-US" dirty="0"/>
              <a:t> to fetch tokens</a:t>
            </a:r>
          </a:p>
          <a:p>
            <a:r>
              <a:rPr lang="en-US" dirty="0"/>
              <a:t>Only the tokens for THAT job are sent</a:t>
            </a:r>
          </a:p>
          <a:p>
            <a:r>
              <a:rPr lang="en-US" dirty="0"/>
              <a:t>Only the ACCESS tokens are sent</a:t>
            </a:r>
          </a:p>
          <a:p>
            <a:r>
              <a:rPr lang="en-US" dirty="0" err="1"/>
              <a:t>HTCondor</a:t>
            </a:r>
            <a:r>
              <a:rPr lang="en-US" dirty="0"/>
              <a:t> ensures the communication channel is encrypted, or it refuses to send the tokens.</a:t>
            </a:r>
          </a:p>
        </p:txBody>
      </p:sp>
      <p:sp>
        <p:nvSpPr>
          <p:cNvPr id="3" name="Title 2">
            <a:extLst>
              <a:ext uri="{FF2B5EF4-FFF2-40B4-BE49-F238E27FC236}">
                <a16:creationId xmlns:a16="http://schemas.microsoft.com/office/drawing/2014/main" xmlns="" id="{A03ADAE1-AA65-3A4A-9622-E2D88D655400}"/>
              </a:ext>
            </a:extLst>
          </p:cNvPr>
          <p:cNvSpPr>
            <a:spLocks noGrp="1"/>
          </p:cNvSpPr>
          <p:nvPr>
            <p:ph type="title"/>
          </p:nvPr>
        </p:nvSpPr>
        <p:spPr/>
        <p:txBody>
          <a:bodyPr/>
          <a:lstStyle/>
          <a:p>
            <a:r>
              <a:rPr lang="en-US" dirty="0"/>
              <a:t>Credential Flow</a:t>
            </a:r>
          </a:p>
        </p:txBody>
      </p:sp>
      <p:sp>
        <p:nvSpPr>
          <p:cNvPr id="4" name="Slide Number Placeholder 3">
            <a:extLst>
              <a:ext uri="{FF2B5EF4-FFF2-40B4-BE49-F238E27FC236}">
                <a16:creationId xmlns:a16="http://schemas.microsoft.com/office/drawing/2014/main" xmlns="" id="{E48275E0-887E-8E40-8794-1015A76AEF0B}"/>
              </a:ext>
            </a:extLst>
          </p:cNvPr>
          <p:cNvSpPr>
            <a:spLocks noGrp="1"/>
          </p:cNvSpPr>
          <p:nvPr>
            <p:ph type="sldNum" sz="quarter" idx="10"/>
          </p:nvPr>
        </p:nvSpPr>
        <p:spPr/>
        <p:txBody>
          <a:bodyPr/>
          <a:lstStyle/>
          <a:p>
            <a:fld id="{32AD9E1F-125A-E447-8513-F6B74D5EB355}" type="slidenum">
              <a:rPr lang="en-US" altLang="en-US" smtClean="0"/>
              <a:pPr/>
              <a:t>18</a:t>
            </a:fld>
            <a:endParaRPr lang="en-US" altLang="en-US"/>
          </a:p>
        </p:txBody>
      </p:sp>
    </p:spTree>
    <p:extLst>
      <p:ext uri="{BB962C8B-B14F-4D97-AF65-F5344CB8AC3E}">
        <p14:creationId xmlns:p14="http://schemas.microsoft.com/office/powerpoint/2010/main" val="203329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1F5C69F-9031-2A4A-8841-0C6DFDBA1546}"/>
              </a:ext>
            </a:extLst>
          </p:cNvPr>
          <p:cNvSpPr>
            <a:spLocks noGrp="1"/>
          </p:cNvSpPr>
          <p:nvPr>
            <p:ph idx="1"/>
          </p:nvPr>
        </p:nvSpPr>
        <p:spPr/>
        <p:txBody>
          <a:bodyPr>
            <a:normAutofit lnSpcReduction="10000"/>
          </a:bodyPr>
          <a:lstStyle/>
          <a:p>
            <a:r>
              <a:rPr lang="en-US" dirty="0"/>
              <a:t>The access tokens are placed into the job sandbox in the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condor_creds</a:t>
            </a:r>
            <a:r>
              <a:rPr lang="en-US" dirty="0"/>
              <a:t> directory</a:t>
            </a:r>
          </a:p>
          <a:p>
            <a:r>
              <a:rPr lang="en-US" dirty="0"/>
              <a:t>Environment variable within the job </a:t>
            </a:r>
            <a:r>
              <a:rPr lang="en-US" dirty="0">
                <a:latin typeface="Courier New" panose="02070309020205020404" pitchFamily="49" charset="0"/>
                <a:cs typeface="Courier New" panose="02070309020205020404" pitchFamily="49" charset="0"/>
              </a:rPr>
              <a:t>_CONDOR_CREDS</a:t>
            </a:r>
            <a:r>
              <a:rPr lang="en-US" dirty="0"/>
              <a:t> points to the full path for that directory</a:t>
            </a:r>
          </a:p>
          <a:p>
            <a:r>
              <a:rPr lang="en-US" dirty="0"/>
              <a:t>Tokens are refreshed periodically while job continues running</a:t>
            </a:r>
          </a:p>
          <a:p>
            <a:r>
              <a:rPr lang="en-US" dirty="0"/>
              <a:t>Tokens are cleaned up automatically when job exits since they are in the job sandbox</a:t>
            </a:r>
          </a:p>
          <a:p>
            <a:endParaRPr lang="en-US" sz="1200" dirty="0"/>
          </a:p>
          <a:p>
            <a:pPr marL="0" indent="0">
              <a:buNone/>
            </a:pPr>
            <a:r>
              <a:rPr lang="en-US" dirty="0" err="1">
                <a:latin typeface="Courier New" panose="02070309020205020404" pitchFamily="49" charset="0"/>
                <a:cs typeface="Courier New" panose="02070309020205020404" pitchFamily="49" charset="0"/>
              </a:rPr>
              <a:t>my_prog</a:t>
            </a:r>
            <a:r>
              <a:rPr lang="en-US" dirty="0">
                <a:latin typeface="Courier New" panose="02070309020205020404" pitchFamily="49" charset="0"/>
                <a:cs typeface="Courier New" panose="02070309020205020404" pitchFamily="49" charset="0"/>
              </a:rPr>
              <a:t> --token=$_CONDOR_CREDS/</a:t>
            </a:r>
            <a:r>
              <a:rPr lang="en-US" dirty="0" err="1">
                <a:latin typeface="Courier New" panose="02070309020205020404" pitchFamily="49" charset="0"/>
                <a:cs typeface="Courier New" panose="02070309020205020404" pitchFamily="49" charset="0"/>
              </a:rPr>
              <a:t>scitokens.use</a:t>
            </a:r>
            <a:endParaRPr lang="en-US" dirty="0">
              <a:latin typeface="Courier New" panose="02070309020205020404" pitchFamily="49" charset="0"/>
              <a:cs typeface="Courier New" panose="02070309020205020404" pitchFamily="49" charset="0"/>
            </a:endParaRPr>
          </a:p>
        </p:txBody>
      </p:sp>
      <p:sp>
        <p:nvSpPr>
          <p:cNvPr id="3" name="Title 2">
            <a:extLst>
              <a:ext uri="{FF2B5EF4-FFF2-40B4-BE49-F238E27FC236}">
                <a16:creationId xmlns:a16="http://schemas.microsoft.com/office/drawing/2014/main" xmlns="" id="{F7F0A8EA-CC72-9049-9D88-084218B58BB8}"/>
              </a:ext>
            </a:extLst>
          </p:cNvPr>
          <p:cNvSpPr>
            <a:spLocks noGrp="1"/>
          </p:cNvSpPr>
          <p:nvPr>
            <p:ph type="title"/>
          </p:nvPr>
        </p:nvSpPr>
        <p:spPr/>
        <p:txBody>
          <a:bodyPr/>
          <a:lstStyle/>
          <a:p>
            <a:r>
              <a:rPr lang="en-US" dirty="0"/>
              <a:t>Credential Flow</a:t>
            </a:r>
          </a:p>
        </p:txBody>
      </p:sp>
      <p:sp>
        <p:nvSpPr>
          <p:cNvPr id="4" name="Slide Number Placeholder 3">
            <a:extLst>
              <a:ext uri="{FF2B5EF4-FFF2-40B4-BE49-F238E27FC236}">
                <a16:creationId xmlns:a16="http://schemas.microsoft.com/office/drawing/2014/main" xmlns="" id="{80A93A67-F52E-EB42-A0D1-174C6BD1AC2F}"/>
              </a:ext>
            </a:extLst>
          </p:cNvPr>
          <p:cNvSpPr>
            <a:spLocks noGrp="1"/>
          </p:cNvSpPr>
          <p:nvPr>
            <p:ph type="sldNum" sz="quarter" idx="10"/>
          </p:nvPr>
        </p:nvSpPr>
        <p:spPr/>
        <p:txBody>
          <a:bodyPr/>
          <a:lstStyle/>
          <a:p>
            <a:fld id="{32AD9E1F-125A-E447-8513-F6B74D5EB355}" type="slidenum">
              <a:rPr lang="en-US" altLang="en-US" smtClean="0"/>
              <a:pPr/>
              <a:t>19</a:t>
            </a:fld>
            <a:endParaRPr lang="en-US" altLang="en-US"/>
          </a:p>
        </p:txBody>
      </p:sp>
    </p:spTree>
    <p:extLst>
      <p:ext uri="{BB962C8B-B14F-4D97-AF65-F5344CB8AC3E}">
        <p14:creationId xmlns:p14="http://schemas.microsoft.com/office/powerpoint/2010/main" val="144856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ciTokens: Federated Authorization Ecosystem for Distributed Scientific Computing"/>
          <p:cNvSpPr txBox="1">
            <a:spLocks noGrp="1"/>
          </p:cNvSpPr>
          <p:nvPr>
            <p:ph type="title"/>
          </p:nvPr>
        </p:nvSpPr>
        <p:spPr/>
        <p:txBody>
          <a:bodyPr>
            <a:normAutofit/>
          </a:bodyPr>
          <a:lstStyle>
            <a:lvl1pPr defTabSz="321310">
              <a:defRPr sz="4400"/>
            </a:lvl1pPr>
          </a:lstStyle>
          <a:p>
            <a:r>
              <a:rPr lang="en-US" sz="4800" dirty="0"/>
              <a:t>SciTokens Project</a:t>
            </a:r>
          </a:p>
        </p:txBody>
      </p:sp>
      <p:sp>
        <p:nvSpPr>
          <p:cNvPr id="125" name="The SciTokens project, starting July 2017, aims to:…"/>
          <p:cNvSpPr txBox="1">
            <a:spLocks noGrp="1"/>
          </p:cNvSpPr>
          <p:nvPr>
            <p:ph idx="1"/>
          </p:nvPr>
        </p:nvSpPr>
        <p:spPr/>
        <p:txBody>
          <a:bodyPr/>
          <a:lstStyle/>
          <a:p>
            <a:r>
              <a:rPr lang="en-US" dirty="0"/>
              <a:t>The SciTokens project, started July 2017, aims to:</a:t>
            </a:r>
          </a:p>
          <a:p>
            <a:pPr lvl="1"/>
            <a:endParaRPr lang="en-US" dirty="0"/>
          </a:p>
          <a:p>
            <a:pPr lvl="1"/>
            <a:r>
              <a:rPr lang="en-US" dirty="0"/>
              <a:t>Introduce a </a:t>
            </a:r>
            <a:r>
              <a:rPr lang="en-US" b="1" i="1" dirty="0"/>
              <a:t>capabilities-based</a:t>
            </a:r>
            <a:r>
              <a:rPr lang="en-US" b="1" dirty="0"/>
              <a:t> authorization infrastructure</a:t>
            </a:r>
            <a:r>
              <a:rPr lang="en-US" dirty="0"/>
              <a:t> for distributed scientific computing,</a:t>
            </a:r>
          </a:p>
          <a:p>
            <a:pPr lvl="1"/>
            <a:endParaRPr lang="en-US" dirty="0"/>
          </a:p>
          <a:p>
            <a:pPr lvl="1"/>
            <a:r>
              <a:rPr lang="en-US" dirty="0"/>
              <a:t>Provide a </a:t>
            </a:r>
            <a:r>
              <a:rPr lang="en-US" b="1" dirty="0"/>
              <a:t>reference platform</a:t>
            </a:r>
            <a:r>
              <a:rPr lang="en-US" dirty="0"/>
              <a:t>, combining CILogon, </a:t>
            </a:r>
            <a:r>
              <a:rPr lang="en-US" dirty="0" err="1"/>
              <a:t>HTCondor</a:t>
            </a:r>
            <a:r>
              <a:rPr lang="en-US" dirty="0"/>
              <a:t>, CVMFS, and </a:t>
            </a:r>
            <a:r>
              <a:rPr lang="en-US" dirty="0" err="1"/>
              <a:t>XRootD</a:t>
            </a:r>
            <a:r>
              <a:rPr lang="en-US" dirty="0"/>
              <a:t>, and</a:t>
            </a:r>
          </a:p>
          <a:p>
            <a:pPr lvl="1"/>
            <a:endParaRPr lang="en-US" b="1" dirty="0"/>
          </a:p>
          <a:p>
            <a:pPr lvl="1"/>
            <a:r>
              <a:rPr lang="en-US" b="1" dirty="0"/>
              <a:t>Implement specific use cases</a:t>
            </a:r>
            <a:r>
              <a:rPr lang="en-US" dirty="0"/>
              <a:t> to help our science stakeholders (LIGO and LSST) better achieve their scientific aims.</a:t>
            </a:r>
          </a:p>
        </p:txBody>
      </p:sp>
    </p:spTree>
    <p:extLst>
      <p:ext uri="{BB962C8B-B14F-4D97-AF65-F5344CB8AC3E}">
        <p14:creationId xmlns:p14="http://schemas.microsoft.com/office/powerpoint/2010/main" val="108934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217D5CA-2EA3-EB44-82AF-ADAD4C62A51D}"/>
              </a:ext>
            </a:extLst>
          </p:cNvPr>
          <p:cNvSpPr>
            <a:spLocks noGrp="1"/>
          </p:cNvSpPr>
          <p:nvPr>
            <p:ph idx="1"/>
          </p:nvPr>
        </p:nvSpPr>
        <p:spPr/>
        <p:txBody>
          <a:bodyPr>
            <a:normAutofit/>
          </a:bodyPr>
          <a:lstStyle/>
          <a:p>
            <a:r>
              <a:rPr lang="en-US" dirty="0"/>
              <a:t>Get a certificate for their submit server</a:t>
            </a:r>
          </a:p>
          <a:p>
            <a:r>
              <a:rPr lang="en-US" dirty="0"/>
              <a:t>Configure </a:t>
            </a:r>
            <a:r>
              <a:rPr lang="en-US" dirty="0" err="1"/>
              <a:t>box.com</a:t>
            </a:r>
            <a:endParaRPr lang="en-US" dirty="0"/>
          </a:p>
          <a:p>
            <a:pPr lvl="1"/>
            <a:r>
              <a:rPr lang="en-US" dirty="0"/>
              <a:t>You need a developer account</a:t>
            </a:r>
          </a:p>
          <a:p>
            <a:pPr lvl="1"/>
            <a:r>
              <a:rPr lang="en-US" dirty="0"/>
              <a:t>Create a new app</a:t>
            </a:r>
          </a:p>
          <a:p>
            <a:r>
              <a:rPr lang="en-US" dirty="0"/>
              <a:t>Register your submit server</a:t>
            </a:r>
          </a:p>
          <a:p>
            <a:r>
              <a:rPr lang="en-US" dirty="0"/>
              <a:t>Configure </a:t>
            </a:r>
            <a:r>
              <a:rPr lang="en-US" dirty="0" err="1"/>
              <a:t>HTCondor</a:t>
            </a:r>
            <a:endParaRPr lang="en-US" dirty="0"/>
          </a:p>
          <a:p>
            <a:r>
              <a:rPr lang="en-US" dirty="0"/>
              <a:t>This will appear in more and complete detail on the </a:t>
            </a:r>
            <a:r>
              <a:rPr lang="en-US" dirty="0" err="1"/>
              <a:t>HTCondor</a:t>
            </a:r>
            <a:r>
              <a:rPr lang="en-US" dirty="0"/>
              <a:t> Wiki:</a:t>
            </a:r>
          </a:p>
          <a:p>
            <a:pPr lvl="1"/>
            <a:r>
              <a:rPr lang="en-US" dirty="0">
                <a:hlinkClick r:id="rId2"/>
              </a:rPr>
              <a:t>https://htcondor-wiki.cs.wisc.edu/index.cgi/wiki</a:t>
            </a:r>
            <a:endParaRPr lang="en-US" dirty="0"/>
          </a:p>
          <a:p>
            <a:pPr lvl="1"/>
            <a:endParaRPr lang="en-US" dirty="0"/>
          </a:p>
        </p:txBody>
      </p:sp>
      <p:sp>
        <p:nvSpPr>
          <p:cNvPr id="3" name="Title 2">
            <a:extLst>
              <a:ext uri="{FF2B5EF4-FFF2-40B4-BE49-F238E27FC236}">
                <a16:creationId xmlns:a16="http://schemas.microsoft.com/office/drawing/2014/main" xmlns="" id="{1ED6C8F7-228E-DB46-8CFE-B47549B9E8B4}"/>
              </a:ext>
            </a:extLst>
          </p:cNvPr>
          <p:cNvSpPr>
            <a:spLocks noGrp="1"/>
          </p:cNvSpPr>
          <p:nvPr>
            <p:ph type="title"/>
          </p:nvPr>
        </p:nvSpPr>
        <p:spPr/>
        <p:txBody>
          <a:bodyPr/>
          <a:lstStyle/>
          <a:p>
            <a:r>
              <a:rPr lang="en-US" dirty="0"/>
              <a:t>Configuration</a:t>
            </a:r>
          </a:p>
        </p:txBody>
      </p:sp>
      <p:sp>
        <p:nvSpPr>
          <p:cNvPr id="4" name="Slide Number Placeholder 3">
            <a:extLst>
              <a:ext uri="{FF2B5EF4-FFF2-40B4-BE49-F238E27FC236}">
                <a16:creationId xmlns:a16="http://schemas.microsoft.com/office/drawing/2014/main" xmlns="" id="{EF64CEFB-8D9B-1D41-9B6D-768BEECCA6FB}"/>
              </a:ext>
            </a:extLst>
          </p:cNvPr>
          <p:cNvSpPr>
            <a:spLocks noGrp="1"/>
          </p:cNvSpPr>
          <p:nvPr>
            <p:ph type="sldNum" sz="quarter" idx="10"/>
          </p:nvPr>
        </p:nvSpPr>
        <p:spPr/>
        <p:txBody>
          <a:bodyPr/>
          <a:lstStyle/>
          <a:p>
            <a:fld id="{32AD9E1F-125A-E447-8513-F6B74D5EB355}" type="slidenum">
              <a:rPr lang="en-US" altLang="en-US" smtClean="0"/>
              <a:pPr/>
              <a:t>20</a:t>
            </a:fld>
            <a:endParaRPr lang="en-US" altLang="en-US"/>
          </a:p>
        </p:txBody>
      </p:sp>
    </p:spTree>
    <p:extLst>
      <p:ext uri="{BB962C8B-B14F-4D97-AF65-F5344CB8AC3E}">
        <p14:creationId xmlns:p14="http://schemas.microsoft.com/office/powerpoint/2010/main" val="188803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217D5CA-2EA3-EB44-82AF-ADAD4C62A51D}"/>
              </a:ext>
            </a:extLst>
          </p:cNvPr>
          <p:cNvSpPr>
            <a:spLocks noGrp="1"/>
          </p:cNvSpPr>
          <p:nvPr>
            <p:ph idx="1"/>
          </p:nvPr>
        </p:nvSpPr>
        <p:spPr/>
        <p:txBody>
          <a:bodyPr/>
          <a:lstStyle/>
          <a:p>
            <a:r>
              <a:rPr lang="en-US" dirty="0"/>
              <a:t>One fairly straightforward way to get a certificate is by using the Let’s Encrypt service and </a:t>
            </a:r>
            <a:r>
              <a:rPr lang="en-US" dirty="0" err="1"/>
              <a:t>certbot</a:t>
            </a:r>
            <a:endParaRPr lang="en-US" dirty="0"/>
          </a:p>
          <a:p>
            <a:endParaRPr lang="en-US" dirty="0"/>
          </a:p>
          <a:p>
            <a:r>
              <a:rPr lang="en-US" dirty="0">
                <a:hlinkClick r:id="rId2"/>
              </a:rPr>
              <a:t>https://letsencrypt.org/</a:t>
            </a:r>
            <a:endParaRPr lang="en-US" dirty="0"/>
          </a:p>
          <a:p>
            <a:pPr lvl="1"/>
            <a:endParaRPr lang="en-US" dirty="0"/>
          </a:p>
          <a:p>
            <a:pPr marL="0" indent="0">
              <a:buNone/>
            </a:pPr>
            <a:endParaRPr lang="en-US" dirty="0"/>
          </a:p>
        </p:txBody>
      </p:sp>
      <p:sp>
        <p:nvSpPr>
          <p:cNvPr id="3" name="Title 2">
            <a:extLst>
              <a:ext uri="{FF2B5EF4-FFF2-40B4-BE49-F238E27FC236}">
                <a16:creationId xmlns:a16="http://schemas.microsoft.com/office/drawing/2014/main" xmlns="" id="{1ED6C8F7-228E-DB46-8CFE-B47549B9E8B4}"/>
              </a:ext>
            </a:extLst>
          </p:cNvPr>
          <p:cNvSpPr>
            <a:spLocks noGrp="1"/>
          </p:cNvSpPr>
          <p:nvPr>
            <p:ph type="title"/>
          </p:nvPr>
        </p:nvSpPr>
        <p:spPr/>
        <p:txBody>
          <a:bodyPr/>
          <a:lstStyle/>
          <a:p>
            <a:r>
              <a:rPr lang="en-US" dirty="0"/>
              <a:t>Configuration</a:t>
            </a:r>
          </a:p>
        </p:txBody>
      </p:sp>
      <p:sp>
        <p:nvSpPr>
          <p:cNvPr id="4" name="Slide Number Placeholder 3">
            <a:extLst>
              <a:ext uri="{FF2B5EF4-FFF2-40B4-BE49-F238E27FC236}">
                <a16:creationId xmlns:a16="http://schemas.microsoft.com/office/drawing/2014/main" xmlns="" id="{EF64CEFB-8D9B-1D41-9B6D-768BEECCA6FB}"/>
              </a:ext>
            </a:extLst>
          </p:cNvPr>
          <p:cNvSpPr>
            <a:spLocks noGrp="1"/>
          </p:cNvSpPr>
          <p:nvPr>
            <p:ph type="sldNum" sz="quarter" idx="10"/>
          </p:nvPr>
        </p:nvSpPr>
        <p:spPr/>
        <p:txBody>
          <a:bodyPr/>
          <a:lstStyle/>
          <a:p>
            <a:fld id="{32AD9E1F-125A-E447-8513-F6B74D5EB355}" type="slidenum">
              <a:rPr lang="en-US" altLang="en-US" smtClean="0"/>
              <a:pPr/>
              <a:t>21</a:t>
            </a:fld>
            <a:endParaRPr lang="en-US" altLang="en-US"/>
          </a:p>
        </p:txBody>
      </p:sp>
      <p:pic>
        <p:nvPicPr>
          <p:cNvPr id="6" name="Picture 5">
            <a:extLst>
              <a:ext uri="{FF2B5EF4-FFF2-40B4-BE49-F238E27FC236}">
                <a16:creationId xmlns:a16="http://schemas.microsoft.com/office/drawing/2014/main" xmlns="" id="{0CBE753C-69EC-294C-AB9F-9AFC68A2E42D}"/>
              </a:ext>
            </a:extLst>
          </p:cNvPr>
          <p:cNvPicPr>
            <a:picLocks noChangeAspect="1"/>
          </p:cNvPicPr>
          <p:nvPr/>
        </p:nvPicPr>
        <p:blipFill>
          <a:blip r:embed="rId3"/>
          <a:stretch>
            <a:fillRect/>
          </a:stretch>
        </p:blipFill>
        <p:spPr>
          <a:xfrm>
            <a:off x="1222663" y="4271144"/>
            <a:ext cx="4412243" cy="1440107"/>
          </a:xfrm>
          <a:prstGeom prst="rect">
            <a:avLst/>
          </a:prstGeom>
        </p:spPr>
      </p:pic>
      <p:pic>
        <p:nvPicPr>
          <p:cNvPr id="8" name="Picture 7">
            <a:extLst>
              <a:ext uri="{FF2B5EF4-FFF2-40B4-BE49-F238E27FC236}">
                <a16:creationId xmlns:a16="http://schemas.microsoft.com/office/drawing/2014/main" xmlns="" id="{DEDCCD25-0257-5B47-A821-98EF4D8E57C9}"/>
              </a:ext>
            </a:extLst>
          </p:cNvPr>
          <p:cNvPicPr>
            <a:picLocks noChangeAspect="1"/>
          </p:cNvPicPr>
          <p:nvPr/>
        </p:nvPicPr>
        <p:blipFill>
          <a:blip r:embed="rId4"/>
          <a:stretch>
            <a:fillRect/>
          </a:stretch>
        </p:blipFill>
        <p:spPr>
          <a:xfrm>
            <a:off x="6557096" y="4088583"/>
            <a:ext cx="3968332" cy="1847604"/>
          </a:xfrm>
          <a:prstGeom prst="rect">
            <a:avLst/>
          </a:prstGeom>
        </p:spPr>
      </p:pic>
    </p:spTree>
    <p:extLst>
      <p:ext uri="{BB962C8B-B14F-4D97-AF65-F5344CB8AC3E}">
        <p14:creationId xmlns:p14="http://schemas.microsoft.com/office/powerpoint/2010/main" val="251456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4102AC-9A62-114B-B290-A48728F0C7DF}"/>
              </a:ext>
            </a:extLst>
          </p:cNvPr>
          <p:cNvSpPr>
            <a:spLocks noGrp="1"/>
          </p:cNvSpPr>
          <p:nvPr>
            <p:ph type="title"/>
          </p:nvPr>
        </p:nvSpPr>
        <p:spPr/>
        <p:txBody>
          <a:bodyPr/>
          <a:lstStyle/>
          <a:p>
            <a:r>
              <a:rPr lang="en-US" dirty="0"/>
              <a:t>Configuration</a:t>
            </a:r>
          </a:p>
        </p:txBody>
      </p:sp>
      <p:sp>
        <p:nvSpPr>
          <p:cNvPr id="3" name="Content Placeholder 2">
            <a:extLst>
              <a:ext uri="{FF2B5EF4-FFF2-40B4-BE49-F238E27FC236}">
                <a16:creationId xmlns:a16="http://schemas.microsoft.com/office/drawing/2014/main" xmlns="" id="{BC861894-8D38-BF4A-87AA-24661BE9FB13}"/>
              </a:ext>
            </a:extLst>
          </p:cNvPr>
          <p:cNvSpPr>
            <a:spLocks noGrp="1"/>
          </p:cNvSpPr>
          <p:nvPr>
            <p:ph idx="1"/>
          </p:nvPr>
        </p:nvSpPr>
        <p:spPr/>
        <p:txBody>
          <a:bodyPr/>
          <a:lstStyle/>
          <a:p>
            <a:r>
              <a:rPr lang="en-US" dirty="0"/>
              <a:t>Create a custom </a:t>
            </a:r>
            <a:r>
              <a:rPr lang="en-US" dirty="0" err="1"/>
              <a:t>box.com</a:t>
            </a:r>
            <a:r>
              <a:rPr lang="en-US" dirty="0"/>
              <a:t> app that uses OAuth</a:t>
            </a:r>
          </a:p>
        </p:txBody>
      </p:sp>
      <p:pic>
        <p:nvPicPr>
          <p:cNvPr id="5" name="Picture 4">
            <a:extLst>
              <a:ext uri="{FF2B5EF4-FFF2-40B4-BE49-F238E27FC236}">
                <a16:creationId xmlns:a16="http://schemas.microsoft.com/office/drawing/2014/main" xmlns="" id="{8D6C338C-9988-1643-BF3B-7DAED76576BF}"/>
              </a:ext>
            </a:extLst>
          </p:cNvPr>
          <p:cNvPicPr>
            <a:picLocks noChangeAspect="1"/>
          </p:cNvPicPr>
          <p:nvPr/>
        </p:nvPicPr>
        <p:blipFill>
          <a:blip r:embed="rId2"/>
          <a:stretch>
            <a:fillRect/>
          </a:stretch>
        </p:blipFill>
        <p:spPr>
          <a:xfrm>
            <a:off x="268290" y="2334294"/>
            <a:ext cx="4611974" cy="4113107"/>
          </a:xfrm>
          <a:prstGeom prst="rect">
            <a:avLst/>
          </a:prstGeom>
        </p:spPr>
      </p:pic>
      <p:pic>
        <p:nvPicPr>
          <p:cNvPr id="7" name="Picture 6">
            <a:extLst>
              <a:ext uri="{FF2B5EF4-FFF2-40B4-BE49-F238E27FC236}">
                <a16:creationId xmlns:a16="http://schemas.microsoft.com/office/drawing/2014/main" xmlns="" id="{64036D4B-BDB8-8C46-BBE3-A68D0605F5AD}"/>
              </a:ext>
            </a:extLst>
          </p:cNvPr>
          <p:cNvPicPr>
            <a:picLocks noChangeAspect="1"/>
          </p:cNvPicPr>
          <p:nvPr/>
        </p:nvPicPr>
        <p:blipFill>
          <a:blip r:embed="rId3"/>
          <a:stretch>
            <a:fillRect/>
          </a:stretch>
        </p:blipFill>
        <p:spPr>
          <a:xfrm>
            <a:off x="5149806" y="2334293"/>
            <a:ext cx="2495818" cy="4113108"/>
          </a:xfrm>
          <a:prstGeom prst="rect">
            <a:avLst/>
          </a:prstGeom>
        </p:spPr>
      </p:pic>
      <p:pic>
        <p:nvPicPr>
          <p:cNvPr id="9" name="Picture 8">
            <a:extLst>
              <a:ext uri="{FF2B5EF4-FFF2-40B4-BE49-F238E27FC236}">
                <a16:creationId xmlns:a16="http://schemas.microsoft.com/office/drawing/2014/main" xmlns="" id="{ADA7D59B-946C-AB4B-82F8-B13FD3D3D999}"/>
              </a:ext>
            </a:extLst>
          </p:cNvPr>
          <p:cNvPicPr>
            <a:picLocks noChangeAspect="1"/>
          </p:cNvPicPr>
          <p:nvPr/>
        </p:nvPicPr>
        <p:blipFill>
          <a:blip r:embed="rId4"/>
          <a:stretch>
            <a:fillRect/>
          </a:stretch>
        </p:blipFill>
        <p:spPr>
          <a:xfrm>
            <a:off x="7915166" y="3793637"/>
            <a:ext cx="4008544" cy="1199016"/>
          </a:xfrm>
          <a:prstGeom prst="rect">
            <a:avLst/>
          </a:prstGeom>
        </p:spPr>
      </p:pic>
    </p:spTree>
    <p:extLst>
      <p:ext uri="{BB962C8B-B14F-4D97-AF65-F5344CB8AC3E}">
        <p14:creationId xmlns:p14="http://schemas.microsoft.com/office/powerpoint/2010/main" val="96763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4102AC-9A62-114B-B290-A48728F0C7DF}"/>
              </a:ext>
            </a:extLst>
          </p:cNvPr>
          <p:cNvSpPr>
            <a:spLocks noGrp="1"/>
          </p:cNvSpPr>
          <p:nvPr>
            <p:ph type="title"/>
          </p:nvPr>
        </p:nvSpPr>
        <p:spPr/>
        <p:txBody>
          <a:bodyPr/>
          <a:lstStyle/>
          <a:p>
            <a:r>
              <a:rPr lang="en-US" dirty="0"/>
              <a:t>Configuration</a:t>
            </a:r>
          </a:p>
        </p:txBody>
      </p:sp>
      <p:sp>
        <p:nvSpPr>
          <p:cNvPr id="3" name="Content Placeholder 2">
            <a:extLst>
              <a:ext uri="{FF2B5EF4-FFF2-40B4-BE49-F238E27FC236}">
                <a16:creationId xmlns:a16="http://schemas.microsoft.com/office/drawing/2014/main" xmlns="" id="{BC861894-8D38-BF4A-87AA-24661BE9FB13}"/>
              </a:ext>
            </a:extLst>
          </p:cNvPr>
          <p:cNvSpPr>
            <a:spLocks noGrp="1"/>
          </p:cNvSpPr>
          <p:nvPr>
            <p:ph idx="1"/>
          </p:nvPr>
        </p:nvSpPr>
        <p:spPr>
          <a:xfrm>
            <a:off x="680322" y="1735778"/>
            <a:ext cx="2302722" cy="4200411"/>
          </a:xfrm>
        </p:spPr>
        <p:txBody>
          <a:bodyPr/>
          <a:lstStyle/>
          <a:p>
            <a:r>
              <a:rPr lang="en-US" dirty="0"/>
              <a:t>Register submit machine</a:t>
            </a:r>
          </a:p>
        </p:txBody>
      </p:sp>
      <p:pic>
        <p:nvPicPr>
          <p:cNvPr id="5" name="Picture 4">
            <a:extLst>
              <a:ext uri="{FF2B5EF4-FFF2-40B4-BE49-F238E27FC236}">
                <a16:creationId xmlns:a16="http://schemas.microsoft.com/office/drawing/2014/main" xmlns="" id="{A55E0758-2C94-B044-A149-A8680E0F6B34}"/>
              </a:ext>
            </a:extLst>
          </p:cNvPr>
          <p:cNvPicPr>
            <a:picLocks noChangeAspect="1"/>
          </p:cNvPicPr>
          <p:nvPr/>
        </p:nvPicPr>
        <p:blipFill>
          <a:blip r:embed="rId2"/>
          <a:stretch>
            <a:fillRect/>
          </a:stretch>
        </p:blipFill>
        <p:spPr>
          <a:xfrm>
            <a:off x="2983044" y="1375132"/>
            <a:ext cx="9208956" cy="5469279"/>
          </a:xfrm>
          <a:prstGeom prst="rect">
            <a:avLst/>
          </a:prstGeom>
        </p:spPr>
      </p:pic>
    </p:spTree>
    <p:extLst>
      <p:ext uri="{BB962C8B-B14F-4D97-AF65-F5344CB8AC3E}">
        <p14:creationId xmlns:p14="http://schemas.microsoft.com/office/powerpoint/2010/main" val="47951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FD2E175-1E33-534C-9D8A-1FC35A933E5B}"/>
              </a:ext>
            </a:extLst>
          </p:cNvPr>
          <p:cNvSpPr>
            <a:spLocks noGrp="1"/>
          </p:cNvSpPr>
          <p:nvPr>
            <p:ph idx="1"/>
          </p:nvPr>
        </p:nvSpPr>
        <p:spPr/>
        <p:txBody>
          <a:bodyPr>
            <a:normAutofit lnSpcReduction="10000"/>
          </a:bodyPr>
          <a:lstStyle/>
          <a:p>
            <a:r>
              <a:rPr lang="en-US" sz="3600" dirty="0">
                <a:cs typeface="Courier New" panose="02070309020205020404" pitchFamily="49" charset="0"/>
              </a:rPr>
              <a:t>Example configuration for the submit machine to interface with </a:t>
            </a:r>
            <a:r>
              <a:rPr lang="en-US" sz="3600" dirty="0" err="1">
                <a:cs typeface="Courier New" panose="02070309020205020404" pitchFamily="49" charset="0"/>
              </a:rPr>
              <a:t>box.com</a:t>
            </a:r>
            <a:endParaRPr lang="en-US" sz="3600" dirty="0">
              <a:cs typeface="Courier New" panose="02070309020205020404" pitchFamily="49" charset="0"/>
            </a:endParaRPr>
          </a:p>
          <a:p>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Box.com</a:t>
            </a:r>
            <a:r>
              <a:rPr lang="en-US" sz="1800" dirty="0">
                <a:latin typeface="Courier New" panose="02070309020205020404" pitchFamily="49" charset="0"/>
                <a:cs typeface="Courier New" panose="02070309020205020404" pitchFamily="49" charset="0"/>
              </a:rPr>
              <a:t> client</a:t>
            </a:r>
          </a:p>
          <a:p>
            <a:pPr marL="0" indent="0">
              <a:buNone/>
            </a:pPr>
            <a:r>
              <a:rPr lang="en-US" sz="1800" dirty="0">
                <a:latin typeface="Courier New" panose="02070309020205020404" pitchFamily="49" charset="0"/>
                <a:cs typeface="Courier New" panose="02070309020205020404" pitchFamily="49" charset="0"/>
              </a:rPr>
              <a:t>BOX_CLIENT_ID = </a:t>
            </a:r>
            <a:r>
              <a:rPr lang="en-US" sz="1800" b="1" dirty="0">
                <a:latin typeface="Courier New" panose="02070309020205020404" pitchFamily="49" charset="0"/>
                <a:cs typeface="Courier New" panose="02070309020205020404" pitchFamily="49" charset="0"/>
              </a:rPr>
              <a:t>wluxtsxho2c4vabn3xs6n8lh0c0fznwu</a:t>
            </a:r>
          </a:p>
          <a:p>
            <a:pPr marL="0" indent="0">
              <a:buNone/>
            </a:pPr>
            <a:r>
              <a:rPr lang="en-US" sz="1800" dirty="0">
                <a:latin typeface="Courier New" panose="02070309020205020404" pitchFamily="49" charset="0"/>
                <a:cs typeface="Courier New" panose="02070309020205020404" pitchFamily="49" charset="0"/>
              </a:rPr>
              <a:t>BOX_CLIENT_SECRET_FILE = </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etc</a:t>
            </a:r>
            <a:r>
              <a:rPr lang="en-US" sz="1800" b="1" dirty="0">
                <a:latin typeface="Courier New" panose="02070309020205020404" pitchFamily="49" charset="0"/>
                <a:cs typeface="Courier New" panose="02070309020205020404" pitchFamily="49" charset="0"/>
              </a:rPr>
              <a:t>/condor/.secrets/box</a:t>
            </a:r>
          </a:p>
          <a:p>
            <a:pPr marL="0" indent="0">
              <a:buNone/>
            </a:pPr>
            <a:r>
              <a:rPr lang="en-US" sz="1800" dirty="0">
                <a:latin typeface="Courier New" panose="02070309020205020404" pitchFamily="49" charset="0"/>
                <a:cs typeface="Courier New" panose="02070309020205020404" pitchFamily="49" charset="0"/>
              </a:rPr>
              <a:t>BOX_RETURN_URL_SUFFIX = </a:t>
            </a:r>
            <a:r>
              <a:rPr lang="en-US" sz="1800" b="1" dirty="0">
                <a:latin typeface="Courier New" panose="02070309020205020404" pitchFamily="49" charset="0"/>
                <a:cs typeface="Courier New" panose="02070309020205020404" pitchFamily="49" charset="0"/>
              </a:rPr>
              <a:t>/return/box</a:t>
            </a:r>
          </a:p>
          <a:p>
            <a:pPr marL="0" indent="0">
              <a:buNone/>
            </a:pPr>
            <a:r>
              <a:rPr lang="en-US" sz="1800" dirty="0">
                <a:latin typeface="Courier New" panose="02070309020205020404" pitchFamily="49" charset="0"/>
                <a:cs typeface="Courier New" panose="02070309020205020404" pitchFamily="49" charset="0"/>
              </a:rPr>
              <a:t>BOX_AUTHORIZATION_URL =</a:t>
            </a:r>
          </a:p>
          <a:p>
            <a:pPr marL="0" indent="0">
              <a:buNone/>
            </a:pPr>
            <a:r>
              <a:rPr lang="en-US" sz="1800" dirty="0">
                <a:latin typeface="Courier New" panose="02070309020205020404" pitchFamily="49" charset="0"/>
                <a:cs typeface="Courier New" panose="02070309020205020404" pitchFamily="49" charset="0"/>
              </a:rPr>
              <a:t>	https://</a:t>
            </a:r>
            <a:r>
              <a:rPr lang="en-US" sz="1800" dirty="0" err="1">
                <a:latin typeface="Courier New" panose="02070309020205020404" pitchFamily="49" charset="0"/>
                <a:cs typeface="Courier New" panose="02070309020205020404" pitchFamily="49" charset="0"/>
              </a:rPr>
              <a:t>account.box.com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api</a:t>
            </a:r>
            <a:r>
              <a:rPr lang="en-US" sz="1800" dirty="0">
                <a:latin typeface="Courier New" panose="02070309020205020404" pitchFamily="49" charset="0"/>
                <a:cs typeface="Courier New" panose="02070309020205020404" pitchFamily="49" charset="0"/>
              </a:rPr>
              <a:t>/oauth2/authorize</a:t>
            </a:r>
          </a:p>
          <a:p>
            <a:pPr marL="0" indent="0">
              <a:buNone/>
            </a:pPr>
            <a:r>
              <a:rPr lang="en-US" sz="1800" dirty="0">
                <a:latin typeface="Courier New" panose="02070309020205020404" pitchFamily="49" charset="0"/>
                <a:cs typeface="Courier New" panose="02070309020205020404" pitchFamily="49" charset="0"/>
              </a:rPr>
              <a:t>BOX_TOKEN_URL = https://</a:t>
            </a:r>
            <a:r>
              <a:rPr lang="en-US" sz="1800" dirty="0" err="1">
                <a:latin typeface="Courier New" panose="02070309020205020404" pitchFamily="49" charset="0"/>
                <a:cs typeface="Courier New" panose="02070309020205020404" pitchFamily="49" charset="0"/>
              </a:rPr>
              <a:t>api.box.com</a:t>
            </a:r>
            <a:r>
              <a:rPr lang="en-US" sz="1800" dirty="0">
                <a:latin typeface="Courier New" panose="02070309020205020404" pitchFamily="49" charset="0"/>
                <a:cs typeface="Courier New" panose="02070309020205020404" pitchFamily="49" charset="0"/>
              </a:rPr>
              <a:t>/oauth2/token</a:t>
            </a:r>
          </a:p>
          <a:p>
            <a:pPr marL="0" indent="0">
              <a:buNone/>
            </a:pPr>
            <a:r>
              <a:rPr lang="en-US" sz="1800" dirty="0">
                <a:latin typeface="Courier New" panose="02070309020205020404" pitchFamily="49" charset="0"/>
                <a:cs typeface="Courier New" panose="02070309020205020404" pitchFamily="49" charset="0"/>
              </a:rPr>
              <a:t>BOX_USER_URL = https://</a:t>
            </a:r>
            <a:r>
              <a:rPr lang="en-US" sz="1800" dirty="0" err="1">
                <a:latin typeface="Courier New" panose="02070309020205020404" pitchFamily="49" charset="0"/>
                <a:cs typeface="Courier New" panose="02070309020205020404" pitchFamily="49" charset="0"/>
              </a:rPr>
              <a:t>api.box.com</a:t>
            </a:r>
            <a:r>
              <a:rPr lang="en-US" sz="1800" dirty="0">
                <a:latin typeface="Courier New" panose="02070309020205020404" pitchFamily="49" charset="0"/>
                <a:cs typeface="Courier New" panose="02070309020205020404" pitchFamily="49" charset="0"/>
              </a:rPr>
              <a:t>/2.0/users/me</a:t>
            </a:r>
          </a:p>
          <a:p>
            <a:endParaRPr lang="en-US" sz="1800" dirty="0">
              <a:latin typeface="Courier New" panose="02070309020205020404" pitchFamily="49" charset="0"/>
              <a:cs typeface="Courier New" panose="02070309020205020404" pitchFamily="49" charset="0"/>
            </a:endParaRPr>
          </a:p>
        </p:txBody>
      </p:sp>
      <p:sp>
        <p:nvSpPr>
          <p:cNvPr id="3" name="Title 2">
            <a:extLst>
              <a:ext uri="{FF2B5EF4-FFF2-40B4-BE49-F238E27FC236}">
                <a16:creationId xmlns:a16="http://schemas.microsoft.com/office/drawing/2014/main" xmlns="" id="{8B3C916C-84A9-2F41-82C6-EE4B082DD021}"/>
              </a:ext>
            </a:extLst>
          </p:cNvPr>
          <p:cNvSpPr>
            <a:spLocks noGrp="1"/>
          </p:cNvSpPr>
          <p:nvPr>
            <p:ph type="title"/>
          </p:nvPr>
        </p:nvSpPr>
        <p:spPr/>
        <p:txBody>
          <a:bodyPr/>
          <a:lstStyle/>
          <a:p>
            <a:r>
              <a:rPr lang="en-US" dirty="0"/>
              <a:t>Configuration</a:t>
            </a:r>
          </a:p>
        </p:txBody>
      </p:sp>
      <p:sp>
        <p:nvSpPr>
          <p:cNvPr id="4" name="Slide Number Placeholder 3">
            <a:extLst>
              <a:ext uri="{FF2B5EF4-FFF2-40B4-BE49-F238E27FC236}">
                <a16:creationId xmlns:a16="http://schemas.microsoft.com/office/drawing/2014/main" xmlns="" id="{AA82D7A8-3793-C643-8DCF-9E7C2B746CD1}"/>
              </a:ext>
            </a:extLst>
          </p:cNvPr>
          <p:cNvSpPr>
            <a:spLocks noGrp="1"/>
          </p:cNvSpPr>
          <p:nvPr>
            <p:ph type="sldNum" sz="quarter" idx="10"/>
          </p:nvPr>
        </p:nvSpPr>
        <p:spPr/>
        <p:txBody>
          <a:bodyPr/>
          <a:lstStyle/>
          <a:p>
            <a:fld id="{32AD9E1F-125A-E447-8513-F6B74D5EB355}" type="slidenum">
              <a:rPr lang="en-US" altLang="en-US" smtClean="0"/>
              <a:pPr/>
              <a:t>24</a:t>
            </a:fld>
            <a:endParaRPr lang="en-US" altLang="en-US"/>
          </a:p>
        </p:txBody>
      </p:sp>
    </p:spTree>
    <p:extLst>
      <p:ext uri="{BB962C8B-B14F-4D97-AF65-F5344CB8AC3E}">
        <p14:creationId xmlns:p14="http://schemas.microsoft.com/office/powerpoint/2010/main" val="3074178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217D5CA-2EA3-EB44-82AF-ADAD4C62A51D}"/>
              </a:ext>
            </a:extLst>
          </p:cNvPr>
          <p:cNvSpPr>
            <a:spLocks noGrp="1"/>
          </p:cNvSpPr>
          <p:nvPr>
            <p:ph idx="1"/>
          </p:nvPr>
        </p:nvSpPr>
        <p:spPr/>
        <p:txBody>
          <a:bodyPr>
            <a:normAutofit/>
          </a:bodyPr>
          <a:lstStyle/>
          <a:p>
            <a:r>
              <a:rPr lang="en-US" dirty="0"/>
              <a:t>Many details were glossed over</a:t>
            </a:r>
          </a:p>
        </p:txBody>
      </p:sp>
      <p:sp>
        <p:nvSpPr>
          <p:cNvPr id="3" name="Title 2">
            <a:extLst>
              <a:ext uri="{FF2B5EF4-FFF2-40B4-BE49-F238E27FC236}">
                <a16:creationId xmlns:a16="http://schemas.microsoft.com/office/drawing/2014/main" xmlns="" id="{1ED6C8F7-228E-DB46-8CFE-B47549B9E8B4}"/>
              </a:ext>
            </a:extLst>
          </p:cNvPr>
          <p:cNvSpPr>
            <a:spLocks noGrp="1"/>
          </p:cNvSpPr>
          <p:nvPr>
            <p:ph type="title"/>
          </p:nvPr>
        </p:nvSpPr>
        <p:spPr/>
        <p:txBody>
          <a:bodyPr/>
          <a:lstStyle/>
          <a:p>
            <a:r>
              <a:rPr lang="en-US" dirty="0"/>
              <a:t>Configuration</a:t>
            </a:r>
          </a:p>
        </p:txBody>
      </p:sp>
      <p:sp>
        <p:nvSpPr>
          <p:cNvPr id="4" name="Slide Number Placeholder 3">
            <a:extLst>
              <a:ext uri="{FF2B5EF4-FFF2-40B4-BE49-F238E27FC236}">
                <a16:creationId xmlns:a16="http://schemas.microsoft.com/office/drawing/2014/main" xmlns="" id="{EF64CEFB-8D9B-1D41-9B6D-768BEECCA6FB}"/>
              </a:ext>
            </a:extLst>
          </p:cNvPr>
          <p:cNvSpPr>
            <a:spLocks noGrp="1"/>
          </p:cNvSpPr>
          <p:nvPr>
            <p:ph type="sldNum" sz="quarter" idx="10"/>
          </p:nvPr>
        </p:nvSpPr>
        <p:spPr/>
        <p:txBody>
          <a:bodyPr/>
          <a:lstStyle/>
          <a:p>
            <a:fld id="{32AD9E1F-125A-E447-8513-F6B74D5EB355}" type="slidenum">
              <a:rPr lang="en-US" altLang="en-US" smtClean="0"/>
              <a:pPr/>
              <a:t>25</a:t>
            </a:fld>
            <a:endParaRPr lang="en-US" altLang="en-US"/>
          </a:p>
        </p:txBody>
      </p:sp>
    </p:spTree>
    <p:extLst>
      <p:ext uri="{BB962C8B-B14F-4D97-AF65-F5344CB8AC3E}">
        <p14:creationId xmlns:p14="http://schemas.microsoft.com/office/powerpoint/2010/main" val="3539825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6633" y="3109913"/>
            <a:ext cx="9344723" cy="2438400"/>
          </a:xfrm>
        </p:spPr>
        <p:txBody>
          <a:bodyPr/>
          <a:lstStyle/>
          <a:p>
            <a:pPr>
              <a:defRPr/>
            </a:pPr>
            <a:r>
              <a:rPr lang="en-US" dirty="0" err="1" smtClean="0">
                <a:ea typeface="+mj-ea"/>
                <a:cs typeface="+mj-cs"/>
              </a:rPr>
              <a:t>SciTokens</a:t>
            </a:r>
            <a:r>
              <a:rPr lang="en-US" dirty="0" smtClean="0">
                <a:ea typeface="+mj-ea"/>
                <a:cs typeface="+mj-cs"/>
              </a:rPr>
              <a:t> </a:t>
            </a:r>
            <a:r>
              <a:rPr lang="en-US" dirty="0" err="1" smtClean="0">
                <a:ea typeface="+mj-ea"/>
                <a:cs typeface="+mj-cs"/>
              </a:rPr>
              <a:t>Credmon</a:t>
            </a:r>
            <a:r>
              <a:rPr lang="en-US" dirty="0" smtClean="0">
                <a:ea typeface="+mj-ea"/>
                <a:cs typeface="+mj-cs"/>
              </a:rPr>
              <a:t> and Job Submission</a:t>
            </a:r>
          </a:p>
        </p:txBody>
      </p:sp>
    </p:spTree>
    <p:extLst>
      <p:ext uri="{BB962C8B-B14F-4D97-AF65-F5344CB8AC3E}">
        <p14:creationId xmlns:p14="http://schemas.microsoft.com/office/powerpoint/2010/main" val="1811684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SciTokens</a:t>
            </a:r>
            <a:r>
              <a:rPr lang="en-US" dirty="0" smtClean="0"/>
              <a:t> </a:t>
            </a:r>
            <a:r>
              <a:rPr lang="en-US" dirty="0" err="1" smtClean="0"/>
              <a:t>Credmon</a:t>
            </a:r>
            <a:endParaRPr lang="en-US" dirty="0"/>
          </a:p>
        </p:txBody>
      </p:sp>
      <p:sp>
        <p:nvSpPr>
          <p:cNvPr id="7" name="Content Placeholder 6"/>
          <p:cNvSpPr>
            <a:spLocks noGrp="1"/>
          </p:cNvSpPr>
          <p:nvPr>
            <p:ph sz="half" idx="1"/>
          </p:nvPr>
        </p:nvSpPr>
        <p:spPr>
          <a:xfrm>
            <a:off x="2152651" y="2226469"/>
            <a:ext cx="4875563" cy="3263504"/>
          </a:xfrm>
        </p:spPr>
        <p:txBody>
          <a:bodyPr>
            <a:normAutofit fontScale="92500" lnSpcReduction="20000"/>
          </a:bodyPr>
          <a:lstStyle/>
          <a:p>
            <a:r>
              <a:rPr lang="en-US" dirty="0" smtClean="0"/>
              <a:t>Two parts:</a:t>
            </a:r>
          </a:p>
          <a:p>
            <a:pPr lvl="1"/>
            <a:r>
              <a:rPr lang="en-US" b="1" dirty="0" smtClean="0">
                <a:solidFill>
                  <a:schemeClr val="accent1">
                    <a:lumMod val="50000"/>
                  </a:schemeClr>
                </a:solidFill>
              </a:rPr>
              <a:t>Cred</a:t>
            </a:r>
            <a:r>
              <a:rPr lang="en-US" dirty="0" smtClean="0">
                <a:solidFill>
                  <a:schemeClr val="accent1">
                    <a:lumMod val="50000"/>
                  </a:schemeClr>
                </a:solidFill>
              </a:rPr>
              <a:t>ential </a:t>
            </a:r>
            <a:r>
              <a:rPr lang="en-US" b="1" dirty="0" smtClean="0">
                <a:solidFill>
                  <a:schemeClr val="accent1">
                    <a:lumMod val="50000"/>
                  </a:schemeClr>
                </a:solidFill>
              </a:rPr>
              <a:t>Mon</a:t>
            </a:r>
            <a:r>
              <a:rPr lang="en-US" dirty="0" smtClean="0">
                <a:solidFill>
                  <a:schemeClr val="accent1">
                    <a:lumMod val="50000"/>
                  </a:schemeClr>
                </a:solidFill>
              </a:rPr>
              <a:t>itor</a:t>
            </a:r>
          </a:p>
          <a:p>
            <a:pPr lvl="1"/>
            <a:r>
              <a:rPr lang="en-US" dirty="0" smtClean="0">
                <a:solidFill>
                  <a:schemeClr val="accent5">
                    <a:lumMod val="50000"/>
                  </a:schemeClr>
                </a:solidFill>
              </a:rPr>
              <a:t>Web app (Python </a:t>
            </a:r>
            <a:r>
              <a:rPr lang="en-US" dirty="0" smtClean="0">
                <a:solidFill>
                  <a:schemeClr val="accent5">
                    <a:lumMod val="50000"/>
                  </a:schemeClr>
                </a:solidFill>
              </a:rPr>
              <a:t>Flask framework)</a:t>
            </a:r>
            <a:endParaRPr lang="en-US" dirty="0" smtClean="0">
              <a:solidFill>
                <a:schemeClr val="accent5">
                  <a:lumMod val="50000"/>
                </a:schemeClr>
              </a:solidFill>
            </a:endParaRPr>
          </a:p>
          <a:p>
            <a:r>
              <a:rPr lang="en-US" dirty="0" smtClean="0"/>
              <a:t>Currently supports:</a:t>
            </a:r>
          </a:p>
          <a:p>
            <a:pPr lvl="1"/>
            <a:r>
              <a:rPr lang="en-US" dirty="0" smtClean="0"/>
              <a:t>OAuth2-style tokens </a:t>
            </a:r>
            <a:br>
              <a:rPr lang="en-US" dirty="0" smtClean="0"/>
            </a:br>
            <a:r>
              <a:rPr lang="en-US" dirty="0" smtClean="0"/>
              <a:t>(including </a:t>
            </a:r>
            <a:r>
              <a:rPr lang="en-US" dirty="0" err="1" smtClean="0"/>
              <a:t>SciTokens</a:t>
            </a:r>
            <a:r>
              <a:rPr lang="en-US" dirty="0" smtClean="0"/>
              <a:t>)</a:t>
            </a:r>
          </a:p>
          <a:p>
            <a:pPr lvl="1"/>
            <a:r>
              <a:rPr lang="en-US" dirty="0" smtClean="0"/>
              <a:t>Locally issued </a:t>
            </a:r>
            <a:r>
              <a:rPr lang="en-US" dirty="0" err="1" smtClean="0"/>
              <a:t>SciTokens</a:t>
            </a:r>
            <a:r>
              <a:rPr lang="en-US" dirty="0" smtClean="0"/>
              <a:t> </a:t>
            </a:r>
            <a:br>
              <a:rPr lang="en-US" dirty="0" smtClean="0"/>
            </a:br>
            <a:r>
              <a:rPr lang="en-US" dirty="0" smtClean="0"/>
              <a:t>(i.e. issue-on-submit)</a:t>
            </a:r>
          </a:p>
          <a:p>
            <a:r>
              <a:rPr lang="en-US" dirty="0" smtClean="0"/>
              <a:t>Separate package from </a:t>
            </a:r>
            <a:r>
              <a:rPr lang="en-US" dirty="0" err="1" smtClean="0"/>
              <a:t>HTCondor</a:t>
            </a:r>
            <a:endParaRPr lang="en-US" dirty="0" smtClean="0"/>
          </a:p>
          <a:p>
            <a:pPr lvl="1"/>
            <a:r>
              <a:rPr lang="en-US" dirty="0" smtClean="0"/>
              <a:t>Near future: </a:t>
            </a:r>
            <a:r>
              <a:rPr lang="en-US" sz="2300" dirty="0">
                <a:latin typeface="Courier New" charset="0"/>
                <a:ea typeface="Courier New" charset="0"/>
                <a:cs typeface="Courier New" charset="0"/>
              </a:rPr>
              <a:t>yum install </a:t>
            </a:r>
            <a:br>
              <a:rPr lang="en-US" sz="2300" dirty="0">
                <a:latin typeface="Courier New" charset="0"/>
                <a:ea typeface="Courier New" charset="0"/>
                <a:cs typeface="Courier New" charset="0"/>
              </a:rPr>
            </a:br>
            <a:r>
              <a:rPr lang="en-US" sz="2300" dirty="0">
                <a:latin typeface="Courier New" charset="0"/>
                <a:ea typeface="Courier New" charset="0"/>
                <a:cs typeface="Courier New" charset="0"/>
              </a:rPr>
              <a:t>python-</a:t>
            </a:r>
            <a:r>
              <a:rPr lang="en-US" sz="2300" dirty="0" err="1">
                <a:latin typeface="Courier New" charset="0"/>
                <a:ea typeface="Courier New" charset="0"/>
                <a:cs typeface="Courier New" charset="0"/>
              </a:rPr>
              <a:t>scitokens</a:t>
            </a:r>
            <a:r>
              <a:rPr lang="en-US" sz="2300" dirty="0">
                <a:latin typeface="Courier New" charset="0"/>
                <a:ea typeface="Courier New" charset="0"/>
                <a:cs typeface="Courier New" charset="0"/>
              </a:rPr>
              <a:t>-</a:t>
            </a:r>
            <a:r>
              <a:rPr lang="en-US" sz="2300" dirty="0" err="1">
                <a:latin typeface="Courier New" charset="0"/>
                <a:ea typeface="Courier New" charset="0"/>
                <a:cs typeface="Courier New" charset="0"/>
              </a:rPr>
              <a:t>credmon</a:t>
            </a:r>
            <a:endParaRPr lang="en-US" sz="3600" dirty="0">
              <a:latin typeface="Courier New" charset="0"/>
              <a:ea typeface="Courier New" charset="0"/>
              <a:cs typeface="Courier New" charset="0"/>
            </a:endParaRPr>
          </a:p>
        </p:txBody>
      </p:sp>
      <p:grpSp>
        <p:nvGrpSpPr>
          <p:cNvPr id="17" name="Group 16"/>
          <p:cNvGrpSpPr/>
          <p:nvPr/>
        </p:nvGrpSpPr>
        <p:grpSpPr>
          <a:xfrm>
            <a:off x="7075837" y="2226469"/>
            <a:ext cx="3011138" cy="3263504"/>
            <a:chOff x="7338950" y="1825625"/>
            <a:chExt cx="4014850" cy="4351338"/>
          </a:xfrm>
        </p:grpSpPr>
        <p:sp>
          <p:nvSpPr>
            <p:cNvPr id="10" name="Rectangle 9"/>
            <p:cNvSpPr/>
            <p:nvPr/>
          </p:nvSpPr>
          <p:spPr>
            <a:xfrm>
              <a:off x="7338950" y="1825625"/>
              <a:ext cx="4014850" cy="43513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dirty="0" err="1">
                  <a:solidFill>
                    <a:schemeClr val="bg1"/>
                  </a:solidFill>
                </a:rPr>
                <a:t>SciTokens</a:t>
              </a:r>
              <a:r>
                <a:rPr lang="en-US" dirty="0">
                  <a:solidFill>
                    <a:schemeClr val="bg1"/>
                  </a:solidFill>
                </a:rPr>
                <a:t> </a:t>
              </a:r>
              <a:r>
                <a:rPr lang="en-US" dirty="0" err="1">
                  <a:solidFill>
                    <a:schemeClr val="bg1"/>
                  </a:solidFill>
                </a:rPr>
                <a:t>Credmon</a:t>
              </a:r>
              <a:endParaRPr lang="en-US" dirty="0">
                <a:solidFill>
                  <a:schemeClr val="bg1"/>
                </a:solidFill>
              </a:endParaRPr>
            </a:p>
          </p:txBody>
        </p:sp>
        <p:sp>
          <p:nvSpPr>
            <p:cNvPr id="13" name="Rectangle 12"/>
            <p:cNvSpPr/>
            <p:nvPr/>
          </p:nvSpPr>
          <p:spPr>
            <a:xfrm>
              <a:off x="7504957" y="2470068"/>
              <a:ext cx="1722170" cy="343196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dirty="0">
                  <a:solidFill>
                    <a:schemeClr val="accent1">
                      <a:lumMod val="50000"/>
                    </a:schemeClr>
                  </a:solidFill>
                </a:rPr>
                <a:t>Credential Monitor</a:t>
              </a:r>
            </a:p>
          </p:txBody>
        </p:sp>
        <p:sp>
          <p:nvSpPr>
            <p:cNvPr id="16" name="Rectangle 15"/>
            <p:cNvSpPr/>
            <p:nvPr/>
          </p:nvSpPr>
          <p:spPr>
            <a:xfrm>
              <a:off x="9393134" y="2470068"/>
              <a:ext cx="1785753" cy="343196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dirty="0">
                  <a:solidFill>
                    <a:schemeClr val="accent5">
                      <a:lumMod val="50000"/>
                    </a:schemeClr>
                  </a:solidFill>
                </a:rPr>
                <a:t>Web app</a:t>
              </a:r>
              <a:endParaRPr lang="en-US" dirty="0">
                <a:solidFill>
                  <a:schemeClr val="accent5">
                    <a:lumMod val="50000"/>
                  </a:schemeClr>
                </a:solidFill>
              </a:endParaRPr>
            </a:p>
          </p:txBody>
        </p:sp>
      </p:grpSp>
    </p:spTree>
    <p:extLst>
      <p:ext uri="{BB962C8B-B14F-4D97-AF65-F5344CB8AC3E}">
        <p14:creationId xmlns:p14="http://schemas.microsoft.com/office/powerpoint/2010/main" val="196189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SciTokens</a:t>
            </a:r>
            <a:r>
              <a:rPr lang="en-US" sz="3600" dirty="0"/>
              <a:t> </a:t>
            </a:r>
            <a:r>
              <a:rPr lang="en-US" sz="3600" dirty="0" err="1"/>
              <a:t>Credmon</a:t>
            </a:r>
            <a:r>
              <a:rPr lang="en-US" sz="3600" dirty="0"/>
              <a:t> </a:t>
            </a:r>
            <a:r>
              <a:rPr lang="mr-IN" sz="3600" dirty="0"/>
              <a:t>–</a:t>
            </a:r>
            <a:r>
              <a:rPr lang="en-US" sz="3600" dirty="0"/>
              <a:t> OAuth2 Support</a:t>
            </a:r>
            <a:endParaRPr lang="en-US" sz="3600" dirty="0"/>
          </a:p>
        </p:txBody>
      </p:sp>
      <p:sp>
        <p:nvSpPr>
          <p:cNvPr id="3" name="Text Placeholder 2"/>
          <p:cNvSpPr>
            <a:spLocks noGrp="1"/>
          </p:cNvSpPr>
          <p:nvPr>
            <p:ph type="body" idx="1"/>
          </p:nvPr>
        </p:nvSpPr>
        <p:spPr/>
        <p:txBody>
          <a:bodyPr>
            <a:normAutofit/>
          </a:bodyPr>
          <a:lstStyle/>
          <a:p>
            <a:r>
              <a:rPr lang="en-US" sz="2100" dirty="0">
                <a:solidFill>
                  <a:schemeClr val="accent5">
                    <a:lumMod val="50000"/>
                  </a:schemeClr>
                </a:solidFill>
              </a:rPr>
              <a:t>Web app</a:t>
            </a:r>
            <a:endParaRPr lang="en-US" sz="2100" dirty="0">
              <a:solidFill>
                <a:schemeClr val="accent5">
                  <a:lumMod val="50000"/>
                </a:schemeClr>
              </a:solidFill>
            </a:endParaRPr>
          </a:p>
        </p:txBody>
      </p:sp>
      <p:sp>
        <p:nvSpPr>
          <p:cNvPr id="4" name="Content Placeholder 3"/>
          <p:cNvSpPr>
            <a:spLocks noGrp="1"/>
          </p:cNvSpPr>
          <p:nvPr>
            <p:ph sz="half" idx="2"/>
          </p:nvPr>
        </p:nvSpPr>
        <p:spPr/>
        <p:txBody>
          <a:bodyPr/>
          <a:lstStyle/>
          <a:p>
            <a:pPr marL="0" indent="0">
              <a:buNone/>
            </a:pPr>
            <a:r>
              <a:rPr lang="en-US" i="1" dirty="0"/>
              <a:t>Gathers initial </a:t>
            </a:r>
            <a:r>
              <a:rPr lang="en-US" i="1" dirty="0" smtClean="0"/>
              <a:t>tokens</a:t>
            </a:r>
          </a:p>
          <a:p>
            <a:pPr marL="0" indent="0">
              <a:buNone/>
            </a:pPr>
            <a:endParaRPr lang="en-US" i="1" dirty="0"/>
          </a:p>
          <a:p>
            <a:pPr marL="385763" indent="-385763">
              <a:buFont typeface="+mj-lt"/>
              <a:buAutoNum type="arabicPeriod"/>
            </a:pPr>
            <a:r>
              <a:rPr lang="en-US" sz="2200" dirty="0"/>
              <a:t>Reads ”key” file with user’s and OAuth2 providers’ info.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662" y="1982216"/>
            <a:ext cx="3711934" cy="591989"/>
          </a:xfrm>
          <a:prstGeom prst="rect">
            <a:avLst/>
          </a:prstGeom>
          <a:ln>
            <a:solidFill>
              <a:schemeClr val="accent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002" y="2775011"/>
            <a:ext cx="2813254" cy="3215981"/>
          </a:xfrm>
          <a:prstGeom prst="rect">
            <a:avLst/>
          </a:prstGeom>
          <a:ln>
            <a:solidFill>
              <a:schemeClr val="accent1"/>
            </a:solidFill>
          </a:ln>
        </p:spPr>
      </p:pic>
      <p:cxnSp>
        <p:nvCxnSpPr>
          <p:cNvPr id="14" name="Straight Arrow Connector 13"/>
          <p:cNvCxnSpPr/>
          <p:nvPr/>
        </p:nvCxnSpPr>
        <p:spPr bwMode="auto">
          <a:xfrm flipH="1">
            <a:off x="9809260" y="2655736"/>
            <a:ext cx="214687" cy="564542"/>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Oval 18"/>
          <p:cNvSpPr/>
          <p:nvPr/>
        </p:nvSpPr>
        <p:spPr bwMode="auto">
          <a:xfrm>
            <a:off x="9053886" y="2401294"/>
            <a:ext cx="1256306" cy="230588"/>
          </a:xfrm>
          <a:prstGeom prst="ellipse">
            <a:avLst/>
          </a:prstGeom>
          <a:noFill/>
          <a:ln w="28575" cap="flat" cmpd="sng" algn="ctr">
            <a:solidFill>
              <a:schemeClr val="accent6">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a:latin typeface="Times New Roman" charset="0"/>
              <a:ea typeface="ＭＳ Ｐゴシック" charset="0"/>
            </a:endParaRPr>
          </a:p>
        </p:txBody>
      </p:sp>
    </p:spTree>
    <p:extLst>
      <p:ext uri="{BB962C8B-B14F-4D97-AF65-F5344CB8AC3E}">
        <p14:creationId xmlns:p14="http://schemas.microsoft.com/office/powerpoint/2010/main" val="65412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SciTokens</a:t>
            </a:r>
            <a:r>
              <a:rPr lang="en-US" sz="3600" dirty="0"/>
              <a:t> </a:t>
            </a:r>
            <a:r>
              <a:rPr lang="en-US" sz="3600" dirty="0" err="1"/>
              <a:t>Credmon</a:t>
            </a:r>
            <a:r>
              <a:rPr lang="en-US" sz="3600" dirty="0"/>
              <a:t> </a:t>
            </a:r>
            <a:r>
              <a:rPr lang="mr-IN" sz="3600" dirty="0"/>
              <a:t>–</a:t>
            </a:r>
            <a:r>
              <a:rPr lang="en-US" sz="3600" dirty="0"/>
              <a:t> OAuth2 Support</a:t>
            </a:r>
            <a:endParaRPr lang="en-US" sz="3600" dirty="0"/>
          </a:p>
        </p:txBody>
      </p:sp>
      <p:sp>
        <p:nvSpPr>
          <p:cNvPr id="3" name="Text Placeholder 2"/>
          <p:cNvSpPr>
            <a:spLocks noGrp="1"/>
          </p:cNvSpPr>
          <p:nvPr>
            <p:ph type="body" idx="1"/>
          </p:nvPr>
        </p:nvSpPr>
        <p:spPr/>
        <p:txBody>
          <a:bodyPr>
            <a:normAutofit/>
          </a:bodyPr>
          <a:lstStyle/>
          <a:p>
            <a:r>
              <a:rPr lang="en-US" sz="2100" dirty="0">
                <a:solidFill>
                  <a:schemeClr val="accent5">
                    <a:lumMod val="50000"/>
                  </a:schemeClr>
                </a:solidFill>
              </a:rPr>
              <a:t>Web app</a:t>
            </a:r>
            <a:endParaRPr lang="en-US" sz="2100" dirty="0">
              <a:solidFill>
                <a:schemeClr val="accent5">
                  <a:lumMod val="50000"/>
                </a:schemeClr>
              </a:solidFill>
            </a:endParaRPr>
          </a:p>
        </p:txBody>
      </p:sp>
      <p:sp>
        <p:nvSpPr>
          <p:cNvPr id="4" name="Content Placeholder 3"/>
          <p:cNvSpPr>
            <a:spLocks noGrp="1"/>
          </p:cNvSpPr>
          <p:nvPr>
            <p:ph sz="half" idx="2"/>
          </p:nvPr>
        </p:nvSpPr>
        <p:spPr/>
        <p:txBody>
          <a:bodyPr/>
          <a:lstStyle/>
          <a:p>
            <a:pPr marL="0" indent="0">
              <a:buNone/>
            </a:pPr>
            <a:r>
              <a:rPr lang="en-US" i="1" dirty="0"/>
              <a:t>Gathers initial </a:t>
            </a:r>
            <a:r>
              <a:rPr lang="en-US" i="1" dirty="0" smtClean="0"/>
              <a:t>tokens</a:t>
            </a:r>
          </a:p>
          <a:p>
            <a:pPr marL="0" indent="0">
              <a:buNone/>
            </a:pPr>
            <a:endParaRPr lang="en-US" i="1" dirty="0"/>
          </a:p>
          <a:p>
            <a:pPr marL="385763" indent="-385763">
              <a:buFont typeface="+mj-lt"/>
              <a:buAutoNum type="arabicPeriod"/>
            </a:pPr>
            <a:r>
              <a:rPr lang="en-US" sz="2200" dirty="0"/>
              <a:t>Reads ”key” file with user’s and OAuth2 providers’ info.</a:t>
            </a:r>
          </a:p>
          <a:p>
            <a:pPr marL="385763" indent="-385763">
              <a:buFont typeface="+mj-lt"/>
              <a:buAutoNum type="arabicPeriod"/>
            </a:pPr>
            <a:r>
              <a:rPr lang="en-US" sz="2200" dirty="0"/>
              <a:t>Sends user to OAuth2 providers for authentication and authorization.</a:t>
            </a:r>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119111"/>
            <a:ext cx="2571143" cy="3031409"/>
          </a:xfrm>
          <a:prstGeom prst="rect">
            <a:avLst/>
          </a:prstGeom>
          <a:ln>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617" y="3014090"/>
            <a:ext cx="2063866" cy="2896070"/>
          </a:xfrm>
          <a:prstGeom prst="rect">
            <a:avLst/>
          </a:prstGeom>
          <a:ln>
            <a:solidFill>
              <a:schemeClr val="accent1"/>
            </a:solidFill>
          </a:ln>
        </p:spPr>
      </p:pic>
      <p:cxnSp>
        <p:nvCxnSpPr>
          <p:cNvPr id="8" name="Straight Arrow Connector 7"/>
          <p:cNvCxnSpPr/>
          <p:nvPr/>
        </p:nvCxnSpPr>
        <p:spPr bwMode="auto">
          <a:xfrm>
            <a:off x="7622651" y="3403159"/>
            <a:ext cx="890547" cy="747360"/>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1101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apabilities-based Auth Infrastructure"/>
          <p:cNvSpPr txBox="1">
            <a:spLocks noGrp="1"/>
          </p:cNvSpPr>
          <p:nvPr>
            <p:ph type="title"/>
          </p:nvPr>
        </p:nvSpPr>
        <p:spPr/>
        <p:txBody>
          <a:bodyPr>
            <a:normAutofit/>
          </a:bodyPr>
          <a:lstStyle>
            <a:lvl1pPr defTabSz="484886">
              <a:defRPr sz="6640"/>
            </a:lvl1pPr>
          </a:lstStyle>
          <a:p>
            <a:r>
              <a:rPr lang="en-US" sz="4400" dirty="0"/>
              <a:t>Identity-based Authorization</a:t>
            </a:r>
          </a:p>
        </p:txBody>
      </p:sp>
      <p:sp>
        <p:nvSpPr>
          <p:cNvPr id="128" name="At the core of today’s AAI is the concept of identity and impersonation.…"/>
          <p:cNvSpPr txBox="1">
            <a:spLocks noGrp="1"/>
          </p:cNvSpPr>
          <p:nvPr>
            <p:ph idx="1"/>
          </p:nvPr>
        </p:nvSpPr>
        <p:spPr/>
        <p:txBody>
          <a:bodyPr>
            <a:normAutofit lnSpcReduction="10000"/>
          </a:bodyPr>
          <a:lstStyle/>
          <a:p>
            <a:r>
              <a:rPr lang="en-US" dirty="0"/>
              <a:t>At the core of today’s grid security infrastructure is the concept of </a:t>
            </a:r>
            <a:r>
              <a:rPr lang="en-US" i="1" dirty="0"/>
              <a:t>identity</a:t>
            </a:r>
            <a:r>
              <a:rPr lang="en-US" dirty="0"/>
              <a:t> and </a:t>
            </a:r>
            <a:r>
              <a:rPr lang="en-US" i="1" dirty="0"/>
              <a:t>impersonation</a:t>
            </a:r>
            <a:r>
              <a:rPr lang="en-US" dirty="0"/>
              <a:t>.</a:t>
            </a:r>
          </a:p>
          <a:p>
            <a:pPr lvl="1"/>
            <a:r>
              <a:rPr lang="en-US" dirty="0"/>
              <a:t>A grid certificate provides you with a globally-recognized identification.</a:t>
            </a:r>
          </a:p>
          <a:p>
            <a:pPr lvl="1"/>
            <a:r>
              <a:rPr lang="en-US" dirty="0"/>
              <a:t>The grid proxy allows a third party to impersonate you, (ideally) on your behalf.</a:t>
            </a:r>
          </a:p>
          <a:p>
            <a:pPr lvl="1"/>
            <a:r>
              <a:rPr lang="en-US" dirty="0"/>
              <a:t>The remote service maps your identity to some set of locally-defined authorizations.</a:t>
            </a:r>
          </a:p>
          <a:p>
            <a:r>
              <a:rPr lang="en-US" dirty="0"/>
              <a:t>We believe this approach is fundamentally wrong because it exposes too much global state: identity and policy should be kept locally!</a:t>
            </a:r>
          </a:p>
        </p:txBody>
      </p:sp>
    </p:spTree>
    <p:extLst>
      <p:ext uri="{BB962C8B-B14F-4D97-AF65-F5344CB8AC3E}">
        <p14:creationId xmlns:p14="http://schemas.microsoft.com/office/powerpoint/2010/main" val="388749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SciTokens</a:t>
            </a:r>
            <a:r>
              <a:rPr lang="en-US" sz="3600" dirty="0"/>
              <a:t> </a:t>
            </a:r>
            <a:r>
              <a:rPr lang="en-US" sz="3600" dirty="0" err="1"/>
              <a:t>Credmon</a:t>
            </a:r>
            <a:r>
              <a:rPr lang="en-US" sz="3600" dirty="0"/>
              <a:t> </a:t>
            </a:r>
            <a:r>
              <a:rPr lang="mr-IN" sz="3600" dirty="0"/>
              <a:t>–</a:t>
            </a:r>
            <a:r>
              <a:rPr lang="en-US" sz="3600" dirty="0"/>
              <a:t> OAuth2 Support</a:t>
            </a:r>
            <a:endParaRPr lang="en-US" sz="3600" dirty="0"/>
          </a:p>
        </p:txBody>
      </p:sp>
      <p:sp>
        <p:nvSpPr>
          <p:cNvPr id="3" name="Text Placeholder 2"/>
          <p:cNvSpPr>
            <a:spLocks noGrp="1"/>
          </p:cNvSpPr>
          <p:nvPr>
            <p:ph type="body" idx="1"/>
          </p:nvPr>
        </p:nvSpPr>
        <p:spPr/>
        <p:txBody>
          <a:bodyPr>
            <a:normAutofit/>
          </a:bodyPr>
          <a:lstStyle/>
          <a:p>
            <a:r>
              <a:rPr lang="en-US" sz="2100" dirty="0">
                <a:solidFill>
                  <a:schemeClr val="accent5">
                    <a:lumMod val="50000"/>
                  </a:schemeClr>
                </a:solidFill>
              </a:rPr>
              <a:t>Web app</a:t>
            </a:r>
            <a:endParaRPr lang="en-US" sz="2100" dirty="0">
              <a:solidFill>
                <a:schemeClr val="accent5">
                  <a:lumMod val="50000"/>
                </a:schemeClr>
              </a:solidFill>
            </a:endParaRPr>
          </a:p>
        </p:txBody>
      </p:sp>
      <p:sp>
        <p:nvSpPr>
          <p:cNvPr id="4" name="Content Placeholder 3"/>
          <p:cNvSpPr>
            <a:spLocks noGrp="1"/>
          </p:cNvSpPr>
          <p:nvPr>
            <p:ph sz="half" idx="2"/>
          </p:nvPr>
        </p:nvSpPr>
        <p:spPr/>
        <p:txBody>
          <a:bodyPr/>
          <a:lstStyle/>
          <a:p>
            <a:pPr marL="0" indent="0">
              <a:buNone/>
            </a:pPr>
            <a:r>
              <a:rPr lang="en-US" i="1" dirty="0"/>
              <a:t>Gathers initial </a:t>
            </a:r>
            <a:r>
              <a:rPr lang="en-US" i="1" dirty="0" smtClean="0"/>
              <a:t>tokens</a:t>
            </a:r>
          </a:p>
          <a:p>
            <a:pPr marL="0" indent="0">
              <a:buNone/>
            </a:pPr>
            <a:endParaRPr lang="en-US" i="1" dirty="0"/>
          </a:p>
          <a:p>
            <a:pPr marL="385763" indent="-385763">
              <a:buFont typeface="+mj-lt"/>
              <a:buAutoNum type="arabicPeriod"/>
            </a:pPr>
            <a:r>
              <a:rPr lang="en-US" sz="2200" dirty="0"/>
              <a:t>Reads ”key” file with user’s and OAuth2 providers’ info.</a:t>
            </a:r>
          </a:p>
          <a:p>
            <a:pPr marL="385763" indent="-385763">
              <a:buFont typeface="+mj-lt"/>
              <a:buAutoNum type="arabicPeriod"/>
            </a:pPr>
            <a:r>
              <a:rPr lang="en-US" sz="2200" dirty="0"/>
              <a:t>Sends user to OAuth2 providers for authentication and authorization.</a:t>
            </a:r>
          </a:p>
          <a:p>
            <a:pPr marL="385763" indent="-385763">
              <a:buFont typeface="+mj-lt"/>
              <a:buAutoNum type="arabicPeriod"/>
            </a:pPr>
            <a:r>
              <a:rPr lang="en-US" sz="2200" dirty="0"/>
              <a:t>Stores refresh and access tokens in credential directory.</a:t>
            </a:r>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389" y="1255203"/>
            <a:ext cx="3085437" cy="3385517"/>
          </a:xfrm>
          <a:prstGeom prst="rect">
            <a:avLst/>
          </a:prstGeom>
          <a:ln>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154" y="4981522"/>
            <a:ext cx="3861903" cy="503469"/>
          </a:xfrm>
          <a:prstGeom prst="rect">
            <a:avLst/>
          </a:prstGeom>
          <a:ln>
            <a:solidFill>
              <a:schemeClr val="accent1"/>
            </a:solidFill>
          </a:ln>
        </p:spPr>
      </p:pic>
      <p:cxnSp>
        <p:nvCxnSpPr>
          <p:cNvPr id="8" name="Straight Arrow Connector 7"/>
          <p:cNvCxnSpPr/>
          <p:nvPr/>
        </p:nvCxnSpPr>
        <p:spPr bwMode="auto">
          <a:xfrm>
            <a:off x="6289282" y="4516342"/>
            <a:ext cx="379213" cy="85874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4759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SciTokens</a:t>
            </a:r>
            <a:r>
              <a:rPr lang="en-US" sz="3600" dirty="0"/>
              <a:t> </a:t>
            </a:r>
            <a:r>
              <a:rPr lang="en-US" sz="3600" dirty="0" err="1"/>
              <a:t>Credmon</a:t>
            </a:r>
            <a:r>
              <a:rPr lang="en-US" sz="3600" dirty="0"/>
              <a:t> </a:t>
            </a:r>
            <a:r>
              <a:rPr lang="mr-IN" sz="3600" dirty="0"/>
              <a:t>–</a:t>
            </a:r>
            <a:r>
              <a:rPr lang="en-US" sz="3600" dirty="0"/>
              <a:t> OAuth2 Support</a:t>
            </a:r>
            <a:endParaRPr lang="en-US" sz="3600" dirty="0"/>
          </a:p>
        </p:txBody>
      </p:sp>
      <p:sp>
        <p:nvSpPr>
          <p:cNvPr id="9" name="Text Placeholder 2"/>
          <p:cNvSpPr>
            <a:spLocks noGrp="1"/>
          </p:cNvSpPr>
          <p:nvPr>
            <p:ph type="body" idx="1"/>
          </p:nvPr>
        </p:nvSpPr>
        <p:spPr>
          <a:xfrm>
            <a:off x="1981200" y="1535113"/>
            <a:ext cx="4040188" cy="639762"/>
          </a:xfrm>
        </p:spPr>
        <p:txBody>
          <a:bodyPr>
            <a:normAutofit/>
          </a:bodyPr>
          <a:lstStyle/>
          <a:p>
            <a:r>
              <a:rPr lang="en-US" sz="2100" dirty="0">
                <a:solidFill>
                  <a:schemeClr val="accent1">
                    <a:lumMod val="50000"/>
                  </a:schemeClr>
                </a:solidFill>
              </a:rPr>
              <a:t>Credential Monitor</a:t>
            </a:r>
          </a:p>
        </p:txBody>
      </p:sp>
      <p:sp>
        <p:nvSpPr>
          <p:cNvPr id="10" name="Content Placeholder 3"/>
          <p:cNvSpPr>
            <a:spLocks noGrp="1"/>
          </p:cNvSpPr>
          <p:nvPr>
            <p:ph sz="half" idx="2"/>
          </p:nvPr>
        </p:nvSpPr>
        <p:spPr>
          <a:xfrm>
            <a:off x="1981200" y="2174875"/>
            <a:ext cx="4401047" cy="3951288"/>
          </a:xfrm>
        </p:spPr>
        <p:txBody>
          <a:bodyPr/>
          <a:lstStyle/>
          <a:p>
            <a:pPr marL="0" indent="0">
              <a:buNone/>
            </a:pPr>
            <a:r>
              <a:rPr lang="en-US" i="1" dirty="0"/>
              <a:t>Keeps active tokens refreshed</a:t>
            </a:r>
          </a:p>
          <a:p>
            <a:pPr marL="0" indent="0">
              <a:buNone/>
            </a:pPr>
            <a:endParaRPr lang="en-US" sz="2200" i="1" dirty="0"/>
          </a:p>
          <a:p>
            <a:pPr marL="385763" indent="-385763">
              <a:buFont typeface="+mj-lt"/>
              <a:buAutoNum type="arabicPeriod"/>
            </a:pPr>
            <a:r>
              <a:rPr lang="en-US" sz="2200" dirty="0"/>
              <a:t>Scans credential directory for valid refresh tokens</a:t>
            </a:r>
            <a:r>
              <a:rPr lang="en-US" sz="2200" dirty="0"/>
              <a:t>.</a:t>
            </a:r>
            <a:endParaRPr lang="en-US" sz="2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127" y="1991832"/>
            <a:ext cx="3861903" cy="503469"/>
          </a:xfrm>
          <a:prstGeom prst="rect">
            <a:avLst/>
          </a:prstGeom>
          <a:ln>
            <a:solidFill>
              <a:schemeClr val="accent1">
                <a:lumMod val="75000"/>
              </a:schemeClr>
            </a:solidFill>
          </a:ln>
        </p:spPr>
      </p:pic>
      <p:sp>
        <p:nvSpPr>
          <p:cNvPr id="14" name="Oval 13"/>
          <p:cNvSpPr/>
          <p:nvPr/>
        </p:nvSpPr>
        <p:spPr bwMode="auto">
          <a:xfrm>
            <a:off x="6763909" y="2304467"/>
            <a:ext cx="1256306" cy="230588"/>
          </a:xfrm>
          <a:prstGeom prst="ellipse">
            <a:avLst/>
          </a:prstGeom>
          <a:noFill/>
          <a:ln w="28575" cap="flat" cmpd="sng" algn="ctr">
            <a:solidFill>
              <a:schemeClr val="accent6">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a:latin typeface="Times New Roman" charset="0"/>
              <a:ea typeface="ＭＳ Ｐゴシック" charset="0"/>
            </a:endParaRPr>
          </a:p>
        </p:txBody>
      </p:sp>
    </p:spTree>
    <p:extLst>
      <p:ext uri="{BB962C8B-B14F-4D97-AF65-F5344CB8AC3E}">
        <p14:creationId xmlns:p14="http://schemas.microsoft.com/office/powerpoint/2010/main" val="155934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SciTokens</a:t>
            </a:r>
            <a:r>
              <a:rPr lang="en-US" sz="3600" dirty="0"/>
              <a:t> </a:t>
            </a:r>
            <a:r>
              <a:rPr lang="en-US" sz="3600" dirty="0" err="1"/>
              <a:t>Credmon</a:t>
            </a:r>
            <a:r>
              <a:rPr lang="en-US" sz="3600" dirty="0"/>
              <a:t> </a:t>
            </a:r>
            <a:r>
              <a:rPr lang="mr-IN" sz="3600" dirty="0"/>
              <a:t>–</a:t>
            </a:r>
            <a:r>
              <a:rPr lang="en-US" sz="3600" dirty="0"/>
              <a:t> OAuth2 Support</a:t>
            </a:r>
            <a:endParaRPr lang="en-US" sz="3600" dirty="0"/>
          </a:p>
        </p:txBody>
      </p:sp>
      <p:sp>
        <p:nvSpPr>
          <p:cNvPr id="9" name="Text Placeholder 2"/>
          <p:cNvSpPr>
            <a:spLocks noGrp="1"/>
          </p:cNvSpPr>
          <p:nvPr>
            <p:ph type="body" idx="1"/>
          </p:nvPr>
        </p:nvSpPr>
        <p:spPr>
          <a:xfrm>
            <a:off x="1981200" y="1535113"/>
            <a:ext cx="4040188" cy="639762"/>
          </a:xfrm>
        </p:spPr>
        <p:txBody>
          <a:bodyPr>
            <a:normAutofit/>
          </a:bodyPr>
          <a:lstStyle/>
          <a:p>
            <a:r>
              <a:rPr lang="en-US" sz="2100" dirty="0">
                <a:solidFill>
                  <a:schemeClr val="accent1">
                    <a:lumMod val="50000"/>
                  </a:schemeClr>
                </a:solidFill>
              </a:rPr>
              <a:t>Credential Monitor</a:t>
            </a:r>
          </a:p>
        </p:txBody>
      </p:sp>
      <p:sp>
        <p:nvSpPr>
          <p:cNvPr id="10" name="Content Placeholder 3"/>
          <p:cNvSpPr>
            <a:spLocks noGrp="1"/>
          </p:cNvSpPr>
          <p:nvPr>
            <p:ph sz="half" idx="2"/>
          </p:nvPr>
        </p:nvSpPr>
        <p:spPr>
          <a:xfrm>
            <a:off x="1981200" y="2174875"/>
            <a:ext cx="4401047" cy="3951288"/>
          </a:xfrm>
        </p:spPr>
        <p:txBody>
          <a:bodyPr/>
          <a:lstStyle/>
          <a:p>
            <a:pPr marL="0" indent="0">
              <a:buNone/>
            </a:pPr>
            <a:r>
              <a:rPr lang="en-US" i="1" dirty="0"/>
              <a:t>Keeps active tokens refreshed</a:t>
            </a:r>
          </a:p>
          <a:p>
            <a:pPr marL="0" indent="0">
              <a:buNone/>
            </a:pPr>
            <a:endParaRPr lang="en-US" sz="2200" i="1" dirty="0"/>
          </a:p>
          <a:p>
            <a:pPr marL="385763" indent="-385763">
              <a:buFont typeface="+mj-lt"/>
              <a:buAutoNum type="arabicPeriod"/>
            </a:pPr>
            <a:r>
              <a:rPr lang="en-US" sz="2200" dirty="0"/>
              <a:t>Scans credential directory for valid refresh tokens.</a:t>
            </a:r>
          </a:p>
          <a:p>
            <a:pPr marL="385763" indent="-385763">
              <a:buFont typeface="+mj-lt"/>
              <a:buAutoNum type="arabicPeriod"/>
            </a:pPr>
            <a:r>
              <a:rPr lang="en-US" sz="2200" dirty="0"/>
              <a:t>Refreshes corresponding access </a:t>
            </a:r>
            <a:r>
              <a:rPr lang="en-US" sz="2200" dirty="0"/>
              <a:t>tokens.</a:t>
            </a:r>
            <a:endParaRPr lang="en-US" sz="2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127" y="1991832"/>
            <a:ext cx="3861903" cy="503469"/>
          </a:xfrm>
          <a:prstGeom prst="rect">
            <a:avLst/>
          </a:prstGeom>
          <a:ln>
            <a:solidFill>
              <a:schemeClr val="accent1">
                <a:lumMod val="75000"/>
              </a:schemeClr>
            </a:solidFill>
          </a:ln>
        </p:spPr>
      </p:pic>
      <p:sp>
        <p:nvSpPr>
          <p:cNvPr id="7" name="Oval 6"/>
          <p:cNvSpPr/>
          <p:nvPr/>
        </p:nvSpPr>
        <p:spPr bwMode="auto">
          <a:xfrm>
            <a:off x="7288696" y="2304467"/>
            <a:ext cx="1256306" cy="230588"/>
          </a:xfrm>
          <a:prstGeom prst="ellipse">
            <a:avLst/>
          </a:prstGeom>
          <a:noFill/>
          <a:ln w="28575" cap="flat" cmpd="sng" algn="ctr">
            <a:solidFill>
              <a:schemeClr val="accent6">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a:latin typeface="Times New Roman" charset="0"/>
              <a:ea typeface="ＭＳ Ｐゴシック" charset="0"/>
            </a:endParaRPr>
          </a:p>
        </p:txBody>
      </p:sp>
    </p:spTree>
    <p:extLst>
      <p:ext uri="{BB962C8B-B14F-4D97-AF65-F5344CB8AC3E}">
        <p14:creationId xmlns:p14="http://schemas.microsoft.com/office/powerpoint/2010/main" val="195074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SciTokens</a:t>
            </a:r>
            <a:r>
              <a:rPr lang="en-US" sz="3600" dirty="0"/>
              <a:t> </a:t>
            </a:r>
            <a:r>
              <a:rPr lang="en-US" sz="3600" dirty="0" err="1"/>
              <a:t>Credmon</a:t>
            </a:r>
            <a:r>
              <a:rPr lang="en-US" sz="3600" dirty="0"/>
              <a:t> </a:t>
            </a:r>
            <a:r>
              <a:rPr lang="mr-IN" sz="3600" dirty="0"/>
              <a:t>–</a:t>
            </a:r>
            <a:r>
              <a:rPr lang="en-US" sz="3600" dirty="0"/>
              <a:t> OAuth2 Support</a:t>
            </a:r>
            <a:endParaRPr lang="en-US" sz="3600" dirty="0"/>
          </a:p>
        </p:txBody>
      </p:sp>
      <p:sp>
        <p:nvSpPr>
          <p:cNvPr id="9" name="Text Placeholder 2"/>
          <p:cNvSpPr>
            <a:spLocks noGrp="1"/>
          </p:cNvSpPr>
          <p:nvPr>
            <p:ph type="body" idx="1"/>
          </p:nvPr>
        </p:nvSpPr>
        <p:spPr>
          <a:xfrm>
            <a:off x="1981200" y="1535113"/>
            <a:ext cx="4040188" cy="639762"/>
          </a:xfrm>
        </p:spPr>
        <p:txBody>
          <a:bodyPr>
            <a:normAutofit/>
          </a:bodyPr>
          <a:lstStyle/>
          <a:p>
            <a:r>
              <a:rPr lang="en-US" sz="2100" dirty="0">
                <a:solidFill>
                  <a:schemeClr val="accent1">
                    <a:lumMod val="50000"/>
                  </a:schemeClr>
                </a:solidFill>
              </a:rPr>
              <a:t>Credential Monitor</a:t>
            </a:r>
          </a:p>
        </p:txBody>
      </p:sp>
      <p:sp>
        <p:nvSpPr>
          <p:cNvPr id="10" name="Content Placeholder 3"/>
          <p:cNvSpPr>
            <a:spLocks noGrp="1"/>
          </p:cNvSpPr>
          <p:nvPr>
            <p:ph sz="half" idx="2"/>
          </p:nvPr>
        </p:nvSpPr>
        <p:spPr>
          <a:xfrm>
            <a:off x="1981200" y="2174875"/>
            <a:ext cx="4401047" cy="3951288"/>
          </a:xfrm>
        </p:spPr>
        <p:txBody>
          <a:bodyPr/>
          <a:lstStyle/>
          <a:p>
            <a:pPr marL="0" indent="0">
              <a:buNone/>
            </a:pPr>
            <a:r>
              <a:rPr lang="en-US" i="1" dirty="0"/>
              <a:t>Keeps active tokens refreshed</a:t>
            </a:r>
          </a:p>
          <a:p>
            <a:pPr marL="0" indent="0">
              <a:buNone/>
            </a:pPr>
            <a:endParaRPr lang="en-US" sz="2200" i="1" dirty="0"/>
          </a:p>
          <a:p>
            <a:pPr marL="385763" indent="-385763">
              <a:buFont typeface="+mj-lt"/>
              <a:buAutoNum type="arabicPeriod"/>
            </a:pPr>
            <a:r>
              <a:rPr lang="en-US" sz="2200" dirty="0"/>
              <a:t>Scans credential directory for valid refresh tokens.</a:t>
            </a:r>
          </a:p>
          <a:p>
            <a:pPr marL="385763" indent="-385763">
              <a:buFont typeface="+mj-lt"/>
              <a:buAutoNum type="arabicPeriod"/>
            </a:pPr>
            <a:r>
              <a:rPr lang="en-US" sz="2200" dirty="0"/>
              <a:t>Refreshes corresponding </a:t>
            </a:r>
            <a:r>
              <a:rPr lang="en-US" sz="2200" dirty="0"/>
              <a:t>access tokens.</a:t>
            </a:r>
            <a:endParaRPr lang="en-US" sz="2200" dirty="0"/>
          </a:p>
          <a:p>
            <a:pPr marL="385763" indent="-385763">
              <a:buFont typeface="+mj-lt"/>
              <a:buAutoNum type="arabicPeriod"/>
            </a:pPr>
            <a:r>
              <a:rPr lang="en-US" sz="2200" dirty="0"/>
              <a:t>Writes </a:t>
            </a:r>
            <a:r>
              <a:rPr lang="en-US" sz="2200" dirty="0">
                <a:latin typeface="Courier New" charset="0"/>
                <a:ea typeface="Courier New" charset="0"/>
                <a:cs typeface="Courier New" charset="0"/>
              </a:rPr>
              <a:t>CREDMON_COMPLETE </a:t>
            </a:r>
            <a:r>
              <a:rPr lang="en-US" sz="2200" dirty="0">
                <a:ea typeface="Courier New" charset="0"/>
                <a:cs typeface="Courier New" charset="0"/>
              </a:rPr>
              <a:t>(watched by </a:t>
            </a:r>
            <a:r>
              <a:rPr lang="en-US" sz="2200" dirty="0" err="1">
                <a:ea typeface="Courier New" charset="0"/>
                <a:cs typeface="Courier New" charset="0"/>
              </a:rPr>
              <a:t>CredD</a:t>
            </a:r>
            <a:r>
              <a:rPr lang="en-US" sz="2200" dirty="0">
                <a:ea typeface="Courier New" charset="0"/>
                <a:cs typeface="Courier New" charset="0"/>
              </a:rPr>
              <a:t>)</a:t>
            </a:r>
            <a:r>
              <a:rPr lang="en-US" sz="22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247" y="4609878"/>
            <a:ext cx="4258917" cy="496773"/>
          </a:xfrm>
          <a:prstGeom prst="rect">
            <a:avLst/>
          </a:prstGeom>
          <a:ln>
            <a:solidFill>
              <a:schemeClr val="accent1">
                <a:lumMod val="75000"/>
              </a:schemeClr>
            </a:solidFill>
          </a:ln>
        </p:spPr>
      </p:pic>
      <p:sp>
        <p:nvSpPr>
          <p:cNvPr id="7" name="Oval 6"/>
          <p:cNvSpPr/>
          <p:nvPr/>
        </p:nvSpPr>
        <p:spPr bwMode="auto">
          <a:xfrm>
            <a:off x="6270931" y="4923769"/>
            <a:ext cx="1256306" cy="230588"/>
          </a:xfrm>
          <a:prstGeom prst="ellipse">
            <a:avLst/>
          </a:prstGeom>
          <a:noFill/>
          <a:ln w="28575" cap="flat" cmpd="sng" algn="ctr">
            <a:solidFill>
              <a:schemeClr val="accent6">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800">
              <a:latin typeface="Times New Roman" charset="0"/>
              <a:ea typeface="ＭＳ Ｐゴシック" charset="0"/>
            </a:endParaRPr>
          </a:p>
        </p:txBody>
      </p:sp>
    </p:spTree>
    <p:extLst>
      <p:ext uri="{BB962C8B-B14F-4D97-AF65-F5344CB8AC3E}">
        <p14:creationId xmlns:p14="http://schemas.microsoft.com/office/powerpoint/2010/main" val="33500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747964"/>
            <a:ext cx="7772400" cy="1362075"/>
          </a:xfrm>
        </p:spPr>
        <p:txBody>
          <a:bodyPr anchor="ctr"/>
          <a:lstStyle/>
          <a:p>
            <a:pPr algn="ctr"/>
            <a:r>
              <a:rPr lang="en-US" cap="none" dirty="0" smtClean="0"/>
              <a:t>Submitting OAuth2 </a:t>
            </a:r>
            <a:r>
              <a:rPr lang="en-US" cap="none" dirty="0"/>
              <a:t>J</a:t>
            </a:r>
            <a:r>
              <a:rPr lang="en-US" cap="none" dirty="0" smtClean="0"/>
              <a:t>obs</a:t>
            </a:r>
            <a:endParaRPr lang="en-US" cap="none" dirty="0"/>
          </a:p>
        </p:txBody>
      </p:sp>
      <p:sp>
        <p:nvSpPr>
          <p:cNvPr id="4" name="Slide Number Placeholder 3"/>
          <p:cNvSpPr>
            <a:spLocks noGrp="1"/>
          </p:cNvSpPr>
          <p:nvPr>
            <p:ph type="sldNum" sz="quarter" idx="10"/>
          </p:nvPr>
        </p:nvSpPr>
        <p:spPr/>
        <p:txBody>
          <a:bodyPr/>
          <a:lstStyle/>
          <a:p>
            <a:fld id="{65BACBE8-FA31-6E45-95AB-C7DCDBC1B091}" type="slidenum">
              <a:rPr lang="en-US" altLang="x-none" smtClean="0"/>
              <a:pPr/>
              <a:t>34</a:t>
            </a:fld>
            <a:endParaRPr lang="en-US" altLang="x-none"/>
          </a:p>
        </p:txBody>
      </p:sp>
    </p:spTree>
    <p:extLst>
      <p:ext uri="{BB962C8B-B14F-4D97-AF65-F5344CB8AC3E}">
        <p14:creationId xmlns:p14="http://schemas.microsoft.com/office/powerpoint/2010/main" val="2054504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OAuth2 Submit Syntax</a:t>
            </a:r>
            <a:endParaRPr lang="en-US" dirty="0"/>
          </a:p>
        </p:txBody>
      </p:sp>
      <p:sp>
        <p:nvSpPr>
          <p:cNvPr id="3" name="Content Placeholder 2"/>
          <p:cNvSpPr>
            <a:spLocks noGrp="1"/>
          </p:cNvSpPr>
          <p:nvPr>
            <p:ph idx="1"/>
          </p:nvPr>
        </p:nvSpPr>
        <p:spPr>
          <a:xfrm>
            <a:off x="1846263" y="1355726"/>
            <a:ext cx="8399462" cy="4848127"/>
          </a:xfrm>
        </p:spPr>
        <p:txBody>
          <a:bodyPr>
            <a:normAutofit/>
          </a:bodyPr>
          <a:lstStyle/>
          <a:p>
            <a:pPr fontAlgn="base"/>
            <a:r>
              <a:rPr lang="en-US" sz="1500" dirty="0" err="1">
                <a:latin typeface="Courier New" charset="0"/>
                <a:ea typeface="Courier New" charset="0"/>
                <a:cs typeface="Courier New" charset="0"/>
              </a:rPr>
              <a:t>use_oauth_services</a:t>
            </a:r>
            <a:r>
              <a:rPr lang="en-US" sz="1500" dirty="0">
                <a:latin typeface="Courier New" charset="0"/>
                <a:ea typeface="Courier New" charset="0"/>
                <a:cs typeface="Courier New" charset="0"/>
              </a:rPr>
              <a:t> = </a:t>
            </a:r>
            <a:r>
              <a:rPr lang="en-US" sz="1500" dirty="0">
                <a:solidFill>
                  <a:schemeClr val="accent1">
                    <a:lumMod val="50000"/>
                  </a:schemeClr>
                </a:solidFill>
                <a:latin typeface="Courier New" charset="0"/>
                <a:ea typeface="Courier New" charset="0"/>
                <a:cs typeface="Courier New" charset="0"/>
              </a:rPr>
              <a:t>&lt;service1, service2, </a:t>
            </a:r>
            <a:r>
              <a:rPr lang="mr-IN" sz="1500" dirty="0">
                <a:solidFill>
                  <a:schemeClr val="accent1">
                    <a:lumMod val="50000"/>
                  </a:schemeClr>
                </a:solidFill>
                <a:latin typeface="Courier New" charset="0"/>
                <a:ea typeface="Courier New" charset="0"/>
                <a:cs typeface="Courier New" charset="0"/>
              </a:rPr>
              <a:t>…</a:t>
            </a:r>
            <a:r>
              <a:rPr lang="en-US" sz="1500" dirty="0">
                <a:solidFill>
                  <a:schemeClr val="accent1">
                    <a:lumMod val="50000"/>
                  </a:schemeClr>
                </a:solidFill>
                <a:latin typeface="Courier New" charset="0"/>
                <a:ea typeface="Courier New" charset="0"/>
                <a:cs typeface="Courier New" charset="0"/>
              </a:rPr>
              <a:t>&gt;</a:t>
            </a:r>
          </a:p>
          <a:p>
            <a:pPr lvl="1"/>
            <a:r>
              <a:rPr lang="en-US" sz="1900" b="1" dirty="0"/>
              <a:t>REQUIRED </a:t>
            </a:r>
            <a:r>
              <a:rPr lang="en-US" sz="1900" dirty="0"/>
              <a:t>list </a:t>
            </a:r>
            <a:r>
              <a:rPr lang="en-US" sz="1900" dirty="0"/>
              <a:t>of requested OAuth2 service providers, which must match (case-insensitive) the provider names in the </a:t>
            </a:r>
            <a:r>
              <a:rPr lang="en-US" sz="1900" dirty="0" err="1"/>
              <a:t>HTCondor</a:t>
            </a:r>
            <a:r>
              <a:rPr lang="en-US" sz="1900" dirty="0"/>
              <a:t> </a:t>
            </a:r>
            <a:r>
              <a:rPr lang="en-US" sz="1900" dirty="0" err="1"/>
              <a:t>config</a:t>
            </a:r>
            <a:r>
              <a:rPr lang="en-US" sz="1900" dirty="0"/>
              <a:t>.</a:t>
            </a:r>
            <a:endParaRPr lang="en-US" sz="1900" b="1" dirty="0"/>
          </a:p>
          <a:p>
            <a:pPr marL="457200" lvl="1" indent="0" fontAlgn="base">
              <a:buNone/>
            </a:pPr>
            <a:endParaRPr lang="en-US" sz="1900" dirty="0"/>
          </a:p>
        </p:txBody>
      </p:sp>
      <p:sp>
        <p:nvSpPr>
          <p:cNvPr id="4" name="Content Placeholder 4"/>
          <p:cNvSpPr txBox="1">
            <a:spLocks/>
          </p:cNvSpPr>
          <p:nvPr/>
        </p:nvSpPr>
        <p:spPr bwMode="auto">
          <a:xfrm>
            <a:off x="1846263" y="2798860"/>
            <a:ext cx="8399462" cy="44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fontAlgn="base">
              <a:spcBef>
                <a:spcPct val="20000"/>
              </a:spcBef>
              <a:spcAft>
                <a:spcPct val="0"/>
              </a:spcAft>
              <a:buSzPct val="90000"/>
              <a:buFont typeface="Marlett" charset="2"/>
              <a:buChar char="h"/>
              <a:defRPr sz="2800">
                <a:solidFill>
                  <a:schemeClr val="tx1"/>
                </a:solidFill>
                <a:latin typeface="+mn-lt"/>
                <a:ea typeface="MS PGothic" pitchFamily="34" charset="-128"/>
                <a:cs typeface="Arial" charset="0"/>
              </a:defRPr>
            </a:lvl2pPr>
            <a:lvl3pPr marL="1143000" indent="-228600" algn="l" rtl="0" fontAlgn="base">
              <a:spcBef>
                <a:spcPct val="20000"/>
              </a:spcBef>
              <a:spcAft>
                <a:spcPct val="0"/>
              </a:spcAft>
              <a:buChar char="•"/>
              <a:defRPr sz="2400">
                <a:solidFill>
                  <a:schemeClr val="tx1"/>
                </a:solidFill>
                <a:latin typeface="+mn-lt"/>
                <a:ea typeface="Arial" charset="0"/>
                <a:cs typeface="Arial" charset="0"/>
              </a:defRPr>
            </a:lvl3pPr>
            <a:lvl4pPr marL="1600200" indent="-228600" algn="l" rtl="0" fontAlgn="base">
              <a:spcBef>
                <a:spcPct val="20000"/>
              </a:spcBef>
              <a:spcAft>
                <a:spcPct val="0"/>
              </a:spcAft>
              <a:buChar char="–"/>
              <a:defRPr sz="2000">
                <a:solidFill>
                  <a:schemeClr val="tx1"/>
                </a:solidFill>
                <a:latin typeface="+mn-lt"/>
                <a:ea typeface="Arial" charset="0"/>
                <a:cs typeface="Arial" charset="0"/>
              </a:defRPr>
            </a:lvl4pPr>
            <a:lvl5pPr marL="2057400" indent="-228600" algn="l" rtl="0" fontAlgn="base">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a:lnSpc>
                <a:spcPct val="120000"/>
              </a:lnSpc>
              <a:spcBef>
                <a:spcPts val="0"/>
              </a:spcBef>
              <a:buNone/>
            </a:pPr>
            <a:r>
              <a:rPr lang="en-US" sz="1800" b="1" kern="0" dirty="0">
                <a:solidFill>
                  <a:schemeClr val="bg1"/>
                </a:solidFill>
              </a:rPr>
              <a:t>Minimal example - Single provider with no required scopes or resources:</a:t>
            </a:r>
            <a:endParaRPr lang="en-US" sz="1800" b="1" kern="0" dirty="0">
              <a:solidFill>
                <a:schemeClr val="bg1"/>
              </a:solidFill>
              <a:latin typeface="Courier New" charset="0"/>
              <a:ea typeface="Courier New" charset="0"/>
              <a:cs typeface="Courier New" charset="0"/>
            </a:endParaRPr>
          </a:p>
          <a:p>
            <a:pPr marL="0" indent="0">
              <a:lnSpc>
                <a:spcPct val="120000"/>
              </a:lnSpc>
              <a:spcBef>
                <a:spcPts val="0"/>
              </a:spcBef>
              <a:buNone/>
            </a:pPr>
            <a:endParaRPr lang="en-US" sz="1800" kern="0" dirty="0">
              <a:solidFill>
                <a:schemeClr val="bg1"/>
              </a:solidFill>
              <a:latin typeface="Courier New" charset="0"/>
              <a:ea typeface="Courier New" charset="0"/>
              <a:cs typeface="Courier New" charset="0"/>
            </a:endParaRPr>
          </a:p>
        </p:txBody>
      </p:sp>
      <p:sp>
        <p:nvSpPr>
          <p:cNvPr id="5" name="TextBox 4"/>
          <p:cNvSpPr txBox="1"/>
          <p:nvPr/>
        </p:nvSpPr>
        <p:spPr>
          <a:xfrm>
            <a:off x="3183672" y="3617843"/>
            <a:ext cx="5724644" cy="2308324"/>
          </a:xfrm>
          <a:prstGeom prst="rect">
            <a:avLst/>
          </a:prstGeom>
          <a:noFill/>
          <a:ln>
            <a:solidFill>
              <a:schemeClr val="accent1">
                <a:lumMod val="75000"/>
              </a:schemeClr>
            </a:solidFill>
          </a:ln>
        </p:spPr>
        <p:txBody>
          <a:bodyPr wrap="none" rtlCol="0">
            <a:spAutoFit/>
          </a:bodyPr>
          <a:lstStyle/>
          <a:p>
            <a:pPr>
              <a:lnSpc>
                <a:spcPct val="120000"/>
              </a:lnSpc>
            </a:pPr>
            <a:r>
              <a:rPr lang="en-US" sz="2000" kern="0" dirty="0">
                <a:solidFill>
                  <a:schemeClr val="bg1"/>
                </a:solidFill>
                <a:latin typeface="Courier New" charset="0"/>
                <a:ea typeface="Courier New" charset="0"/>
                <a:cs typeface="Courier New" charset="0"/>
              </a:rPr>
              <a:t>executable = </a:t>
            </a:r>
            <a:r>
              <a:rPr lang="en-US" sz="2000" kern="0" dirty="0" err="1">
                <a:solidFill>
                  <a:schemeClr val="bg1"/>
                </a:solidFill>
                <a:latin typeface="Courier New" charset="0"/>
                <a:ea typeface="Courier New" charset="0"/>
                <a:cs typeface="Courier New" charset="0"/>
              </a:rPr>
              <a:t>transfer_my_box_file.py</a:t>
            </a:r>
            <a:endParaRPr lang="en-US" sz="2000" kern="0" dirty="0">
              <a:solidFill>
                <a:schemeClr val="bg1"/>
              </a:solidFill>
              <a:latin typeface="Courier New" charset="0"/>
              <a:ea typeface="Courier New" charset="0"/>
              <a:cs typeface="Courier New" charset="0"/>
            </a:endParaRPr>
          </a:p>
          <a:p>
            <a:pPr>
              <a:lnSpc>
                <a:spcPct val="120000"/>
              </a:lnSpc>
            </a:pPr>
            <a:r>
              <a:rPr lang="en-US" sz="2000" kern="0" dirty="0">
                <a:solidFill>
                  <a:schemeClr val="bg1"/>
                </a:solidFill>
                <a:latin typeface="Courier New" charset="0"/>
                <a:ea typeface="Courier New" charset="0"/>
                <a:cs typeface="Courier New" charset="0"/>
              </a:rPr>
              <a:t>arguments = </a:t>
            </a:r>
            <a:r>
              <a:rPr lang="en-US" sz="2000" kern="0" dirty="0" err="1">
                <a:solidFill>
                  <a:schemeClr val="bg1"/>
                </a:solidFill>
                <a:latin typeface="Courier New" charset="0"/>
                <a:ea typeface="Courier New" charset="0"/>
                <a:cs typeface="Courier New" charset="0"/>
              </a:rPr>
              <a:t>htcondor</a:t>
            </a:r>
            <a:r>
              <a:rPr lang="en-US" sz="2000" kern="0" dirty="0">
                <a:solidFill>
                  <a:schemeClr val="bg1"/>
                </a:solidFill>
                <a:latin typeface="Courier New" charset="0"/>
                <a:ea typeface="Courier New" charset="0"/>
                <a:cs typeface="Courier New" charset="0"/>
              </a:rPr>
              <a:t>/</a:t>
            </a:r>
            <a:r>
              <a:rPr lang="en-US" sz="2000" kern="0" dirty="0" err="1">
                <a:solidFill>
                  <a:schemeClr val="bg1"/>
                </a:solidFill>
                <a:latin typeface="Courier New" charset="0"/>
                <a:ea typeface="Courier New" charset="0"/>
                <a:cs typeface="Courier New" charset="0"/>
              </a:rPr>
              <a:t>testfile.txt</a:t>
            </a:r>
            <a:endParaRPr lang="en-US" sz="2000" kern="0" dirty="0">
              <a:solidFill>
                <a:schemeClr val="bg1"/>
              </a:solidFill>
              <a:latin typeface="Courier New" charset="0"/>
              <a:ea typeface="Courier New" charset="0"/>
              <a:cs typeface="Courier New" charset="0"/>
            </a:endParaRPr>
          </a:p>
          <a:p>
            <a:pPr>
              <a:lnSpc>
                <a:spcPct val="120000"/>
              </a:lnSpc>
            </a:pPr>
            <a:endParaRPr lang="en-US" sz="2000" kern="0" dirty="0">
              <a:solidFill>
                <a:schemeClr val="bg1"/>
              </a:solidFill>
              <a:latin typeface="Courier New" charset="0"/>
              <a:ea typeface="Courier New" charset="0"/>
              <a:cs typeface="Courier New" charset="0"/>
            </a:endParaRPr>
          </a:p>
          <a:p>
            <a:pPr>
              <a:lnSpc>
                <a:spcPct val="120000"/>
              </a:lnSpc>
            </a:pPr>
            <a:r>
              <a:rPr lang="en-US" sz="2000" kern="0" dirty="0" err="1">
                <a:solidFill>
                  <a:schemeClr val="bg1"/>
                </a:solidFill>
                <a:latin typeface="Courier New" charset="0"/>
                <a:ea typeface="Courier New" charset="0"/>
                <a:cs typeface="Courier New" charset="0"/>
              </a:rPr>
              <a:t>use_oauth_services</a:t>
            </a:r>
            <a:r>
              <a:rPr lang="en-US" sz="2000" kern="0" dirty="0">
                <a:solidFill>
                  <a:schemeClr val="bg1"/>
                </a:solidFill>
                <a:latin typeface="Courier New" charset="0"/>
                <a:ea typeface="Courier New" charset="0"/>
                <a:cs typeface="Courier New" charset="0"/>
              </a:rPr>
              <a:t> = </a:t>
            </a:r>
            <a:r>
              <a:rPr lang="en-US" sz="2000" kern="0" dirty="0">
                <a:solidFill>
                  <a:schemeClr val="accent1">
                    <a:lumMod val="50000"/>
                  </a:schemeClr>
                </a:solidFill>
                <a:latin typeface="Courier New" charset="0"/>
                <a:ea typeface="Courier New" charset="0"/>
                <a:cs typeface="Courier New" charset="0"/>
              </a:rPr>
              <a:t>box</a:t>
            </a:r>
          </a:p>
          <a:p>
            <a:pPr>
              <a:lnSpc>
                <a:spcPct val="120000"/>
              </a:lnSpc>
            </a:pPr>
            <a:endParaRPr lang="en-US" sz="2000" kern="0" dirty="0">
              <a:solidFill>
                <a:schemeClr val="bg1"/>
              </a:solidFill>
              <a:latin typeface="Courier New" charset="0"/>
              <a:ea typeface="Courier New" charset="0"/>
              <a:cs typeface="Courier New" charset="0"/>
            </a:endParaRPr>
          </a:p>
          <a:p>
            <a:pPr>
              <a:lnSpc>
                <a:spcPct val="120000"/>
              </a:lnSpc>
            </a:pPr>
            <a:r>
              <a:rPr lang="en-US" sz="2000" kern="0" dirty="0">
                <a:solidFill>
                  <a:schemeClr val="bg1"/>
                </a:solidFill>
                <a:latin typeface="Courier New" charset="0"/>
                <a:ea typeface="Courier New" charset="0"/>
                <a:cs typeface="Courier New" charset="0"/>
              </a:rPr>
              <a:t>queue</a:t>
            </a:r>
          </a:p>
        </p:txBody>
      </p:sp>
      <p:sp>
        <p:nvSpPr>
          <p:cNvPr id="6" name="TextBox 5"/>
          <p:cNvSpPr txBox="1"/>
          <p:nvPr/>
        </p:nvSpPr>
        <p:spPr>
          <a:xfrm>
            <a:off x="6541897" y="5726456"/>
            <a:ext cx="2900153" cy="338554"/>
          </a:xfrm>
          <a:prstGeom prst="rect">
            <a:avLst/>
          </a:prstGeom>
          <a:solidFill>
            <a:schemeClr val="tx1"/>
          </a:solidFill>
          <a:ln>
            <a:solidFill>
              <a:schemeClr val="accent1">
                <a:lumMod val="75000"/>
              </a:schemeClr>
            </a:solidFill>
          </a:ln>
        </p:spPr>
        <p:txBody>
          <a:bodyPr wrap="none" rtlCol="0">
            <a:spAutoFit/>
          </a:bodyPr>
          <a:lstStyle/>
          <a:p>
            <a:r>
              <a:rPr lang="en-US" sz="1600" dirty="0">
                <a:solidFill>
                  <a:schemeClr val="bg1"/>
                </a:solidFill>
                <a:latin typeface="Courier New" charset="0"/>
                <a:ea typeface="Courier New" charset="0"/>
                <a:cs typeface="Courier New" charset="0"/>
              </a:rPr>
              <a:t>$_</a:t>
            </a:r>
            <a:r>
              <a:rPr lang="en-US" sz="1600" dirty="0" smtClean="0">
                <a:solidFill>
                  <a:schemeClr val="bg1"/>
                </a:solidFill>
                <a:latin typeface="Courier New" charset="0"/>
                <a:ea typeface="Courier New" charset="0"/>
                <a:cs typeface="Courier New" charset="0"/>
              </a:rPr>
              <a:t>CONDOR_CREDS/</a:t>
            </a:r>
            <a:r>
              <a:rPr lang="en-US" sz="1600" dirty="0" err="1" smtClean="0">
                <a:solidFill>
                  <a:schemeClr val="accent1">
                    <a:lumMod val="50000"/>
                  </a:schemeClr>
                </a:solidFill>
                <a:latin typeface="Courier New" charset="0"/>
                <a:ea typeface="Courier New" charset="0"/>
                <a:cs typeface="Courier New" charset="0"/>
              </a:rPr>
              <a:t>box</a:t>
            </a:r>
            <a:r>
              <a:rPr lang="en-US" sz="1600" dirty="0" err="1" smtClean="0">
                <a:solidFill>
                  <a:schemeClr val="bg1"/>
                </a:solidFill>
                <a:latin typeface="Courier New" charset="0"/>
                <a:ea typeface="Courier New" charset="0"/>
                <a:cs typeface="Courier New" charset="0"/>
              </a:rPr>
              <a:t>.use</a:t>
            </a:r>
            <a:endParaRPr lang="en-US" sz="1600" dirty="0">
              <a:solidFill>
                <a:schemeClr val="bg1"/>
              </a:solidFill>
              <a:latin typeface="Courier New" charset="0"/>
              <a:ea typeface="Courier New" charset="0"/>
              <a:cs typeface="Courier New" charset="0"/>
            </a:endParaRPr>
          </a:p>
        </p:txBody>
      </p:sp>
    </p:spTree>
    <p:extLst>
      <p:ext uri="{BB962C8B-B14F-4D97-AF65-F5344CB8AC3E}">
        <p14:creationId xmlns:p14="http://schemas.microsoft.com/office/powerpoint/2010/main" val="157035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OAuth2 Submit Syntax</a:t>
            </a:r>
            <a:endParaRPr lang="en-US" dirty="0"/>
          </a:p>
        </p:txBody>
      </p:sp>
      <p:sp>
        <p:nvSpPr>
          <p:cNvPr id="3" name="Content Placeholder 2"/>
          <p:cNvSpPr>
            <a:spLocks noGrp="1"/>
          </p:cNvSpPr>
          <p:nvPr>
            <p:ph idx="1"/>
          </p:nvPr>
        </p:nvSpPr>
        <p:spPr>
          <a:xfrm>
            <a:off x="1846263" y="1355726"/>
            <a:ext cx="8399462" cy="4848127"/>
          </a:xfrm>
        </p:spPr>
        <p:txBody>
          <a:bodyPr>
            <a:normAutofit fontScale="70000" lnSpcReduction="20000"/>
          </a:bodyPr>
          <a:lstStyle/>
          <a:p>
            <a:pPr fontAlgn="base"/>
            <a:r>
              <a:rPr lang="en-US" sz="2400" dirty="0" err="1">
                <a:latin typeface="Courier New" charset="0"/>
                <a:ea typeface="Courier New" charset="0"/>
                <a:cs typeface="Courier New" charset="0"/>
              </a:rPr>
              <a:t>use_oauth_services</a:t>
            </a:r>
            <a:r>
              <a:rPr lang="en-US" sz="2400" dirty="0">
                <a:latin typeface="Courier New" charset="0"/>
                <a:ea typeface="Courier New" charset="0"/>
                <a:cs typeface="Courier New" charset="0"/>
              </a:rPr>
              <a:t> = </a:t>
            </a:r>
            <a:r>
              <a:rPr lang="en-US" sz="2400" dirty="0">
                <a:solidFill>
                  <a:schemeClr val="accent1">
                    <a:lumMod val="50000"/>
                  </a:schemeClr>
                </a:solidFill>
                <a:latin typeface="Courier New" charset="0"/>
                <a:ea typeface="Courier New" charset="0"/>
                <a:cs typeface="Courier New" charset="0"/>
              </a:rPr>
              <a:t>&lt;service1, service2, </a:t>
            </a:r>
            <a:r>
              <a:rPr lang="mr-IN" sz="2400" dirty="0">
                <a:solidFill>
                  <a:schemeClr val="accent1">
                    <a:lumMod val="50000"/>
                  </a:schemeClr>
                </a:solidFill>
                <a:latin typeface="Courier New" charset="0"/>
                <a:ea typeface="Courier New" charset="0"/>
                <a:cs typeface="Courier New" charset="0"/>
              </a:rPr>
              <a:t>…</a:t>
            </a:r>
            <a:r>
              <a:rPr lang="en-US" sz="2400" dirty="0">
                <a:solidFill>
                  <a:schemeClr val="accent1">
                    <a:lumMod val="50000"/>
                  </a:schemeClr>
                </a:solidFill>
                <a:latin typeface="Courier New" charset="0"/>
                <a:ea typeface="Courier New" charset="0"/>
                <a:cs typeface="Courier New" charset="0"/>
              </a:rPr>
              <a:t>&gt;</a:t>
            </a:r>
          </a:p>
          <a:p>
            <a:pPr lvl="1"/>
            <a:r>
              <a:rPr lang="en-US" sz="3000" b="1" dirty="0"/>
              <a:t>REQUIRED </a:t>
            </a:r>
            <a:r>
              <a:rPr lang="en-US" sz="3000" dirty="0"/>
              <a:t>list </a:t>
            </a:r>
            <a:r>
              <a:rPr lang="en-US" sz="3000" dirty="0"/>
              <a:t>of requested OAuth2 service providers, which must match (case-insensitive) the provider names in the </a:t>
            </a:r>
            <a:r>
              <a:rPr lang="en-US" sz="3000" dirty="0" err="1"/>
              <a:t>HTCondor</a:t>
            </a:r>
            <a:r>
              <a:rPr lang="en-US" sz="3000" dirty="0"/>
              <a:t> </a:t>
            </a:r>
            <a:r>
              <a:rPr lang="en-US" sz="3000" dirty="0" err="1"/>
              <a:t>config</a:t>
            </a:r>
            <a:r>
              <a:rPr lang="en-US" sz="3000" dirty="0"/>
              <a:t>.</a:t>
            </a:r>
            <a:endParaRPr lang="en-US" sz="3000" b="1" dirty="0"/>
          </a:p>
          <a:p>
            <a:pPr marL="457200" lvl="1" indent="0" fontAlgn="base">
              <a:buNone/>
            </a:pPr>
            <a:endParaRPr lang="en-US" dirty="0"/>
          </a:p>
          <a:p>
            <a:pPr fontAlgn="base"/>
            <a:r>
              <a:rPr lang="en-US" sz="2300" dirty="0">
                <a:solidFill>
                  <a:schemeClr val="accent1">
                    <a:lumMod val="50000"/>
                  </a:schemeClr>
                </a:solidFill>
                <a:latin typeface="Courier New" charset="0"/>
                <a:ea typeface="Courier New" charset="0"/>
                <a:cs typeface="Courier New" charset="0"/>
              </a:rPr>
              <a:t>&lt;SERVICE&gt;</a:t>
            </a:r>
            <a:r>
              <a:rPr lang="en-US" sz="2300" dirty="0">
                <a:latin typeface="Courier New" charset="0"/>
                <a:ea typeface="Courier New" charset="0"/>
                <a:cs typeface="Courier New" charset="0"/>
              </a:rPr>
              <a:t>_</a:t>
            </a:r>
            <a:r>
              <a:rPr lang="en-US" sz="2300" dirty="0" err="1">
                <a:latin typeface="Courier New" charset="0"/>
                <a:ea typeface="Courier New" charset="0"/>
                <a:cs typeface="Courier New" charset="0"/>
              </a:rPr>
              <a:t>oauth_permissions</a:t>
            </a:r>
            <a:r>
              <a:rPr lang="en-US" sz="2300" dirty="0">
                <a:solidFill>
                  <a:srgbClr val="0070C0"/>
                </a:solidFill>
                <a:latin typeface="Courier New" charset="0"/>
                <a:ea typeface="Courier New" charset="0"/>
                <a:cs typeface="Courier New" charset="0"/>
              </a:rPr>
              <a:t>[_&lt;HANDLE&gt;]</a:t>
            </a:r>
            <a:r>
              <a:rPr lang="en-US" sz="2300" dirty="0">
                <a:latin typeface="Courier New" charset="0"/>
                <a:ea typeface="Courier New" charset="0"/>
                <a:cs typeface="Courier New" charset="0"/>
              </a:rPr>
              <a:t> = &lt;scope1, scope2, </a:t>
            </a:r>
            <a:r>
              <a:rPr lang="mr-IN" sz="2300" dirty="0">
                <a:latin typeface="Courier New" charset="0"/>
                <a:ea typeface="Courier New" charset="0"/>
                <a:cs typeface="Courier New" charset="0"/>
              </a:rPr>
              <a:t>…</a:t>
            </a:r>
            <a:r>
              <a:rPr lang="en-US" sz="2300" dirty="0">
                <a:latin typeface="Courier New" charset="0"/>
                <a:ea typeface="Courier New" charset="0"/>
                <a:cs typeface="Courier New" charset="0"/>
              </a:rPr>
              <a:t>&gt;</a:t>
            </a:r>
          </a:p>
          <a:p>
            <a:pPr lvl="1" fontAlgn="base"/>
            <a:r>
              <a:rPr lang="en-US" sz="3000" dirty="0"/>
              <a:t>List </a:t>
            </a:r>
            <a:r>
              <a:rPr lang="en-US" sz="3000" dirty="0"/>
              <a:t>of requested token </a:t>
            </a:r>
            <a:r>
              <a:rPr lang="en-US" sz="3000" dirty="0"/>
              <a:t>scopes. </a:t>
            </a:r>
            <a:r>
              <a:rPr lang="en-US" sz="3000" b="1" dirty="0"/>
              <a:t>OPTIONAL IF </a:t>
            </a:r>
            <a:r>
              <a:rPr lang="en-US" sz="3000" dirty="0"/>
              <a:t>the </a:t>
            </a:r>
            <a:r>
              <a:rPr lang="en-US" sz="3000" dirty="0"/>
              <a:t>OAuth2 service </a:t>
            </a:r>
            <a:r>
              <a:rPr lang="en-US" sz="3000" dirty="0"/>
              <a:t>provider does not require a </a:t>
            </a:r>
            <a:r>
              <a:rPr lang="en-US" sz="3000" dirty="0"/>
              <a:t>scope. The user can provide a handle </a:t>
            </a:r>
            <a:r>
              <a:rPr lang="en-US" sz="3000" dirty="0"/>
              <a:t>to give a unique name to the </a:t>
            </a:r>
            <a:r>
              <a:rPr lang="en-US" sz="3000" dirty="0"/>
              <a:t>token.</a:t>
            </a:r>
          </a:p>
          <a:p>
            <a:pPr marL="457200" lvl="1" indent="0" fontAlgn="base">
              <a:buNone/>
            </a:pPr>
            <a:endParaRPr lang="en-US" dirty="0"/>
          </a:p>
          <a:p>
            <a:pPr fontAlgn="base"/>
            <a:r>
              <a:rPr lang="en-US" sz="2400" dirty="0">
                <a:solidFill>
                  <a:schemeClr val="accent1">
                    <a:lumMod val="50000"/>
                  </a:schemeClr>
                </a:solidFill>
                <a:latin typeface="Courier New" charset="0"/>
                <a:ea typeface="Courier New" charset="0"/>
                <a:cs typeface="Courier New" charset="0"/>
              </a:rPr>
              <a:t>&lt;SERVICE&gt;</a:t>
            </a:r>
            <a:r>
              <a:rPr lang="en-US" sz="2400" dirty="0">
                <a:latin typeface="Courier New" charset="0"/>
                <a:ea typeface="Courier New" charset="0"/>
                <a:cs typeface="Courier New" charset="0"/>
              </a:rPr>
              <a:t>_</a:t>
            </a:r>
            <a:r>
              <a:rPr lang="en-US" sz="2400" dirty="0" err="1">
                <a:latin typeface="Courier New" charset="0"/>
                <a:ea typeface="Courier New" charset="0"/>
                <a:cs typeface="Courier New" charset="0"/>
              </a:rPr>
              <a:t>oauth_resource</a:t>
            </a:r>
            <a:r>
              <a:rPr lang="en-US" sz="2400" dirty="0">
                <a:solidFill>
                  <a:srgbClr val="0070C0"/>
                </a:solidFill>
                <a:latin typeface="Courier New" charset="0"/>
                <a:ea typeface="Courier New" charset="0"/>
                <a:cs typeface="Courier New" charset="0"/>
              </a:rPr>
              <a:t>[_&lt;HANDLE&gt;]</a:t>
            </a:r>
            <a:r>
              <a:rPr lang="en-US" sz="2400" dirty="0">
                <a:latin typeface="Courier New" charset="0"/>
                <a:ea typeface="Courier New" charset="0"/>
                <a:cs typeface="Courier New" charset="0"/>
              </a:rPr>
              <a:t> = &lt;resource&gt;</a:t>
            </a:r>
          </a:p>
          <a:p>
            <a:pPr lvl="1" fontAlgn="base"/>
            <a:r>
              <a:rPr lang="en-US" sz="3000" dirty="0"/>
              <a:t>The resource that the token should request permissions for. </a:t>
            </a:r>
            <a:r>
              <a:rPr lang="en-US" sz="3000" b="1" dirty="0"/>
              <a:t>OPTIONAL IF</a:t>
            </a:r>
            <a:r>
              <a:rPr lang="en-US" sz="3000" i="1" dirty="0"/>
              <a:t> </a:t>
            </a:r>
            <a:r>
              <a:rPr lang="en-US" sz="3000" dirty="0"/>
              <a:t>the OAuth2 provider does not require a resource (a.k.a. audience) to be </a:t>
            </a:r>
            <a:r>
              <a:rPr lang="en-US" sz="3000" dirty="0"/>
              <a:t>defined.</a:t>
            </a:r>
            <a:endParaRPr lang="en-US" sz="3000" dirty="0"/>
          </a:p>
          <a:p>
            <a:pPr marL="457200" lvl="1" indent="0" fontAlgn="base">
              <a:buNone/>
            </a:pPr>
            <a:endParaRPr lang="en-US" dirty="0"/>
          </a:p>
          <a:p>
            <a:pPr marL="0" indent="0">
              <a:buNone/>
            </a:pPr>
            <a:r>
              <a:rPr lang="en-US" sz="3400" dirty="0"/>
              <a:t>Note that </a:t>
            </a:r>
            <a:r>
              <a:rPr lang="en-US" sz="3400" dirty="0">
                <a:solidFill>
                  <a:schemeClr val="accent1">
                    <a:lumMod val="50000"/>
                  </a:schemeClr>
                </a:solidFill>
              </a:rPr>
              <a:t>service providers are defined by the admin in the </a:t>
            </a:r>
            <a:r>
              <a:rPr lang="en-US" sz="3400" dirty="0" err="1">
                <a:solidFill>
                  <a:schemeClr val="accent1">
                    <a:lumMod val="50000"/>
                  </a:schemeClr>
                </a:solidFill>
              </a:rPr>
              <a:t>config</a:t>
            </a:r>
            <a:r>
              <a:rPr lang="en-US" sz="3400" dirty="0">
                <a:solidFill>
                  <a:schemeClr val="accent2">
                    <a:lumMod val="50000"/>
                  </a:schemeClr>
                </a:solidFill>
              </a:rPr>
              <a:t> </a:t>
            </a:r>
            <a:r>
              <a:rPr lang="en-US" sz="3400" dirty="0"/>
              <a:t>and </a:t>
            </a:r>
            <a:r>
              <a:rPr lang="en-US" sz="3400" dirty="0">
                <a:solidFill>
                  <a:srgbClr val="0070C0"/>
                </a:solidFill>
              </a:rPr>
              <a:t>handles are user-defined (optional)</a:t>
            </a:r>
            <a:r>
              <a:rPr lang="en-US" sz="3400" dirty="0"/>
              <a:t>.</a:t>
            </a:r>
          </a:p>
        </p:txBody>
      </p:sp>
    </p:spTree>
    <p:extLst>
      <p:ext uri="{BB962C8B-B14F-4D97-AF65-F5344CB8AC3E}">
        <p14:creationId xmlns:p14="http://schemas.microsoft.com/office/powerpoint/2010/main" val="34888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46263" y="1355726"/>
            <a:ext cx="8399462" cy="528734"/>
          </a:xfrm>
        </p:spPr>
        <p:txBody>
          <a:bodyPr>
            <a:noAutofit/>
          </a:bodyPr>
          <a:lstStyle/>
          <a:p>
            <a:pPr marL="0" indent="0">
              <a:lnSpc>
                <a:spcPct val="120000"/>
              </a:lnSpc>
              <a:spcBef>
                <a:spcPts val="0"/>
              </a:spcBef>
              <a:buNone/>
            </a:pPr>
            <a:r>
              <a:rPr lang="en-US" sz="1800" b="1" dirty="0"/>
              <a:t>Multiple scopes and resources:</a:t>
            </a:r>
          </a:p>
          <a:p>
            <a:pPr marL="0" indent="0">
              <a:lnSpc>
                <a:spcPct val="120000"/>
              </a:lnSpc>
              <a:spcBef>
                <a:spcPts val="0"/>
              </a:spcBef>
              <a:buNone/>
            </a:pPr>
            <a:endParaRPr lang="en-US" sz="1800" dirty="0">
              <a:latin typeface="Courier New" charset="0"/>
              <a:ea typeface="Courier New" charset="0"/>
              <a:cs typeface="Courier New" charset="0"/>
            </a:endParaRPr>
          </a:p>
        </p:txBody>
      </p:sp>
      <p:sp>
        <p:nvSpPr>
          <p:cNvPr id="2" name="Title 1"/>
          <p:cNvSpPr>
            <a:spLocks noGrp="1"/>
          </p:cNvSpPr>
          <p:nvPr>
            <p:ph type="title"/>
          </p:nvPr>
        </p:nvSpPr>
        <p:spPr/>
        <p:txBody>
          <a:bodyPr/>
          <a:lstStyle/>
          <a:p>
            <a:r>
              <a:rPr lang="en-US" dirty="0" smtClean="0"/>
              <a:t>OAuth2 Submit Example</a:t>
            </a:r>
            <a:endParaRPr lang="en-US" dirty="0"/>
          </a:p>
        </p:txBody>
      </p:sp>
      <p:sp>
        <p:nvSpPr>
          <p:cNvPr id="3" name="TextBox 2"/>
          <p:cNvSpPr txBox="1"/>
          <p:nvPr/>
        </p:nvSpPr>
        <p:spPr>
          <a:xfrm>
            <a:off x="1683027" y="1884460"/>
            <a:ext cx="8046720" cy="3933384"/>
          </a:xfrm>
          <a:prstGeom prst="rect">
            <a:avLst/>
          </a:prstGeom>
          <a:noFill/>
          <a:ln>
            <a:solidFill>
              <a:schemeClr val="accent1">
                <a:lumMod val="75000"/>
              </a:schemeClr>
            </a:solidFill>
          </a:ln>
        </p:spPr>
        <p:txBody>
          <a:bodyPr wrap="square" rtlCol="0">
            <a:spAutoFit/>
          </a:bodyPr>
          <a:lstStyle/>
          <a:p>
            <a:pPr>
              <a:lnSpc>
                <a:spcPct val="120000"/>
              </a:lnSpc>
            </a:pPr>
            <a:r>
              <a:rPr lang="en-US" sz="1600" dirty="0">
                <a:solidFill>
                  <a:schemeClr val="bg1"/>
                </a:solidFill>
                <a:latin typeface="Courier New" charset="0"/>
                <a:ea typeface="Courier New" charset="0"/>
                <a:cs typeface="Courier New" charset="0"/>
              </a:rPr>
              <a:t>executable = </a:t>
            </a:r>
            <a:r>
              <a:rPr lang="en-US" sz="1600" dirty="0" err="1">
                <a:solidFill>
                  <a:schemeClr val="bg1"/>
                </a:solidFill>
                <a:latin typeface="Courier New" charset="0"/>
                <a:ea typeface="Courier New" charset="0"/>
                <a:cs typeface="Courier New" charset="0"/>
              </a:rPr>
              <a:t>compute_stats</a:t>
            </a:r>
            <a:endParaRPr lang="en-US" sz="1600" dirty="0">
              <a:solidFill>
                <a:schemeClr val="bg1"/>
              </a:solidFill>
              <a:latin typeface="Courier New" charset="0"/>
              <a:ea typeface="Courier New" charset="0"/>
              <a:cs typeface="Courier New" charset="0"/>
            </a:endParaRPr>
          </a:p>
          <a:p>
            <a:pPr>
              <a:lnSpc>
                <a:spcPct val="120000"/>
              </a:lnSpc>
            </a:pPr>
            <a:r>
              <a:rPr lang="en-US" sz="1600" dirty="0">
                <a:solidFill>
                  <a:schemeClr val="bg1"/>
                </a:solidFill>
                <a:latin typeface="Courier New" charset="0"/>
                <a:ea typeface="Courier New" charset="0"/>
                <a:cs typeface="Courier New" charset="0"/>
              </a:rPr>
              <a:t>arguments = --in=https://</a:t>
            </a:r>
            <a:r>
              <a:rPr lang="en-US" sz="1600" dirty="0" err="1">
                <a:solidFill>
                  <a:schemeClr val="bg1"/>
                </a:solidFill>
                <a:latin typeface="Courier New" charset="0"/>
                <a:ea typeface="Courier New" charset="0"/>
                <a:cs typeface="Courier New" charset="0"/>
              </a:rPr>
              <a:t>mironlab.wisc.edu</a:t>
            </a:r>
            <a:r>
              <a:rPr lang="en-US" sz="1600" dirty="0">
                <a:solidFill>
                  <a:schemeClr val="bg1"/>
                </a:solidFill>
                <a:latin typeface="Courier New" charset="0"/>
                <a:ea typeface="Courier New" charset="0"/>
                <a:cs typeface="Courier New" charset="0"/>
              </a:rPr>
              <a:t>/shared/</a:t>
            </a:r>
            <a:r>
              <a:rPr lang="en-US" sz="1600" dirty="0" err="1">
                <a:solidFill>
                  <a:schemeClr val="bg1"/>
                </a:solidFill>
                <a:latin typeface="Courier New" charset="0"/>
                <a:ea typeface="Courier New" charset="0"/>
                <a:cs typeface="Courier New" charset="0"/>
              </a:rPr>
              <a:t>rawdata.zip</a:t>
            </a:r>
            <a:endParaRPr lang="en-US" sz="1600" dirty="0">
              <a:solidFill>
                <a:schemeClr val="bg1"/>
              </a:solidFill>
              <a:latin typeface="Courier New" charset="0"/>
              <a:ea typeface="Courier New" charset="0"/>
              <a:cs typeface="Courier New" charset="0"/>
            </a:endParaRPr>
          </a:p>
          <a:p>
            <a:pPr>
              <a:lnSpc>
                <a:spcPct val="120000"/>
              </a:lnSpc>
            </a:pPr>
            <a:r>
              <a:rPr lang="en-US" sz="1600" dirty="0">
                <a:solidFill>
                  <a:schemeClr val="bg1"/>
                </a:solidFill>
                <a:latin typeface="Courier New" charset="0"/>
                <a:ea typeface="Courier New" charset="0"/>
                <a:cs typeface="Courier New" charset="0"/>
              </a:rPr>
              <a:t>  --out=https://</a:t>
            </a:r>
            <a:r>
              <a:rPr lang="en-US" sz="1600" dirty="0" err="1">
                <a:solidFill>
                  <a:schemeClr val="bg1"/>
                </a:solidFill>
                <a:latin typeface="Courier New" charset="0"/>
                <a:ea typeface="Courier New" charset="0"/>
                <a:cs typeface="Courier New" charset="0"/>
              </a:rPr>
              <a:t>jpatton.wisc.edu</a:t>
            </a:r>
            <a:r>
              <a:rPr lang="en-US" sz="1600" dirty="0">
                <a:solidFill>
                  <a:schemeClr val="bg1"/>
                </a:solidFill>
                <a:latin typeface="Courier New" charset="0"/>
                <a:ea typeface="Courier New" charset="0"/>
                <a:cs typeface="Courier New" charset="0"/>
              </a:rPr>
              <a:t>/home/</a:t>
            </a:r>
            <a:r>
              <a:rPr lang="en-US" sz="1600" dirty="0" err="1">
                <a:solidFill>
                  <a:schemeClr val="bg1"/>
                </a:solidFill>
                <a:latin typeface="Courier New" charset="0"/>
                <a:ea typeface="Courier New" charset="0"/>
                <a:cs typeface="Courier New" charset="0"/>
              </a:rPr>
              <a:t>jpatton</a:t>
            </a:r>
            <a:r>
              <a:rPr lang="en-US" sz="1600" dirty="0">
                <a:solidFill>
                  <a:schemeClr val="bg1"/>
                </a:solidFill>
                <a:latin typeface="Courier New" charset="0"/>
                <a:ea typeface="Courier New" charset="0"/>
                <a:cs typeface="Courier New" charset="0"/>
              </a:rPr>
              <a:t>/</a:t>
            </a:r>
            <a:r>
              <a:rPr lang="en-US" sz="1600" dirty="0" err="1">
                <a:solidFill>
                  <a:schemeClr val="bg1"/>
                </a:solidFill>
                <a:latin typeface="Courier New" charset="0"/>
                <a:ea typeface="Courier New" charset="0"/>
                <a:cs typeface="Courier New" charset="0"/>
              </a:rPr>
              <a:t>analysis.txt</a:t>
            </a:r>
            <a:endParaRPr lang="en-US" sz="1600" dirty="0">
              <a:solidFill>
                <a:schemeClr val="bg1"/>
              </a:solidFill>
              <a:latin typeface="Courier New" charset="0"/>
              <a:ea typeface="Courier New" charset="0"/>
              <a:cs typeface="Courier New" charset="0"/>
            </a:endParaRPr>
          </a:p>
          <a:p>
            <a:pPr>
              <a:lnSpc>
                <a:spcPct val="120000"/>
              </a:lnSpc>
            </a:pPr>
            <a:endParaRPr lang="en-US" sz="1600" dirty="0">
              <a:solidFill>
                <a:schemeClr val="bg1"/>
              </a:solidFill>
              <a:latin typeface="Courier New" charset="0"/>
              <a:ea typeface="Courier New" charset="0"/>
              <a:cs typeface="Courier New" charset="0"/>
            </a:endParaRPr>
          </a:p>
          <a:p>
            <a:pPr>
              <a:lnSpc>
                <a:spcPct val="120000"/>
              </a:lnSpc>
            </a:pPr>
            <a:r>
              <a:rPr lang="en-US" sz="1600" dirty="0" err="1">
                <a:solidFill>
                  <a:schemeClr val="bg1"/>
                </a:solidFill>
                <a:latin typeface="Courier New" charset="0"/>
                <a:ea typeface="Courier New" charset="0"/>
                <a:cs typeface="Courier New" charset="0"/>
              </a:rPr>
              <a:t>use_oauth_services</a:t>
            </a:r>
            <a:r>
              <a:rPr lang="en-US" sz="1600" dirty="0">
                <a:solidFill>
                  <a:schemeClr val="bg1"/>
                </a:solidFill>
                <a:latin typeface="Courier New" charset="0"/>
                <a:ea typeface="Courier New" charset="0"/>
                <a:cs typeface="Courier New" charset="0"/>
              </a:rPr>
              <a:t> = </a:t>
            </a:r>
            <a:r>
              <a:rPr lang="en-US" sz="1600" dirty="0" err="1">
                <a:solidFill>
                  <a:schemeClr val="accent1">
                    <a:lumMod val="50000"/>
                  </a:schemeClr>
                </a:solidFill>
                <a:latin typeface="Courier New" charset="0"/>
                <a:ea typeface="Courier New" charset="0"/>
                <a:cs typeface="Courier New" charset="0"/>
              </a:rPr>
              <a:t>uwtokens</a:t>
            </a:r>
            <a:endParaRPr lang="en-US" sz="1600" dirty="0">
              <a:solidFill>
                <a:schemeClr val="accent1">
                  <a:lumMod val="50000"/>
                </a:schemeClr>
              </a:solidFill>
              <a:latin typeface="Courier New" charset="0"/>
              <a:ea typeface="Courier New" charset="0"/>
              <a:cs typeface="Courier New" charset="0"/>
            </a:endParaRPr>
          </a:p>
          <a:p>
            <a:pPr>
              <a:lnSpc>
                <a:spcPct val="120000"/>
              </a:lnSpc>
            </a:pPr>
            <a:endParaRPr lang="en-US" sz="1600" dirty="0">
              <a:solidFill>
                <a:schemeClr val="bg1"/>
              </a:solidFill>
              <a:latin typeface="Courier New" charset="0"/>
              <a:ea typeface="Courier New" charset="0"/>
              <a:cs typeface="Courier New" charset="0"/>
            </a:endParaRPr>
          </a:p>
          <a:p>
            <a:pPr>
              <a:lnSpc>
                <a:spcPct val="120000"/>
              </a:lnSpc>
            </a:pPr>
            <a:r>
              <a:rPr lang="en-US" sz="1600" dirty="0" err="1">
                <a:solidFill>
                  <a:schemeClr val="accent1">
                    <a:lumMod val="50000"/>
                  </a:schemeClr>
                </a:solidFill>
                <a:latin typeface="Courier New" charset="0"/>
                <a:ea typeface="Courier New" charset="0"/>
                <a:cs typeface="Courier New" charset="0"/>
              </a:rPr>
              <a:t>uwtokens</a:t>
            </a:r>
            <a:r>
              <a:rPr lang="en-US" sz="1600" dirty="0" err="1">
                <a:solidFill>
                  <a:schemeClr val="bg1"/>
                </a:solidFill>
                <a:latin typeface="Courier New" charset="0"/>
                <a:ea typeface="Courier New" charset="0"/>
                <a:cs typeface="Courier New" charset="0"/>
              </a:rPr>
              <a:t>_oauth_permissions_</a:t>
            </a:r>
            <a:r>
              <a:rPr lang="en-US" sz="1600" dirty="0" err="1">
                <a:solidFill>
                  <a:srgbClr val="0070C0"/>
                </a:solidFill>
                <a:latin typeface="Courier New" charset="0"/>
                <a:ea typeface="Courier New" charset="0"/>
                <a:cs typeface="Courier New" charset="0"/>
              </a:rPr>
              <a:t>read</a:t>
            </a:r>
            <a:r>
              <a:rPr lang="en-US" sz="1600" dirty="0">
                <a:solidFill>
                  <a:schemeClr val="bg1"/>
                </a:solidFill>
                <a:latin typeface="Courier New" charset="0"/>
                <a:ea typeface="Courier New" charset="0"/>
                <a:cs typeface="Courier New" charset="0"/>
              </a:rPr>
              <a:t> = read:/shared</a:t>
            </a:r>
          </a:p>
          <a:p>
            <a:pPr>
              <a:lnSpc>
                <a:spcPct val="120000"/>
              </a:lnSpc>
            </a:pPr>
            <a:r>
              <a:rPr lang="en-US" sz="1600" dirty="0" err="1" smtClean="0">
                <a:solidFill>
                  <a:schemeClr val="accent1">
                    <a:lumMod val="50000"/>
                  </a:schemeClr>
                </a:solidFill>
                <a:latin typeface="Courier New" charset="0"/>
                <a:ea typeface="Courier New" charset="0"/>
                <a:cs typeface="Courier New" charset="0"/>
              </a:rPr>
              <a:t>uwtokens</a:t>
            </a:r>
            <a:r>
              <a:rPr lang="en-US" sz="1600" dirty="0" err="1" smtClean="0">
                <a:solidFill>
                  <a:schemeClr val="bg1"/>
                </a:solidFill>
                <a:latin typeface="Courier New" charset="0"/>
                <a:ea typeface="Courier New" charset="0"/>
                <a:cs typeface="Courier New" charset="0"/>
              </a:rPr>
              <a:t>_oauth_resource_</a:t>
            </a:r>
            <a:r>
              <a:rPr lang="en-US" sz="1600" dirty="0" err="1">
                <a:solidFill>
                  <a:srgbClr val="0070C0"/>
                </a:solidFill>
                <a:latin typeface="Courier New" charset="0"/>
                <a:ea typeface="Courier New" charset="0"/>
                <a:cs typeface="Courier New" charset="0"/>
              </a:rPr>
              <a:t>read</a:t>
            </a:r>
            <a:r>
              <a:rPr lang="en-US" sz="1600" dirty="0" smtClean="0">
                <a:solidFill>
                  <a:schemeClr val="bg1"/>
                </a:solidFill>
                <a:latin typeface="Courier New" charset="0"/>
                <a:ea typeface="Courier New" charset="0"/>
                <a:cs typeface="Courier New" charset="0"/>
              </a:rPr>
              <a:t> </a:t>
            </a:r>
            <a:r>
              <a:rPr lang="en-US" sz="1600" dirty="0">
                <a:solidFill>
                  <a:schemeClr val="bg1"/>
                </a:solidFill>
                <a:latin typeface="Courier New" charset="0"/>
                <a:ea typeface="Courier New" charset="0"/>
                <a:cs typeface="Courier New" charset="0"/>
              </a:rPr>
              <a:t>= https://</a:t>
            </a:r>
            <a:r>
              <a:rPr lang="en-US" sz="1600" dirty="0" err="1">
                <a:solidFill>
                  <a:schemeClr val="bg1"/>
                </a:solidFill>
                <a:latin typeface="Courier New" charset="0"/>
                <a:ea typeface="Courier New" charset="0"/>
                <a:cs typeface="Courier New" charset="0"/>
              </a:rPr>
              <a:t>mironlab.wisc.edu</a:t>
            </a:r>
            <a:r>
              <a:rPr lang="en-US" sz="1600" dirty="0">
                <a:solidFill>
                  <a:schemeClr val="bg1"/>
                </a:solidFill>
                <a:latin typeface="Courier New" charset="0"/>
                <a:ea typeface="Courier New" charset="0"/>
                <a:cs typeface="Courier New" charset="0"/>
              </a:rPr>
              <a:t>/</a:t>
            </a:r>
          </a:p>
          <a:p>
            <a:pPr>
              <a:lnSpc>
                <a:spcPct val="120000"/>
              </a:lnSpc>
            </a:pPr>
            <a:endParaRPr lang="en-US" sz="1600" dirty="0">
              <a:solidFill>
                <a:schemeClr val="bg1"/>
              </a:solidFill>
              <a:latin typeface="Courier New" charset="0"/>
              <a:ea typeface="Courier New" charset="0"/>
              <a:cs typeface="Courier New" charset="0"/>
            </a:endParaRPr>
          </a:p>
          <a:p>
            <a:pPr>
              <a:lnSpc>
                <a:spcPct val="120000"/>
              </a:lnSpc>
            </a:pPr>
            <a:r>
              <a:rPr lang="en-US" sz="1600" dirty="0" err="1">
                <a:solidFill>
                  <a:schemeClr val="accent1">
                    <a:lumMod val="50000"/>
                  </a:schemeClr>
                </a:solidFill>
                <a:latin typeface="Courier New" charset="0"/>
                <a:ea typeface="Courier New" charset="0"/>
                <a:cs typeface="Courier New" charset="0"/>
              </a:rPr>
              <a:t>uwtokens</a:t>
            </a:r>
            <a:r>
              <a:rPr lang="en-US" sz="1600" dirty="0" err="1" smtClean="0">
                <a:solidFill>
                  <a:schemeClr val="bg1"/>
                </a:solidFill>
                <a:latin typeface="Courier New" charset="0"/>
                <a:ea typeface="Courier New" charset="0"/>
                <a:cs typeface="Courier New" charset="0"/>
              </a:rPr>
              <a:t>_oauth_permissions_</a:t>
            </a:r>
            <a:r>
              <a:rPr lang="en-US" sz="1600" dirty="0" err="1" smtClean="0">
                <a:solidFill>
                  <a:srgbClr val="0070C0"/>
                </a:solidFill>
                <a:latin typeface="Courier New" charset="0"/>
                <a:ea typeface="Courier New" charset="0"/>
                <a:cs typeface="Courier New" charset="0"/>
              </a:rPr>
              <a:t>write</a:t>
            </a:r>
            <a:r>
              <a:rPr lang="en-US" sz="1600" dirty="0" smtClean="0">
                <a:solidFill>
                  <a:schemeClr val="bg1"/>
                </a:solidFill>
                <a:latin typeface="Courier New" charset="0"/>
                <a:ea typeface="Courier New" charset="0"/>
                <a:cs typeface="Courier New" charset="0"/>
              </a:rPr>
              <a:t> </a:t>
            </a:r>
            <a:r>
              <a:rPr lang="en-US" sz="1600" dirty="0">
                <a:solidFill>
                  <a:schemeClr val="bg1"/>
                </a:solidFill>
                <a:latin typeface="Courier New" charset="0"/>
                <a:ea typeface="Courier New" charset="0"/>
                <a:cs typeface="Courier New" charset="0"/>
              </a:rPr>
              <a:t>= write:/home/</a:t>
            </a:r>
            <a:r>
              <a:rPr lang="en-US" sz="1600" dirty="0" err="1">
                <a:solidFill>
                  <a:schemeClr val="bg1"/>
                </a:solidFill>
                <a:latin typeface="Courier New" charset="0"/>
                <a:ea typeface="Courier New" charset="0"/>
                <a:cs typeface="Courier New" charset="0"/>
              </a:rPr>
              <a:t>jpatton</a:t>
            </a:r>
            <a:endParaRPr lang="en-US" sz="1600" dirty="0">
              <a:solidFill>
                <a:schemeClr val="bg1"/>
              </a:solidFill>
              <a:latin typeface="Courier New" charset="0"/>
              <a:ea typeface="Courier New" charset="0"/>
              <a:cs typeface="Courier New" charset="0"/>
            </a:endParaRPr>
          </a:p>
          <a:p>
            <a:pPr>
              <a:lnSpc>
                <a:spcPct val="120000"/>
              </a:lnSpc>
            </a:pPr>
            <a:r>
              <a:rPr lang="en-US" sz="1600" dirty="0" err="1" smtClean="0">
                <a:solidFill>
                  <a:schemeClr val="accent1">
                    <a:lumMod val="50000"/>
                  </a:schemeClr>
                </a:solidFill>
                <a:latin typeface="Courier New" charset="0"/>
                <a:ea typeface="Courier New" charset="0"/>
                <a:cs typeface="Courier New" charset="0"/>
              </a:rPr>
              <a:t>uwtokens</a:t>
            </a:r>
            <a:r>
              <a:rPr lang="en-US" sz="1600" dirty="0" err="1" smtClean="0">
                <a:solidFill>
                  <a:schemeClr val="bg1"/>
                </a:solidFill>
                <a:latin typeface="Courier New" charset="0"/>
                <a:ea typeface="Courier New" charset="0"/>
                <a:cs typeface="Courier New" charset="0"/>
              </a:rPr>
              <a:t>_oauth_resource_</a:t>
            </a:r>
            <a:r>
              <a:rPr lang="en-US" sz="1600" dirty="0" err="1">
                <a:solidFill>
                  <a:srgbClr val="0070C0"/>
                </a:solidFill>
                <a:latin typeface="Courier New" charset="0"/>
                <a:ea typeface="Courier New" charset="0"/>
                <a:cs typeface="Courier New" charset="0"/>
              </a:rPr>
              <a:t>write</a:t>
            </a:r>
            <a:r>
              <a:rPr lang="en-US" sz="1600" dirty="0" smtClean="0">
                <a:solidFill>
                  <a:schemeClr val="bg1"/>
                </a:solidFill>
                <a:latin typeface="Courier New" charset="0"/>
                <a:ea typeface="Courier New" charset="0"/>
                <a:cs typeface="Courier New" charset="0"/>
              </a:rPr>
              <a:t> </a:t>
            </a:r>
            <a:r>
              <a:rPr lang="en-US" sz="1600" dirty="0">
                <a:solidFill>
                  <a:schemeClr val="bg1"/>
                </a:solidFill>
                <a:latin typeface="Courier New" charset="0"/>
                <a:ea typeface="Courier New" charset="0"/>
                <a:cs typeface="Courier New" charset="0"/>
              </a:rPr>
              <a:t>= https://</a:t>
            </a:r>
            <a:r>
              <a:rPr lang="en-US" sz="1600" dirty="0" err="1">
                <a:solidFill>
                  <a:schemeClr val="bg1"/>
                </a:solidFill>
                <a:latin typeface="Courier New" charset="0"/>
                <a:ea typeface="Courier New" charset="0"/>
                <a:cs typeface="Courier New" charset="0"/>
              </a:rPr>
              <a:t>jpatton.wisc.edu</a:t>
            </a:r>
            <a:r>
              <a:rPr lang="en-US" sz="1600" dirty="0">
                <a:solidFill>
                  <a:schemeClr val="bg1"/>
                </a:solidFill>
                <a:latin typeface="Courier New" charset="0"/>
                <a:ea typeface="Courier New" charset="0"/>
                <a:cs typeface="Courier New" charset="0"/>
              </a:rPr>
              <a:t>/</a:t>
            </a:r>
          </a:p>
          <a:p>
            <a:pPr>
              <a:lnSpc>
                <a:spcPct val="120000"/>
              </a:lnSpc>
            </a:pPr>
            <a:endParaRPr lang="en-US" sz="1600" dirty="0">
              <a:solidFill>
                <a:schemeClr val="bg1"/>
              </a:solidFill>
              <a:latin typeface="Courier New" charset="0"/>
              <a:ea typeface="Courier New" charset="0"/>
              <a:cs typeface="Courier New" charset="0"/>
            </a:endParaRPr>
          </a:p>
          <a:p>
            <a:pPr>
              <a:lnSpc>
                <a:spcPct val="120000"/>
              </a:lnSpc>
            </a:pPr>
            <a:r>
              <a:rPr lang="en-US" sz="1600" dirty="0">
                <a:solidFill>
                  <a:schemeClr val="bg1"/>
                </a:solidFill>
                <a:latin typeface="Courier New" charset="0"/>
                <a:ea typeface="Courier New" charset="0"/>
                <a:cs typeface="Courier New" charset="0"/>
              </a:rPr>
              <a:t>queue</a:t>
            </a:r>
          </a:p>
        </p:txBody>
      </p:sp>
      <p:sp>
        <p:nvSpPr>
          <p:cNvPr id="4" name="TextBox 3"/>
          <p:cNvSpPr txBox="1"/>
          <p:nvPr/>
        </p:nvSpPr>
        <p:spPr>
          <a:xfrm>
            <a:off x="6084098" y="5390285"/>
            <a:ext cx="4257897" cy="584775"/>
          </a:xfrm>
          <a:prstGeom prst="rect">
            <a:avLst/>
          </a:prstGeom>
          <a:solidFill>
            <a:schemeClr val="tx1"/>
          </a:solidFill>
          <a:ln>
            <a:solidFill>
              <a:schemeClr val="accent1">
                <a:lumMod val="75000"/>
              </a:schemeClr>
            </a:solidFill>
          </a:ln>
        </p:spPr>
        <p:txBody>
          <a:bodyPr wrap="none" rtlCol="0">
            <a:spAutoFit/>
          </a:bodyPr>
          <a:lstStyle/>
          <a:p>
            <a:r>
              <a:rPr lang="en-US" sz="1600" dirty="0">
                <a:solidFill>
                  <a:schemeClr val="bg1"/>
                </a:solidFill>
                <a:latin typeface="Courier New" charset="0"/>
                <a:ea typeface="Courier New" charset="0"/>
                <a:cs typeface="Courier New" charset="0"/>
              </a:rPr>
              <a:t>$_CONDOR_CREDS/</a:t>
            </a:r>
            <a:r>
              <a:rPr lang="en-US" sz="1600" dirty="0" err="1">
                <a:solidFill>
                  <a:schemeClr val="accent1">
                    <a:lumMod val="50000"/>
                  </a:schemeClr>
                </a:solidFill>
                <a:latin typeface="Courier New" charset="0"/>
                <a:ea typeface="Courier New" charset="0"/>
                <a:cs typeface="Courier New" charset="0"/>
              </a:rPr>
              <a:t>uwtokens</a:t>
            </a:r>
            <a:r>
              <a:rPr lang="en-US" sz="1600" dirty="0" err="1">
                <a:solidFill>
                  <a:schemeClr val="bg1"/>
                </a:solidFill>
                <a:latin typeface="Courier New" charset="0"/>
                <a:ea typeface="Courier New" charset="0"/>
                <a:cs typeface="Courier New" charset="0"/>
              </a:rPr>
              <a:t>_</a:t>
            </a:r>
            <a:r>
              <a:rPr lang="en-US" sz="1600" dirty="0" err="1">
                <a:solidFill>
                  <a:srgbClr val="0070C0"/>
                </a:solidFill>
                <a:latin typeface="Courier New" charset="0"/>
                <a:ea typeface="Courier New" charset="0"/>
                <a:cs typeface="Courier New" charset="0"/>
              </a:rPr>
              <a:t>read</a:t>
            </a:r>
            <a:r>
              <a:rPr lang="en-US" sz="1600" dirty="0" err="1">
                <a:solidFill>
                  <a:schemeClr val="bg1"/>
                </a:solidFill>
                <a:latin typeface="Courier New" charset="0"/>
                <a:ea typeface="Courier New" charset="0"/>
                <a:cs typeface="Courier New" charset="0"/>
              </a:rPr>
              <a:t>.use</a:t>
            </a:r>
            <a:endParaRPr lang="en-US" sz="1600" dirty="0">
              <a:solidFill>
                <a:schemeClr val="bg1"/>
              </a:solidFill>
              <a:latin typeface="Courier New" charset="0"/>
              <a:ea typeface="Courier New" charset="0"/>
              <a:cs typeface="Courier New" charset="0"/>
            </a:endParaRPr>
          </a:p>
          <a:p>
            <a:r>
              <a:rPr lang="en-US" sz="1600" dirty="0">
                <a:solidFill>
                  <a:schemeClr val="bg1"/>
                </a:solidFill>
                <a:latin typeface="Courier New" charset="0"/>
                <a:ea typeface="Courier New" charset="0"/>
                <a:cs typeface="Courier New" charset="0"/>
              </a:rPr>
              <a:t>$_CONDOR_CREDS/</a:t>
            </a:r>
            <a:r>
              <a:rPr lang="en-US" sz="1600" dirty="0" err="1">
                <a:solidFill>
                  <a:schemeClr val="accent1">
                    <a:lumMod val="50000"/>
                  </a:schemeClr>
                </a:solidFill>
                <a:latin typeface="Courier New" charset="0"/>
                <a:ea typeface="Courier New" charset="0"/>
                <a:cs typeface="Courier New" charset="0"/>
              </a:rPr>
              <a:t>uwtokens</a:t>
            </a:r>
            <a:r>
              <a:rPr lang="en-US" sz="1600" dirty="0" err="1">
                <a:solidFill>
                  <a:schemeClr val="bg1"/>
                </a:solidFill>
                <a:latin typeface="Courier New" charset="0"/>
                <a:ea typeface="Courier New" charset="0"/>
                <a:cs typeface="Courier New" charset="0"/>
              </a:rPr>
              <a:t>_</a:t>
            </a:r>
            <a:r>
              <a:rPr lang="en-US" sz="1600" dirty="0" err="1">
                <a:solidFill>
                  <a:srgbClr val="0070C0"/>
                </a:solidFill>
                <a:latin typeface="Courier New" charset="0"/>
                <a:ea typeface="Courier New" charset="0"/>
                <a:cs typeface="Courier New" charset="0"/>
              </a:rPr>
              <a:t>write</a:t>
            </a:r>
            <a:r>
              <a:rPr lang="en-US" sz="1600" dirty="0" err="1">
                <a:solidFill>
                  <a:schemeClr val="bg1"/>
                </a:solidFill>
                <a:latin typeface="Courier New" charset="0"/>
                <a:ea typeface="Courier New" charset="0"/>
                <a:cs typeface="Courier New" charset="0"/>
              </a:rPr>
              <a:t>.use</a:t>
            </a:r>
            <a:endParaRPr lang="en-US" sz="1600" dirty="0">
              <a:solidFill>
                <a:schemeClr val="bg1"/>
              </a:solidFill>
              <a:latin typeface="Courier New" charset="0"/>
              <a:ea typeface="Courier New" charset="0"/>
              <a:cs typeface="Courier New" charset="0"/>
            </a:endParaRPr>
          </a:p>
        </p:txBody>
      </p:sp>
    </p:spTree>
    <p:extLst>
      <p:ext uri="{BB962C8B-B14F-4D97-AF65-F5344CB8AC3E}">
        <p14:creationId xmlns:p14="http://schemas.microsoft.com/office/powerpoint/2010/main" val="104595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747964"/>
            <a:ext cx="7772400" cy="1362075"/>
          </a:xfrm>
        </p:spPr>
        <p:txBody>
          <a:bodyPr anchor="ctr"/>
          <a:lstStyle/>
          <a:p>
            <a:pPr algn="ctr"/>
            <a:r>
              <a:rPr lang="en-US" cap="none" dirty="0" smtClean="0"/>
              <a:t>Live Demo</a:t>
            </a:r>
            <a:endParaRPr lang="en-US" cap="none" dirty="0"/>
          </a:p>
        </p:txBody>
      </p:sp>
      <p:sp>
        <p:nvSpPr>
          <p:cNvPr id="4" name="Slide Number Placeholder 3"/>
          <p:cNvSpPr>
            <a:spLocks noGrp="1"/>
          </p:cNvSpPr>
          <p:nvPr>
            <p:ph type="sldNum" sz="quarter" idx="10"/>
          </p:nvPr>
        </p:nvSpPr>
        <p:spPr/>
        <p:txBody>
          <a:bodyPr/>
          <a:lstStyle/>
          <a:p>
            <a:fld id="{65BACBE8-FA31-6E45-95AB-C7DCDBC1B091}" type="slidenum">
              <a:rPr lang="en-US" altLang="x-none" smtClean="0"/>
              <a:pPr/>
              <a:t>38</a:t>
            </a:fld>
            <a:endParaRPr lang="en-US" altLang="x-none" dirty="0"/>
          </a:p>
        </p:txBody>
      </p:sp>
    </p:spTree>
    <p:extLst>
      <p:ext uri="{BB962C8B-B14F-4D97-AF65-F5344CB8AC3E}">
        <p14:creationId xmlns:p14="http://schemas.microsoft.com/office/powerpoint/2010/main" val="1146078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Thank You!</a:t>
            </a:r>
            <a:br>
              <a:rPr lang="en-US" dirty="0" smtClean="0"/>
            </a:br>
            <a:r>
              <a:rPr lang="en-US" dirty="0"/>
              <a:t/>
            </a:r>
            <a:br>
              <a:rPr lang="en-US" dirty="0"/>
            </a:br>
            <a:r>
              <a:rPr lang="en-US" dirty="0" err="1" smtClean="0"/>
              <a:t>jpatton@cs.wisc.edu</a:t>
            </a:r>
            <a:r>
              <a:rPr lang="en-US" dirty="0" smtClean="0"/>
              <a:t/>
            </a:r>
            <a:br>
              <a:rPr lang="en-US" dirty="0" smtClean="0"/>
            </a:br>
            <a:r>
              <a:rPr lang="en-US" dirty="0" err="1" smtClean="0"/>
              <a:t>zmiller@cs.wisc.edu</a:t>
            </a:r>
            <a:endParaRPr lang="en-US" dirty="0"/>
          </a:p>
        </p:txBody>
      </p:sp>
    </p:spTree>
    <p:extLst>
      <p:ext uri="{BB962C8B-B14F-4D97-AF65-F5344CB8AC3E}">
        <p14:creationId xmlns:p14="http://schemas.microsoft.com/office/powerpoint/2010/main" val="645009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apabilities-based Auth Infrastructure"/>
          <p:cNvSpPr txBox="1">
            <a:spLocks noGrp="1"/>
          </p:cNvSpPr>
          <p:nvPr>
            <p:ph type="title"/>
          </p:nvPr>
        </p:nvSpPr>
        <p:spPr>
          <a:prstGeom prst="rect">
            <a:avLst/>
          </a:prstGeom>
        </p:spPr>
        <p:txBody>
          <a:bodyPr>
            <a:normAutofit/>
          </a:bodyPr>
          <a:lstStyle>
            <a:lvl1pPr defTabSz="484886">
              <a:defRPr sz="6640"/>
            </a:lvl1pPr>
          </a:lstStyle>
          <a:p>
            <a:r>
              <a:rPr lang="en-US" sz="4400" dirty="0"/>
              <a:t>Capability-based Authorization</a:t>
            </a:r>
            <a:endParaRPr sz="4400" dirty="0"/>
          </a:p>
        </p:txBody>
      </p:sp>
      <p:sp>
        <p:nvSpPr>
          <p:cNvPr id="131" name="We want to change the infrastructure to focus on capabilities!…"/>
          <p:cNvSpPr txBox="1">
            <a:spLocks noGrp="1"/>
          </p:cNvSpPr>
          <p:nvPr>
            <p:ph idx="1"/>
          </p:nvPr>
        </p:nvSpPr>
        <p:spPr>
          <a:prstGeom prst="rect">
            <a:avLst/>
          </a:prstGeom>
        </p:spPr>
        <p:txBody>
          <a:bodyPr>
            <a:normAutofit fontScale="85000" lnSpcReduction="20000"/>
          </a:bodyPr>
          <a:lstStyle/>
          <a:p>
            <a:pPr marL="296902" indent="-296902" defTabSz="390213">
              <a:spcBef>
                <a:spcPts val="2742"/>
              </a:spcBef>
              <a:defRPr sz="3040"/>
            </a:pPr>
            <a:r>
              <a:rPr dirty="0"/>
              <a:t>We want to change the infrastructure to focus on </a:t>
            </a:r>
            <a:r>
              <a:rPr i="1" dirty="0"/>
              <a:t>capabilities</a:t>
            </a:r>
            <a:r>
              <a:rPr dirty="0"/>
              <a:t>!</a:t>
            </a:r>
          </a:p>
          <a:p>
            <a:pPr marL="593803" lvl="1" indent="-296902" defTabSz="390213">
              <a:spcBef>
                <a:spcPts val="2742"/>
              </a:spcBef>
              <a:defRPr sz="3040"/>
            </a:pPr>
            <a:r>
              <a:rPr dirty="0"/>
              <a:t>The tokens passed to the remote service describe what authorizations the bearer has.</a:t>
            </a:r>
          </a:p>
          <a:p>
            <a:pPr marL="593803" lvl="1" indent="-296902" defTabSz="390213">
              <a:spcBef>
                <a:spcPts val="2742"/>
              </a:spcBef>
              <a:defRPr sz="3040"/>
            </a:pPr>
            <a:r>
              <a:rPr dirty="0"/>
              <a:t>For traceability purposes, there may be an identifier that allows tracing of the token bearer back to an identity.</a:t>
            </a:r>
          </a:p>
          <a:p>
            <a:pPr marL="593803" lvl="1" indent="-296902" defTabSz="390213">
              <a:spcBef>
                <a:spcPts val="2742"/>
              </a:spcBef>
              <a:defRPr sz="3040"/>
            </a:pPr>
            <a:r>
              <a:rPr dirty="0"/>
              <a:t>Identifier != identity.  It may be privacy-preserving, requiring the issuer (VO) to provide help in mapping.</a:t>
            </a:r>
          </a:p>
          <a:p>
            <a:pPr marL="296902" indent="-296902" defTabSz="390213">
              <a:spcBef>
                <a:spcPts val="2742"/>
              </a:spcBef>
              <a:defRPr sz="3040"/>
            </a:pPr>
            <a:r>
              <a:rPr dirty="0"/>
              <a:t>Example: “The bearer of this piece of paper is entitled to write into /</a:t>
            </a:r>
            <a:r>
              <a:rPr lang="en-US" dirty="0"/>
              <a:t>data/</a:t>
            </a:r>
            <a:r>
              <a:rPr lang="en-US" dirty="0" err="1"/>
              <a:t>zmiller</a:t>
            </a:r>
            <a:r>
              <a:rPr dirty="0"/>
              <a:t>".</a:t>
            </a:r>
          </a:p>
        </p:txBody>
      </p:sp>
    </p:spTree>
    <p:extLst>
      <p:ext uri="{BB962C8B-B14F-4D97-AF65-F5344CB8AC3E}">
        <p14:creationId xmlns:p14="http://schemas.microsoft.com/office/powerpoint/2010/main" val="424029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apabilities versus Identities"/>
          <p:cNvSpPr txBox="1">
            <a:spLocks noGrp="1"/>
          </p:cNvSpPr>
          <p:nvPr>
            <p:ph type="title"/>
          </p:nvPr>
        </p:nvSpPr>
        <p:spPr>
          <a:prstGeom prst="rect">
            <a:avLst/>
          </a:prstGeom>
        </p:spPr>
        <p:txBody>
          <a:bodyPr>
            <a:normAutofit/>
          </a:bodyPr>
          <a:lstStyle>
            <a:lvl1pPr defTabSz="484886">
              <a:defRPr sz="6640"/>
            </a:lvl1pPr>
          </a:lstStyle>
          <a:p>
            <a:r>
              <a:rPr sz="4400" dirty="0"/>
              <a:t>Capabilities versus </a:t>
            </a:r>
            <a:r>
              <a:rPr lang="en-US" sz="4400" dirty="0"/>
              <a:t>Impersonation</a:t>
            </a:r>
            <a:endParaRPr sz="4400" dirty="0"/>
          </a:p>
        </p:txBody>
      </p:sp>
      <p:sp>
        <p:nvSpPr>
          <p:cNvPr id="134" name="If GSI took over the world, an attacker could use a stolen grid proxy to make withdrawals from your bank account.…"/>
          <p:cNvSpPr txBox="1">
            <a:spLocks noGrp="1"/>
          </p:cNvSpPr>
          <p:nvPr>
            <p:ph idx="1"/>
          </p:nvPr>
        </p:nvSpPr>
        <p:spPr>
          <a:prstGeom prst="rect">
            <a:avLst/>
          </a:prstGeom>
        </p:spPr>
        <p:txBody>
          <a:bodyPr/>
          <a:lstStyle/>
          <a:p>
            <a:r>
              <a:rPr dirty="0"/>
              <a:t>If GSI took over the world, an attacker could use a stolen grid proxy to make withdrawals from your bank account.</a:t>
            </a:r>
          </a:p>
          <a:p>
            <a:endParaRPr lang="en-US" dirty="0"/>
          </a:p>
          <a:p>
            <a:r>
              <a:rPr dirty="0"/>
              <a:t>With capabilities, a stolen token only gets you access to a specific authorization (“</a:t>
            </a:r>
            <a:r>
              <a:rPr dirty="0" err="1"/>
              <a:t>stageout</a:t>
            </a:r>
            <a:r>
              <a:rPr dirty="0"/>
              <a:t> to /</a:t>
            </a:r>
            <a:r>
              <a:rPr lang="en-US" dirty="0"/>
              <a:t>data</a:t>
            </a:r>
            <a:r>
              <a:rPr dirty="0"/>
              <a:t>/</a:t>
            </a:r>
            <a:r>
              <a:rPr lang="en-US" dirty="0" err="1"/>
              <a:t>zmiller</a:t>
            </a:r>
            <a:r>
              <a:rPr dirty="0"/>
              <a:t> at </a:t>
            </a:r>
            <a:r>
              <a:rPr lang="en-US" dirty="0"/>
              <a:t>Wisconsin</a:t>
            </a:r>
            <a:r>
              <a:rPr dirty="0"/>
              <a:t>”).</a:t>
            </a:r>
            <a:endParaRPr lang="en-US" dirty="0"/>
          </a:p>
          <a:p>
            <a:endParaRPr lang="en-US" dirty="0"/>
          </a:p>
          <a:p>
            <a:r>
              <a:rPr lang="en-US" dirty="0"/>
              <a:t>SciTokens is following the </a:t>
            </a:r>
            <a:r>
              <a:rPr lang="en-US" b="1" dirty="0"/>
              <a:t>principle of least privilege</a:t>
            </a:r>
            <a:r>
              <a:rPr lang="en-US" dirty="0"/>
              <a:t> for distributed scientific computing.</a:t>
            </a:r>
            <a:endParaRPr dirty="0"/>
          </a:p>
        </p:txBody>
      </p:sp>
    </p:spTree>
    <p:extLst>
      <p:ext uri="{BB962C8B-B14F-4D97-AF65-F5344CB8AC3E}">
        <p14:creationId xmlns:p14="http://schemas.microsoft.com/office/powerpoint/2010/main" val="108201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F2C2E-8364-4343-B6CE-588AC03927EB}"/>
              </a:ext>
            </a:extLst>
          </p:cNvPr>
          <p:cNvSpPr>
            <a:spLocks noGrp="1"/>
          </p:cNvSpPr>
          <p:nvPr>
            <p:ph type="title"/>
          </p:nvPr>
        </p:nvSpPr>
        <p:spPr/>
        <p:txBody>
          <a:bodyPr/>
          <a:lstStyle/>
          <a:p>
            <a:r>
              <a:rPr lang="en-US"/>
              <a:t>SciTokens Model</a:t>
            </a:r>
            <a:endParaRPr lang="en-US" dirty="0"/>
          </a:p>
        </p:txBody>
      </p:sp>
      <p:sp>
        <p:nvSpPr>
          <p:cNvPr id="30" name="The SciTokens team is working to integrate an OAuth2 client into the HTCondor submit host.…">
            <a:extLst>
              <a:ext uri="{FF2B5EF4-FFF2-40B4-BE49-F238E27FC236}">
                <a16:creationId xmlns:a16="http://schemas.microsoft.com/office/drawing/2014/main" xmlns="" id="{47064202-E82B-4627-AEE9-80173BCFCA55}"/>
              </a:ext>
            </a:extLst>
          </p:cNvPr>
          <p:cNvSpPr txBox="1">
            <a:spLocks noGrp="1"/>
          </p:cNvSpPr>
          <p:nvPr>
            <p:ph idx="1"/>
          </p:nvPr>
        </p:nvSpPr>
        <p:spPr>
          <a:xfrm>
            <a:off x="215433" y="2230919"/>
            <a:ext cx="3301393" cy="4200411"/>
          </a:xfrm>
        </p:spPr>
        <p:txBody>
          <a:bodyPr>
            <a:normAutofit fontScale="85000" lnSpcReduction="20000"/>
          </a:bodyPr>
          <a:lstStyle/>
          <a:p>
            <a:r>
              <a:rPr lang="en-US" dirty="0"/>
              <a:t>Integrating an OAuth2 client on the </a:t>
            </a:r>
            <a:r>
              <a:rPr lang="en-US" dirty="0" err="1"/>
              <a:t>HTCondor</a:t>
            </a:r>
            <a:r>
              <a:rPr lang="en-US" dirty="0"/>
              <a:t> submit host</a:t>
            </a:r>
          </a:p>
          <a:p>
            <a:r>
              <a:rPr lang="en-US" dirty="0"/>
              <a:t>Enhancing </a:t>
            </a:r>
            <a:r>
              <a:rPr lang="en-US" dirty="0" err="1"/>
              <a:t>HTCondor</a:t>
            </a:r>
            <a:r>
              <a:rPr lang="en-US" dirty="0"/>
              <a:t> to manage token refresh and delivery to jobs</a:t>
            </a:r>
          </a:p>
          <a:p>
            <a:r>
              <a:rPr lang="en-US" dirty="0"/>
              <a:t>Enhancing data services (e.g. </a:t>
            </a:r>
            <a:r>
              <a:rPr lang="en-US" dirty="0" err="1"/>
              <a:t>Xrootd</a:t>
            </a:r>
            <a:r>
              <a:rPr lang="en-US" dirty="0"/>
              <a:t>) to allow read/writes using tokens instead of grid proxies</a:t>
            </a:r>
          </a:p>
        </p:txBody>
      </p:sp>
      <p:sp>
        <p:nvSpPr>
          <p:cNvPr id="31" name="Rectangle 30">
            <a:extLst>
              <a:ext uri="{FF2B5EF4-FFF2-40B4-BE49-F238E27FC236}">
                <a16:creationId xmlns:a16="http://schemas.microsoft.com/office/drawing/2014/main" xmlns="" id="{87FBC421-FD92-4757-A6AE-8D2A5D6AFFFB}"/>
              </a:ext>
            </a:extLst>
          </p:cNvPr>
          <p:cNvSpPr/>
          <p:nvPr/>
        </p:nvSpPr>
        <p:spPr>
          <a:xfrm>
            <a:off x="4290889" y="2311583"/>
            <a:ext cx="2275840" cy="3731262"/>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Submit</a:t>
            </a:r>
          </a:p>
        </p:txBody>
      </p:sp>
      <p:sp>
        <p:nvSpPr>
          <p:cNvPr id="32" name="Rectangle 31">
            <a:extLst>
              <a:ext uri="{FF2B5EF4-FFF2-40B4-BE49-F238E27FC236}">
                <a16:creationId xmlns:a16="http://schemas.microsoft.com/office/drawing/2014/main" xmlns="" id="{CA3FAE03-4E11-44F6-9063-68B92C4251AA}"/>
              </a:ext>
            </a:extLst>
          </p:cNvPr>
          <p:cNvSpPr/>
          <p:nvPr/>
        </p:nvSpPr>
        <p:spPr>
          <a:xfrm>
            <a:off x="6946506" y="2311583"/>
            <a:ext cx="2275840" cy="3731262"/>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Execute</a:t>
            </a:r>
          </a:p>
        </p:txBody>
      </p:sp>
      <p:sp>
        <p:nvSpPr>
          <p:cNvPr id="33" name="Rectangle 32">
            <a:extLst>
              <a:ext uri="{FF2B5EF4-FFF2-40B4-BE49-F238E27FC236}">
                <a16:creationId xmlns:a16="http://schemas.microsoft.com/office/drawing/2014/main" xmlns="" id="{397131B8-572C-44A9-9945-EE129E2D25B7}"/>
              </a:ext>
            </a:extLst>
          </p:cNvPr>
          <p:cNvSpPr/>
          <p:nvPr/>
        </p:nvSpPr>
        <p:spPr>
          <a:xfrm>
            <a:off x="9507411" y="2331391"/>
            <a:ext cx="2275840" cy="3731262"/>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34" name="TextBox 33">
            <a:extLst>
              <a:ext uri="{FF2B5EF4-FFF2-40B4-BE49-F238E27FC236}">
                <a16:creationId xmlns:a16="http://schemas.microsoft.com/office/drawing/2014/main" xmlns="" id="{1CCB4C3C-F6B2-4E4D-B67F-1006B3678303}"/>
              </a:ext>
            </a:extLst>
          </p:cNvPr>
          <p:cNvSpPr txBox="1"/>
          <p:nvPr/>
        </p:nvSpPr>
        <p:spPr>
          <a:xfrm>
            <a:off x="4575955" y="3172719"/>
            <a:ext cx="1705707" cy="68580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Scheduler</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xmlns="" id="{179DE4AF-697A-4425-81B6-92ECD78E01B8}"/>
              </a:ext>
            </a:extLst>
          </p:cNvPr>
          <p:cNvSpPr txBox="1"/>
          <p:nvPr/>
        </p:nvSpPr>
        <p:spPr>
          <a:xfrm>
            <a:off x="4575954" y="4515791"/>
            <a:ext cx="1705707" cy="68580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Token</a:t>
            </a:r>
            <a:b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Manager</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6" name="Straight Arrow Connector 35">
            <a:extLst>
              <a:ext uri="{FF2B5EF4-FFF2-40B4-BE49-F238E27FC236}">
                <a16:creationId xmlns:a16="http://schemas.microsoft.com/office/drawing/2014/main" xmlns="" id="{A84CC2CD-87E3-428B-BB4E-377BC7E073EB}"/>
              </a:ext>
            </a:extLst>
          </p:cNvPr>
          <p:cNvCxnSpPr>
            <a:endCxn id="34" idx="2"/>
          </p:cNvCxnSpPr>
          <p:nvPr/>
        </p:nvCxnSpPr>
        <p:spPr>
          <a:xfrm flipV="1">
            <a:off x="5425893" y="3858519"/>
            <a:ext cx="2916" cy="657272"/>
          </a:xfrm>
          <a:prstGeom prst="straightConnector1">
            <a:avLst/>
          </a:prstGeom>
          <a:noFill/>
          <a:ln w="38100" cap="flat" cmpd="sng" algn="ctr">
            <a:solidFill>
              <a:sysClr val="windowText" lastClr="000000"/>
            </a:solidFill>
            <a:prstDash val="solid"/>
            <a:miter lim="800000"/>
            <a:tailEnd type="triangle"/>
          </a:ln>
          <a:effectLst/>
        </p:spPr>
      </p:cxnSp>
      <p:sp>
        <p:nvSpPr>
          <p:cNvPr id="37" name="Oval 36">
            <a:extLst>
              <a:ext uri="{FF2B5EF4-FFF2-40B4-BE49-F238E27FC236}">
                <a16:creationId xmlns:a16="http://schemas.microsoft.com/office/drawing/2014/main" xmlns="" id="{66E8C7FA-1905-49A0-A4E9-1EA04FE53429}"/>
              </a:ext>
            </a:extLst>
          </p:cNvPr>
          <p:cNvSpPr/>
          <p:nvPr/>
        </p:nvSpPr>
        <p:spPr>
          <a:xfrm>
            <a:off x="5311593" y="4082722"/>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a:t>
            </a:r>
          </a:p>
        </p:txBody>
      </p:sp>
      <p:sp>
        <p:nvSpPr>
          <p:cNvPr id="38" name="TextBox 37">
            <a:extLst>
              <a:ext uri="{FF2B5EF4-FFF2-40B4-BE49-F238E27FC236}">
                <a16:creationId xmlns:a16="http://schemas.microsoft.com/office/drawing/2014/main" xmlns="" id="{5E6D453B-20A1-4C89-B7F4-B21D562CD946}"/>
              </a:ext>
            </a:extLst>
          </p:cNvPr>
          <p:cNvSpPr txBox="1"/>
          <p:nvPr/>
        </p:nvSpPr>
        <p:spPr>
          <a:xfrm>
            <a:off x="5540193" y="4012356"/>
            <a:ext cx="715452" cy="369332"/>
          </a:xfrm>
          <a:prstGeom prst="rect">
            <a:avLst/>
          </a:prstGeom>
          <a:noFill/>
        </p:spPr>
        <p:txBody>
          <a:bodyPr wrap="none" rtlCol="0">
            <a:spAutoFit/>
          </a:bodyPr>
          <a:lstStyle/>
          <a:p>
            <a:pPr defTabSz="914400"/>
            <a:r>
              <a:rPr lang="en-US" dirty="0">
                <a:solidFill>
                  <a:prstClr val="black"/>
                </a:solidFill>
                <a:latin typeface="Calibri" panose="020F0502020204030204"/>
              </a:rPr>
              <a:t>token</a:t>
            </a:r>
          </a:p>
        </p:txBody>
      </p:sp>
      <p:sp>
        <p:nvSpPr>
          <p:cNvPr id="39" name="TextBox 38">
            <a:extLst>
              <a:ext uri="{FF2B5EF4-FFF2-40B4-BE49-F238E27FC236}">
                <a16:creationId xmlns:a16="http://schemas.microsoft.com/office/drawing/2014/main" xmlns="" id="{30CF8864-AA82-4459-83AD-594F61646C94}"/>
              </a:ext>
            </a:extLst>
          </p:cNvPr>
          <p:cNvSpPr txBox="1"/>
          <p:nvPr/>
        </p:nvSpPr>
        <p:spPr>
          <a:xfrm>
            <a:off x="7231572" y="3172719"/>
            <a:ext cx="1705707" cy="68580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Launcher</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xmlns="" id="{45E89FDF-F8BE-4B07-A6C3-9AF4CD539DC3}"/>
              </a:ext>
            </a:extLst>
          </p:cNvPr>
          <p:cNvSpPr txBox="1"/>
          <p:nvPr/>
        </p:nvSpPr>
        <p:spPr>
          <a:xfrm>
            <a:off x="7231571" y="4515791"/>
            <a:ext cx="1705707" cy="68580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Job</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xmlns="" id="{80F6F558-DC07-4670-9022-90CD294840BE}"/>
              </a:ext>
            </a:extLst>
          </p:cNvPr>
          <p:cNvCxnSpPr/>
          <p:nvPr/>
        </p:nvCxnSpPr>
        <p:spPr>
          <a:xfrm>
            <a:off x="6281661" y="3515619"/>
            <a:ext cx="949910" cy="0"/>
          </a:xfrm>
          <a:prstGeom prst="straightConnector1">
            <a:avLst/>
          </a:prstGeom>
          <a:noFill/>
          <a:ln w="38100" cap="flat" cmpd="sng" algn="ctr">
            <a:solidFill>
              <a:sysClr val="windowText" lastClr="000000"/>
            </a:solidFill>
            <a:prstDash val="solid"/>
            <a:miter lim="800000"/>
            <a:tailEnd type="triangle"/>
          </a:ln>
          <a:effectLst/>
        </p:spPr>
      </p:cxnSp>
      <p:sp>
        <p:nvSpPr>
          <p:cNvPr id="42" name="Oval 41">
            <a:extLst>
              <a:ext uri="{FF2B5EF4-FFF2-40B4-BE49-F238E27FC236}">
                <a16:creationId xmlns:a16="http://schemas.microsoft.com/office/drawing/2014/main" xmlns="" id="{B93830B3-AF74-4A7B-A52C-7C4FE8354800}"/>
              </a:ext>
            </a:extLst>
          </p:cNvPr>
          <p:cNvSpPr/>
          <p:nvPr/>
        </p:nvSpPr>
        <p:spPr>
          <a:xfrm>
            <a:off x="6629005" y="3401319"/>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a:t>
            </a:r>
          </a:p>
        </p:txBody>
      </p:sp>
      <p:cxnSp>
        <p:nvCxnSpPr>
          <p:cNvPr id="43" name="Straight Arrow Connector 42">
            <a:extLst>
              <a:ext uri="{FF2B5EF4-FFF2-40B4-BE49-F238E27FC236}">
                <a16:creationId xmlns:a16="http://schemas.microsoft.com/office/drawing/2014/main" xmlns="" id="{BC3CF8A6-9620-4DEA-B537-E00B70035A93}"/>
              </a:ext>
            </a:extLst>
          </p:cNvPr>
          <p:cNvCxnSpPr/>
          <p:nvPr/>
        </p:nvCxnSpPr>
        <p:spPr>
          <a:xfrm>
            <a:off x="8084424" y="3858519"/>
            <a:ext cx="0" cy="657272"/>
          </a:xfrm>
          <a:prstGeom prst="straightConnector1">
            <a:avLst/>
          </a:prstGeom>
          <a:noFill/>
          <a:ln w="38100" cap="flat" cmpd="sng" algn="ctr">
            <a:solidFill>
              <a:sysClr val="windowText" lastClr="000000"/>
            </a:solidFill>
            <a:prstDash val="solid"/>
            <a:miter lim="800000"/>
            <a:tailEnd type="triangle"/>
          </a:ln>
          <a:effectLst/>
        </p:spPr>
      </p:cxnSp>
      <p:sp>
        <p:nvSpPr>
          <p:cNvPr id="44" name="Oval 43">
            <a:extLst>
              <a:ext uri="{FF2B5EF4-FFF2-40B4-BE49-F238E27FC236}">
                <a16:creationId xmlns:a16="http://schemas.microsoft.com/office/drawing/2014/main" xmlns="" id="{6808140D-2F93-4DD5-9906-80A66F93F737}"/>
              </a:ext>
            </a:extLst>
          </p:cNvPr>
          <p:cNvSpPr/>
          <p:nvPr/>
        </p:nvSpPr>
        <p:spPr>
          <a:xfrm>
            <a:off x="7970124" y="4050546"/>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a:t>
            </a:r>
          </a:p>
        </p:txBody>
      </p:sp>
      <p:sp>
        <p:nvSpPr>
          <p:cNvPr id="45" name="TextBox 44">
            <a:extLst>
              <a:ext uri="{FF2B5EF4-FFF2-40B4-BE49-F238E27FC236}">
                <a16:creationId xmlns:a16="http://schemas.microsoft.com/office/drawing/2014/main" xmlns="" id="{10CE377A-1AD2-42EE-87CF-C8B6CF61D6F5}"/>
              </a:ext>
            </a:extLst>
          </p:cNvPr>
          <p:cNvSpPr txBox="1"/>
          <p:nvPr/>
        </p:nvSpPr>
        <p:spPr>
          <a:xfrm>
            <a:off x="9790131" y="3172719"/>
            <a:ext cx="1705707" cy="68580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sp>
        <p:nvSpPr>
          <p:cNvPr id="46" name="TextBox 45">
            <a:extLst>
              <a:ext uri="{FF2B5EF4-FFF2-40B4-BE49-F238E27FC236}">
                <a16:creationId xmlns:a16="http://schemas.microsoft.com/office/drawing/2014/main" xmlns="" id="{F543B559-C1B5-4D0F-89A9-CD73C73D54D7}"/>
              </a:ext>
            </a:extLst>
          </p:cNvPr>
          <p:cNvSpPr txBox="1"/>
          <p:nvPr/>
        </p:nvSpPr>
        <p:spPr>
          <a:xfrm>
            <a:off x="9790130" y="4515791"/>
            <a:ext cx="1705707" cy="68580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Token</a:t>
            </a:r>
            <a:b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cxnSp>
        <p:nvCxnSpPr>
          <p:cNvPr id="47" name="Elbow Connector 26">
            <a:extLst>
              <a:ext uri="{FF2B5EF4-FFF2-40B4-BE49-F238E27FC236}">
                <a16:creationId xmlns:a16="http://schemas.microsoft.com/office/drawing/2014/main" xmlns="" id="{EF54F825-5E72-4C29-9B7D-82C9E4129426}"/>
              </a:ext>
            </a:extLst>
          </p:cNvPr>
          <p:cNvCxnSpPr>
            <a:endCxn id="45" idx="1"/>
          </p:cNvCxnSpPr>
          <p:nvPr/>
        </p:nvCxnSpPr>
        <p:spPr>
          <a:xfrm rot="5400000" flipH="1" flipV="1">
            <a:off x="8905381" y="3973941"/>
            <a:ext cx="1343072" cy="426428"/>
          </a:xfrm>
          <a:prstGeom prst="bentConnector2">
            <a:avLst/>
          </a:prstGeom>
          <a:noFill/>
          <a:ln w="38100" cap="flat" cmpd="sng" algn="ctr">
            <a:solidFill>
              <a:sysClr val="windowText" lastClr="000000"/>
            </a:solidFill>
            <a:prstDash val="solid"/>
            <a:miter lim="800000"/>
            <a:tailEnd type="triangle"/>
          </a:ln>
          <a:effectLst/>
        </p:spPr>
      </p:cxnSp>
      <p:cxnSp>
        <p:nvCxnSpPr>
          <p:cNvPr id="48" name="Straight Connector 47">
            <a:extLst>
              <a:ext uri="{FF2B5EF4-FFF2-40B4-BE49-F238E27FC236}">
                <a16:creationId xmlns:a16="http://schemas.microsoft.com/office/drawing/2014/main" xmlns="" id="{ECABBC17-8388-41D3-B74F-C61C7452CA4D}"/>
              </a:ext>
            </a:extLst>
          </p:cNvPr>
          <p:cNvCxnSpPr/>
          <p:nvPr/>
        </p:nvCxnSpPr>
        <p:spPr>
          <a:xfrm>
            <a:off x="8937278" y="4858691"/>
            <a:ext cx="426425" cy="0"/>
          </a:xfrm>
          <a:prstGeom prst="line">
            <a:avLst/>
          </a:prstGeom>
          <a:noFill/>
          <a:ln w="38100" cap="flat" cmpd="sng" algn="ctr">
            <a:solidFill>
              <a:sysClr val="windowText" lastClr="000000"/>
            </a:solidFill>
            <a:prstDash val="solid"/>
            <a:miter lim="800000"/>
          </a:ln>
          <a:effectLst/>
        </p:spPr>
      </p:cxnSp>
      <p:sp>
        <p:nvSpPr>
          <p:cNvPr id="49" name="Oval 48">
            <a:extLst>
              <a:ext uri="{FF2B5EF4-FFF2-40B4-BE49-F238E27FC236}">
                <a16:creationId xmlns:a16="http://schemas.microsoft.com/office/drawing/2014/main" xmlns="" id="{F4B822C9-B39B-4A10-AADA-5F0408CE3334}"/>
              </a:ext>
            </a:extLst>
          </p:cNvPr>
          <p:cNvSpPr/>
          <p:nvPr/>
        </p:nvSpPr>
        <p:spPr>
          <a:xfrm>
            <a:off x="9249403" y="4062914"/>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a:t>
            </a:r>
          </a:p>
        </p:txBody>
      </p:sp>
      <p:cxnSp>
        <p:nvCxnSpPr>
          <p:cNvPr id="50" name="Elbow Connector 32">
            <a:extLst>
              <a:ext uri="{FF2B5EF4-FFF2-40B4-BE49-F238E27FC236}">
                <a16:creationId xmlns:a16="http://schemas.microsoft.com/office/drawing/2014/main" xmlns="" id="{B2A0648C-6AC6-4F99-ACB2-82D331E0C4E9}"/>
              </a:ext>
            </a:extLst>
          </p:cNvPr>
          <p:cNvCxnSpPr/>
          <p:nvPr/>
        </p:nvCxnSpPr>
        <p:spPr>
          <a:xfrm rot="10800000">
            <a:off x="5428811" y="5189144"/>
            <a:ext cx="5214173" cy="331142"/>
          </a:xfrm>
          <a:prstGeom prst="bentConnector3">
            <a:avLst>
              <a:gd name="adj1" fmla="val 100053"/>
            </a:avLst>
          </a:prstGeom>
          <a:noFill/>
          <a:ln w="38100" cap="flat" cmpd="sng" algn="ctr">
            <a:solidFill>
              <a:sysClr val="windowText" lastClr="000000"/>
            </a:solidFill>
            <a:prstDash val="solid"/>
            <a:miter lim="800000"/>
            <a:tailEnd type="triangle"/>
          </a:ln>
          <a:effectLst/>
        </p:spPr>
      </p:cxnSp>
      <p:cxnSp>
        <p:nvCxnSpPr>
          <p:cNvPr id="51" name="Straight Connector 50">
            <a:extLst>
              <a:ext uri="{FF2B5EF4-FFF2-40B4-BE49-F238E27FC236}">
                <a16:creationId xmlns:a16="http://schemas.microsoft.com/office/drawing/2014/main" xmlns="" id="{26F5A05F-8704-4B4A-A3E1-3FFEC8A7FDB5}"/>
              </a:ext>
            </a:extLst>
          </p:cNvPr>
          <p:cNvCxnSpPr>
            <a:stCxn id="46" idx="2"/>
          </p:cNvCxnSpPr>
          <p:nvPr/>
        </p:nvCxnSpPr>
        <p:spPr>
          <a:xfrm flipH="1">
            <a:off x="10642983" y="5201591"/>
            <a:ext cx="1" cy="283590"/>
          </a:xfrm>
          <a:prstGeom prst="line">
            <a:avLst/>
          </a:prstGeom>
          <a:noFill/>
          <a:ln w="38100" cap="sq" cmpd="sng" algn="ctr">
            <a:solidFill>
              <a:sysClr val="windowText" lastClr="000000"/>
            </a:solidFill>
            <a:prstDash val="solid"/>
            <a:miter lim="800000"/>
          </a:ln>
          <a:effectLst/>
        </p:spPr>
      </p:cxnSp>
      <p:sp>
        <p:nvSpPr>
          <p:cNvPr id="52" name="Oval 51">
            <a:extLst>
              <a:ext uri="{FF2B5EF4-FFF2-40B4-BE49-F238E27FC236}">
                <a16:creationId xmlns:a16="http://schemas.microsoft.com/office/drawing/2014/main" xmlns="" id="{D379E4BF-2180-44F2-86C6-D490F6B49F99}"/>
              </a:ext>
            </a:extLst>
          </p:cNvPr>
          <p:cNvSpPr/>
          <p:nvPr/>
        </p:nvSpPr>
        <p:spPr>
          <a:xfrm>
            <a:off x="6629005" y="5422965"/>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a:t>
            </a:r>
          </a:p>
        </p:txBody>
      </p:sp>
      <p:sp>
        <p:nvSpPr>
          <p:cNvPr id="53" name="Smiley Face 52">
            <a:extLst>
              <a:ext uri="{FF2B5EF4-FFF2-40B4-BE49-F238E27FC236}">
                <a16:creationId xmlns:a16="http://schemas.microsoft.com/office/drawing/2014/main" xmlns="" id="{874FA058-00B3-43B2-8126-FB881C25EC84}"/>
              </a:ext>
            </a:extLst>
          </p:cNvPr>
          <p:cNvSpPr/>
          <p:nvPr/>
        </p:nvSpPr>
        <p:spPr>
          <a:xfrm>
            <a:off x="3731256" y="4057834"/>
            <a:ext cx="237066" cy="233680"/>
          </a:xfrm>
          <a:prstGeom prst="smileyFace">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54" name="Straight Arrow Connector 53">
            <a:extLst>
              <a:ext uri="{FF2B5EF4-FFF2-40B4-BE49-F238E27FC236}">
                <a16:creationId xmlns:a16="http://schemas.microsoft.com/office/drawing/2014/main" xmlns="" id="{B5A6682D-A76A-4C3B-B216-1DAB189F8693}"/>
              </a:ext>
            </a:extLst>
          </p:cNvPr>
          <p:cNvCxnSpPr>
            <a:endCxn id="31" idx="1"/>
          </p:cNvCxnSpPr>
          <p:nvPr/>
        </p:nvCxnSpPr>
        <p:spPr>
          <a:xfrm flipV="1">
            <a:off x="3974543" y="4177214"/>
            <a:ext cx="316346" cy="1"/>
          </a:xfrm>
          <a:prstGeom prst="straightConnector1">
            <a:avLst/>
          </a:prstGeom>
          <a:noFill/>
          <a:ln w="38100" cap="flat" cmpd="sng" algn="ctr">
            <a:solidFill>
              <a:sysClr val="windowText" lastClr="000000"/>
            </a:solidFill>
            <a:prstDash val="solid"/>
            <a:miter lim="800000"/>
            <a:tailEnd type="triangle"/>
          </a:ln>
          <a:effectLst/>
        </p:spPr>
      </p:cxnSp>
      <p:sp>
        <p:nvSpPr>
          <p:cNvPr id="55" name="TextBox 54">
            <a:extLst>
              <a:ext uri="{FF2B5EF4-FFF2-40B4-BE49-F238E27FC236}">
                <a16:creationId xmlns:a16="http://schemas.microsoft.com/office/drawing/2014/main" xmlns="" id="{81FA594A-9C81-424B-8854-356F9744C7C7}"/>
              </a:ext>
            </a:extLst>
          </p:cNvPr>
          <p:cNvSpPr txBox="1"/>
          <p:nvPr/>
        </p:nvSpPr>
        <p:spPr>
          <a:xfrm>
            <a:off x="3547073" y="4331125"/>
            <a:ext cx="623889" cy="369332"/>
          </a:xfrm>
          <a:prstGeom prst="rect">
            <a:avLst/>
          </a:prstGeom>
          <a:noFill/>
        </p:spPr>
        <p:txBody>
          <a:bodyPr wrap="none" rtlCol="0">
            <a:spAutoFit/>
          </a:bodyPr>
          <a:lstStyle/>
          <a:p>
            <a:pPr defTabSz="914400"/>
            <a:r>
              <a:rPr lang="en-US" b="1" dirty="0">
                <a:solidFill>
                  <a:prstClr val="black"/>
                </a:solidFill>
                <a:latin typeface="Calibri" panose="020F0502020204030204"/>
              </a:rPr>
              <a:t>User</a:t>
            </a:r>
          </a:p>
        </p:txBody>
      </p:sp>
      <p:sp>
        <p:nvSpPr>
          <p:cNvPr id="56" name="TextBox 55">
            <a:extLst>
              <a:ext uri="{FF2B5EF4-FFF2-40B4-BE49-F238E27FC236}">
                <a16:creationId xmlns:a16="http://schemas.microsoft.com/office/drawing/2014/main" xmlns="" id="{C07C1681-BDF4-482F-A840-79108770C762}"/>
              </a:ext>
            </a:extLst>
          </p:cNvPr>
          <p:cNvSpPr txBox="1"/>
          <p:nvPr/>
        </p:nvSpPr>
        <p:spPr>
          <a:xfrm>
            <a:off x="7699196" y="1608628"/>
            <a:ext cx="883768" cy="369332"/>
          </a:xfrm>
          <a:prstGeom prst="rect">
            <a:avLst/>
          </a:prstGeom>
          <a:noFill/>
        </p:spPr>
        <p:txBody>
          <a:bodyPr wrap="none" rtlCol="0">
            <a:spAutoFit/>
          </a:bodyPr>
          <a:lstStyle/>
          <a:p>
            <a:pPr defTabSz="914400"/>
            <a:r>
              <a:rPr lang="en-US" dirty="0">
                <a:solidFill>
                  <a:prstClr val="black"/>
                </a:solidFill>
                <a:latin typeface="Calibri" panose="020F0502020204030204"/>
              </a:rPr>
              <a:t>= token</a:t>
            </a:r>
          </a:p>
        </p:txBody>
      </p:sp>
      <p:sp>
        <p:nvSpPr>
          <p:cNvPr id="57" name="Oval 56">
            <a:extLst>
              <a:ext uri="{FF2B5EF4-FFF2-40B4-BE49-F238E27FC236}">
                <a16:creationId xmlns:a16="http://schemas.microsoft.com/office/drawing/2014/main" xmlns="" id="{80AF8C46-688E-41F6-BBA1-547431AFD0DC}"/>
              </a:ext>
            </a:extLst>
          </p:cNvPr>
          <p:cNvSpPr/>
          <p:nvPr/>
        </p:nvSpPr>
        <p:spPr>
          <a:xfrm>
            <a:off x="7470597" y="1678613"/>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T</a:t>
            </a:r>
          </a:p>
        </p:txBody>
      </p:sp>
    </p:spTree>
    <p:extLst>
      <p:ext uri="{BB962C8B-B14F-4D97-AF65-F5344CB8AC3E}">
        <p14:creationId xmlns:p14="http://schemas.microsoft.com/office/powerpoint/2010/main" val="254866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DBD75-7028-4D72-A149-24F56FEB044B}"/>
              </a:ext>
            </a:extLst>
          </p:cNvPr>
          <p:cNvSpPr>
            <a:spLocks noGrp="1"/>
          </p:cNvSpPr>
          <p:nvPr>
            <p:ph type="title"/>
          </p:nvPr>
        </p:nvSpPr>
        <p:spPr/>
        <p:txBody>
          <a:bodyPr/>
          <a:lstStyle/>
          <a:p>
            <a:r>
              <a:rPr lang="en-US" dirty="0"/>
              <a:t>Architecture</a:t>
            </a:r>
          </a:p>
        </p:txBody>
      </p:sp>
      <p:sp>
        <p:nvSpPr>
          <p:cNvPr id="106" name="Rectangle 105">
            <a:extLst>
              <a:ext uri="{FF2B5EF4-FFF2-40B4-BE49-F238E27FC236}">
                <a16:creationId xmlns:a16="http://schemas.microsoft.com/office/drawing/2014/main" xmlns="" id="{257595BC-E02D-4473-8AF3-7305B9D4A8CF}"/>
              </a:ext>
            </a:extLst>
          </p:cNvPr>
          <p:cNvSpPr/>
          <p:nvPr/>
        </p:nvSpPr>
        <p:spPr>
          <a:xfrm>
            <a:off x="937351" y="2399394"/>
            <a:ext cx="3200400" cy="4043187"/>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Job Submission</a:t>
            </a:r>
          </a:p>
        </p:txBody>
      </p:sp>
      <p:sp>
        <p:nvSpPr>
          <p:cNvPr id="107" name="Rectangle 106">
            <a:extLst>
              <a:ext uri="{FF2B5EF4-FFF2-40B4-BE49-F238E27FC236}">
                <a16:creationId xmlns:a16="http://schemas.microsoft.com/office/drawing/2014/main" xmlns="" id="{9ED542AE-B593-44E3-80A7-E4983EE848FF}"/>
              </a:ext>
            </a:extLst>
          </p:cNvPr>
          <p:cNvSpPr/>
          <p:nvPr/>
        </p:nvSpPr>
        <p:spPr>
          <a:xfrm>
            <a:off x="4538771" y="2399394"/>
            <a:ext cx="3200400" cy="4043188"/>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Job Execution</a:t>
            </a:r>
          </a:p>
        </p:txBody>
      </p:sp>
      <p:sp>
        <p:nvSpPr>
          <p:cNvPr id="108" name="Rectangle 107">
            <a:extLst>
              <a:ext uri="{FF2B5EF4-FFF2-40B4-BE49-F238E27FC236}">
                <a16:creationId xmlns:a16="http://schemas.microsoft.com/office/drawing/2014/main" xmlns="" id="{FF9AC569-D4E9-418E-A9ED-22ABD38D277A}"/>
              </a:ext>
            </a:extLst>
          </p:cNvPr>
          <p:cNvSpPr/>
          <p:nvPr/>
        </p:nvSpPr>
        <p:spPr>
          <a:xfrm>
            <a:off x="8199400" y="4291116"/>
            <a:ext cx="3200400" cy="2151466"/>
          </a:xfrm>
          <a:prstGeom prst="rect">
            <a:avLst/>
          </a:prstGeom>
          <a:solidFill>
            <a:srgbClr val="E7E6E6"/>
          </a:solidFill>
          <a:ln w="12700" cap="flat" cmpd="sng" algn="ctr">
            <a:solidFill>
              <a:sysClr val="windowText" lastClr="000000"/>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Data Access</a:t>
            </a:r>
          </a:p>
        </p:txBody>
      </p:sp>
      <p:sp>
        <p:nvSpPr>
          <p:cNvPr id="109" name="Oval 108">
            <a:extLst>
              <a:ext uri="{FF2B5EF4-FFF2-40B4-BE49-F238E27FC236}">
                <a16:creationId xmlns:a16="http://schemas.microsoft.com/office/drawing/2014/main" xmlns="" id="{24211202-4EF4-44D6-8F91-B264368E184E}"/>
              </a:ext>
            </a:extLst>
          </p:cNvPr>
          <p:cNvSpPr/>
          <p:nvPr/>
        </p:nvSpPr>
        <p:spPr>
          <a:xfrm>
            <a:off x="1250618" y="2771798"/>
            <a:ext cx="2573866"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condor_submit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xmlns="" id="{3122FE73-2AF7-4D36-955C-2C2B50CAFAFC}"/>
              </a:ext>
            </a:extLst>
          </p:cNvPr>
          <p:cNvSpPr/>
          <p:nvPr/>
        </p:nvSpPr>
        <p:spPr>
          <a:xfrm>
            <a:off x="1250616" y="3732933"/>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condor_schedd</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xmlns="" id="{7F0B4E54-B97E-44E3-94AC-F7538F43D7E7}"/>
              </a:ext>
            </a:extLst>
          </p:cNvPr>
          <p:cNvSpPr/>
          <p:nvPr/>
        </p:nvSpPr>
        <p:spPr>
          <a:xfrm>
            <a:off x="1259084" y="4674758"/>
            <a:ext cx="2565400"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condor_credd</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err="1">
                <a:solidFill>
                  <a:prstClr val="black"/>
                </a:solidFill>
                <a:latin typeface="Calibri" panose="020F0502020204030204"/>
              </a:rPr>
              <a:t>credmon</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xmlns="" id="{42E8D4E4-4E0E-4B78-9469-C8CD4B1939CB}"/>
              </a:ext>
            </a:extLst>
          </p:cNvPr>
          <p:cNvSpPr/>
          <p:nvPr/>
        </p:nvSpPr>
        <p:spPr>
          <a:xfrm>
            <a:off x="1250616" y="5626238"/>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condor_shadow</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xmlns="" id="{E8CF2B00-78FC-483E-B25F-D1FD903ED4AB}"/>
              </a:ext>
            </a:extLst>
          </p:cNvPr>
          <p:cNvSpPr/>
          <p:nvPr/>
        </p:nvSpPr>
        <p:spPr>
          <a:xfrm>
            <a:off x="4820603" y="2771798"/>
            <a:ext cx="2565406"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condor_startd</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xmlns="" id="{8F6CD4E8-21F8-44F7-9E92-11D1E31D6DA1}"/>
              </a:ext>
            </a:extLst>
          </p:cNvPr>
          <p:cNvSpPr/>
          <p:nvPr/>
        </p:nvSpPr>
        <p:spPr>
          <a:xfrm>
            <a:off x="4820603" y="3723278"/>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condor_starter</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xmlns="" id="{7FCB0665-0613-46BB-AFB7-6634313ECE1E}"/>
              </a:ext>
            </a:extLst>
          </p:cNvPr>
          <p:cNvSpPr/>
          <p:nvPr/>
        </p:nvSpPr>
        <p:spPr>
          <a:xfrm>
            <a:off x="4820603" y="4674759"/>
            <a:ext cx="2565405"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User’s job</a:t>
            </a:r>
          </a:p>
        </p:txBody>
      </p:sp>
      <p:sp>
        <p:nvSpPr>
          <p:cNvPr id="116" name="Oval 115">
            <a:extLst>
              <a:ext uri="{FF2B5EF4-FFF2-40B4-BE49-F238E27FC236}">
                <a16:creationId xmlns:a16="http://schemas.microsoft.com/office/drawing/2014/main" xmlns="" id="{1B5598EC-D1EB-4E9C-8397-4EB072C1762F}"/>
              </a:ext>
            </a:extLst>
          </p:cNvPr>
          <p:cNvSpPr/>
          <p:nvPr/>
        </p:nvSpPr>
        <p:spPr>
          <a:xfrm>
            <a:off x="8479260" y="1989738"/>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Token Server</a:t>
            </a:r>
          </a:p>
        </p:txBody>
      </p:sp>
      <p:sp>
        <p:nvSpPr>
          <p:cNvPr id="117" name="Oval 116">
            <a:extLst>
              <a:ext uri="{FF2B5EF4-FFF2-40B4-BE49-F238E27FC236}">
                <a16:creationId xmlns:a16="http://schemas.microsoft.com/office/drawing/2014/main" xmlns="" id="{9A3A50DE-43B5-4C62-A317-61DE81040999}"/>
              </a:ext>
            </a:extLst>
          </p:cNvPr>
          <p:cNvSpPr/>
          <p:nvPr/>
        </p:nvSpPr>
        <p:spPr>
          <a:xfrm>
            <a:off x="8536063" y="4666466"/>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Data Server</a:t>
            </a: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xmlns="" id="{74B4DCA2-A485-4D36-96E0-04D1D6902AD9}"/>
              </a:ext>
            </a:extLst>
          </p:cNvPr>
          <p:cNvSpPr txBox="1"/>
          <p:nvPr/>
        </p:nvSpPr>
        <p:spPr>
          <a:xfrm>
            <a:off x="9308239" y="5245149"/>
            <a:ext cx="1029513" cy="369332"/>
          </a:xfrm>
          <a:prstGeom prst="rect">
            <a:avLst/>
          </a:prstGeom>
          <a:noFill/>
        </p:spPr>
        <p:txBody>
          <a:bodyPr wrap="none" rtlCol="0">
            <a:spAutoFit/>
          </a:bodyPr>
          <a:lstStyle/>
          <a:p>
            <a:pPr defTabSz="914400"/>
            <a:r>
              <a:rPr lang="en-US" dirty="0">
                <a:solidFill>
                  <a:prstClr val="black"/>
                </a:solidFill>
                <a:latin typeface="Calibri" panose="020F0502020204030204"/>
              </a:rPr>
              <a:t>(</a:t>
            </a:r>
            <a:r>
              <a:rPr lang="en-US" dirty="0" err="1">
                <a:solidFill>
                  <a:prstClr val="black"/>
                </a:solidFill>
                <a:latin typeface="Calibri" panose="020F0502020204030204"/>
              </a:rPr>
              <a:t>XRootD</a:t>
            </a:r>
            <a:r>
              <a:rPr lang="en-US" dirty="0">
                <a:solidFill>
                  <a:prstClr val="black"/>
                </a:solidFill>
                <a:latin typeface="Calibri" panose="020F0502020204030204"/>
              </a:rPr>
              <a:t>)</a:t>
            </a:r>
          </a:p>
        </p:txBody>
      </p:sp>
      <p:cxnSp>
        <p:nvCxnSpPr>
          <p:cNvPr id="119" name="Straight Arrow Connector 118">
            <a:extLst>
              <a:ext uri="{FF2B5EF4-FFF2-40B4-BE49-F238E27FC236}">
                <a16:creationId xmlns:a16="http://schemas.microsoft.com/office/drawing/2014/main" xmlns="" id="{CBD23E45-66B2-43D0-BD21-57F5DB700AA4}"/>
              </a:ext>
            </a:extLst>
          </p:cNvPr>
          <p:cNvCxnSpPr>
            <a:stCxn id="109" idx="4"/>
            <a:endCxn id="110" idx="0"/>
          </p:cNvCxnSpPr>
          <p:nvPr/>
        </p:nvCxnSpPr>
        <p:spPr>
          <a:xfrm flipH="1">
            <a:off x="2537550" y="3344463"/>
            <a:ext cx="1" cy="388470"/>
          </a:xfrm>
          <a:prstGeom prst="straightConnector1">
            <a:avLst/>
          </a:prstGeom>
          <a:noFill/>
          <a:ln w="38100" cap="flat" cmpd="sng" algn="ctr">
            <a:solidFill>
              <a:sysClr val="windowText" lastClr="000000"/>
            </a:solidFill>
            <a:prstDash val="solid"/>
            <a:miter lim="800000"/>
            <a:tailEnd type="triangle"/>
          </a:ln>
          <a:effectLst/>
        </p:spPr>
      </p:cxnSp>
      <p:sp>
        <p:nvSpPr>
          <p:cNvPr id="120" name="Smiley Face 119">
            <a:extLst>
              <a:ext uri="{FF2B5EF4-FFF2-40B4-BE49-F238E27FC236}">
                <a16:creationId xmlns:a16="http://schemas.microsoft.com/office/drawing/2014/main" xmlns="" id="{5ADA6331-106C-4D3D-8593-BA09D3FA19EB}"/>
              </a:ext>
            </a:extLst>
          </p:cNvPr>
          <p:cNvSpPr/>
          <p:nvPr/>
        </p:nvSpPr>
        <p:spPr>
          <a:xfrm>
            <a:off x="458839" y="2941054"/>
            <a:ext cx="237066" cy="233680"/>
          </a:xfrm>
          <a:prstGeom prst="smileyFace">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21" name="Straight Arrow Connector 120">
            <a:extLst>
              <a:ext uri="{FF2B5EF4-FFF2-40B4-BE49-F238E27FC236}">
                <a16:creationId xmlns:a16="http://schemas.microsoft.com/office/drawing/2014/main" xmlns="" id="{CD7C39EC-36AC-4FB5-B658-C80FDC30832E}"/>
              </a:ext>
            </a:extLst>
          </p:cNvPr>
          <p:cNvCxnSpPr>
            <a:cxnSpLocks/>
            <a:stCxn id="120" idx="6"/>
            <a:endCxn id="109" idx="2"/>
          </p:cNvCxnSpPr>
          <p:nvPr/>
        </p:nvCxnSpPr>
        <p:spPr>
          <a:xfrm>
            <a:off x="695905" y="3057894"/>
            <a:ext cx="554713" cy="237"/>
          </a:xfrm>
          <a:prstGeom prst="straightConnector1">
            <a:avLst/>
          </a:prstGeom>
          <a:noFill/>
          <a:ln w="38100" cap="flat" cmpd="sng" algn="ctr">
            <a:solidFill>
              <a:sysClr val="windowText" lastClr="000000"/>
            </a:solidFill>
            <a:prstDash val="solid"/>
            <a:miter lim="800000"/>
            <a:tailEnd type="triangle"/>
          </a:ln>
          <a:effectLst/>
        </p:spPr>
      </p:cxnSp>
      <p:sp>
        <p:nvSpPr>
          <p:cNvPr id="122" name="TextBox 121">
            <a:extLst>
              <a:ext uri="{FF2B5EF4-FFF2-40B4-BE49-F238E27FC236}">
                <a16:creationId xmlns:a16="http://schemas.microsoft.com/office/drawing/2014/main" xmlns="" id="{D33E8E42-8651-4B48-8264-F66BF0824559}"/>
              </a:ext>
            </a:extLst>
          </p:cNvPr>
          <p:cNvSpPr txBox="1"/>
          <p:nvPr/>
        </p:nvSpPr>
        <p:spPr>
          <a:xfrm>
            <a:off x="268310" y="3208847"/>
            <a:ext cx="623889" cy="369332"/>
          </a:xfrm>
          <a:prstGeom prst="rect">
            <a:avLst/>
          </a:prstGeom>
          <a:noFill/>
        </p:spPr>
        <p:txBody>
          <a:bodyPr wrap="none" rtlCol="0">
            <a:spAutoFit/>
          </a:bodyPr>
          <a:lstStyle/>
          <a:p>
            <a:pPr defTabSz="914400"/>
            <a:r>
              <a:rPr lang="en-US" b="1" dirty="0">
                <a:solidFill>
                  <a:prstClr val="black"/>
                </a:solidFill>
                <a:latin typeface="Calibri" panose="020F0502020204030204"/>
              </a:rPr>
              <a:t>User</a:t>
            </a:r>
          </a:p>
        </p:txBody>
      </p:sp>
      <p:cxnSp>
        <p:nvCxnSpPr>
          <p:cNvPr id="123" name="Straight Arrow Connector 122">
            <a:extLst>
              <a:ext uri="{FF2B5EF4-FFF2-40B4-BE49-F238E27FC236}">
                <a16:creationId xmlns:a16="http://schemas.microsoft.com/office/drawing/2014/main" xmlns="" id="{8DAD47E0-066C-4ECA-99D1-045C6D17F09E}"/>
              </a:ext>
            </a:extLst>
          </p:cNvPr>
          <p:cNvCxnSpPr>
            <a:cxnSpLocks/>
            <a:stCxn id="111" idx="4"/>
            <a:endCxn id="112" idx="0"/>
          </p:cNvCxnSpPr>
          <p:nvPr/>
        </p:nvCxnSpPr>
        <p:spPr>
          <a:xfrm flipH="1">
            <a:off x="2537550" y="5247423"/>
            <a:ext cx="4234" cy="378815"/>
          </a:xfrm>
          <a:prstGeom prst="straightConnector1">
            <a:avLst/>
          </a:prstGeom>
          <a:noFill/>
          <a:ln w="38100" cap="flat" cmpd="sng" algn="ctr">
            <a:solidFill>
              <a:sysClr val="windowText" lastClr="000000"/>
            </a:solidFill>
            <a:prstDash val="solid"/>
            <a:miter lim="800000"/>
            <a:tailEnd type="triangle"/>
          </a:ln>
          <a:effectLst/>
        </p:spPr>
      </p:cxnSp>
      <p:cxnSp>
        <p:nvCxnSpPr>
          <p:cNvPr id="125" name="Straight Arrow Connector 124">
            <a:extLst>
              <a:ext uri="{FF2B5EF4-FFF2-40B4-BE49-F238E27FC236}">
                <a16:creationId xmlns:a16="http://schemas.microsoft.com/office/drawing/2014/main" xmlns="" id="{99176364-28CB-40BC-8FB3-D05FEC63A635}"/>
              </a:ext>
            </a:extLst>
          </p:cNvPr>
          <p:cNvCxnSpPr/>
          <p:nvPr/>
        </p:nvCxnSpPr>
        <p:spPr>
          <a:xfrm flipH="1">
            <a:off x="6095864" y="4291116"/>
            <a:ext cx="1" cy="388470"/>
          </a:xfrm>
          <a:prstGeom prst="straightConnector1">
            <a:avLst/>
          </a:prstGeom>
          <a:noFill/>
          <a:ln w="38100" cap="flat" cmpd="sng" algn="ctr">
            <a:solidFill>
              <a:sysClr val="windowText" lastClr="000000"/>
            </a:solidFill>
            <a:prstDash val="solid"/>
            <a:miter lim="800000"/>
            <a:tailEnd type="triangle"/>
          </a:ln>
          <a:effectLst/>
        </p:spPr>
      </p:cxnSp>
      <p:cxnSp>
        <p:nvCxnSpPr>
          <p:cNvPr id="126" name="Straight Arrow Connector 125">
            <a:extLst>
              <a:ext uri="{FF2B5EF4-FFF2-40B4-BE49-F238E27FC236}">
                <a16:creationId xmlns:a16="http://schemas.microsoft.com/office/drawing/2014/main" xmlns="" id="{1407594B-2756-403A-AF12-61FE8A542760}"/>
              </a:ext>
            </a:extLst>
          </p:cNvPr>
          <p:cNvCxnSpPr/>
          <p:nvPr/>
        </p:nvCxnSpPr>
        <p:spPr>
          <a:xfrm flipH="1">
            <a:off x="6095863" y="3357327"/>
            <a:ext cx="1" cy="388470"/>
          </a:xfrm>
          <a:prstGeom prst="straightConnector1">
            <a:avLst/>
          </a:prstGeom>
          <a:noFill/>
          <a:ln w="38100" cap="flat" cmpd="sng" algn="ctr">
            <a:solidFill>
              <a:sysClr val="windowText" lastClr="000000"/>
            </a:solidFill>
            <a:prstDash val="solid"/>
            <a:miter lim="800000"/>
            <a:tailEnd type="triangle"/>
          </a:ln>
          <a:effectLst/>
        </p:spPr>
      </p:cxnSp>
      <p:cxnSp>
        <p:nvCxnSpPr>
          <p:cNvPr id="127" name="Straight Arrow Connector 126">
            <a:extLst>
              <a:ext uri="{FF2B5EF4-FFF2-40B4-BE49-F238E27FC236}">
                <a16:creationId xmlns:a16="http://schemas.microsoft.com/office/drawing/2014/main" xmlns="" id="{6D3E7ECE-7BA1-433C-AEAF-322540C0D594}"/>
              </a:ext>
            </a:extLst>
          </p:cNvPr>
          <p:cNvCxnSpPr/>
          <p:nvPr/>
        </p:nvCxnSpPr>
        <p:spPr>
          <a:xfrm>
            <a:off x="7389976" y="4952799"/>
            <a:ext cx="1146086" cy="8291"/>
          </a:xfrm>
          <a:prstGeom prst="straightConnector1">
            <a:avLst/>
          </a:prstGeom>
          <a:noFill/>
          <a:ln w="38100" cap="flat" cmpd="sng" algn="ctr">
            <a:solidFill>
              <a:sysClr val="windowText" lastClr="000000"/>
            </a:solidFill>
            <a:prstDash val="solid"/>
            <a:miter lim="800000"/>
            <a:tailEnd type="triangle"/>
          </a:ln>
          <a:effectLst/>
        </p:spPr>
      </p:cxnSp>
      <p:sp>
        <p:nvSpPr>
          <p:cNvPr id="130" name="Rectangle 129">
            <a:extLst>
              <a:ext uri="{FF2B5EF4-FFF2-40B4-BE49-F238E27FC236}">
                <a16:creationId xmlns:a16="http://schemas.microsoft.com/office/drawing/2014/main" xmlns="" id="{E469669D-7E77-4B22-974A-0101C424F5ED}"/>
              </a:ext>
            </a:extLst>
          </p:cNvPr>
          <p:cNvSpPr/>
          <p:nvPr/>
        </p:nvSpPr>
        <p:spPr>
          <a:xfrm>
            <a:off x="10826681" y="1436056"/>
            <a:ext cx="1211054" cy="58700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Policy DB</a:t>
            </a:r>
          </a:p>
        </p:txBody>
      </p:sp>
      <p:cxnSp>
        <p:nvCxnSpPr>
          <p:cNvPr id="131" name="Straight Arrow Connector 130">
            <a:extLst>
              <a:ext uri="{FF2B5EF4-FFF2-40B4-BE49-F238E27FC236}">
                <a16:creationId xmlns:a16="http://schemas.microsoft.com/office/drawing/2014/main" xmlns="" id="{2FCA4B33-2935-4F92-9CC2-689AB64A2491}"/>
              </a:ext>
            </a:extLst>
          </p:cNvPr>
          <p:cNvCxnSpPr>
            <a:cxnSpLocks/>
            <a:stCxn id="116" idx="0"/>
            <a:endCxn id="130" idx="1"/>
          </p:cNvCxnSpPr>
          <p:nvPr/>
        </p:nvCxnSpPr>
        <p:spPr>
          <a:xfrm rot="5400000" flipH="1" flipV="1">
            <a:off x="10166348" y="1329406"/>
            <a:ext cx="260178" cy="1060487"/>
          </a:xfrm>
          <a:prstGeom prst="bentConnector2">
            <a:avLst/>
          </a:prstGeom>
          <a:noFill/>
          <a:ln w="38100" cap="flat" cmpd="sng" algn="ctr">
            <a:solidFill>
              <a:sysClr val="windowText" lastClr="000000"/>
            </a:solidFill>
            <a:prstDash val="solid"/>
            <a:miter lim="800000"/>
            <a:headEnd type="none"/>
            <a:tailEnd type="triangle"/>
          </a:ln>
          <a:effectLst/>
        </p:spPr>
      </p:cxnSp>
      <p:cxnSp>
        <p:nvCxnSpPr>
          <p:cNvPr id="132" name="Elbow Connector 198">
            <a:extLst>
              <a:ext uri="{FF2B5EF4-FFF2-40B4-BE49-F238E27FC236}">
                <a16:creationId xmlns:a16="http://schemas.microsoft.com/office/drawing/2014/main" xmlns="" id="{86A9787C-22EE-42FC-A2BF-290B411C2D5C}"/>
              </a:ext>
            </a:extLst>
          </p:cNvPr>
          <p:cNvCxnSpPr>
            <a:cxnSpLocks/>
            <a:stCxn id="112" idx="6"/>
          </p:cNvCxnSpPr>
          <p:nvPr/>
        </p:nvCxnSpPr>
        <p:spPr>
          <a:xfrm flipV="1">
            <a:off x="3824483" y="4009611"/>
            <a:ext cx="513563" cy="1902960"/>
          </a:xfrm>
          <a:prstGeom prst="bentConnector2">
            <a:avLst/>
          </a:prstGeom>
          <a:noFill/>
          <a:ln w="38100" cap="flat" cmpd="sng" algn="ctr">
            <a:solidFill>
              <a:sysClr val="windowText" lastClr="000000"/>
            </a:solidFill>
            <a:prstDash val="solid"/>
            <a:miter lim="800000"/>
            <a:headEnd type="none"/>
            <a:tailEnd type="none"/>
          </a:ln>
          <a:effectLst/>
        </p:spPr>
      </p:cxnSp>
      <p:cxnSp>
        <p:nvCxnSpPr>
          <p:cNvPr id="133" name="Straight Arrow Connector 132">
            <a:extLst>
              <a:ext uri="{FF2B5EF4-FFF2-40B4-BE49-F238E27FC236}">
                <a16:creationId xmlns:a16="http://schemas.microsoft.com/office/drawing/2014/main" xmlns="" id="{EA5DD120-F1AC-4D12-9861-77F883627E0F}"/>
              </a:ext>
            </a:extLst>
          </p:cNvPr>
          <p:cNvCxnSpPr/>
          <p:nvPr/>
        </p:nvCxnSpPr>
        <p:spPr>
          <a:xfrm>
            <a:off x="4338046" y="4009610"/>
            <a:ext cx="482557" cy="0"/>
          </a:xfrm>
          <a:prstGeom prst="straightConnector1">
            <a:avLst/>
          </a:prstGeom>
          <a:noFill/>
          <a:ln w="38100" cap="sq" cmpd="sng" algn="ctr">
            <a:solidFill>
              <a:sysClr val="windowText" lastClr="000000"/>
            </a:solidFill>
            <a:prstDash val="solid"/>
            <a:miter lim="800000"/>
            <a:tailEnd type="triangle"/>
          </a:ln>
          <a:effectLst/>
        </p:spPr>
      </p:cxnSp>
      <p:sp>
        <p:nvSpPr>
          <p:cNvPr id="134" name="TextBox 133">
            <a:extLst>
              <a:ext uri="{FF2B5EF4-FFF2-40B4-BE49-F238E27FC236}">
                <a16:creationId xmlns:a16="http://schemas.microsoft.com/office/drawing/2014/main" xmlns="" id="{363037E1-CBA9-49B3-A55E-965ECE5A9065}"/>
              </a:ext>
            </a:extLst>
          </p:cNvPr>
          <p:cNvSpPr txBox="1"/>
          <p:nvPr/>
        </p:nvSpPr>
        <p:spPr>
          <a:xfrm>
            <a:off x="4214950" y="1361742"/>
            <a:ext cx="1691810" cy="369332"/>
          </a:xfrm>
          <a:prstGeom prst="rect">
            <a:avLst/>
          </a:prstGeom>
          <a:noFill/>
        </p:spPr>
        <p:txBody>
          <a:bodyPr wrap="none" rtlCol="0">
            <a:spAutoFit/>
          </a:bodyPr>
          <a:lstStyle/>
          <a:p>
            <a:pPr defTabSz="914400"/>
            <a:r>
              <a:rPr lang="en-US" dirty="0">
                <a:solidFill>
                  <a:prstClr val="black"/>
                </a:solidFill>
                <a:latin typeface="Calibri" panose="020F0502020204030204"/>
              </a:rPr>
              <a:t>= refresh tokens</a:t>
            </a:r>
          </a:p>
        </p:txBody>
      </p:sp>
      <p:cxnSp>
        <p:nvCxnSpPr>
          <p:cNvPr id="136" name="Elbow Connector 222">
            <a:extLst>
              <a:ext uri="{FF2B5EF4-FFF2-40B4-BE49-F238E27FC236}">
                <a16:creationId xmlns:a16="http://schemas.microsoft.com/office/drawing/2014/main" xmlns="" id="{2C8EF987-0410-4664-A592-A17CD74D6FBD}"/>
              </a:ext>
            </a:extLst>
          </p:cNvPr>
          <p:cNvCxnSpPr>
            <a:cxnSpLocks/>
          </p:cNvCxnSpPr>
          <p:nvPr/>
        </p:nvCxnSpPr>
        <p:spPr>
          <a:xfrm rot="10800000" flipV="1">
            <a:off x="709371" y="4961090"/>
            <a:ext cx="539726" cy="1729735"/>
          </a:xfrm>
          <a:prstGeom prst="bentConnector2">
            <a:avLst/>
          </a:prstGeom>
          <a:noFill/>
          <a:ln w="38100" cap="flat" cmpd="sng" algn="ctr">
            <a:solidFill>
              <a:sysClr val="windowText" lastClr="000000"/>
            </a:solidFill>
            <a:prstDash val="solid"/>
            <a:miter lim="800000"/>
            <a:headEnd type="triangle"/>
            <a:tailEnd type="none"/>
          </a:ln>
          <a:effectLst/>
        </p:spPr>
      </p:cxnSp>
      <p:cxnSp>
        <p:nvCxnSpPr>
          <p:cNvPr id="137" name="Elbow Connector 224">
            <a:extLst>
              <a:ext uri="{FF2B5EF4-FFF2-40B4-BE49-F238E27FC236}">
                <a16:creationId xmlns:a16="http://schemas.microsoft.com/office/drawing/2014/main" xmlns="" id="{D68DE9C6-A507-436F-B154-E4DEDFF53F7F}"/>
              </a:ext>
            </a:extLst>
          </p:cNvPr>
          <p:cNvCxnSpPr>
            <a:cxnSpLocks/>
            <a:endCxn id="116" idx="6"/>
          </p:cNvCxnSpPr>
          <p:nvPr/>
        </p:nvCxnSpPr>
        <p:spPr>
          <a:xfrm flipV="1">
            <a:off x="695905" y="2276071"/>
            <a:ext cx="10357222" cy="4410188"/>
          </a:xfrm>
          <a:prstGeom prst="bentConnector3">
            <a:avLst>
              <a:gd name="adj1" fmla="val 106194"/>
            </a:avLst>
          </a:prstGeom>
          <a:noFill/>
          <a:ln w="38100" cap="flat" cmpd="sng" algn="ctr">
            <a:solidFill>
              <a:sysClr val="windowText" lastClr="000000"/>
            </a:solidFill>
            <a:prstDash val="solid"/>
            <a:miter lim="800000"/>
            <a:headEnd type="none"/>
            <a:tailEnd type="triangle"/>
          </a:ln>
          <a:effectLst/>
        </p:spPr>
      </p:cxnSp>
      <p:sp>
        <p:nvSpPr>
          <p:cNvPr id="140" name="Oval 139">
            <a:extLst>
              <a:ext uri="{FF2B5EF4-FFF2-40B4-BE49-F238E27FC236}">
                <a16:creationId xmlns:a16="http://schemas.microsoft.com/office/drawing/2014/main" xmlns="" id="{9F549C1A-4736-4517-8C3B-149AE896E3D9}"/>
              </a:ext>
            </a:extLst>
          </p:cNvPr>
          <p:cNvSpPr/>
          <p:nvPr/>
        </p:nvSpPr>
        <p:spPr>
          <a:xfrm>
            <a:off x="5530285" y="6571959"/>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41" name="Oval 140">
            <a:extLst>
              <a:ext uri="{FF2B5EF4-FFF2-40B4-BE49-F238E27FC236}">
                <a16:creationId xmlns:a16="http://schemas.microsoft.com/office/drawing/2014/main" xmlns="" id="{61B444B4-A3D8-4E55-BB8E-BE675F74B367}"/>
              </a:ext>
            </a:extLst>
          </p:cNvPr>
          <p:cNvSpPr/>
          <p:nvPr/>
        </p:nvSpPr>
        <p:spPr>
          <a:xfrm>
            <a:off x="4214950" y="4841388"/>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42" name="Oval 141">
            <a:extLst>
              <a:ext uri="{FF2B5EF4-FFF2-40B4-BE49-F238E27FC236}">
                <a16:creationId xmlns:a16="http://schemas.microsoft.com/office/drawing/2014/main" xmlns="" id="{999B8EF0-4664-4977-8D19-B370DB46FBDF}"/>
              </a:ext>
            </a:extLst>
          </p:cNvPr>
          <p:cNvSpPr/>
          <p:nvPr/>
        </p:nvSpPr>
        <p:spPr>
          <a:xfrm>
            <a:off x="7840433" y="4838498"/>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45" name="Oval 144">
            <a:extLst>
              <a:ext uri="{FF2B5EF4-FFF2-40B4-BE49-F238E27FC236}">
                <a16:creationId xmlns:a16="http://schemas.microsoft.com/office/drawing/2014/main" xmlns="" id="{38CE175B-7214-4EAF-81EE-4E1DD2AA1E91}"/>
              </a:ext>
            </a:extLst>
          </p:cNvPr>
          <p:cNvSpPr/>
          <p:nvPr/>
        </p:nvSpPr>
        <p:spPr>
          <a:xfrm>
            <a:off x="5874705" y="6571959"/>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R</a:t>
            </a:r>
          </a:p>
        </p:txBody>
      </p:sp>
      <p:sp>
        <p:nvSpPr>
          <p:cNvPr id="154" name="Oval 153">
            <a:extLst>
              <a:ext uri="{FF2B5EF4-FFF2-40B4-BE49-F238E27FC236}">
                <a16:creationId xmlns:a16="http://schemas.microsoft.com/office/drawing/2014/main" xmlns="" id="{B118E9F0-979B-439C-9486-70DF943F2FD5}"/>
              </a:ext>
            </a:extLst>
          </p:cNvPr>
          <p:cNvSpPr/>
          <p:nvPr/>
        </p:nvSpPr>
        <p:spPr>
          <a:xfrm>
            <a:off x="3948411" y="1457930"/>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R</a:t>
            </a:r>
          </a:p>
        </p:txBody>
      </p:sp>
      <p:sp>
        <p:nvSpPr>
          <p:cNvPr id="155" name="Oval 154">
            <a:extLst>
              <a:ext uri="{FF2B5EF4-FFF2-40B4-BE49-F238E27FC236}">
                <a16:creationId xmlns:a16="http://schemas.microsoft.com/office/drawing/2014/main" xmlns="" id="{BE9ABF0E-9EDA-40DF-BFA1-7D56482D595A}"/>
              </a:ext>
            </a:extLst>
          </p:cNvPr>
          <p:cNvSpPr/>
          <p:nvPr/>
        </p:nvSpPr>
        <p:spPr>
          <a:xfrm>
            <a:off x="6764678" y="1457930"/>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sp>
        <p:nvSpPr>
          <p:cNvPr id="156" name="TextBox 155">
            <a:extLst>
              <a:ext uri="{FF2B5EF4-FFF2-40B4-BE49-F238E27FC236}">
                <a16:creationId xmlns:a16="http://schemas.microsoft.com/office/drawing/2014/main" xmlns="" id="{6324A76E-5AB2-4817-892D-1EB38B2454CE}"/>
              </a:ext>
            </a:extLst>
          </p:cNvPr>
          <p:cNvSpPr txBox="1"/>
          <p:nvPr/>
        </p:nvSpPr>
        <p:spPr>
          <a:xfrm>
            <a:off x="7005291" y="1361742"/>
            <a:ext cx="1627561" cy="369332"/>
          </a:xfrm>
          <a:prstGeom prst="rect">
            <a:avLst/>
          </a:prstGeom>
          <a:noFill/>
        </p:spPr>
        <p:txBody>
          <a:bodyPr wrap="none" rtlCol="0">
            <a:spAutoFit/>
          </a:bodyPr>
          <a:lstStyle/>
          <a:p>
            <a:pPr defTabSz="914400"/>
            <a:r>
              <a:rPr lang="en-US" dirty="0">
                <a:solidFill>
                  <a:prstClr val="black"/>
                </a:solidFill>
                <a:latin typeface="Calibri" panose="020F0502020204030204"/>
              </a:rPr>
              <a:t>= access tokens</a:t>
            </a:r>
          </a:p>
        </p:txBody>
      </p:sp>
      <p:cxnSp>
        <p:nvCxnSpPr>
          <p:cNvPr id="54" name="Straight Arrow Connector 53">
            <a:extLst>
              <a:ext uri="{FF2B5EF4-FFF2-40B4-BE49-F238E27FC236}">
                <a16:creationId xmlns:a16="http://schemas.microsoft.com/office/drawing/2014/main" xmlns="" id="{A1374FEB-2562-4D29-B5E5-B1E2A399B5B1}"/>
              </a:ext>
            </a:extLst>
          </p:cNvPr>
          <p:cNvCxnSpPr>
            <a:cxnSpLocks/>
            <a:stCxn id="110" idx="4"/>
            <a:endCxn id="111" idx="0"/>
          </p:cNvCxnSpPr>
          <p:nvPr/>
        </p:nvCxnSpPr>
        <p:spPr>
          <a:xfrm>
            <a:off x="2537550" y="4305598"/>
            <a:ext cx="4234" cy="369160"/>
          </a:xfrm>
          <a:prstGeom prst="straightConnector1">
            <a:avLst/>
          </a:prstGeom>
          <a:noFill/>
          <a:ln w="38100" cap="flat" cmpd="sng" algn="ctr">
            <a:solidFill>
              <a:sysClr val="windowText" lastClr="000000"/>
            </a:solidFill>
            <a:prstDash val="solid"/>
            <a:miter lim="800000"/>
            <a:tailEnd type="triangle"/>
          </a:ln>
          <a:effectLst/>
        </p:spPr>
      </p:cxnSp>
      <p:sp>
        <p:nvSpPr>
          <p:cNvPr id="59" name="Oval 58">
            <a:extLst>
              <a:ext uri="{FF2B5EF4-FFF2-40B4-BE49-F238E27FC236}">
                <a16:creationId xmlns:a16="http://schemas.microsoft.com/office/drawing/2014/main" xmlns="" id="{E0E72A26-6716-4282-AFCA-AFA76871BEBD}"/>
              </a:ext>
            </a:extLst>
          </p:cNvPr>
          <p:cNvSpPr/>
          <p:nvPr/>
        </p:nvSpPr>
        <p:spPr>
          <a:xfrm>
            <a:off x="2422169" y="5248616"/>
            <a:ext cx="228600" cy="228600"/>
          </a:xfrm>
          <a:prstGeom prst="ellipse">
            <a:avLst/>
          </a:prstGeom>
          <a:solidFill>
            <a:sysClr val="windowText" lastClr="000000"/>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A</a:t>
            </a:r>
          </a:p>
        </p:txBody>
      </p:sp>
      <p:cxnSp>
        <p:nvCxnSpPr>
          <p:cNvPr id="60" name="Elbow Connector 198">
            <a:extLst>
              <a:ext uri="{FF2B5EF4-FFF2-40B4-BE49-F238E27FC236}">
                <a16:creationId xmlns:a16="http://schemas.microsoft.com/office/drawing/2014/main" xmlns="" id="{FB70B232-894F-4CEC-AD45-CF4CFCBE2E7B}"/>
              </a:ext>
            </a:extLst>
          </p:cNvPr>
          <p:cNvCxnSpPr>
            <a:cxnSpLocks/>
            <a:stCxn id="110" idx="6"/>
          </p:cNvCxnSpPr>
          <p:nvPr/>
        </p:nvCxnSpPr>
        <p:spPr>
          <a:xfrm flipV="1">
            <a:off x="3824483" y="3076596"/>
            <a:ext cx="976184" cy="942670"/>
          </a:xfrm>
          <a:prstGeom prst="bentConnector3">
            <a:avLst>
              <a:gd name="adj1" fmla="val 21798"/>
            </a:avLst>
          </a:prstGeom>
          <a:noFill/>
          <a:ln w="38100" cap="flat" cmpd="sng" algn="ctr">
            <a:solidFill>
              <a:sysClr val="windowText" lastClr="000000"/>
            </a:solidFill>
            <a:prstDash val="solid"/>
            <a:miter lim="800000"/>
            <a:headEnd type="none"/>
            <a:tailEnd type="triangle"/>
          </a:ln>
          <a:effectLst/>
        </p:spPr>
      </p:cxnSp>
      <p:sp>
        <p:nvSpPr>
          <p:cNvPr id="69" name="Oval 68">
            <a:extLst>
              <a:ext uri="{FF2B5EF4-FFF2-40B4-BE49-F238E27FC236}">
                <a16:creationId xmlns:a16="http://schemas.microsoft.com/office/drawing/2014/main" xmlns="" id="{DB9517FA-9215-4CC3-8411-1E5CECDB37CE}"/>
              </a:ext>
            </a:extLst>
          </p:cNvPr>
          <p:cNvSpPr/>
          <p:nvPr/>
        </p:nvSpPr>
        <p:spPr>
          <a:xfrm>
            <a:off x="8479261" y="3198094"/>
            <a:ext cx="2573867" cy="572665"/>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Identity Provider</a:t>
            </a:r>
          </a:p>
        </p:txBody>
      </p:sp>
      <p:cxnSp>
        <p:nvCxnSpPr>
          <p:cNvPr id="70" name="Elbow Connector 198">
            <a:extLst>
              <a:ext uri="{FF2B5EF4-FFF2-40B4-BE49-F238E27FC236}">
                <a16:creationId xmlns:a16="http://schemas.microsoft.com/office/drawing/2014/main" xmlns="" id="{D57A2261-8400-4BB4-80F4-900476C7298B}"/>
              </a:ext>
            </a:extLst>
          </p:cNvPr>
          <p:cNvCxnSpPr>
            <a:cxnSpLocks/>
            <a:stCxn id="120" idx="6"/>
            <a:endCxn id="116" idx="2"/>
          </p:cNvCxnSpPr>
          <p:nvPr/>
        </p:nvCxnSpPr>
        <p:spPr>
          <a:xfrm flipV="1">
            <a:off x="695905" y="2276071"/>
            <a:ext cx="7783355" cy="781823"/>
          </a:xfrm>
          <a:prstGeom prst="bentConnector3">
            <a:avLst>
              <a:gd name="adj1" fmla="val 1492"/>
            </a:avLst>
          </a:prstGeom>
          <a:noFill/>
          <a:ln w="38100" cap="flat" cmpd="sng" algn="ctr">
            <a:solidFill>
              <a:sysClr val="windowText" lastClr="000000"/>
            </a:solidFill>
            <a:prstDash val="solid"/>
            <a:miter lim="800000"/>
            <a:headEnd type="none"/>
            <a:tailEnd type="triangle"/>
          </a:ln>
          <a:effectLst/>
        </p:spPr>
      </p:cxnSp>
      <p:cxnSp>
        <p:nvCxnSpPr>
          <p:cNvPr id="75" name="Elbow Connector 198">
            <a:extLst>
              <a:ext uri="{FF2B5EF4-FFF2-40B4-BE49-F238E27FC236}">
                <a16:creationId xmlns:a16="http://schemas.microsoft.com/office/drawing/2014/main" xmlns="" id="{80CB7DE4-1683-4D8A-AF4F-74A817EC3707}"/>
              </a:ext>
            </a:extLst>
          </p:cNvPr>
          <p:cNvCxnSpPr>
            <a:cxnSpLocks/>
            <a:endCxn id="69" idx="2"/>
          </p:cNvCxnSpPr>
          <p:nvPr/>
        </p:nvCxnSpPr>
        <p:spPr>
          <a:xfrm rot="16200000" flipH="1">
            <a:off x="7663345" y="2668511"/>
            <a:ext cx="1212920" cy="418911"/>
          </a:xfrm>
          <a:prstGeom prst="bentConnector2">
            <a:avLst/>
          </a:prstGeom>
          <a:noFill/>
          <a:ln w="38100" cap="flat" cmpd="sng" algn="ctr">
            <a:solidFill>
              <a:sysClr val="windowText" lastClr="000000"/>
            </a:solidFill>
            <a:prstDash val="solid"/>
            <a:miter lim="800000"/>
            <a:headEnd type="none"/>
            <a:tailEnd type="triangle"/>
          </a:ln>
          <a:effectLst/>
        </p:spPr>
      </p:cxnSp>
      <p:cxnSp>
        <p:nvCxnSpPr>
          <p:cNvPr id="80" name="Elbow Connector 198">
            <a:extLst>
              <a:ext uri="{FF2B5EF4-FFF2-40B4-BE49-F238E27FC236}">
                <a16:creationId xmlns:a16="http://schemas.microsoft.com/office/drawing/2014/main" xmlns="" id="{082DEE70-5FAE-4A80-AF77-373BAF62DD76}"/>
              </a:ext>
            </a:extLst>
          </p:cNvPr>
          <p:cNvCxnSpPr>
            <a:cxnSpLocks/>
            <a:stCxn id="69" idx="0"/>
            <a:endCxn id="116" idx="4"/>
          </p:cNvCxnSpPr>
          <p:nvPr/>
        </p:nvCxnSpPr>
        <p:spPr>
          <a:xfrm rot="16200000" flipV="1">
            <a:off x="9448350" y="2880248"/>
            <a:ext cx="635691" cy="1"/>
          </a:xfrm>
          <a:prstGeom prst="bentConnector3">
            <a:avLst>
              <a:gd name="adj1" fmla="val 50000"/>
            </a:avLst>
          </a:prstGeom>
          <a:noFill/>
          <a:ln w="38100" cap="flat" cmpd="sng" algn="ctr">
            <a:solidFill>
              <a:sysClr val="windowText" lastClr="000000"/>
            </a:solidFill>
            <a:prstDash val="solid"/>
            <a:miter lim="800000"/>
            <a:headEnd type="none"/>
            <a:tailEnd type="triangle"/>
          </a:ln>
          <a:effectLst/>
        </p:spPr>
      </p:cxnSp>
    </p:spTree>
    <p:extLst>
      <p:ext uri="{BB962C8B-B14F-4D97-AF65-F5344CB8AC3E}">
        <p14:creationId xmlns:p14="http://schemas.microsoft.com/office/powerpoint/2010/main" val="182238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695D74A-0D59-584C-86B0-1CF06A89B3B5}"/>
              </a:ext>
            </a:extLst>
          </p:cNvPr>
          <p:cNvSpPr>
            <a:spLocks noGrp="1"/>
          </p:cNvSpPr>
          <p:nvPr>
            <p:ph idx="1"/>
          </p:nvPr>
        </p:nvSpPr>
        <p:spPr/>
        <p:txBody>
          <a:bodyPr/>
          <a:lstStyle/>
          <a:p>
            <a:r>
              <a:rPr lang="en-US" dirty="0"/>
              <a:t>Runs under the </a:t>
            </a:r>
            <a:r>
              <a:rPr lang="en-US" dirty="0" err="1"/>
              <a:t>condor_master</a:t>
            </a:r>
            <a:r>
              <a:rPr lang="en-US" dirty="0"/>
              <a:t> like all other </a:t>
            </a:r>
            <a:r>
              <a:rPr lang="en-US" dirty="0" err="1"/>
              <a:t>HTCondor</a:t>
            </a:r>
            <a:r>
              <a:rPr lang="en-US" dirty="0"/>
              <a:t> daemons</a:t>
            </a:r>
          </a:p>
          <a:p>
            <a:endParaRPr lang="en-US" dirty="0"/>
          </a:p>
          <a:p>
            <a:r>
              <a:rPr lang="en-US" dirty="0"/>
              <a:t>Manages credentials stored in a special “credential directory” with restricted permissions.  Regular users cannot read or write within this directory, but the </a:t>
            </a:r>
            <a:r>
              <a:rPr lang="en-US" dirty="0" err="1"/>
              <a:t>CredD</a:t>
            </a:r>
            <a:r>
              <a:rPr lang="en-US" dirty="0"/>
              <a:t> can.</a:t>
            </a:r>
          </a:p>
        </p:txBody>
      </p:sp>
      <p:sp>
        <p:nvSpPr>
          <p:cNvPr id="3" name="Title 2">
            <a:extLst>
              <a:ext uri="{FF2B5EF4-FFF2-40B4-BE49-F238E27FC236}">
                <a16:creationId xmlns:a16="http://schemas.microsoft.com/office/drawing/2014/main" xmlns="" id="{08B4F557-D32B-FE47-90BF-566510316A53}"/>
              </a:ext>
            </a:extLst>
          </p:cNvPr>
          <p:cNvSpPr>
            <a:spLocks noGrp="1"/>
          </p:cNvSpPr>
          <p:nvPr>
            <p:ph type="title"/>
          </p:nvPr>
        </p:nvSpPr>
        <p:spPr/>
        <p:txBody>
          <a:bodyPr/>
          <a:lstStyle/>
          <a:p>
            <a:r>
              <a:rPr lang="en-US" dirty="0" err="1"/>
              <a:t>CredD</a:t>
            </a:r>
            <a:endParaRPr lang="en-US" dirty="0"/>
          </a:p>
        </p:txBody>
      </p:sp>
      <p:sp>
        <p:nvSpPr>
          <p:cNvPr id="4" name="Slide Number Placeholder 3">
            <a:extLst>
              <a:ext uri="{FF2B5EF4-FFF2-40B4-BE49-F238E27FC236}">
                <a16:creationId xmlns:a16="http://schemas.microsoft.com/office/drawing/2014/main" xmlns="" id="{DB174F77-E63F-E14B-8D75-C3C12F79FDDB}"/>
              </a:ext>
            </a:extLst>
          </p:cNvPr>
          <p:cNvSpPr>
            <a:spLocks noGrp="1"/>
          </p:cNvSpPr>
          <p:nvPr>
            <p:ph type="sldNum" sz="quarter" idx="10"/>
          </p:nvPr>
        </p:nvSpPr>
        <p:spPr/>
        <p:txBody>
          <a:bodyPr/>
          <a:lstStyle/>
          <a:p>
            <a:fld id="{32AD9E1F-125A-E447-8513-F6B74D5EB355}" type="slidenum">
              <a:rPr lang="en-US" altLang="en-US" smtClean="0"/>
              <a:pPr/>
              <a:t>8</a:t>
            </a:fld>
            <a:endParaRPr lang="en-US" altLang="en-US"/>
          </a:p>
        </p:txBody>
      </p:sp>
    </p:spTree>
    <p:extLst>
      <p:ext uri="{BB962C8B-B14F-4D97-AF65-F5344CB8AC3E}">
        <p14:creationId xmlns:p14="http://schemas.microsoft.com/office/powerpoint/2010/main" val="21862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C7BC6DD-2B7F-174C-9B3C-820948EE4E38}"/>
              </a:ext>
            </a:extLst>
          </p:cNvPr>
          <p:cNvSpPr>
            <a:spLocks noGrp="1"/>
          </p:cNvSpPr>
          <p:nvPr>
            <p:ph idx="1"/>
          </p:nvPr>
        </p:nvSpPr>
        <p:spPr/>
        <p:txBody>
          <a:bodyPr/>
          <a:lstStyle/>
          <a:p>
            <a:r>
              <a:rPr lang="en-US" dirty="0"/>
              <a:t>Has two “modes”</a:t>
            </a:r>
          </a:p>
          <a:p>
            <a:pPr lvl="1"/>
            <a:r>
              <a:rPr lang="en-US" dirty="0"/>
              <a:t>Kerberos mode, which I talked about last year</a:t>
            </a:r>
          </a:p>
          <a:p>
            <a:pPr lvl="1"/>
            <a:r>
              <a:rPr lang="en-US" dirty="0"/>
              <a:t>OAuth mode, which I am talking about now</a:t>
            </a:r>
          </a:p>
          <a:p>
            <a:pPr lvl="1"/>
            <a:endParaRPr lang="en-US" dirty="0"/>
          </a:p>
          <a:p>
            <a:r>
              <a:rPr lang="en-US" dirty="0"/>
              <a:t>Currently the two modes cannot coexist due to different conventions for layouts of the credential directory</a:t>
            </a:r>
          </a:p>
          <a:p>
            <a:endParaRPr lang="en-US" dirty="0"/>
          </a:p>
          <a:p>
            <a:r>
              <a:rPr lang="en-US" dirty="0"/>
              <a:t>Future work includes merging these modes so both can be used at the same time</a:t>
            </a:r>
          </a:p>
          <a:p>
            <a:endParaRPr lang="en-US" dirty="0"/>
          </a:p>
        </p:txBody>
      </p:sp>
      <p:sp>
        <p:nvSpPr>
          <p:cNvPr id="3" name="Title 2">
            <a:extLst>
              <a:ext uri="{FF2B5EF4-FFF2-40B4-BE49-F238E27FC236}">
                <a16:creationId xmlns:a16="http://schemas.microsoft.com/office/drawing/2014/main" xmlns="" id="{80FB73D9-094D-D34A-9571-5E740334A07D}"/>
              </a:ext>
            </a:extLst>
          </p:cNvPr>
          <p:cNvSpPr>
            <a:spLocks noGrp="1"/>
          </p:cNvSpPr>
          <p:nvPr>
            <p:ph type="title"/>
          </p:nvPr>
        </p:nvSpPr>
        <p:spPr/>
        <p:txBody>
          <a:bodyPr/>
          <a:lstStyle/>
          <a:p>
            <a:r>
              <a:rPr lang="en-US" dirty="0" err="1"/>
              <a:t>CredD</a:t>
            </a:r>
            <a:endParaRPr lang="en-US" dirty="0"/>
          </a:p>
        </p:txBody>
      </p:sp>
      <p:sp>
        <p:nvSpPr>
          <p:cNvPr id="4" name="Slide Number Placeholder 3">
            <a:extLst>
              <a:ext uri="{FF2B5EF4-FFF2-40B4-BE49-F238E27FC236}">
                <a16:creationId xmlns:a16="http://schemas.microsoft.com/office/drawing/2014/main" xmlns="" id="{C25D18AF-BBF5-2A43-8242-9FE4509DD939}"/>
              </a:ext>
            </a:extLst>
          </p:cNvPr>
          <p:cNvSpPr>
            <a:spLocks noGrp="1"/>
          </p:cNvSpPr>
          <p:nvPr>
            <p:ph type="sldNum" sz="quarter" idx="10"/>
          </p:nvPr>
        </p:nvSpPr>
        <p:spPr/>
        <p:txBody>
          <a:bodyPr/>
          <a:lstStyle/>
          <a:p>
            <a:fld id="{32AD9E1F-125A-E447-8513-F6B74D5EB355}" type="slidenum">
              <a:rPr lang="en-US" altLang="en-US" smtClean="0"/>
              <a:pPr/>
              <a:t>9</a:t>
            </a:fld>
            <a:endParaRPr lang="en-US" altLang="en-US"/>
          </a:p>
        </p:txBody>
      </p:sp>
    </p:spTree>
    <p:extLst>
      <p:ext uri="{BB962C8B-B14F-4D97-AF65-F5344CB8AC3E}">
        <p14:creationId xmlns:p14="http://schemas.microsoft.com/office/powerpoint/2010/main" val="203932278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1508</TotalTime>
  <Words>1658</Words>
  <Application>Microsoft Macintosh PowerPoint</Application>
  <PresentationFormat>Widescreen</PresentationFormat>
  <Paragraphs>330</Paragraphs>
  <Slides>39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 Narrow</vt:lpstr>
      <vt:lpstr>Calibri</vt:lpstr>
      <vt:lpstr>Courier New</vt:lpstr>
      <vt:lpstr>Helvetica Light</vt:lpstr>
      <vt:lpstr>MS PGothic</vt:lpstr>
      <vt:lpstr>ＭＳ Ｐゴシック</vt:lpstr>
      <vt:lpstr>Times New Roman</vt:lpstr>
      <vt:lpstr>Trebuchet MS</vt:lpstr>
      <vt:lpstr>Wingdings</vt:lpstr>
      <vt:lpstr>Arial</vt:lpstr>
      <vt:lpstr>Berlin</vt:lpstr>
      <vt:lpstr>SciTokens and Credential Management </vt:lpstr>
      <vt:lpstr>SciTokens Project</vt:lpstr>
      <vt:lpstr>Identity-based Authorization</vt:lpstr>
      <vt:lpstr>Capability-based Authorization</vt:lpstr>
      <vt:lpstr>Capabilities versus Impersonation</vt:lpstr>
      <vt:lpstr>SciTokens Model</vt:lpstr>
      <vt:lpstr>Architecture</vt:lpstr>
      <vt:lpstr>CredD</vt:lpstr>
      <vt:lpstr>CredD</vt:lpstr>
      <vt:lpstr>CredD</vt:lpstr>
      <vt:lpstr>CredD</vt:lpstr>
      <vt:lpstr>CredD</vt:lpstr>
      <vt:lpstr>CredD</vt:lpstr>
      <vt:lpstr>CredMon</vt:lpstr>
      <vt:lpstr>Architecture</vt:lpstr>
      <vt:lpstr>Credential Flow</vt:lpstr>
      <vt:lpstr>Credential Flow</vt:lpstr>
      <vt:lpstr>Credential Flow</vt:lpstr>
      <vt:lpstr>Credential Flow</vt:lpstr>
      <vt:lpstr>Configuration</vt:lpstr>
      <vt:lpstr>Configuration</vt:lpstr>
      <vt:lpstr>Configuration</vt:lpstr>
      <vt:lpstr>Configuration</vt:lpstr>
      <vt:lpstr>Configuration</vt:lpstr>
      <vt:lpstr>Configuration</vt:lpstr>
      <vt:lpstr>SciTokens Credmon and Job Submission</vt:lpstr>
      <vt:lpstr>SciTokens Credmon</vt:lpstr>
      <vt:lpstr>SciTokens Credmon – OAuth2 Support</vt:lpstr>
      <vt:lpstr>SciTokens Credmon – OAuth2 Support</vt:lpstr>
      <vt:lpstr>SciTokens Credmon – OAuth2 Support</vt:lpstr>
      <vt:lpstr>SciTokens Credmon – OAuth2 Support</vt:lpstr>
      <vt:lpstr>SciTokens Credmon – OAuth2 Support</vt:lpstr>
      <vt:lpstr>SciTokens Credmon – OAuth2 Support</vt:lpstr>
      <vt:lpstr>Submitting OAuth2 Jobs</vt:lpstr>
      <vt:lpstr>OAuth2 Submit Syntax</vt:lpstr>
      <vt:lpstr>OAuth2 Submit Syntax</vt:lpstr>
      <vt:lpstr>OAuth2 Submit Example</vt:lpstr>
      <vt:lpstr>Live Demo</vt:lpstr>
      <vt:lpstr>Thank You!  jpatton@cs.wisc.edu zmiller@cs.wisc.edu</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76</cp:revision>
  <dcterms:created xsi:type="dcterms:W3CDTF">2018-02-07T21:06:10Z</dcterms:created>
  <dcterms:modified xsi:type="dcterms:W3CDTF">2019-05-23T14:43:56Z</dcterms:modified>
</cp:coreProperties>
</file>