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38"/>
  </p:notesMasterIdLst>
  <p:handoutMasterIdLst>
    <p:handoutMasterId r:id="rId39"/>
  </p:handoutMasterIdLst>
  <p:sldIdLst>
    <p:sldId id="1495" r:id="rId2"/>
    <p:sldId id="1493" r:id="rId3"/>
    <p:sldId id="1494" r:id="rId4"/>
    <p:sldId id="1509" r:id="rId5"/>
    <p:sldId id="1471" r:id="rId6"/>
    <p:sldId id="1462" r:id="rId7"/>
    <p:sldId id="1466" r:id="rId8"/>
    <p:sldId id="1464" r:id="rId9"/>
    <p:sldId id="1470" r:id="rId10"/>
    <p:sldId id="1472" r:id="rId11"/>
    <p:sldId id="1473" r:id="rId12"/>
    <p:sldId id="1457" r:id="rId13"/>
    <p:sldId id="1485" r:id="rId14"/>
    <p:sldId id="1475" r:id="rId15"/>
    <p:sldId id="1477" r:id="rId16"/>
    <p:sldId id="1487" r:id="rId17"/>
    <p:sldId id="1499" r:id="rId18"/>
    <p:sldId id="1488" r:id="rId19"/>
    <p:sldId id="1491" r:id="rId20"/>
    <p:sldId id="1490" r:id="rId21"/>
    <p:sldId id="1498" r:id="rId22"/>
    <p:sldId id="1492" r:id="rId23"/>
    <p:sldId id="1496" r:id="rId24"/>
    <p:sldId id="257" r:id="rId25"/>
    <p:sldId id="1508" r:id="rId26"/>
    <p:sldId id="1507" r:id="rId27"/>
    <p:sldId id="1500" r:id="rId28"/>
    <p:sldId id="1501" r:id="rId29"/>
    <p:sldId id="1503" r:id="rId30"/>
    <p:sldId id="272" r:id="rId31"/>
    <p:sldId id="274" r:id="rId32"/>
    <p:sldId id="1497" r:id="rId33"/>
    <p:sldId id="1506" r:id="rId34"/>
    <p:sldId id="1502" r:id="rId35"/>
    <p:sldId id="283" r:id="rId36"/>
    <p:sldId id="1505" r:id="rId37"/>
  </p:sldIdLst>
  <p:sldSz cx="9144000" cy="6858000" type="screen4x3"/>
  <p:notesSz cx="7086600" cy="94297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 preferSingleView="1">
    <p:restoredLeft sz="17814" autoAdjust="0"/>
    <p:restoredTop sz="95631"/>
  </p:normalViewPr>
  <p:slideViewPr>
    <p:cSldViewPr>
      <p:cViewPr>
        <p:scale>
          <a:sx n="110" d="100"/>
          <a:sy n="110" d="100"/>
        </p:scale>
        <p:origin x="224" y="5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0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CBF324-AD1F-6440-9727-D67B4DB600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0225" cy="4730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A14E1E-A5AD-FC43-955C-AD012F9AA3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14788" y="0"/>
            <a:ext cx="3070225" cy="4730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6037872-4703-8644-A196-3C3BA4683E01}" type="datetimeFigureOut">
              <a:rPr lang="en-US" altLang="en-US"/>
              <a:pPr>
                <a:defRPr/>
              </a:pPr>
              <a:t>8/29/19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7A34A5-CE39-1D4C-A674-A41DAEC2F0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56675"/>
            <a:ext cx="3070225" cy="4730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934E08-9AB5-A545-8001-F2041DF2C1C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14788" y="8956675"/>
            <a:ext cx="3070225" cy="4730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8830513-984F-7748-BCE9-9FD4F60688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834E6FB3-0B0E-C641-A9F5-22F45A8BBC3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1813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89267" tIns="44634" rIns="89267" bIns="44634" numCol="1" anchor="t" anchorCtr="0" compatLnSpc="1">
            <a:prstTxWarp prst="textNoShape">
              <a:avLst/>
            </a:prstTxWarp>
          </a:bodyPr>
          <a:lstStyle>
            <a:lvl1pPr defTabSz="892175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BA21D253-E167-8944-9D99-2A5AC3CFFA6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13200" y="0"/>
            <a:ext cx="3071813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89267" tIns="44634" rIns="89267" bIns="44634" numCol="1" anchor="t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3732" name="Rectangle 4">
            <a:extLst>
              <a:ext uri="{FF2B5EF4-FFF2-40B4-BE49-F238E27FC236}">
                <a16:creationId xmlns:a16="http://schemas.microsoft.com/office/drawing/2014/main" id="{A8FA5CE2-FF45-AD4E-9787-C061F3E7D83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5863" y="708025"/>
            <a:ext cx="4714875" cy="35353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3733" name="Rectangle 5">
            <a:extLst>
              <a:ext uri="{FF2B5EF4-FFF2-40B4-BE49-F238E27FC236}">
                <a16:creationId xmlns:a16="http://schemas.microsoft.com/office/drawing/2014/main" id="{27021CAA-831E-8E4B-94EE-EC74D0C5036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479925"/>
            <a:ext cx="5667375" cy="424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89267" tIns="44634" rIns="89267" bIns="446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 noProof="0"/>
              <a:t>Click to edit Master text styles</a:t>
            </a:r>
          </a:p>
          <a:p>
            <a:pPr lvl="1"/>
            <a:r>
              <a:rPr lang="en-US" altLang="x-none" noProof="0"/>
              <a:t>Second level</a:t>
            </a:r>
          </a:p>
          <a:p>
            <a:pPr lvl="2"/>
            <a:r>
              <a:rPr lang="en-US" altLang="x-none" noProof="0"/>
              <a:t>Third level</a:t>
            </a:r>
          </a:p>
          <a:p>
            <a:pPr lvl="3"/>
            <a:r>
              <a:rPr lang="en-US" altLang="x-none" noProof="0"/>
              <a:t>Fourth level</a:t>
            </a:r>
          </a:p>
          <a:p>
            <a:pPr lvl="4"/>
            <a:r>
              <a:rPr lang="en-US" altLang="x-none" noProof="0"/>
              <a:t>Fifth level</a:t>
            </a:r>
          </a:p>
        </p:txBody>
      </p:sp>
      <p:sp>
        <p:nvSpPr>
          <p:cNvPr id="73734" name="Rectangle 6">
            <a:extLst>
              <a:ext uri="{FF2B5EF4-FFF2-40B4-BE49-F238E27FC236}">
                <a16:creationId xmlns:a16="http://schemas.microsoft.com/office/drawing/2014/main" id="{1FD7B610-252A-7A45-A755-EE5C3A2953E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56675"/>
            <a:ext cx="3071813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89267" tIns="44634" rIns="89267" bIns="44634" numCol="1" anchor="b" anchorCtr="0" compatLnSpc="1">
            <a:prstTxWarp prst="textNoShape">
              <a:avLst/>
            </a:prstTxWarp>
          </a:bodyPr>
          <a:lstStyle>
            <a:lvl1pPr defTabSz="892175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3735" name="Rectangle 7">
            <a:extLst>
              <a:ext uri="{FF2B5EF4-FFF2-40B4-BE49-F238E27FC236}">
                <a16:creationId xmlns:a16="http://schemas.microsoft.com/office/drawing/2014/main" id="{81B841F7-0D57-874E-B155-73D132140F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3200" y="8956675"/>
            <a:ext cx="3071813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89267" tIns="44634" rIns="89267" bIns="44634" numCol="1" anchor="b" anchorCtr="0" compatLnSpc="1">
            <a:prstTxWarp prst="textNoShape">
              <a:avLst/>
            </a:prstTxWarp>
          </a:bodyPr>
          <a:lstStyle>
            <a:lvl1pPr algn="r" defTabSz="892175" eaLnBrk="1" hangingPunct="1">
              <a:defRPr sz="1200"/>
            </a:lvl1pPr>
          </a:lstStyle>
          <a:p>
            <a:pPr>
              <a:defRPr/>
            </a:pPr>
            <a:fld id="{BB999F43-1CA3-444D-A2B9-F8292850C5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>
            <a:extLst>
              <a:ext uri="{FF2B5EF4-FFF2-40B4-BE49-F238E27FC236}">
                <a16:creationId xmlns:a16="http://schemas.microsoft.com/office/drawing/2014/main" id="{EA6DF24B-00C6-8C4F-A74E-3428B31076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9154" name="Text Box 2">
            <a:extLst>
              <a:ext uri="{FF2B5EF4-FFF2-40B4-BE49-F238E27FC236}">
                <a16:creationId xmlns:a16="http://schemas.microsoft.com/office/drawing/2014/main" id="{1B6DC2A9-5133-2F4E-B9AD-BC0A3097E14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74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2788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C7BDDD-D33F-2B4B-9D1D-B2705BF947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4B17B5-480F-4C4F-A5B5-EFE198FFD5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6634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0583EE-19D7-BD41-8D85-B87FA2969F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75E7E3-BCB1-5E4C-AA5B-F7732549CC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694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08750" y="174625"/>
            <a:ext cx="1949450" cy="58642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400" y="174625"/>
            <a:ext cx="5695950" cy="58642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BA69E5-9C54-DE48-BA08-620D53F4B7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419958-D7F3-244F-96F3-275C0CA5A2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9047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892969" y="17859"/>
            <a:ext cx="7358063" cy="857250"/>
          </a:xfrm>
          <a:prstGeom prst="rect">
            <a:avLst/>
          </a:prstGeom>
        </p:spPr>
        <p:txBody>
          <a:bodyPr/>
          <a:lstStyle>
            <a:lvl1pPr>
              <a:defRPr sz="3375"/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92969" y="1946672"/>
            <a:ext cx="3545086" cy="4018359"/>
          </a:xfrm>
          <a:prstGeom prst="rect">
            <a:avLst/>
          </a:prstGeom>
        </p:spPr>
        <p:txBody>
          <a:bodyPr/>
          <a:lstStyle>
            <a:lvl1pPr marL="571002" indent="-347767">
              <a:spcBef>
                <a:spcPts val="2672"/>
              </a:spcBef>
              <a:defRPr sz="2250"/>
            </a:lvl1pPr>
            <a:lvl2pPr marL="883530" indent="-347767">
              <a:spcBef>
                <a:spcPts val="2672"/>
              </a:spcBef>
              <a:defRPr sz="1969"/>
            </a:lvl2pPr>
            <a:lvl3pPr marL="1196057" indent="-347767">
              <a:spcBef>
                <a:spcPts val="2672"/>
              </a:spcBef>
              <a:defRPr sz="1687"/>
            </a:lvl3pPr>
            <a:lvl4pPr marL="1508585" indent="-347767">
              <a:spcBef>
                <a:spcPts val="2672"/>
              </a:spcBef>
              <a:defRPr sz="1406"/>
            </a:lvl4pPr>
            <a:lvl5pPr marL="1821113" indent="-347767">
              <a:spcBef>
                <a:spcPts val="2672"/>
              </a:spcBef>
              <a:defRPr sz="112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429289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389231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D64208-B99B-5A45-A215-AF75770D69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1CD457-D991-F14E-985B-82AFC2D702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0021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947355-CDB5-0146-90A7-95F2C63B7B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12639B-B704-C54E-8FFA-70EC48F757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2159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90650"/>
            <a:ext cx="38100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90650"/>
            <a:ext cx="38100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D52FD2-A34E-1D4F-A608-101CA4C018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D079E5-CA52-FD45-BBE1-DDA55A3388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8315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029E98E-9830-E240-B7DC-C46827CFB7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23D0F96-88B9-504A-86FD-BDFB341735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4971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94ADD4A-F870-AA42-B622-7254945E3E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52ACF96-A01E-084F-B713-3F71EF2389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5004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F176678-9E5D-D048-A4ED-3028ADFB7B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068D317-4B6D-C447-8847-AD71A6861D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0774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7FE26A-BC6E-B547-8D73-E388EEFB85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053F92-52FA-D340-8040-4912E4AD50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1776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7BF8CF-18A3-A944-BC0C-2A83431942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D7C881-1C86-9147-AB36-96C9FF399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0585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E672EDAF-646E-5D4A-9A94-C75FBF9107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60400" y="174625"/>
            <a:ext cx="7772400" cy="7620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title style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65F919C8-BA8D-6A42-A5C8-A0BA320B18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9065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63492" name="Rectangle 4">
            <a:extLst>
              <a:ext uri="{FF2B5EF4-FFF2-40B4-BE49-F238E27FC236}">
                <a16:creationId xmlns:a16="http://schemas.microsoft.com/office/drawing/2014/main" id="{6C4F1460-639F-DD4D-9E0A-FC67BBA0158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3493" name="Rectangle 5">
            <a:extLst>
              <a:ext uri="{FF2B5EF4-FFF2-40B4-BE49-F238E27FC236}">
                <a16:creationId xmlns:a16="http://schemas.microsoft.com/office/drawing/2014/main" id="{951A9648-3DB7-B64C-9C7C-1E6426B5B03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3494" name="Text Box 6">
            <a:extLst>
              <a:ext uri="{FF2B5EF4-FFF2-40B4-BE49-F238E27FC236}">
                <a16:creationId xmlns:a16="http://schemas.microsoft.com/office/drawing/2014/main" id="{070C9EBD-D528-9047-A5AE-1B00C997E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5050" y="107950"/>
            <a:ext cx="392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16E084DD-41FD-1240-90A9-8B7889115C72}" type="slidenum">
              <a:rPr lang="en-US" altLang="en-US" smtClean="0">
                <a:latin typeface="Times New Roman" panose="02020603050405020304" pitchFamily="18" charset="0"/>
              </a:rPr>
              <a:pPr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0066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66FF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66FF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66FF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66FF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0066FF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0066FF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0066FF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0066FF"/>
          </a:solidFill>
          <a:latin typeface="Arial" charset="0"/>
          <a:ea typeface="Arial" charset="0"/>
          <a:cs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 kern="1200">
          <a:solidFill>
            <a:srgbClr val="0000CC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har char="•"/>
        <a:defRPr kern="1200">
          <a:solidFill>
            <a:srgbClr val="FF0000"/>
          </a:solidFill>
          <a:latin typeface="+mn-lt"/>
          <a:ea typeface="+mn-ea"/>
          <a:cs typeface="+mn-cs"/>
        </a:defRPr>
      </a:lvl3pPr>
      <a:lvl4pPr marL="12573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9427" name="Rectangle 3">
            <a:extLst>
              <a:ext uri="{FF2B5EF4-FFF2-40B4-BE49-F238E27FC236}">
                <a16:creationId xmlns:a16="http://schemas.microsoft.com/office/drawing/2014/main" id="{7796D333-F0C3-B240-A603-3A439B71C57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15096" y="1317585"/>
            <a:ext cx="8534400" cy="4191000"/>
          </a:xfrm>
        </p:spPr>
        <p:txBody>
          <a:bodyPr/>
          <a:lstStyle/>
          <a:p>
            <a:pPr eaLnBrk="1" hangingPunct="1">
              <a:defRPr/>
            </a:pPr>
            <a:endParaRPr lang="en-US" altLang="en-US" sz="3600" dirty="0"/>
          </a:p>
          <a:p>
            <a:pPr eaLnBrk="1" hangingPunct="1">
              <a:defRPr/>
            </a:pPr>
            <a:r>
              <a:rPr lang="en-US" altLang="en-US" sz="3400" dirty="0"/>
              <a:t>From neutrino DIS to the Higgs </a:t>
            </a:r>
            <a:r>
              <a:rPr lang="en-US" altLang="en-US" sz="3400" dirty="0" err="1"/>
              <a:t>DIScovery</a:t>
            </a:r>
            <a:r>
              <a:rPr lang="en-US" altLang="en-US" sz="3400" dirty="0"/>
              <a:t>:</a:t>
            </a:r>
          </a:p>
          <a:p>
            <a:pPr eaLnBrk="1" hangingPunct="1">
              <a:defRPr/>
            </a:pPr>
            <a:r>
              <a:rPr lang="en-US" altLang="en-US" sz="3400" dirty="0"/>
              <a:t>An Overview of Wesley’s HEP Career</a:t>
            </a:r>
          </a:p>
          <a:p>
            <a:pPr eaLnBrk="1" hangingPunct="1">
              <a:defRPr/>
            </a:pPr>
            <a:r>
              <a:rPr lang="en-US" altLang="en-US" sz="3600" dirty="0"/>
              <a:t> </a:t>
            </a:r>
            <a:endParaRPr lang="en-US" altLang="en-US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dirty="0">
                <a:solidFill>
                  <a:srgbClr val="FF0000"/>
                </a:solidFill>
                <a:sym typeface="Symbol" pitchFamily="2" charset="2"/>
              </a:rPr>
              <a:t>Sabine Lammers*</a:t>
            </a:r>
          </a:p>
          <a:p>
            <a:pPr eaLnBrk="1" hangingPunct="1">
              <a:defRPr/>
            </a:pPr>
            <a:r>
              <a:rPr lang="en-US" altLang="en-US" dirty="0">
                <a:solidFill>
                  <a:srgbClr val="FF0000"/>
                </a:solidFill>
                <a:sym typeface="Symbol" pitchFamily="2" charset="2"/>
              </a:rPr>
              <a:t>Indiana University</a:t>
            </a:r>
          </a:p>
          <a:p>
            <a:pPr eaLnBrk="1" hangingPunct="1">
              <a:defRPr/>
            </a:pPr>
            <a:r>
              <a:rPr lang="en-US" altLang="en-US" dirty="0" err="1">
                <a:solidFill>
                  <a:srgbClr val="FF0000"/>
                </a:solidFill>
                <a:sym typeface="Symbol" pitchFamily="2" charset="2"/>
              </a:rPr>
              <a:t>WesleyFest</a:t>
            </a:r>
            <a:r>
              <a:rPr lang="en-US" altLang="en-US" dirty="0">
                <a:solidFill>
                  <a:srgbClr val="FF0000"/>
                </a:solidFill>
                <a:sym typeface="Symbol" pitchFamily="2" charset="2"/>
              </a:rPr>
              <a:t>: August 30-31, 2019</a:t>
            </a:r>
          </a:p>
          <a:p>
            <a:pPr eaLnBrk="1" hangingPunct="1">
              <a:defRPr/>
            </a:pPr>
            <a:endParaRPr lang="en-US" altLang="en-US" sz="2000" dirty="0">
              <a:solidFill>
                <a:srgbClr val="FF0000"/>
              </a:solidFill>
              <a:sym typeface="Symbol" pitchFamily="2" charset="2"/>
            </a:endParaRPr>
          </a:p>
          <a:p>
            <a:pPr eaLnBrk="1" hangingPunct="1">
              <a:defRPr/>
            </a:pPr>
            <a:endParaRPr lang="en-US" altLang="en-US" sz="2000" dirty="0">
              <a:solidFill>
                <a:srgbClr val="FF0000"/>
              </a:solidFill>
              <a:sym typeface="Symbol" pitchFamily="2" charset="2"/>
            </a:endParaRPr>
          </a:p>
          <a:p>
            <a:pPr eaLnBrk="1" hangingPunct="1">
              <a:defRPr/>
            </a:pPr>
            <a:r>
              <a:rPr lang="en-US" altLang="en-US" sz="2000" dirty="0">
                <a:solidFill>
                  <a:srgbClr val="FF0000"/>
                </a:solidFill>
                <a:sym typeface="Symbol" pitchFamily="2" charset="2"/>
              </a:rPr>
              <a:t>*Special thanks to Michael </a:t>
            </a:r>
            <a:r>
              <a:rPr lang="en-US" altLang="en-US" sz="2000" dirty="0" err="1">
                <a:solidFill>
                  <a:srgbClr val="FF0000"/>
                </a:solidFill>
                <a:sym typeface="Symbol" pitchFamily="2" charset="2"/>
              </a:rPr>
              <a:t>Schaevitz</a:t>
            </a:r>
            <a:r>
              <a:rPr lang="en-US" altLang="en-US" sz="2000" dirty="0">
                <a:solidFill>
                  <a:srgbClr val="FF0000"/>
                </a:solidFill>
                <a:sym typeface="Symbol" pitchFamily="2" charset="2"/>
              </a:rPr>
              <a:t> who provided most of the material for the CCFR program</a:t>
            </a:r>
          </a:p>
          <a:p>
            <a:pPr eaLnBrk="1" hangingPunct="1">
              <a:defRPr/>
            </a:pPr>
            <a:endParaRPr lang="en-US" altLang="en-US" sz="2000" dirty="0">
              <a:solidFill>
                <a:srgbClr val="FF0000"/>
              </a:solidFill>
              <a:sym typeface="Symbol" pitchFamily="2" charset="2"/>
            </a:endParaRPr>
          </a:p>
          <a:p>
            <a:pPr eaLnBrk="1" hangingPunct="1">
              <a:defRPr/>
            </a:pPr>
            <a:endParaRPr lang="en-US" altLang="en-US" sz="2000" dirty="0">
              <a:solidFill>
                <a:srgbClr val="FF0000"/>
              </a:solidFill>
              <a:sym typeface="Symbol" pitchFamily="2" charset="2"/>
            </a:endParaRPr>
          </a:p>
          <a:p>
            <a:pPr eaLnBrk="1" hangingPunct="1">
              <a:defRPr/>
            </a:pPr>
            <a:endParaRPr lang="en-US" altLang="en-US" sz="2000" dirty="0">
              <a:sym typeface="Symbol" pitchFamily="2" charset="2"/>
            </a:endParaRPr>
          </a:p>
          <a:p>
            <a:pPr eaLnBrk="1" hangingPunct="1">
              <a:defRPr/>
            </a:pPr>
            <a:endParaRPr lang="en-US" altLang="en-US" sz="2000" dirty="0">
              <a:sym typeface="Symbol" pitchFamily="2" charset="2"/>
            </a:endParaRPr>
          </a:p>
          <a:p>
            <a:pPr eaLnBrk="1" hangingPunct="1">
              <a:defRPr/>
            </a:pPr>
            <a:endParaRPr lang="en-US" altLang="en-US" sz="2000" dirty="0">
              <a:solidFill>
                <a:srgbClr val="FF0000"/>
              </a:solidFill>
            </a:endParaRPr>
          </a:p>
          <a:p>
            <a:pPr marL="342900" lvl="1" eaLnBrk="1" hangingPunct="1">
              <a:defRPr/>
            </a:pPr>
            <a:endParaRPr lang="en-US" altLang="en-US" sz="19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D0150D-FDFB-7047-BACC-CA3DD5C841AB}"/>
              </a:ext>
            </a:extLst>
          </p:cNvPr>
          <p:cNvSpPr txBox="1"/>
          <p:nvPr/>
        </p:nvSpPr>
        <p:spPr>
          <a:xfrm>
            <a:off x="228600" y="5486400"/>
            <a:ext cx="8565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Thanks to </a:t>
            </a:r>
            <a:r>
              <a:rPr lang="en-US" sz="1600" dirty="0" err="1"/>
              <a:t>Tulika</a:t>
            </a:r>
            <a:r>
              <a:rPr lang="en-US" sz="1600" dirty="0"/>
              <a:t> Bose, Isobel </a:t>
            </a:r>
            <a:r>
              <a:rPr lang="en-US" sz="1600" dirty="0" err="1"/>
              <a:t>Ojalvo</a:t>
            </a:r>
            <a:r>
              <a:rPr lang="en-US" sz="1600" dirty="0"/>
              <a:t> and Wesley Smith for their input.  All errors are my own.</a:t>
            </a:r>
          </a:p>
        </p:txBody>
      </p:sp>
    </p:spTree>
    <p:extLst>
      <p:ext uri="{BB962C8B-B14F-4D97-AF65-F5344CB8AC3E}">
        <p14:creationId xmlns:p14="http://schemas.microsoft.com/office/powerpoint/2010/main" val="2297337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E1222-9D69-1641-9D2E-378E343F9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20638"/>
            <a:ext cx="7772400" cy="762001"/>
          </a:xfrm>
        </p:spPr>
        <p:txBody>
          <a:bodyPr/>
          <a:lstStyle/>
          <a:p>
            <a:pPr>
              <a:defRPr/>
            </a:pPr>
            <a:r>
              <a:rPr lang="en-US" dirty="0"/>
              <a:t>E616 Beam and Detector Layout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75FD8C9A-559E-F14A-B440-1536D0396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666750"/>
            <a:ext cx="6324600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>
            <a:extLst>
              <a:ext uri="{FF2B5EF4-FFF2-40B4-BE49-F238E27FC236}">
                <a16:creationId xmlns:a16="http://schemas.microsoft.com/office/drawing/2014/main" id="{463420FC-41A1-2F4B-BC70-DC9FF51D8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665538"/>
            <a:ext cx="4876800" cy="304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6">
            <a:extLst>
              <a:ext uri="{FF2B5EF4-FFF2-40B4-BE49-F238E27FC236}">
                <a16:creationId xmlns:a16="http://schemas.microsoft.com/office/drawing/2014/main" id="{5CF41133-5D5F-1F40-A163-35FE4C782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5" y="5562600"/>
            <a:ext cx="2305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300"/>
              <a:t>Target: 3m x 3m x 19m</a:t>
            </a:r>
          </a:p>
          <a:p>
            <a:r>
              <a:rPr lang="en-US" altLang="en-US" sz="1300"/>
              <a:t>Toroid: 3.4m diameter x 12m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5919F-C286-794F-8EBE-88A522B04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36513"/>
            <a:ext cx="7772400" cy="762001"/>
          </a:xfrm>
        </p:spPr>
        <p:txBody>
          <a:bodyPr/>
          <a:lstStyle/>
          <a:p>
            <a:pPr>
              <a:defRPr/>
            </a:pPr>
            <a:r>
              <a:rPr lang="en-US" dirty="0"/>
              <a:t>E616 Neutral Current Measurement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8FCFAFB3-651C-0548-86CC-8390F9539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57238"/>
            <a:ext cx="539750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3" name="Group 9">
            <a:extLst>
              <a:ext uri="{FF2B5EF4-FFF2-40B4-BE49-F238E27FC236}">
                <a16:creationId xmlns:a16="http://schemas.microsoft.com/office/drawing/2014/main" id="{BEDC8B25-CFD9-9342-A31C-700A060F3091}"/>
              </a:ext>
            </a:extLst>
          </p:cNvPr>
          <p:cNvGrpSpPr>
            <a:grpSpLocks/>
          </p:cNvGrpSpPr>
          <p:nvPr/>
        </p:nvGrpSpPr>
        <p:grpSpPr bwMode="auto">
          <a:xfrm>
            <a:off x="5202238" y="1143000"/>
            <a:ext cx="3835400" cy="2736850"/>
            <a:chOff x="5067622" y="1141511"/>
            <a:chExt cx="3835078" cy="2736698"/>
          </a:xfrm>
        </p:grpSpPr>
        <p:pic>
          <p:nvPicPr>
            <p:cNvPr id="25610" name="Picture 3">
              <a:extLst>
                <a:ext uri="{FF2B5EF4-FFF2-40B4-BE49-F238E27FC236}">
                  <a16:creationId xmlns:a16="http://schemas.microsoft.com/office/drawing/2014/main" id="{BBF5AC0D-CFB2-6346-BFDC-A8E1A07FC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622" y="1173109"/>
              <a:ext cx="3835078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1" name="TextBox 4">
              <a:extLst>
                <a:ext uri="{FF2B5EF4-FFF2-40B4-BE49-F238E27FC236}">
                  <a16:creationId xmlns:a16="http://schemas.microsoft.com/office/drawing/2014/main" id="{D727658C-D9C7-2643-A187-A4CA3A7961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99557" y="1141511"/>
              <a:ext cx="27991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/>
                <a:t>Dichromatic Beam: E</a:t>
              </a:r>
              <a:r>
                <a:rPr lang="en-US" altLang="en-US" baseline="-25000"/>
                <a:t>𝜈</a:t>
              </a:r>
              <a:r>
                <a:rPr lang="en-US" altLang="en-US"/>
                <a:t> vs Radius</a:t>
              </a:r>
              <a:r>
                <a:rPr lang="en-US" altLang="en-US" baseline="-25000"/>
                <a:t> </a:t>
              </a:r>
              <a:endParaRPr lang="en-US" altLang="en-US"/>
            </a:p>
          </p:txBody>
        </p:sp>
      </p:grpSp>
      <p:pic>
        <p:nvPicPr>
          <p:cNvPr id="25604" name="Picture 5">
            <a:extLst>
              <a:ext uri="{FF2B5EF4-FFF2-40B4-BE49-F238E27FC236}">
                <a16:creationId xmlns:a16="http://schemas.microsoft.com/office/drawing/2014/main" id="{07D26CAC-D294-CF47-B89F-C33787614A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5049838"/>
            <a:ext cx="3200400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>
            <a:extLst>
              <a:ext uri="{FF2B5EF4-FFF2-40B4-BE49-F238E27FC236}">
                <a16:creationId xmlns:a16="http://schemas.microsoft.com/office/drawing/2014/main" id="{279BD754-C1C2-AC44-A606-653FC321AA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3443288"/>
            <a:ext cx="168751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7">
            <a:extLst>
              <a:ext uri="{FF2B5EF4-FFF2-40B4-BE49-F238E27FC236}">
                <a16:creationId xmlns:a16="http://schemas.microsoft.com/office/drawing/2014/main" id="{2A4B1120-A7BD-8A45-A218-C966640242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00" y="3409950"/>
            <a:ext cx="2239963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8">
            <a:extLst>
              <a:ext uri="{FF2B5EF4-FFF2-40B4-BE49-F238E27FC236}">
                <a16:creationId xmlns:a16="http://schemas.microsoft.com/office/drawing/2014/main" id="{C7D231C2-3DFE-7648-B69F-77D8CD8BDE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3879850"/>
            <a:ext cx="3136900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Box 10">
            <a:extLst>
              <a:ext uri="{FF2B5EF4-FFF2-40B4-BE49-F238E27FC236}">
                <a16:creationId xmlns:a16="http://schemas.microsoft.com/office/drawing/2014/main" id="{391EA695-A7E1-DD4C-BF6A-A0AF2738C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263" y="6430963"/>
            <a:ext cx="3228975" cy="3079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E616 + E701:  sin</a:t>
            </a:r>
            <a:r>
              <a:rPr lang="en-US" altLang="en-US" baseline="30000"/>
              <a:t>2</a:t>
            </a:r>
            <a:r>
              <a:rPr lang="en-US" altLang="en-US"/>
              <a:t>𝜃</a:t>
            </a:r>
            <a:r>
              <a:rPr lang="en-US" altLang="en-US" baseline="-25000"/>
              <a:t>W</a:t>
            </a:r>
            <a:r>
              <a:rPr lang="en-US" altLang="en-US"/>
              <a:t> = 0.238 ± 0.006 </a:t>
            </a:r>
          </a:p>
        </p:txBody>
      </p:sp>
      <p:sp>
        <p:nvSpPr>
          <p:cNvPr id="25609" name="Rectangle 12">
            <a:extLst>
              <a:ext uri="{FF2B5EF4-FFF2-40B4-BE49-F238E27FC236}">
                <a16:creationId xmlns:a16="http://schemas.microsoft.com/office/drawing/2014/main" id="{B2283828-3DAF-E848-8683-FBC41ED59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1488" y="585788"/>
            <a:ext cx="25415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s-IS" altLang="en-US" sz="1200"/>
              <a:t>Z.Phys. C45 (1990) 539</a:t>
            </a:r>
          </a:p>
          <a:p>
            <a:r>
              <a:rPr lang="is-IS" altLang="en-US" sz="1200"/>
              <a:t>(Also Phys.Lett. 152B (1985) 404)</a:t>
            </a:r>
            <a:endParaRPr lang="en-US" altLang="en-US" sz="1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Content Placeholder 6" descr="charmpartonwhite.pdf">
            <a:extLst>
              <a:ext uri="{FF2B5EF4-FFF2-40B4-BE49-F238E27FC236}">
                <a16:creationId xmlns:a16="http://schemas.microsoft.com/office/drawing/2014/main" id="{9D37D4E4-FEF6-A545-A44F-23D4B8EF11F1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77" r="4877"/>
          <a:stretch>
            <a:fillRect/>
          </a:stretch>
        </p:blipFill>
        <p:spPr>
          <a:xfrm>
            <a:off x="5429250" y="3424238"/>
            <a:ext cx="3324225" cy="1833562"/>
          </a:xfrm>
        </p:spPr>
      </p:pic>
      <p:pic>
        <p:nvPicPr>
          <p:cNvPr id="26626" name="Picture 3">
            <a:extLst>
              <a:ext uri="{FF2B5EF4-FFF2-40B4-BE49-F238E27FC236}">
                <a16:creationId xmlns:a16="http://schemas.microsoft.com/office/drawing/2014/main" id="{66576C75-ABD2-6249-8435-F7ED71F37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r="4907" b="40324"/>
          <a:stretch>
            <a:fillRect/>
          </a:stretch>
        </p:blipFill>
        <p:spPr bwMode="auto">
          <a:xfrm>
            <a:off x="0" y="4227513"/>
            <a:ext cx="4751388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>
            <a:extLst>
              <a:ext uri="{FF2B5EF4-FFF2-40B4-BE49-F238E27FC236}">
                <a16:creationId xmlns:a16="http://schemas.microsoft.com/office/drawing/2014/main" id="{D635C229-0DFE-9A4F-9771-4042A2435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5791200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16">
            <a:extLst>
              <a:ext uri="{FF2B5EF4-FFF2-40B4-BE49-F238E27FC236}">
                <a16:creationId xmlns:a16="http://schemas.microsoft.com/office/drawing/2014/main" id="{26937509-FF38-EF4E-B80E-01F1386F9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5150" y="200025"/>
            <a:ext cx="3349625" cy="3092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500"/>
              <a:t>Neutrinos scattering can pick out strange quarks through the charm production process:</a:t>
            </a:r>
          </a:p>
          <a:p>
            <a:r>
              <a:rPr lang="en-US" altLang="en-US" sz="1500">
                <a:solidFill>
                  <a:srgbClr val="008000"/>
                </a:solidFill>
              </a:rPr>
              <a:t> </a:t>
            </a:r>
            <a:r>
              <a:rPr lang="en-US" altLang="en-US" sz="1500">
                <a:solidFill>
                  <a:srgbClr val="008000"/>
                </a:solidFill>
                <a:latin typeface="Symbol" pitchFamily="2" charset="2"/>
              </a:rPr>
              <a:t>n </a:t>
            </a:r>
            <a:r>
              <a:rPr lang="en-US" altLang="en-US" sz="1500"/>
              <a:t>+</a:t>
            </a:r>
            <a:r>
              <a:rPr lang="en-US" altLang="en-US" sz="1500">
                <a:solidFill>
                  <a:srgbClr val="3366FF"/>
                </a:solidFill>
              </a:rPr>
              <a:t>s </a:t>
            </a:r>
            <a:r>
              <a:rPr lang="en-US" altLang="en-US" sz="1500">
                <a:sym typeface="Wingdings" pitchFamily="2" charset="2"/>
              </a:rPr>
              <a:t>➝ </a:t>
            </a:r>
            <a:r>
              <a:rPr lang="en-US" altLang="en-US" sz="1500" b="1">
                <a:solidFill>
                  <a:srgbClr val="FF6600"/>
                </a:solidFill>
                <a:latin typeface="Symbol" pitchFamily="2" charset="2"/>
                <a:sym typeface="Wingdings" pitchFamily="2" charset="2"/>
              </a:rPr>
              <a:t>m</a:t>
            </a:r>
            <a:r>
              <a:rPr lang="en-US" altLang="en-US" sz="1500" b="1" baseline="30000">
                <a:solidFill>
                  <a:srgbClr val="FF6600"/>
                </a:solidFill>
                <a:latin typeface="Symbol" pitchFamily="2" charset="2"/>
                <a:sym typeface="Wingdings" pitchFamily="2" charset="2"/>
              </a:rPr>
              <a:t>-</a:t>
            </a:r>
            <a:r>
              <a:rPr lang="en-US" altLang="en-US" sz="1500" baseline="30000">
                <a:solidFill>
                  <a:srgbClr val="FF6600"/>
                </a:solidFill>
                <a:latin typeface="Symbol" pitchFamily="2" charset="2"/>
                <a:sym typeface="Wingdings" pitchFamily="2" charset="2"/>
              </a:rPr>
              <a:t> </a:t>
            </a:r>
            <a:r>
              <a:rPr lang="en-US" altLang="en-US" sz="1500">
                <a:sym typeface="Wingdings" pitchFamily="2" charset="2"/>
              </a:rPr>
              <a:t>+ </a:t>
            </a:r>
            <a:r>
              <a:rPr lang="en-US" altLang="en-US" sz="1500">
                <a:solidFill>
                  <a:srgbClr val="AC5AD0"/>
                </a:solidFill>
                <a:sym typeface="Wingdings" pitchFamily="2" charset="2"/>
              </a:rPr>
              <a:t>c </a:t>
            </a:r>
            <a:r>
              <a:rPr lang="en-US" altLang="en-US" sz="1500">
                <a:sym typeface="Wingdings" pitchFamily="2" charset="2"/>
              </a:rPr>
              <a:t>with</a:t>
            </a:r>
            <a:r>
              <a:rPr lang="en-US" altLang="en-US" sz="1500">
                <a:solidFill>
                  <a:srgbClr val="AC5AD0"/>
                </a:solidFill>
                <a:sym typeface="Wingdings" pitchFamily="2" charset="2"/>
              </a:rPr>
              <a:t> c</a:t>
            </a:r>
            <a:r>
              <a:rPr lang="en-US" altLang="en-US" sz="1500">
                <a:sym typeface="Wingdings" pitchFamily="2" charset="2"/>
              </a:rPr>
              <a:t> decaying to </a:t>
            </a:r>
            <a:r>
              <a:rPr lang="en-US" altLang="en-US" sz="1500" b="1">
                <a:solidFill>
                  <a:srgbClr val="FF6600"/>
                </a:solidFill>
                <a:latin typeface="Symbol" pitchFamily="2" charset="2"/>
                <a:sym typeface="Wingdings" pitchFamily="2" charset="2"/>
              </a:rPr>
              <a:t>m</a:t>
            </a:r>
            <a:r>
              <a:rPr lang="en-US" altLang="en-US" sz="1500" b="1" baseline="30000">
                <a:solidFill>
                  <a:srgbClr val="FF6600"/>
                </a:solidFill>
                <a:sym typeface="Wingdings" pitchFamily="2" charset="2"/>
              </a:rPr>
              <a:t>+</a:t>
            </a:r>
            <a:r>
              <a:rPr lang="en-US" altLang="en-US" sz="1500" b="1">
                <a:solidFill>
                  <a:srgbClr val="FF6600"/>
                </a:solidFill>
                <a:sym typeface="Wingdings" pitchFamily="2" charset="2"/>
              </a:rPr>
              <a:t> </a:t>
            </a:r>
          </a:p>
          <a:p>
            <a:r>
              <a:rPr lang="en-US" altLang="en-US" sz="1500">
                <a:sym typeface="Wingdings" pitchFamily="2" charset="2"/>
              </a:rPr>
              <a:t>⇒  Two final state muons</a:t>
            </a:r>
          </a:p>
          <a:p>
            <a:endParaRPr lang="en-US" altLang="en-US" sz="1500">
              <a:sym typeface="Wingdings" pitchFamily="2" charset="2"/>
            </a:endParaRPr>
          </a:p>
          <a:p>
            <a:r>
              <a:rPr lang="en-US" altLang="en-US" sz="1500">
                <a:sym typeface="Wingdings" pitchFamily="2" charset="2"/>
              </a:rPr>
              <a:t>Need high intensity and dense detector to reduce 𝜋-decay bkgnd</a:t>
            </a:r>
          </a:p>
          <a:p>
            <a:endParaRPr lang="en-US" altLang="en-US" sz="1500">
              <a:solidFill>
                <a:srgbClr val="262699"/>
              </a:solidFill>
              <a:sym typeface="Wingdings" pitchFamily="2" charset="2"/>
            </a:endParaRPr>
          </a:p>
          <a:p>
            <a:r>
              <a:rPr lang="en-US" altLang="en-US" sz="1500">
                <a:sym typeface="Wingdings" pitchFamily="2" charset="2"/>
              </a:rPr>
              <a:t>Dimuons measure: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1500">
                <a:sym typeface="Wingdings" pitchFamily="2" charset="2"/>
              </a:rPr>
              <a:t>Strange content s(x)</a:t>
            </a:r>
            <a:br>
              <a:rPr lang="en-US" altLang="en-US" sz="1500">
                <a:sym typeface="Wingdings" pitchFamily="2" charset="2"/>
              </a:rPr>
            </a:br>
            <a:r>
              <a:rPr lang="en-US" altLang="en-US" sz="1500">
                <a:sym typeface="Wingdings" pitchFamily="2" charset="2"/>
              </a:rPr>
              <a:t>⇒  We are all about 5% strange!</a:t>
            </a:r>
            <a:br>
              <a:rPr lang="en-US" altLang="en-US" sz="1500">
                <a:sym typeface="Wingdings" pitchFamily="2" charset="2"/>
              </a:rPr>
            </a:br>
            <a:endParaRPr lang="en-US" altLang="en-US" sz="1500">
              <a:sym typeface="Wingdings" pitchFamily="2" charset="2"/>
            </a:endParaRPr>
          </a:p>
        </p:txBody>
      </p:sp>
      <p:cxnSp>
        <p:nvCxnSpPr>
          <p:cNvPr id="26629" name="Straight Connector 4">
            <a:extLst>
              <a:ext uri="{FF2B5EF4-FFF2-40B4-BE49-F238E27FC236}">
                <a16:creationId xmlns:a16="http://schemas.microsoft.com/office/drawing/2014/main" id="{0C0618A1-F45C-004A-9097-AB784630523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57800" y="4953000"/>
            <a:ext cx="685800" cy="0"/>
          </a:xfrm>
          <a:prstGeom prst="line">
            <a:avLst/>
          </a:prstGeom>
          <a:noFill/>
          <a:ln w="19050">
            <a:solidFill>
              <a:srgbClr val="00997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630" name="Rectangle 6">
            <a:extLst>
              <a:ext uri="{FF2B5EF4-FFF2-40B4-BE49-F238E27FC236}">
                <a16:creationId xmlns:a16="http://schemas.microsoft.com/office/drawing/2014/main" id="{62DDF4E2-02B6-EC44-896F-F9BC73DD4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944938"/>
            <a:ext cx="1954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Z.Phys.C33:483,1987</a:t>
            </a:r>
          </a:p>
        </p:txBody>
      </p:sp>
      <p:pic>
        <p:nvPicPr>
          <p:cNvPr id="26631" name="Picture 8">
            <a:extLst>
              <a:ext uri="{FF2B5EF4-FFF2-40B4-BE49-F238E27FC236}">
                <a16:creationId xmlns:a16="http://schemas.microsoft.com/office/drawing/2014/main" id="{F39BE4DE-67D5-584E-8A52-6973D2FF24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4" r="-2722"/>
          <a:stretch>
            <a:fillRect/>
          </a:stretch>
        </p:blipFill>
        <p:spPr bwMode="auto">
          <a:xfrm>
            <a:off x="6056313" y="3103563"/>
            <a:ext cx="193516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5" name="Title 1">
            <a:extLst>
              <a:ext uri="{FF2B5EF4-FFF2-40B4-BE49-F238E27FC236}">
                <a16:creationId xmlns:a16="http://schemas.microsoft.com/office/drawing/2014/main" id="{76B2EA9C-ABF3-2249-BE63-EBB66F050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81200" y="22225"/>
            <a:ext cx="7772400" cy="463550"/>
          </a:xfrm>
        </p:spPr>
        <p:txBody>
          <a:bodyPr/>
          <a:lstStyle/>
          <a:p>
            <a:pPr>
              <a:defRPr/>
            </a:pPr>
            <a:r>
              <a:rPr lang="en-US" dirty="0"/>
              <a:t>E616 </a:t>
            </a:r>
            <a:r>
              <a:rPr lang="en-US" dirty="0" err="1"/>
              <a:t>Dimuon</a:t>
            </a:r>
            <a:r>
              <a:rPr lang="en-US" dirty="0"/>
              <a:t> Results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1D988-BF58-FC43-8DB2-BA976B1AE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E701 at the Wonder Building</a:t>
            </a: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E67C5A68-3A03-7B4B-8EEA-5E930A81A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838200"/>
            <a:ext cx="7477125" cy="58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ACA497-8D0C-754B-85FA-9F94896E2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288" y="11113"/>
            <a:ext cx="7772400" cy="522287"/>
          </a:xfrm>
        </p:spPr>
        <p:txBody>
          <a:bodyPr/>
          <a:lstStyle/>
          <a:p>
            <a:pPr>
              <a:defRPr/>
            </a:pPr>
            <a:r>
              <a:rPr lang="en-US" dirty="0"/>
              <a:t>E701 Experiment on a Fast Track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1ACCACA-8919-664E-A9DA-80DAD919B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560388"/>
            <a:ext cx="7634288" cy="2308225"/>
          </a:xfrm>
        </p:spPr>
        <p:txBody>
          <a:bodyPr/>
          <a:lstStyle/>
          <a:p>
            <a:r>
              <a:rPr lang="en-US" altLang="en-US" sz="1600"/>
              <a:t>Experiment idea was to record 𝜈</a:t>
            </a:r>
            <a:r>
              <a:rPr lang="en-US" altLang="en-US" sz="1600" baseline="-25000"/>
              <a:t>𝜇</a:t>
            </a:r>
            <a:r>
              <a:rPr lang="en-US" altLang="en-US" sz="1600"/>
              <a:t> events in two detectors</a:t>
            </a:r>
          </a:p>
          <a:p>
            <a:pPr lvl="1"/>
            <a:r>
              <a:rPr lang="en-US" altLang="en-US" sz="1600"/>
              <a:t>Any difference in rate could indicate disappearance of 𝜈</a:t>
            </a:r>
            <a:r>
              <a:rPr lang="en-US" altLang="en-US" sz="1600" baseline="-25000"/>
              <a:t>𝜇</a:t>
            </a:r>
            <a:r>
              <a:rPr lang="en-US" altLang="en-US" sz="1600"/>
              <a:t> due to oscillations</a:t>
            </a:r>
          </a:p>
          <a:p>
            <a:r>
              <a:rPr lang="en-US" altLang="en-US" sz="1600"/>
              <a:t>Re-use as much detector equipment as possible</a:t>
            </a:r>
          </a:p>
          <a:p>
            <a:pPr lvl="1"/>
            <a:r>
              <a:rPr lang="en-US" altLang="en-US" sz="1600"/>
              <a:t>Lab-E far detector already completed (56 of 82 counters)</a:t>
            </a:r>
          </a:p>
          <a:p>
            <a:pPr lvl="1"/>
            <a:r>
              <a:rPr lang="en-US" altLang="en-US" sz="1600"/>
              <a:t>Resurrect old E-21 detector in Wonder Bldg</a:t>
            </a:r>
          </a:p>
          <a:p>
            <a:pPr lvl="2"/>
            <a:r>
              <a:rPr lang="en-US" altLang="en-US" sz="1600"/>
              <a:t>Build 40 new 1.5m x 1.5m acrylic </a:t>
            </a:r>
            <a:br>
              <a:rPr lang="en-US" altLang="en-US" sz="1600"/>
            </a:br>
            <a:r>
              <a:rPr lang="en-US" altLang="en-US" sz="1600"/>
              <a:t>scintillation counters</a:t>
            </a:r>
          </a:p>
          <a:p>
            <a:pPr lvl="2"/>
            <a:r>
              <a:rPr lang="en-US" altLang="en-US" sz="1600"/>
              <a:t>Transfer E-21 3m x 1.5m spark </a:t>
            </a:r>
            <a:br>
              <a:rPr lang="en-US" altLang="en-US" sz="1600"/>
            </a:br>
            <a:r>
              <a:rPr lang="en-US" altLang="en-US" sz="1600"/>
              <a:t>chambers from Lab-E toroid system</a:t>
            </a:r>
          </a:p>
          <a:p>
            <a:r>
              <a:rPr lang="en-US" altLang="en-US" sz="1600"/>
              <a:t>Use existing dichromatic neutrino beam</a:t>
            </a:r>
          </a:p>
        </p:txBody>
      </p:sp>
      <p:sp>
        <p:nvSpPr>
          <p:cNvPr id="31747" name="TextBox 7">
            <a:extLst>
              <a:ext uri="{FF2B5EF4-FFF2-40B4-BE49-F238E27FC236}">
                <a16:creationId xmlns:a16="http://schemas.microsoft.com/office/drawing/2014/main" id="{3F6B47A4-EBCE-9D4D-B52E-928E68FAF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1575" y="3810000"/>
            <a:ext cx="1530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Wonder Bldg.</a:t>
            </a:r>
            <a:br>
              <a:rPr lang="en-US" altLang="en-US"/>
            </a:br>
            <a:r>
              <a:rPr lang="en-US" altLang="en-US"/>
              <a:t>𝜈-Detector Setup</a:t>
            </a:r>
          </a:p>
        </p:txBody>
      </p:sp>
      <p:sp>
        <p:nvSpPr>
          <p:cNvPr id="31748" name="TextBox 8">
            <a:extLst>
              <a:ext uri="{FF2B5EF4-FFF2-40B4-BE49-F238E27FC236}">
                <a16:creationId xmlns:a16="http://schemas.microsoft.com/office/drawing/2014/main" id="{6EDE0120-04AE-AE44-9B94-35EB2FB6A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5525" y="5549900"/>
            <a:ext cx="15287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Lab E</a:t>
            </a:r>
            <a:br>
              <a:rPr lang="en-US" altLang="en-US"/>
            </a:br>
            <a:r>
              <a:rPr lang="en-US" altLang="en-US"/>
              <a:t>𝜈-Detector Setup</a:t>
            </a:r>
          </a:p>
        </p:txBody>
      </p:sp>
      <p:pic>
        <p:nvPicPr>
          <p:cNvPr id="31749" name="Picture 9">
            <a:extLst>
              <a:ext uri="{FF2B5EF4-FFF2-40B4-BE49-F238E27FC236}">
                <a16:creationId xmlns:a16="http://schemas.microsoft.com/office/drawing/2014/main" id="{B1C7D944-89AE-BC4D-9AF6-7C061257C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4" t="6667" r="203" b="48891"/>
          <a:stretch>
            <a:fillRect/>
          </a:stretch>
        </p:blipFill>
        <p:spPr bwMode="auto">
          <a:xfrm>
            <a:off x="5473700" y="1893888"/>
            <a:ext cx="3263900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5">
            <a:extLst>
              <a:ext uri="{FF2B5EF4-FFF2-40B4-BE49-F238E27FC236}">
                <a16:creationId xmlns:a16="http://schemas.microsoft.com/office/drawing/2014/main" id="{93BA00DE-3659-AC4C-BA43-0E3F76258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4953000"/>
            <a:ext cx="54768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6">
            <a:extLst>
              <a:ext uri="{FF2B5EF4-FFF2-40B4-BE49-F238E27FC236}">
                <a16:creationId xmlns:a16="http://schemas.microsoft.com/office/drawing/2014/main" id="{47AB994A-9A96-0049-8378-78573CB2E0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473450"/>
            <a:ext cx="426720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7A2D3-3424-F843-A614-8407169A1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113"/>
            <a:ext cx="77724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E701 Oscillation Results</a:t>
            </a:r>
          </a:p>
        </p:txBody>
      </p:sp>
      <p:grpSp>
        <p:nvGrpSpPr>
          <p:cNvPr id="32770" name="Group 8">
            <a:extLst>
              <a:ext uri="{FF2B5EF4-FFF2-40B4-BE49-F238E27FC236}">
                <a16:creationId xmlns:a16="http://schemas.microsoft.com/office/drawing/2014/main" id="{86C5076F-FECD-2C4D-BE34-FF1BCBA2E379}"/>
              </a:ext>
            </a:extLst>
          </p:cNvPr>
          <p:cNvGrpSpPr>
            <a:grpSpLocks/>
          </p:cNvGrpSpPr>
          <p:nvPr/>
        </p:nvGrpSpPr>
        <p:grpSpPr bwMode="auto">
          <a:xfrm>
            <a:off x="195263" y="4065588"/>
            <a:ext cx="3897312" cy="2716212"/>
            <a:chOff x="152399" y="3509699"/>
            <a:chExt cx="4495801" cy="3086704"/>
          </a:xfrm>
        </p:grpSpPr>
        <p:pic>
          <p:nvPicPr>
            <p:cNvPr id="32776" name="Picture 3">
              <a:extLst>
                <a:ext uri="{FF2B5EF4-FFF2-40B4-BE49-F238E27FC236}">
                  <a16:creationId xmlns:a16="http://schemas.microsoft.com/office/drawing/2014/main" id="{56D3465B-D05A-004F-8564-249BB1BB2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509699"/>
              <a:ext cx="4419600" cy="3086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7" name="Picture 7">
              <a:extLst>
                <a:ext uri="{FF2B5EF4-FFF2-40B4-BE49-F238E27FC236}">
                  <a16:creationId xmlns:a16="http://schemas.microsoft.com/office/drawing/2014/main" id="{304D5A2F-EE64-B94D-BCFD-8DFC487A7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647015" y="4609414"/>
              <a:ext cx="2044700" cy="445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771" name="Picture 2">
            <a:extLst>
              <a:ext uri="{FF2B5EF4-FFF2-40B4-BE49-F238E27FC236}">
                <a16:creationId xmlns:a16="http://schemas.microsoft.com/office/drawing/2014/main" id="{38C396F1-46E0-8842-8B75-B92A09EE3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457200"/>
            <a:ext cx="5973763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>
            <a:extLst>
              <a:ext uri="{FF2B5EF4-FFF2-40B4-BE49-F238E27FC236}">
                <a16:creationId xmlns:a16="http://schemas.microsoft.com/office/drawing/2014/main" id="{D26131F7-D7AC-9343-BFC1-19CE66D78F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025" y="1463675"/>
            <a:ext cx="3733800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13">
            <a:extLst>
              <a:ext uri="{FF2B5EF4-FFF2-40B4-BE49-F238E27FC236}">
                <a16:creationId xmlns:a16="http://schemas.microsoft.com/office/drawing/2014/main" id="{F2F29AFD-4062-C944-BE18-7C884F5DD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7538" y="1200150"/>
            <a:ext cx="201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s-IS" altLang="en-US" b="1"/>
              <a:t>Z.Phys. C27 (1985) 53</a:t>
            </a:r>
            <a:endParaRPr lang="en-US" altLang="en-US"/>
          </a:p>
        </p:txBody>
      </p:sp>
      <p:sp>
        <p:nvSpPr>
          <p:cNvPr id="32774" name="TextBox 2">
            <a:extLst>
              <a:ext uri="{FF2B5EF4-FFF2-40B4-BE49-F238E27FC236}">
                <a16:creationId xmlns:a16="http://schemas.microsoft.com/office/drawing/2014/main" id="{F5836472-DCE2-074F-800A-97BDB35C2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63" y="3141663"/>
            <a:ext cx="51085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2D2DB9"/>
                </a:solidFill>
              </a:rPr>
              <a:t>Unfortunately the event ratios showed no</a:t>
            </a:r>
            <a:br>
              <a:rPr lang="en-US" altLang="en-US" sz="1600">
                <a:solidFill>
                  <a:srgbClr val="2D2DB9"/>
                </a:solidFill>
              </a:rPr>
            </a:br>
            <a:r>
              <a:rPr lang="en-US" altLang="en-US" sz="1600">
                <a:solidFill>
                  <a:srgbClr val="2D2DB9"/>
                </a:solidFill>
              </a:rPr>
              <a:t>difference between Lab E and Wonder Bldg</a:t>
            </a:r>
          </a:p>
          <a:p>
            <a:r>
              <a:rPr lang="en-US" altLang="en-US" sz="1600" b="1">
                <a:solidFill>
                  <a:srgbClr val="FF0000"/>
                </a:solidFill>
              </a:rPr>
              <a:t>⇒ No indications of oscillations ⇒ E701 sets limits</a:t>
            </a:r>
          </a:p>
        </p:txBody>
      </p:sp>
      <p:cxnSp>
        <p:nvCxnSpPr>
          <p:cNvPr id="32775" name="Straight Arrow Connector 4">
            <a:extLst>
              <a:ext uri="{FF2B5EF4-FFF2-40B4-BE49-F238E27FC236}">
                <a16:creationId xmlns:a16="http://schemas.microsoft.com/office/drawing/2014/main" id="{49B8E7FE-5031-D747-B3D6-DB8F36EA25D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181600" y="2743200"/>
            <a:ext cx="1981200" cy="914400"/>
          </a:xfrm>
          <a:prstGeom prst="straightConnector1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702C1-CE31-A74F-9347-4FBA17187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30163"/>
            <a:ext cx="7772400" cy="411163"/>
          </a:xfrm>
        </p:spPr>
        <p:txBody>
          <a:bodyPr/>
          <a:lstStyle/>
          <a:p>
            <a:pPr>
              <a:defRPr/>
            </a:pPr>
            <a:r>
              <a:rPr lang="en-US" sz="2200" dirty="0"/>
              <a:t>Moving into the </a:t>
            </a:r>
            <a:r>
              <a:rPr lang="en-US" sz="2200" dirty="0" err="1"/>
              <a:t>Tevatron</a:t>
            </a:r>
            <a:r>
              <a:rPr lang="en-US" sz="2200" dirty="0"/>
              <a:t> Era – E744 / E770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EC57D-69CB-E944-9407-F5E6152E65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802482"/>
            <a:ext cx="4495800" cy="6392862"/>
          </a:xfrm>
        </p:spPr>
        <p:txBody>
          <a:bodyPr/>
          <a:lstStyle/>
          <a:p>
            <a:r>
              <a:rPr lang="en-US" altLang="en-US" sz="1600" dirty="0" err="1"/>
              <a:t>Fermilab</a:t>
            </a:r>
            <a:r>
              <a:rPr lang="en-US" altLang="en-US" sz="1600" dirty="0"/>
              <a:t> upgraded the proton accelerator by adding a new superconducting </a:t>
            </a:r>
            <a:r>
              <a:rPr lang="en-US" altLang="en-US" sz="1600" dirty="0" err="1"/>
              <a:t>Tevatron</a:t>
            </a:r>
            <a:r>
              <a:rPr lang="en-US" altLang="en-US" sz="1600" dirty="0"/>
              <a:t> Ring</a:t>
            </a:r>
          </a:p>
          <a:p>
            <a:pPr lvl="1"/>
            <a:r>
              <a:rPr lang="en-US" altLang="en-US" sz="1600" dirty="0"/>
              <a:t>Completed in 1983 with an energy of 800 GeV (compared to old 400 GeV)</a:t>
            </a:r>
          </a:p>
          <a:p>
            <a:pPr lvl="1"/>
            <a:r>
              <a:rPr lang="en-US" altLang="en-US" sz="1600" dirty="0"/>
              <a:t>This had a big impact on neutrino physics since neutrino energy and interaction rate x2 higher.</a:t>
            </a:r>
          </a:p>
          <a:p>
            <a:r>
              <a:rPr lang="en-US" altLang="en-US" sz="1600" dirty="0"/>
              <a:t>Neutrino beam changed to a quadrupole-triplet wide-band beam </a:t>
            </a:r>
          </a:p>
          <a:p>
            <a:pPr lvl="1"/>
            <a:r>
              <a:rPr lang="en-US" altLang="en-US" sz="1600" dirty="0"/>
              <a:t>Gave a significant increase in neutrino flux hitting the detector.</a:t>
            </a:r>
          </a:p>
          <a:p>
            <a:pPr lvl="1"/>
            <a:r>
              <a:rPr lang="en-US" altLang="en-US" sz="1600" dirty="0"/>
              <a:t>But no flux normalization and 𝜈 and</a:t>
            </a:r>
            <a:r>
              <a:rPr lang="en-US" altLang="en-US" sz="1600" dirty="0">
                <a:sym typeface="Symbol" pitchFamily="2" charset="2"/>
              </a:rPr>
              <a:t></a:t>
            </a:r>
            <a:r>
              <a:rPr lang="en-US" altLang="en-US" sz="1600" dirty="0"/>
              <a:t>  collected unseparated ⇒ Use E616 </a:t>
            </a:r>
            <a:r>
              <a:rPr lang="en-US" altLang="en-US" sz="1600" dirty="0" err="1"/>
              <a:t>xsec</a:t>
            </a:r>
            <a:endParaRPr lang="en-US" altLang="en-US" sz="1600" dirty="0"/>
          </a:p>
          <a:p>
            <a:r>
              <a:rPr lang="en-US" altLang="en-US" sz="1600" dirty="0"/>
              <a:t>The higher interaction rate in the the Lab E detector meant that the spark chambers with long dead-time needed to be replaced.</a:t>
            </a:r>
          </a:p>
          <a:p>
            <a:pPr lvl="1"/>
            <a:r>
              <a:rPr lang="en-US" altLang="en-US" sz="1600" dirty="0"/>
              <a:t>Needed to build new 3m x 3m drift chambers for this new run.</a:t>
            </a:r>
          </a:p>
          <a:p>
            <a:pPr lvl="1"/>
            <a:r>
              <a:rPr lang="en-US" altLang="en-US" sz="1600" dirty="0">
                <a:solidFill>
                  <a:srgbClr val="FF0000"/>
                </a:solidFill>
              </a:rPr>
              <a:t>Wesley added flash ADC readout</a:t>
            </a:r>
            <a:br>
              <a:rPr lang="en-US" altLang="en-US" sz="1600" dirty="0">
                <a:solidFill>
                  <a:srgbClr val="FF0000"/>
                </a:solidFill>
              </a:rPr>
            </a:br>
            <a:r>
              <a:rPr lang="en-US" altLang="en-US" sz="1400" dirty="0">
                <a:solidFill>
                  <a:srgbClr val="FF0000"/>
                </a:solidFill>
              </a:rPr>
              <a:t>(</a:t>
            </a:r>
            <a:r>
              <a:rPr lang="en-US" altLang="en-US" sz="1400" dirty="0" err="1">
                <a:solidFill>
                  <a:srgbClr val="FF0000"/>
                </a:solidFill>
              </a:rPr>
              <a:t>Nucl.Instrum.Meth</a:t>
            </a:r>
            <a:r>
              <a:rPr lang="en-US" altLang="en-US" sz="1400" dirty="0">
                <a:solidFill>
                  <a:srgbClr val="FF0000"/>
                </a:solidFill>
              </a:rPr>
              <a:t>. A340 (1994) 474)</a:t>
            </a:r>
          </a:p>
          <a:p>
            <a:pPr lvl="1"/>
            <a:endParaRPr lang="en-US" altLang="en-US" sz="1600" dirty="0"/>
          </a:p>
          <a:p>
            <a:endParaRPr lang="en-US" altLang="en-US" sz="16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666C43-9062-8B49-801F-4B4BD7A2F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60900" y="622300"/>
            <a:ext cx="4179888" cy="3376613"/>
          </a:xfrm>
        </p:spPr>
        <p:txBody>
          <a:bodyPr/>
          <a:lstStyle/>
          <a:p>
            <a:r>
              <a:rPr lang="en-US" altLang="en-US" sz="1600"/>
              <a:t>Collaboration grew much larger</a:t>
            </a:r>
          </a:p>
          <a:p>
            <a:pPr marL="342900" lvl="1" indent="0">
              <a:buFontTx/>
              <a:buNone/>
            </a:pPr>
            <a:r>
              <a:rPr lang="en-US" altLang="en-US" sz="1500"/>
              <a:t>Cinicinnati  ,  Chicago</a:t>
            </a:r>
          </a:p>
          <a:p>
            <a:pPr marL="342900" lvl="1" indent="0">
              <a:buFontTx/>
              <a:buNone/>
            </a:pPr>
            <a:r>
              <a:rPr lang="en-US" altLang="en-US" sz="1500"/>
              <a:t>Columbia  ,   Fermilab</a:t>
            </a:r>
          </a:p>
          <a:p>
            <a:pPr marL="342900" lvl="1" indent="0">
              <a:buFontTx/>
              <a:buNone/>
            </a:pPr>
            <a:r>
              <a:rPr lang="en-US" altLang="en-US" sz="1500"/>
              <a:t>Kansas State  ,  Northwestern</a:t>
            </a:r>
          </a:p>
          <a:p>
            <a:pPr marL="342900" lvl="1" indent="0">
              <a:buFontTx/>
              <a:buNone/>
            </a:pPr>
            <a:r>
              <a:rPr lang="en-US" altLang="en-US" sz="1500"/>
              <a:t>Rochester  ,  </a:t>
            </a:r>
            <a:r>
              <a:rPr lang="en-US" altLang="en-US" sz="1500" b="1">
                <a:solidFill>
                  <a:srgbClr val="FF0000"/>
                </a:solidFill>
              </a:rPr>
              <a:t>Wisconsin</a:t>
            </a:r>
          </a:p>
          <a:p>
            <a:pPr>
              <a:buFontTx/>
              <a:buNone/>
            </a:pPr>
            <a:r>
              <a:rPr lang="en-US" altLang="en-US" sz="1600"/>
              <a:t>~ 40 collaborators</a:t>
            </a:r>
          </a:p>
          <a:p>
            <a:pPr marL="342900" lvl="1" indent="0"/>
            <a:r>
              <a:rPr lang="en-US" altLang="en-US" sz="1500"/>
              <a:t>Postdocs </a:t>
            </a:r>
            <a:r>
              <a:rPr lang="en-US" altLang="en-US" sz="1600"/>
              <a:t>⇒ Faculty</a:t>
            </a:r>
          </a:p>
          <a:p>
            <a:pPr marL="342900" lvl="1" indent="0"/>
            <a:r>
              <a:rPr lang="en-US" altLang="en-US" sz="1600"/>
              <a:t>Institutions without C or R join collab.</a:t>
            </a:r>
            <a:endParaRPr lang="en-US" altLang="en-US" sz="1500"/>
          </a:p>
          <a:p>
            <a:r>
              <a:rPr lang="en-US" altLang="en-US" sz="1600"/>
              <a:t>E744 Data Run 1984–85  </a:t>
            </a:r>
            <a:br>
              <a:rPr lang="en-US" altLang="en-US" sz="1600"/>
            </a:br>
            <a:r>
              <a:rPr lang="en-US" altLang="en-US" sz="1600"/>
              <a:t>(Spokesman  Frank Merritt)</a:t>
            </a:r>
          </a:p>
          <a:p>
            <a:r>
              <a:rPr lang="en-US" altLang="en-US" sz="1600"/>
              <a:t>E770 Data Run 1987-1988</a:t>
            </a:r>
            <a:br>
              <a:rPr lang="en-US" altLang="en-US" sz="1600"/>
            </a:br>
            <a:r>
              <a:rPr lang="en-US" altLang="en-US" sz="1500" b="1">
                <a:solidFill>
                  <a:srgbClr val="FF0000"/>
                </a:solidFill>
              </a:rPr>
              <a:t>(Wesley Spokesperson 1986 - 1998)</a:t>
            </a:r>
          </a:p>
        </p:txBody>
      </p:sp>
      <p:pic>
        <p:nvPicPr>
          <p:cNvPr id="33796" name="Picture 3">
            <a:extLst>
              <a:ext uri="{FF2B5EF4-FFF2-40B4-BE49-F238E27FC236}">
                <a16:creationId xmlns:a16="http://schemas.microsoft.com/office/drawing/2014/main" id="{236AA52D-90AC-7841-BF2A-424D2F76C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87813"/>
            <a:ext cx="4268788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35EE0-945C-BC49-80F3-C472C601F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867" y="76200"/>
            <a:ext cx="7772400" cy="762000"/>
          </a:xfrm>
        </p:spPr>
        <p:txBody>
          <a:bodyPr/>
          <a:lstStyle/>
          <a:p>
            <a:r>
              <a:rPr lang="en-US" dirty="0"/>
              <a:t>E770 Proposal Letter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2A717A-1B94-9A4E-B057-0DEEC38B2C8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48200" y="1020830"/>
            <a:ext cx="4495800" cy="583717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02EE2C5-D518-764E-B4C0-4DA5BE52FD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4191000" cy="542364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12CE4A-9B9A-8349-BE8C-85BC9E5B66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551"/>
          <a:stretch/>
        </p:blipFill>
        <p:spPr>
          <a:xfrm>
            <a:off x="-76199" y="4495800"/>
            <a:ext cx="460661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16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CFC1D8-A175-1240-B842-A2C34BD8E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E744 / E770 Physics Program</a:t>
            </a:r>
          </a:p>
        </p:txBody>
      </p:sp>
      <p:pic>
        <p:nvPicPr>
          <p:cNvPr id="34818" name="Picture 3">
            <a:extLst>
              <a:ext uri="{FF2B5EF4-FFF2-40B4-BE49-F238E27FC236}">
                <a16:creationId xmlns:a16="http://schemas.microsoft.com/office/drawing/2014/main" id="{2999AE38-ADC6-0047-98B4-C92253C42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36625"/>
            <a:ext cx="8229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8FBBE-128E-EB48-AB44-3493DE9C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/>
          <a:lstStyle/>
          <a:p>
            <a:pPr>
              <a:defRPr/>
            </a:pPr>
            <a:r>
              <a:rPr lang="en-US" dirty="0"/>
              <a:t>Many E744 / E770 Physics Publications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DB0D1-11AD-B94E-B32D-1E4A358BA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1323975"/>
            <a:ext cx="8001000" cy="53340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1600" dirty="0"/>
              <a:t>Structure Function and QCD Measurements</a:t>
            </a:r>
          </a:p>
          <a:p>
            <a:pPr lvl="1">
              <a:spcBef>
                <a:spcPct val="0"/>
              </a:spcBef>
            </a:pPr>
            <a:r>
              <a:rPr lang="en-US" altLang="en-US" sz="1600" dirty="0"/>
              <a:t>950,000 𝜈</a:t>
            </a:r>
            <a:r>
              <a:rPr lang="en-US" altLang="en-US" sz="1600" baseline="-25000" dirty="0"/>
              <a:t>𝜇</a:t>
            </a:r>
            <a:r>
              <a:rPr lang="en-US" altLang="en-US" sz="1600" dirty="0"/>
              <a:t> and 170,000 𝜈 </a:t>
            </a:r>
            <a:r>
              <a:rPr lang="en-US" altLang="en-US" sz="1600" baseline="-25000" dirty="0"/>
              <a:t>𝜇</a:t>
            </a:r>
            <a:r>
              <a:rPr lang="en-US" altLang="en-US" sz="1600" dirty="0"/>
              <a:t> events </a:t>
            </a:r>
            <a:r>
              <a:rPr lang="en-US" altLang="en-US" sz="1600" dirty="0">
                <a:solidFill>
                  <a:srgbClr val="32946A"/>
                </a:solidFill>
              </a:rPr>
              <a:t>(E616: 150,000 𝜈</a:t>
            </a:r>
            <a:r>
              <a:rPr lang="en-US" altLang="en-US" sz="1600" baseline="-25000" dirty="0">
                <a:solidFill>
                  <a:srgbClr val="32946A"/>
                </a:solidFill>
              </a:rPr>
              <a:t>𝜇</a:t>
            </a:r>
            <a:r>
              <a:rPr lang="en-US" altLang="en-US" sz="1600" dirty="0">
                <a:solidFill>
                  <a:srgbClr val="32946A"/>
                </a:solidFill>
              </a:rPr>
              <a:t> and 23,000</a:t>
            </a:r>
            <a:r>
              <a:rPr lang="en-US" altLang="en-US" sz="1600" dirty="0">
                <a:solidFill>
                  <a:srgbClr val="00B050"/>
                </a:solidFill>
                <a:sym typeface="Symbol" pitchFamily="2" charset="2"/>
              </a:rPr>
              <a:t></a:t>
            </a:r>
            <a:r>
              <a:rPr lang="en-US" altLang="en-US" sz="1600" baseline="-25000" dirty="0">
                <a:solidFill>
                  <a:srgbClr val="32946A"/>
                </a:solidFill>
              </a:rPr>
              <a:t>𝜇</a:t>
            </a:r>
            <a:r>
              <a:rPr lang="en-US" altLang="en-US" sz="1600" dirty="0">
                <a:solidFill>
                  <a:srgbClr val="32946A"/>
                </a:solidFill>
              </a:rPr>
              <a:t> )</a:t>
            </a:r>
          </a:p>
          <a:p>
            <a:pPr lvl="1">
              <a:spcBef>
                <a:spcPct val="0"/>
              </a:spcBef>
            </a:pPr>
            <a:r>
              <a:rPr lang="en-US" altLang="en-US" sz="1600" dirty="0"/>
              <a:t>Measurements of F</a:t>
            </a:r>
            <a:r>
              <a:rPr lang="en-US" altLang="en-US" sz="1600" baseline="-25000" dirty="0"/>
              <a:t>2</a:t>
            </a:r>
            <a:r>
              <a:rPr lang="en-US" altLang="en-US" sz="1600" dirty="0"/>
              <a:t>, xF</a:t>
            </a:r>
            <a:r>
              <a:rPr lang="en-US" altLang="en-US" sz="1600" baseline="-25000" dirty="0"/>
              <a:t>3</a:t>
            </a:r>
            <a:r>
              <a:rPr lang="en-US" altLang="en-US" sz="1600" dirty="0"/>
              <a:t>  ⇒ 𝛼</a:t>
            </a:r>
            <a:r>
              <a:rPr lang="en-US" altLang="en-US" sz="1600" baseline="-25000" dirty="0"/>
              <a:t>S</a:t>
            </a:r>
            <a:r>
              <a:rPr lang="en-US" altLang="en-US" sz="1600" dirty="0"/>
              <a:t> , </a:t>
            </a:r>
            <a:r>
              <a:rPr lang="en-US" altLang="en-US" sz="1600" dirty="0">
                <a:latin typeface="Symbol" pitchFamily="2" charset="2"/>
              </a:rPr>
              <a:t>L</a:t>
            </a:r>
            <a:r>
              <a:rPr lang="en-US" altLang="en-US" sz="1600" baseline="-25000" dirty="0"/>
              <a:t>QCD</a:t>
            </a:r>
            <a:r>
              <a:rPr lang="en-US" altLang="en-US" sz="1600" dirty="0"/>
              <a:t> , GLS sum rule</a:t>
            </a:r>
          </a:p>
          <a:p>
            <a:pPr lvl="1">
              <a:spcBef>
                <a:spcPct val="0"/>
              </a:spcBef>
            </a:pPr>
            <a:r>
              <a:rPr lang="en-US" altLang="en-US" sz="1600" dirty="0"/>
              <a:t>Measurement of R=𝜎</a:t>
            </a:r>
            <a:r>
              <a:rPr lang="en-US" altLang="en-US" sz="1600" baseline="-25000" dirty="0"/>
              <a:t>L</a:t>
            </a:r>
            <a:r>
              <a:rPr lang="en-US" altLang="en-US" sz="1600" dirty="0"/>
              <a:t>/𝜎</a:t>
            </a:r>
            <a:r>
              <a:rPr lang="en-US" altLang="en-US" sz="1600" baseline="-25000" dirty="0"/>
              <a:t>T</a:t>
            </a:r>
            <a:r>
              <a:rPr lang="en-US" altLang="en-US" sz="1600" dirty="0"/>
              <a:t> </a:t>
            </a:r>
            <a:br>
              <a:rPr lang="en-US" altLang="en-US" sz="1600" dirty="0"/>
            </a:br>
            <a:r>
              <a:rPr lang="en-US" altLang="en-US" sz="1600" dirty="0">
                <a:solidFill>
                  <a:srgbClr val="37B04C"/>
                </a:solidFill>
              </a:rPr>
              <a:t>(</a:t>
            </a:r>
            <a:r>
              <a:rPr lang="nb-NO" altLang="en-US" sz="1600" dirty="0" err="1">
                <a:solidFill>
                  <a:srgbClr val="37B04C"/>
                </a:solidFill>
              </a:rPr>
              <a:t>Un-Ki</a:t>
            </a:r>
            <a:r>
              <a:rPr lang="nb-NO" altLang="en-US" sz="1600" dirty="0">
                <a:solidFill>
                  <a:srgbClr val="37B04C"/>
                </a:solidFill>
              </a:rPr>
              <a:t> </a:t>
            </a:r>
            <a:r>
              <a:rPr lang="nb-NO" altLang="en-US" sz="1600" dirty="0" err="1">
                <a:solidFill>
                  <a:srgbClr val="37B04C"/>
                </a:solidFill>
              </a:rPr>
              <a:t>Yang</a:t>
            </a:r>
            <a:r>
              <a:rPr lang="nb-NO" altLang="en-US" sz="1600" dirty="0">
                <a:solidFill>
                  <a:srgbClr val="37B04C"/>
                </a:solidFill>
              </a:rPr>
              <a:t> </a:t>
            </a:r>
            <a:r>
              <a:rPr lang="nb-NO" altLang="en-US" sz="1600" i="1" dirty="0">
                <a:solidFill>
                  <a:srgbClr val="37B04C"/>
                </a:solidFill>
              </a:rPr>
              <a:t>et al </a:t>
            </a:r>
            <a:r>
              <a:rPr lang="is-IS" altLang="en-US" sz="1600" dirty="0">
                <a:solidFill>
                  <a:srgbClr val="37B04C"/>
                </a:solidFill>
              </a:rPr>
              <a:t>Phys.Rev.Lett. 87 (2001) 251802</a:t>
            </a:r>
            <a:r>
              <a:rPr lang="nb-NO" altLang="en-US" sz="1600" dirty="0">
                <a:solidFill>
                  <a:srgbClr val="37B04C"/>
                </a:solidFill>
              </a:rPr>
              <a:t>) </a:t>
            </a:r>
            <a:endParaRPr lang="en-US" altLang="en-US" sz="1600" dirty="0">
              <a:solidFill>
                <a:srgbClr val="37B04C"/>
              </a:solidFill>
            </a:endParaRPr>
          </a:p>
          <a:p>
            <a:pPr lvl="1">
              <a:spcBef>
                <a:spcPct val="0"/>
              </a:spcBef>
            </a:pPr>
            <a:endParaRPr lang="en-US" altLang="en-US" sz="1600" b="1" dirty="0">
              <a:solidFill>
                <a:srgbClr val="00B050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1600" dirty="0"/>
              <a:t>Dimuon Measurements</a:t>
            </a:r>
          </a:p>
          <a:p>
            <a:pPr lvl="1">
              <a:spcBef>
                <a:spcPct val="0"/>
              </a:spcBef>
            </a:pPr>
            <a:r>
              <a:rPr lang="en-US" altLang="en-US" sz="1600" dirty="0"/>
              <a:t>6,100 dimuon events </a:t>
            </a:r>
            <a:r>
              <a:rPr lang="en-US" altLang="en-US" sz="1600" dirty="0">
                <a:solidFill>
                  <a:srgbClr val="32946A"/>
                </a:solidFill>
              </a:rPr>
              <a:t>(E616: 500 events)</a:t>
            </a:r>
            <a:br>
              <a:rPr lang="en-US" altLang="en-US" sz="1600" dirty="0">
                <a:solidFill>
                  <a:srgbClr val="32946A"/>
                </a:solidFill>
              </a:rPr>
            </a:br>
            <a:r>
              <a:rPr lang="en-US" altLang="en-US" sz="1600" dirty="0">
                <a:solidFill>
                  <a:srgbClr val="37B04C"/>
                </a:solidFill>
              </a:rPr>
              <a:t>(A.O. </a:t>
            </a:r>
            <a:r>
              <a:rPr lang="en-US" altLang="en-US" sz="1600" dirty="0" err="1">
                <a:solidFill>
                  <a:srgbClr val="37B04C"/>
                </a:solidFill>
              </a:rPr>
              <a:t>Bazarko</a:t>
            </a:r>
            <a:r>
              <a:rPr lang="en-US" altLang="en-US" sz="1600" dirty="0">
                <a:solidFill>
                  <a:srgbClr val="37B04C"/>
                </a:solidFill>
              </a:rPr>
              <a:t> et al. </a:t>
            </a:r>
            <a:r>
              <a:rPr lang="is-IS" altLang="en-US" sz="1600" dirty="0">
                <a:solidFill>
                  <a:srgbClr val="37B04C"/>
                </a:solidFill>
              </a:rPr>
              <a:t>Z.Phys. C65 (1995) 189)</a:t>
            </a:r>
            <a:endParaRPr lang="en-US" altLang="en-US" sz="1600" dirty="0">
              <a:solidFill>
                <a:srgbClr val="37B04C"/>
              </a:solidFill>
            </a:endParaRPr>
          </a:p>
          <a:p>
            <a:pPr lvl="1">
              <a:spcBef>
                <a:spcPct val="0"/>
              </a:spcBef>
            </a:pPr>
            <a:r>
              <a:rPr lang="en-US" altLang="en-US" sz="1600" dirty="0">
                <a:solidFill>
                  <a:srgbClr val="2D2DB9"/>
                </a:solidFill>
              </a:rPr>
              <a:t>Measurements of the size of the strange sea and |</a:t>
            </a:r>
            <a:r>
              <a:rPr lang="en-US" altLang="en-US" sz="1600" dirty="0" err="1">
                <a:solidFill>
                  <a:srgbClr val="2D2DB9"/>
                </a:solidFill>
              </a:rPr>
              <a:t>V</a:t>
            </a:r>
            <a:r>
              <a:rPr lang="en-US" altLang="en-US" sz="1600" baseline="-25000" dirty="0" err="1">
                <a:solidFill>
                  <a:srgbClr val="2D2DB9"/>
                </a:solidFill>
              </a:rPr>
              <a:t>cd</a:t>
            </a:r>
            <a:r>
              <a:rPr lang="en-US" altLang="en-US" sz="1600" dirty="0">
                <a:solidFill>
                  <a:srgbClr val="2D2DB9"/>
                </a:solidFill>
              </a:rPr>
              <a:t>| coupling</a:t>
            </a:r>
          </a:p>
          <a:p>
            <a:r>
              <a:rPr lang="en-US" altLang="en-US" sz="1600" dirty="0">
                <a:solidFill>
                  <a:srgbClr val="2D2DB9"/>
                </a:solidFill>
              </a:rPr>
              <a:t>Resolution of the same-sign dimuon anomaly</a:t>
            </a:r>
            <a:br>
              <a:rPr lang="en-US" altLang="en-US" sz="1600" dirty="0">
                <a:solidFill>
                  <a:srgbClr val="2D2DB9"/>
                </a:solidFill>
              </a:rPr>
            </a:br>
            <a:r>
              <a:rPr lang="en-US" altLang="en-US" sz="1600" dirty="0">
                <a:solidFill>
                  <a:srgbClr val="2D2DB9"/>
                </a:solidFill>
              </a:rPr>
              <a:t>      </a:t>
            </a:r>
            <a:r>
              <a:rPr lang="en-US" altLang="en-US" sz="1600" dirty="0">
                <a:solidFill>
                  <a:srgbClr val="FF0000"/>
                </a:solidFill>
              </a:rPr>
              <a:t>(P</a:t>
            </a:r>
            <a:r>
              <a:rPr lang="is-IS" altLang="en-US" sz="1600" dirty="0">
                <a:solidFill>
                  <a:srgbClr val="FF0000"/>
                </a:solidFill>
              </a:rPr>
              <a:t>. Sandler et al.  Z. Phys. C 57 (1993) 1)</a:t>
            </a:r>
            <a:endParaRPr lang="en-US" altLang="en-US" sz="1600" dirty="0">
              <a:solidFill>
                <a:srgbClr val="2D2DB9"/>
              </a:solidFill>
            </a:endParaRPr>
          </a:p>
          <a:p>
            <a:pPr lvl="1">
              <a:spcBef>
                <a:spcPct val="0"/>
              </a:spcBef>
            </a:pPr>
            <a:endParaRPr lang="en-US" altLang="en-US" sz="1600" dirty="0">
              <a:solidFill>
                <a:srgbClr val="2D2DB9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sz="1600" dirty="0"/>
              <a:t>Precision Electroweak Measurements</a:t>
            </a:r>
          </a:p>
          <a:p>
            <a:pPr lvl="1">
              <a:spcBef>
                <a:spcPct val="0"/>
              </a:spcBef>
            </a:pPr>
            <a:r>
              <a:rPr lang="en-US" altLang="en-US" sz="1600" dirty="0"/>
              <a:t>sin</a:t>
            </a:r>
            <a:r>
              <a:rPr lang="en-US" altLang="en-US" sz="1600" baseline="30000" dirty="0"/>
              <a:t>2</a:t>
            </a:r>
            <a:r>
              <a:rPr lang="en-US" altLang="en-US" sz="1600" dirty="0"/>
              <a:t>𝜃</a:t>
            </a:r>
            <a:r>
              <a:rPr lang="en-US" altLang="en-US" sz="1600" baseline="-25000" dirty="0"/>
              <a:t>W</a:t>
            </a:r>
            <a:r>
              <a:rPr lang="en-US" altLang="en-US" sz="1600" dirty="0"/>
              <a:t> = 0.2236 ± 0.0041 ⇒ Equivalent of M</a:t>
            </a:r>
            <a:r>
              <a:rPr lang="en-US" altLang="en-US" sz="1600" baseline="-25000" dirty="0"/>
              <a:t>W</a:t>
            </a:r>
            <a:r>
              <a:rPr lang="en-US" altLang="en-US" sz="1600" dirty="0"/>
              <a:t> = 80.35 ± 0.21</a:t>
            </a:r>
            <a:br>
              <a:rPr lang="en-US" altLang="en-US" sz="1600" dirty="0"/>
            </a:br>
            <a:r>
              <a:rPr lang="en-US" altLang="en-US" sz="1600" dirty="0">
                <a:solidFill>
                  <a:srgbClr val="00B050"/>
                </a:solidFill>
              </a:rPr>
              <a:t>(K.S. MacFarland et al.  </a:t>
            </a:r>
            <a:r>
              <a:rPr lang="en-US" altLang="en-US" sz="1600" dirty="0" err="1">
                <a:solidFill>
                  <a:srgbClr val="00B050"/>
                </a:solidFill>
              </a:rPr>
              <a:t>Eur.Phys.J</a:t>
            </a:r>
            <a:r>
              <a:rPr lang="en-US" altLang="en-US" sz="1600" dirty="0">
                <a:solidFill>
                  <a:srgbClr val="00B050"/>
                </a:solidFill>
              </a:rPr>
              <a:t>. C1 (1998) 509)</a:t>
            </a:r>
          </a:p>
          <a:p>
            <a:pPr lvl="1">
              <a:spcBef>
                <a:spcPct val="0"/>
              </a:spcBef>
            </a:pPr>
            <a:endParaRPr lang="en-US" altLang="en-US" sz="1600" dirty="0"/>
          </a:p>
          <a:p>
            <a:pPr>
              <a:spcBef>
                <a:spcPct val="0"/>
              </a:spcBef>
            </a:pPr>
            <a:r>
              <a:rPr lang="en-US" altLang="en-US" sz="1600" dirty="0"/>
              <a:t>Limits on 𝜈</a:t>
            </a:r>
            <a:r>
              <a:rPr lang="en-US" altLang="en-US" sz="1600" baseline="-25000" dirty="0"/>
              <a:t>𝜇</a:t>
            </a:r>
            <a:r>
              <a:rPr lang="en-US" altLang="en-US" sz="1600" dirty="0"/>
              <a:t> ➝ 𝜈</a:t>
            </a:r>
            <a:r>
              <a:rPr lang="en-US" altLang="en-US" sz="1600" baseline="-25000" dirty="0"/>
              <a:t>e</a:t>
            </a:r>
            <a:r>
              <a:rPr lang="en-US" altLang="en-US" sz="1600" dirty="0"/>
              <a:t> oscillations in the Δm</a:t>
            </a:r>
            <a:r>
              <a:rPr lang="en-US" altLang="en-US" sz="1600" baseline="30000" dirty="0"/>
              <a:t>2</a:t>
            </a:r>
            <a:r>
              <a:rPr lang="en-US" altLang="en-US" sz="1600" dirty="0"/>
              <a:t> &gt; 10 eV</a:t>
            </a:r>
            <a:r>
              <a:rPr lang="en-US" altLang="en-US" sz="1600" baseline="30000" dirty="0"/>
              <a:t>2</a:t>
            </a:r>
            <a:r>
              <a:rPr lang="en-US" altLang="en-US" sz="1600" dirty="0"/>
              <a:t> region</a:t>
            </a:r>
          </a:p>
          <a:p>
            <a:pPr lvl="1">
              <a:spcBef>
                <a:spcPct val="0"/>
              </a:spcBef>
            </a:pPr>
            <a:r>
              <a:rPr lang="en-US" altLang="en-US" sz="1600" dirty="0"/>
              <a:t>Novel technique to identify 𝜈</a:t>
            </a:r>
            <a:r>
              <a:rPr lang="en-US" altLang="en-US" sz="1600" baseline="-25000" dirty="0"/>
              <a:t>e</a:t>
            </a:r>
            <a:r>
              <a:rPr lang="en-US" altLang="en-US" sz="1600" dirty="0"/>
              <a:t> events using shower profile.</a:t>
            </a:r>
            <a:br>
              <a:rPr lang="en-US" altLang="en-US" sz="1600" dirty="0"/>
            </a:br>
            <a:r>
              <a:rPr lang="en-US" altLang="en-US" sz="1600" dirty="0">
                <a:solidFill>
                  <a:srgbClr val="37B04C"/>
                </a:solidFill>
              </a:rPr>
              <a:t>(A. </a:t>
            </a:r>
            <a:r>
              <a:rPr lang="en-US" altLang="en-US" sz="1600" dirty="0" err="1">
                <a:solidFill>
                  <a:srgbClr val="37B04C"/>
                </a:solidFill>
              </a:rPr>
              <a:t>Romosan</a:t>
            </a:r>
            <a:r>
              <a:rPr lang="en-US" altLang="en-US" sz="1600" dirty="0">
                <a:solidFill>
                  <a:srgbClr val="37B04C"/>
                </a:solidFill>
              </a:rPr>
              <a:t> et al.  </a:t>
            </a:r>
            <a:r>
              <a:rPr lang="is-IS" altLang="en-US" sz="1600" dirty="0">
                <a:solidFill>
                  <a:srgbClr val="37B04C"/>
                </a:solidFill>
              </a:rPr>
              <a:t>Phys.Rev.Lett. 78 (1997) 2912</a:t>
            </a:r>
            <a:br>
              <a:rPr lang="is-IS" altLang="en-US" sz="1600" dirty="0">
                <a:solidFill>
                  <a:srgbClr val="37B04C"/>
                </a:solidFill>
              </a:rPr>
            </a:br>
            <a:r>
              <a:rPr lang="is-IS" altLang="en-US" sz="1600" dirty="0">
                <a:solidFill>
                  <a:srgbClr val="37B04C"/>
                </a:solidFill>
              </a:rPr>
              <a:t>  D. Naples et al.  Phys.Rev. D59 (1999) 031101)</a:t>
            </a:r>
            <a:endParaRPr lang="en-US" altLang="en-US" sz="1600" dirty="0">
              <a:solidFill>
                <a:srgbClr val="37B04C"/>
              </a:solidFill>
            </a:endParaRPr>
          </a:p>
          <a:p>
            <a:pPr lvl="1"/>
            <a:endParaRPr lang="en-US" altLang="en-US" sz="1600" dirty="0">
              <a:solidFill>
                <a:srgbClr val="32946A"/>
              </a:solidFill>
            </a:endParaRPr>
          </a:p>
          <a:p>
            <a:endParaRPr lang="en-US" altLang="en-US" sz="1600" dirty="0">
              <a:solidFill>
                <a:srgbClr val="32946A"/>
              </a:solidFill>
            </a:endParaRPr>
          </a:p>
          <a:p>
            <a:pPr lvl="1"/>
            <a:endParaRPr lang="en-US" altLang="en-US" sz="1600" dirty="0"/>
          </a:p>
          <a:p>
            <a:pPr lvl="1"/>
            <a:endParaRPr lang="en-US" altLang="en-US" sz="1600" dirty="0"/>
          </a:p>
          <a:p>
            <a:endParaRPr lang="en-US" altLang="en-US" sz="1600" dirty="0"/>
          </a:p>
          <a:p>
            <a:pPr lvl="1"/>
            <a:endParaRPr lang="en-US" altLang="en-US" sz="1600" dirty="0"/>
          </a:p>
        </p:txBody>
      </p:sp>
      <p:sp>
        <p:nvSpPr>
          <p:cNvPr id="35843" name="TextBox 3">
            <a:extLst>
              <a:ext uri="{FF2B5EF4-FFF2-40B4-BE49-F238E27FC236}">
                <a16:creationId xmlns:a16="http://schemas.microsoft.com/office/drawing/2014/main" id="{30B3921D-F884-8940-B762-3ADF12916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923925"/>
            <a:ext cx="2630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>
                <a:solidFill>
                  <a:srgbClr val="FF0000"/>
                </a:solidFill>
                <a:latin typeface="Apple Chancery" panose="03020702040506060504" pitchFamily="66" charset="-79"/>
                <a:ea typeface="Apple Chancery" panose="03020702040506060504" pitchFamily="66" charset="-79"/>
                <a:cs typeface="Apple Chancery" panose="03020702040506060504" pitchFamily="66" charset="-79"/>
              </a:rPr>
              <a:t>~35 Articles Published </a:t>
            </a:r>
          </a:p>
        </p:txBody>
      </p:sp>
      <p:sp>
        <p:nvSpPr>
          <p:cNvPr id="35844" name="TextBox 3">
            <a:extLst>
              <a:ext uri="{FF2B5EF4-FFF2-40B4-BE49-F238E27FC236}">
                <a16:creationId xmlns:a16="http://schemas.microsoft.com/office/drawing/2014/main" id="{378338E2-F66B-2645-ABE2-082BA4B74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1888" y="552450"/>
            <a:ext cx="4340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>
                <a:solidFill>
                  <a:srgbClr val="FF0000"/>
                </a:solidFill>
              </a:rPr>
              <a:t>Wesley Spokesperson 1986 - 1998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5EE46-30FC-474A-8F70-4719CC424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Biographical Overview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BB0FD19-B82F-524F-BF62-AB8BC1DC06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0800" y="762000"/>
            <a:ext cx="2607497" cy="161925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A97A70-BFE1-0F47-9EEA-FF3E5F6E7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193" y="4889412"/>
            <a:ext cx="2706509" cy="17977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AC1F00-8870-674A-8B06-6CC1A3504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2546262"/>
            <a:ext cx="2536863" cy="2178138"/>
          </a:xfrm>
          <a:prstGeom prst="rect">
            <a:avLst/>
          </a:prstGeom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8927FD64-2AC0-F54E-B0E2-278CEB159526}"/>
              </a:ext>
            </a:extLst>
          </p:cNvPr>
          <p:cNvSpPr txBox="1">
            <a:spLocks/>
          </p:cNvSpPr>
          <p:nvPr/>
        </p:nvSpPr>
        <p:spPr bwMode="auto">
          <a:xfrm>
            <a:off x="152400" y="1143000"/>
            <a:ext cx="80200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 kern="1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257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1600" dirty="0"/>
              <a:t>A.B/A.M. from Harvard 1976</a:t>
            </a:r>
          </a:p>
          <a:p>
            <a:r>
              <a:rPr lang="en-US" altLang="en-US" sz="1600" dirty="0"/>
              <a:t>PhD from Berkeley 1981</a:t>
            </a:r>
          </a:p>
          <a:p>
            <a:pPr lvl="1"/>
            <a:r>
              <a:rPr lang="en-US" altLang="en-US" sz="1500" dirty="0"/>
              <a:t>Advisors: Leroy </a:t>
            </a:r>
            <a:r>
              <a:rPr lang="en-US" altLang="en-US" sz="1500" dirty="0" err="1"/>
              <a:t>Kerth</a:t>
            </a:r>
            <a:r>
              <a:rPr lang="en-US" altLang="en-US" sz="1500" dirty="0"/>
              <a:t> and Mark </a:t>
            </a:r>
            <a:r>
              <a:rPr lang="en-US" altLang="en-US" sz="1500" dirty="0" err="1"/>
              <a:t>Strovink</a:t>
            </a:r>
            <a:endParaRPr lang="en-US" altLang="en-US" sz="1500" dirty="0"/>
          </a:p>
          <a:p>
            <a:r>
              <a:rPr lang="en-US" altLang="en-US" sz="1600" dirty="0"/>
              <a:t>Postdoc at Columbia 1981/82</a:t>
            </a:r>
          </a:p>
          <a:p>
            <a:pPr lvl="1"/>
            <a:r>
              <a:rPr lang="en-US" altLang="en-US" sz="1500" dirty="0"/>
              <a:t>Joins CCFR Neutrino Experiment at </a:t>
            </a:r>
            <a:r>
              <a:rPr lang="en-US" altLang="en-US" sz="1500" dirty="0" err="1"/>
              <a:t>Fermilab</a:t>
            </a:r>
            <a:endParaRPr lang="en-US" altLang="en-US" sz="1500" dirty="0"/>
          </a:p>
          <a:p>
            <a:r>
              <a:rPr lang="en-US" altLang="en-US" sz="1600" dirty="0"/>
              <a:t>Asst. Prof. at Columbia 1982</a:t>
            </a:r>
          </a:p>
          <a:p>
            <a:pPr lvl="1"/>
            <a:r>
              <a:rPr lang="en-US" altLang="en-US" sz="1500" dirty="0"/>
              <a:t>Spokesman, </a:t>
            </a:r>
            <a:r>
              <a:rPr lang="en-US" altLang="en-US" sz="1500" dirty="0" err="1"/>
              <a:t>Fermilab</a:t>
            </a:r>
            <a:r>
              <a:rPr lang="en-US" altLang="en-US" sz="1500" dirty="0"/>
              <a:t> E770: CCFR Neutrino Experiment</a:t>
            </a:r>
          </a:p>
          <a:p>
            <a:pPr lvl="1"/>
            <a:r>
              <a:rPr lang="en-US" altLang="en-US" sz="1500" dirty="0"/>
              <a:t>NSF Presidential Career Award and DOE OJI Award</a:t>
            </a:r>
          </a:p>
          <a:p>
            <a:r>
              <a:rPr lang="en-US" altLang="en-US" sz="1600" dirty="0" err="1"/>
              <a:t>Assoc</a:t>
            </a:r>
            <a:r>
              <a:rPr lang="en-US" altLang="en-US" sz="1600" dirty="0"/>
              <a:t>/Full Prof. at UW 1988/92</a:t>
            </a:r>
          </a:p>
          <a:p>
            <a:pPr lvl="1"/>
            <a:r>
              <a:rPr lang="en-US" altLang="en-US" sz="1500" dirty="0"/>
              <a:t>Builds ZEUS Calorimeter First Level Trigger (CFLT)</a:t>
            </a:r>
          </a:p>
          <a:p>
            <a:pPr lvl="1"/>
            <a:r>
              <a:rPr lang="en-US" altLang="en-US" sz="1500" dirty="0"/>
              <a:t>ZEUS Trigger Technical Coordinator</a:t>
            </a:r>
          </a:p>
          <a:p>
            <a:pPr lvl="1"/>
            <a:r>
              <a:rPr lang="en-US" altLang="en-US" sz="1500" dirty="0"/>
              <a:t>Election to APS Fellowship</a:t>
            </a:r>
          </a:p>
          <a:p>
            <a:pPr lvl="1"/>
            <a:r>
              <a:rPr lang="en-US" altLang="en-US" sz="1500" dirty="0"/>
              <a:t>DOE High Energy Physics Advisory Panel</a:t>
            </a:r>
          </a:p>
          <a:p>
            <a:pPr lvl="1"/>
            <a:r>
              <a:rPr lang="en-US" altLang="en-US" sz="1500" dirty="0"/>
              <a:t>Builds CMS Regional Calorimeter Trigger</a:t>
            </a:r>
          </a:p>
          <a:p>
            <a:r>
              <a:rPr lang="en-US" altLang="en-US" sz="1600" dirty="0"/>
              <a:t>Bjorn </a:t>
            </a:r>
            <a:r>
              <a:rPr lang="en-US" altLang="en-US" sz="1600" dirty="0" err="1"/>
              <a:t>Wiik</a:t>
            </a:r>
            <a:r>
              <a:rPr lang="en-US" altLang="en-US" sz="1600" dirty="0"/>
              <a:t> named professorship 2006</a:t>
            </a:r>
          </a:p>
          <a:p>
            <a:pPr lvl="1"/>
            <a:r>
              <a:rPr lang="en-US" altLang="en-US" sz="1500" dirty="0"/>
              <a:t>CMS Trigger Coordinator</a:t>
            </a:r>
          </a:p>
          <a:p>
            <a:pPr lvl="1"/>
            <a:r>
              <a:rPr lang="en-US" altLang="en-US" sz="1500" dirty="0"/>
              <a:t>CMS Trigger Upgrade Project Manager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7E5481-829A-664C-9B76-591A23D428B9}"/>
              </a:ext>
            </a:extLst>
          </p:cNvPr>
          <p:cNvSpPr txBox="1"/>
          <p:nvPr/>
        </p:nvSpPr>
        <p:spPr>
          <a:xfrm>
            <a:off x="533400" y="6172200"/>
            <a:ext cx="5551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39 PhDs, 16 postdocs, &gt;1000 refereed publications, </a:t>
            </a:r>
          </a:p>
        </p:txBody>
      </p:sp>
    </p:spTree>
    <p:extLst>
      <p:ext uri="{BB962C8B-B14F-4D97-AF65-F5344CB8AC3E}">
        <p14:creationId xmlns:p14="http://schemas.microsoft.com/office/powerpoint/2010/main" val="675831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59027-05BD-C443-8983-68F18D1C3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46038"/>
            <a:ext cx="7772400" cy="363537"/>
          </a:xfrm>
        </p:spPr>
        <p:txBody>
          <a:bodyPr/>
          <a:lstStyle/>
          <a:p>
            <a:pPr>
              <a:defRPr/>
            </a:pPr>
            <a:r>
              <a:rPr lang="en-US" sz="2200" dirty="0"/>
              <a:t>Like-Sign </a:t>
            </a:r>
            <a:r>
              <a:rPr lang="en-US" sz="2200" dirty="0" err="1"/>
              <a:t>Dimuon</a:t>
            </a:r>
            <a:r>
              <a:rPr lang="en-US" sz="2200" dirty="0"/>
              <a:t> Puzzle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874890F9-0F56-9345-9891-6C0966E59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68313"/>
            <a:ext cx="4500563" cy="4648200"/>
          </a:xfrm>
        </p:spPr>
        <p:txBody>
          <a:bodyPr/>
          <a:lstStyle/>
          <a:p>
            <a:r>
              <a:rPr lang="en-US" altLang="en-US" sz="1600" dirty="0"/>
              <a:t>Neutrino production of the like-sign dimuons (𝜇</a:t>
            </a:r>
            <a:r>
              <a:rPr lang="en-US" altLang="en-US" sz="1600" baseline="30000" dirty="0"/>
              <a:t>−</a:t>
            </a:r>
            <a:r>
              <a:rPr lang="en-US" altLang="en-US" sz="1600" dirty="0"/>
              <a:t> 𝜇</a:t>
            </a:r>
            <a:r>
              <a:rPr lang="en-US" altLang="en-US" sz="1600" baseline="30000" dirty="0"/>
              <a:t>−</a:t>
            </a:r>
            <a:r>
              <a:rPr lang="en-US" altLang="en-US" sz="1600" dirty="0"/>
              <a:t>) showed an unexpectedly high rate </a:t>
            </a:r>
          </a:p>
          <a:p>
            <a:pPr marL="342900" lvl="1" indent="0">
              <a:buFontTx/>
              <a:buNone/>
            </a:pPr>
            <a:r>
              <a:rPr lang="en-US" altLang="en-US" sz="1600" b="1" dirty="0">
                <a:solidFill>
                  <a:srgbClr val="FF0000"/>
                </a:solidFill>
              </a:rPr>
              <a:t>⇒ Led to many new physics models to explain</a:t>
            </a:r>
            <a:endParaRPr lang="en-US" altLang="en-US" sz="1600" dirty="0"/>
          </a:p>
          <a:p>
            <a:r>
              <a:rPr lang="en-US" altLang="en-US" sz="1600" dirty="0"/>
              <a:t>Needed many more events and needed to go to higher energy to see if anomaly remained.   </a:t>
            </a:r>
            <a:br>
              <a:rPr lang="en-US" altLang="en-US" sz="1600" dirty="0"/>
            </a:br>
            <a:r>
              <a:rPr lang="en-US" altLang="en-US" sz="1600" dirty="0"/>
              <a:t>  </a:t>
            </a:r>
            <a:r>
              <a:rPr lang="en-US" altLang="en-US" sz="1600" b="1" dirty="0">
                <a:solidFill>
                  <a:srgbClr val="FF0000"/>
                </a:solidFill>
              </a:rPr>
              <a:t>⇒ E744/770: high statistics, high energy data showed there was no anomaly.</a:t>
            </a:r>
            <a:endParaRPr lang="en-US" altLang="en-US" sz="1600" dirty="0"/>
          </a:p>
          <a:p>
            <a:endParaRPr lang="en-US" altLang="en-US" sz="1600" dirty="0"/>
          </a:p>
        </p:txBody>
      </p:sp>
      <p:grpSp>
        <p:nvGrpSpPr>
          <p:cNvPr id="36867" name="Group 9">
            <a:extLst>
              <a:ext uri="{FF2B5EF4-FFF2-40B4-BE49-F238E27FC236}">
                <a16:creationId xmlns:a16="http://schemas.microsoft.com/office/drawing/2014/main" id="{50E4104D-3BBB-EE4C-AB79-20BDE8A761E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38188" y="2652713"/>
            <a:ext cx="3024187" cy="3643312"/>
            <a:chOff x="228600" y="1676400"/>
            <a:chExt cx="3213652" cy="3890211"/>
          </a:xfrm>
        </p:grpSpPr>
        <p:pic>
          <p:nvPicPr>
            <p:cNvPr id="36883" name="Picture 3">
              <a:extLst>
                <a:ext uri="{FF2B5EF4-FFF2-40B4-BE49-F238E27FC236}">
                  <a16:creationId xmlns:a16="http://schemas.microsoft.com/office/drawing/2014/main" id="{94AADEF0-87DD-1348-BF69-21170ACE1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676400"/>
              <a:ext cx="3213652" cy="3890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84" name="Oval 6">
              <a:extLst>
                <a:ext uri="{FF2B5EF4-FFF2-40B4-BE49-F238E27FC236}">
                  <a16:creationId xmlns:a16="http://schemas.microsoft.com/office/drawing/2014/main" id="{8854F5F0-A923-754D-A571-1858A128B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5228" y="4956382"/>
              <a:ext cx="229330" cy="228836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5" name="Oval 7">
              <a:extLst>
                <a:ext uri="{FF2B5EF4-FFF2-40B4-BE49-F238E27FC236}">
                  <a16:creationId xmlns:a16="http://schemas.microsoft.com/office/drawing/2014/main" id="{D0CD65A2-A44C-B545-8233-A44BF0FDA8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0693" y="3035686"/>
              <a:ext cx="227811" cy="228836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886" name="Oval 8">
              <a:extLst>
                <a:ext uri="{FF2B5EF4-FFF2-40B4-BE49-F238E27FC236}">
                  <a16:creationId xmlns:a16="http://schemas.microsoft.com/office/drawing/2014/main" id="{8A4B56DF-8F16-054A-8AE7-1D4CED0D8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8228" y="3038737"/>
              <a:ext cx="229329" cy="228836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6868" name="Rectangle 4">
            <a:extLst>
              <a:ext uri="{FF2B5EF4-FFF2-40B4-BE49-F238E27FC236}">
                <a16:creationId xmlns:a16="http://schemas.microsoft.com/office/drawing/2014/main" id="{10A04884-0270-304C-B739-EEFB56B9C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138" y="6197600"/>
            <a:ext cx="2762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s-IS" altLang="en-US" sz="1600">
                <a:solidFill>
                  <a:srgbClr val="FF0000"/>
                </a:solidFill>
              </a:rPr>
              <a:t>E616 (CCFR) K. Lang et al.</a:t>
            </a:r>
          </a:p>
          <a:p>
            <a:r>
              <a:rPr lang="is-IS" altLang="en-US" sz="1600">
                <a:solidFill>
                  <a:srgbClr val="FF0000"/>
                </a:solidFill>
              </a:rPr>
              <a:t>Z.Phys. C33 (1987) 483</a:t>
            </a:r>
            <a:endParaRPr lang="en-US" altLang="en-US" sz="160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17E647-BCE0-874A-B419-5139BF68A3BF}"/>
              </a:ext>
            </a:extLst>
          </p:cNvPr>
          <p:cNvSpPr txBox="1"/>
          <p:nvPr/>
        </p:nvSpPr>
        <p:spPr>
          <a:xfrm>
            <a:off x="50800" y="2906713"/>
            <a:ext cx="1068388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Before </a:t>
            </a:r>
            <a:br>
              <a:rPr lang="en-US" sz="2000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2000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E770</a:t>
            </a:r>
          </a:p>
        </p:txBody>
      </p:sp>
      <p:sp>
        <p:nvSpPr>
          <p:cNvPr id="36870" name="Rectangle 10">
            <a:extLst>
              <a:ext uri="{FF2B5EF4-FFF2-40B4-BE49-F238E27FC236}">
                <a16:creationId xmlns:a16="http://schemas.microsoft.com/office/drawing/2014/main" id="{DA0834DC-6C51-3847-86EA-72BA9E0D2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3638" y="6030913"/>
            <a:ext cx="38417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s-IS" altLang="en-US" sz="1600" dirty="0">
                <a:solidFill>
                  <a:srgbClr val="FF0000"/>
                </a:solidFill>
              </a:rPr>
              <a:t>E744/770 (CCFR) Pamela Sandler et al.</a:t>
            </a:r>
          </a:p>
          <a:p>
            <a:r>
              <a:rPr lang="is-IS" altLang="en-US" sz="1600" dirty="0">
                <a:solidFill>
                  <a:srgbClr val="FF0000"/>
                </a:solidFill>
              </a:rPr>
              <a:t>Z. Phys. C 57 (1993) 1 </a:t>
            </a:r>
            <a:br>
              <a:rPr lang="is-IS" altLang="en-US" sz="1600" dirty="0">
                <a:solidFill>
                  <a:srgbClr val="FF0000"/>
                </a:solidFill>
              </a:rPr>
            </a:br>
            <a:r>
              <a:rPr lang="is-IS" altLang="en-US" sz="1600" dirty="0">
                <a:solidFill>
                  <a:srgbClr val="FF0000"/>
                </a:solidFill>
              </a:rPr>
              <a:t>(Pam was Wesley‘s grad student)</a:t>
            </a:r>
            <a:endParaRPr lang="en-US" altLang="en-US" sz="1600" dirty="0">
              <a:solidFill>
                <a:srgbClr val="FF0000"/>
              </a:solidFill>
            </a:endParaRPr>
          </a:p>
        </p:txBody>
      </p:sp>
      <p:sp>
        <p:nvSpPr>
          <p:cNvPr id="36871" name="TextBox 12">
            <a:extLst>
              <a:ext uri="{FF2B5EF4-FFF2-40B4-BE49-F238E27FC236}">
                <a16:creationId xmlns:a16="http://schemas.microsoft.com/office/drawing/2014/main" id="{45BA82D4-FDAA-5C4B-A058-A15D7EDFF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113" y="2579688"/>
            <a:ext cx="854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b="1">
                <a:solidFill>
                  <a:schemeClr val="accent2"/>
                </a:solidFill>
              </a:rPr>
              <a:t>After </a:t>
            </a:r>
            <a:br>
              <a:rPr lang="en-US" altLang="en-US" sz="2000" b="1">
                <a:solidFill>
                  <a:schemeClr val="accent2"/>
                </a:solidFill>
              </a:rPr>
            </a:br>
            <a:r>
              <a:rPr lang="en-US" altLang="en-US" sz="2000" b="1">
                <a:solidFill>
                  <a:schemeClr val="accent2"/>
                </a:solidFill>
              </a:rPr>
              <a:t>E770</a:t>
            </a:r>
          </a:p>
        </p:txBody>
      </p:sp>
      <p:grpSp>
        <p:nvGrpSpPr>
          <p:cNvPr id="36872" name="Group 40">
            <a:extLst>
              <a:ext uri="{FF2B5EF4-FFF2-40B4-BE49-F238E27FC236}">
                <a16:creationId xmlns:a16="http://schemas.microsoft.com/office/drawing/2014/main" id="{09A1C0BC-8EA5-354C-874A-4243C3023EDB}"/>
              </a:ext>
            </a:extLst>
          </p:cNvPr>
          <p:cNvGrpSpPr>
            <a:grpSpLocks/>
          </p:cNvGrpSpPr>
          <p:nvPr/>
        </p:nvGrpSpPr>
        <p:grpSpPr bwMode="auto">
          <a:xfrm>
            <a:off x="5006975" y="2652713"/>
            <a:ext cx="3429000" cy="3351212"/>
            <a:chOff x="5016970" y="2438400"/>
            <a:chExt cx="3822229" cy="3648492"/>
          </a:xfrm>
        </p:grpSpPr>
        <p:grpSp>
          <p:nvGrpSpPr>
            <p:cNvPr id="36875" name="Group 36">
              <a:extLst>
                <a:ext uri="{FF2B5EF4-FFF2-40B4-BE49-F238E27FC236}">
                  <a16:creationId xmlns:a16="http://schemas.microsoft.com/office/drawing/2014/main" id="{57E74CDA-BB9E-DB49-848C-7EF739422F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16970" y="2438400"/>
              <a:ext cx="3822229" cy="3648492"/>
              <a:chOff x="4842161" y="2362199"/>
              <a:chExt cx="4079817" cy="3894371"/>
            </a:xfrm>
          </p:grpSpPr>
          <p:pic>
            <p:nvPicPr>
              <p:cNvPr id="36877" name="Picture 21">
                <a:extLst>
                  <a:ext uri="{FF2B5EF4-FFF2-40B4-BE49-F238E27FC236}">
                    <a16:creationId xmlns:a16="http://schemas.microsoft.com/office/drawing/2014/main" id="{7F6FFA85-6E1C-4D48-A7A0-983CE4EB11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2161" y="2362199"/>
                <a:ext cx="4079817" cy="3894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878" name="Oval 26">
                <a:extLst>
                  <a:ext uri="{FF2B5EF4-FFF2-40B4-BE49-F238E27FC236}">
                    <a16:creationId xmlns:a16="http://schemas.microsoft.com/office/drawing/2014/main" id="{F38E5E62-0F2A-6640-9944-BCFA7A9FE6D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701160" y="5280435"/>
                <a:ext cx="182982" cy="183025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6879" name="Oval 32">
                <a:extLst>
                  <a:ext uri="{FF2B5EF4-FFF2-40B4-BE49-F238E27FC236}">
                    <a16:creationId xmlns:a16="http://schemas.microsoft.com/office/drawing/2014/main" id="{DBE64E00-EB74-5D47-922D-78EB1FAD6FA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177251" y="5312635"/>
                <a:ext cx="182982" cy="183025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6880" name="Oval 33">
                <a:extLst>
                  <a:ext uri="{FF2B5EF4-FFF2-40B4-BE49-F238E27FC236}">
                    <a16:creationId xmlns:a16="http://schemas.microsoft.com/office/drawing/2014/main" id="{0EBCC674-CDB8-B241-A4D7-8CA1AAFDD36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773636" y="4905912"/>
                <a:ext cx="182982" cy="183025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6881" name="Oval 34">
                <a:extLst>
                  <a:ext uri="{FF2B5EF4-FFF2-40B4-BE49-F238E27FC236}">
                    <a16:creationId xmlns:a16="http://schemas.microsoft.com/office/drawing/2014/main" id="{1747391C-72F5-8E47-92BC-0093882EA0D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358162" y="4875408"/>
                <a:ext cx="182982" cy="181330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6882" name="Oval 35">
                <a:extLst>
                  <a:ext uri="{FF2B5EF4-FFF2-40B4-BE49-F238E27FC236}">
                    <a16:creationId xmlns:a16="http://schemas.microsoft.com/office/drawing/2014/main" id="{34626D6E-7183-3C43-9C2D-8A0F413700D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688545" y="4953363"/>
                <a:ext cx="182982" cy="183025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cxnSp>
          <p:nvCxnSpPr>
            <p:cNvPr id="36876" name="Straight Connector 25">
              <a:extLst>
                <a:ext uri="{FF2B5EF4-FFF2-40B4-BE49-F238E27FC236}">
                  <a16:creationId xmlns:a16="http://schemas.microsoft.com/office/drawing/2014/main" id="{E0057177-FB80-C542-8BE2-67D48316680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534431" y="5254947"/>
              <a:ext cx="30412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36873" name="Picture 2">
            <a:extLst>
              <a:ext uri="{FF2B5EF4-FFF2-40B4-BE49-F238E27FC236}">
                <a16:creationId xmlns:a16="http://schemas.microsoft.com/office/drawing/2014/main" id="{FFBE638C-4820-6B43-A2F1-E31D18737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15938"/>
            <a:ext cx="4598988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C947037-F168-BF4F-9662-7FF3FD5387F5}"/>
              </a:ext>
            </a:extLst>
          </p:cNvPr>
          <p:cNvSpPr/>
          <p:nvPr/>
        </p:nvSpPr>
        <p:spPr bwMode="auto">
          <a:xfrm>
            <a:off x="4198938" y="750888"/>
            <a:ext cx="2922587" cy="395287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B1B7152-3213-414F-9FF7-4DD6E9A8B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702" y="1143000"/>
            <a:ext cx="4231298" cy="5715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1AAC9D-8ACD-B442-A84F-DFF903014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𝛂_s and Structure Functions with CCFR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4C6225-F0E8-564C-9B6A-771B6310B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2" y="895423"/>
            <a:ext cx="5029200" cy="172297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5ED009-B78E-714A-A792-156F957E7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75" y="6223222"/>
            <a:ext cx="4330700" cy="317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195F07-FE85-D648-B494-DD25607DF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998" y="4600760"/>
            <a:ext cx="4951602" cy="135149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C6992CA-1DEF-FA4C-BCC2-3719F603543A}"/>
              </a:ext>
            </a:extLst>
          </p:cNvPr>
          <p:cNvSpPr/>
          <p:nvPr/>
        </p:nvSpPr>
        <p:spPr>
          <a:xfrm>
            <a:off x="-95300" y="3094851"/>
            <a:ext cx="53333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800" dirty="0">
                <a:solidFill>
                  <a:srgbClr val="FF0000"/>
                </a:solidFill>
              </a:rPr>
              <a:t>10x events collected in E744/E770 than E616/701</a:t>
            </a:r>
          </a:p>
          <a:p>
            <a:r>
              <a:rPr lang="en-US" altLang="en-US" sz="1800" dirty="0">
                <a:solidFill>
                  <a:srgbClr val="FF0000"/>
                </a:solidFill>
              </a:rPr>
              <a:t>     </a:t>
            </a:r>
          </a:p>
          <a:p>
            <a:r>
              <a:rPr lang="en-US" altLang="en-US" sz="1800" dirty="0">
                <a:solidFill>
                  <a:srgbClr val="FF0000"/>
                </a:solidFill>
              </a:rPr>
              <a:t>	This data has become the premier    </a:t>
            </a:r>
          </a:p>
          <a:p>
            <a:r>
              <a:rPr lang="en-US" altLang="en-US" sz="1800" dirty="0">
                <a:solidFill>
                  <a:srgbClr val="FF0000"/>
                </a:solidFill>
              </a:rPr>
              <a:t>               neutrino DIS data set in the world</a:t>
            </a:r>
            <a:r>
              <a:rPr lang="en-US" alt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3829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7999A05-A31A-B94E-9EBD-E4E551D48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3" y="33338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en-US" dirty="0"/>
              <a:t>Final Thoughts from Mike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04279-A726-C448-B7B2-492437D69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447800"/>
            <a:ext cx="7772400" cy="49530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dirty="0"/>
              <a:t>The CCFR era at </a:t>
            </a:r>
            <a:r>
              <a:rPr lang="en-US" altLang="en-US" dirty="0" err="1"/>
              <a:t>Fermilab</a:t>
            </a:r>
            <a:r>
              <a:rPr lang="en-US" altLang="en-US" dirty="0"/>
              <a:t> was a </a:t>
            </a:r>
            <a:r>
              <a:rPr lang="en-US" altLang="en-US" sz="2400" b="1" dirty="0">
                <a:solidFill>
                  <a:srgbClr val="D9B02D"/>
                </a:solidFill>
                <a:latin typeface="Apple Chancery" panose="03020702040506060504" pitchFamily="66" charset="-79"/>
                <a:ea typeface="Apple Chancery" panose="03020702040506060504" pitchFamily="66" charset="-79"/>
                <a:cs typeface="Apple Chancery" panose="03020702040506060504" pitchFamily="66" charset="-79"/>
              </a:rPr>
              <a:t>Golden Time</a:t>
            </a:r>
            <a:endParaRPr lang="en-US" altLang="en-US" dirty="0"/>
          </a:p>
          <a:p>
            <a:pPr lvl="1"/>
            <a:r>
              <a:rPr lang="en-US" altLang="en-US" dirty="0"/>
              <a:t>An extremely productive period for doing neutrino physics</a:t>
            </a:r>
          </a:p>
          <a:p>
            <a:pPr lvl="1"/>
            <a:r>
              <a:rPr lang="en-US" altLang="en-US" dirty="0"/>
              <a:t>Many opportunities because of the unique high energy, high intensity neutrino beams.</a:t>
            </a:r>
          </a:p>
          <a:p>
            <a:pPr lvl="1">
              <a:buFontTx/>
              <a:buNone/>
            </a:pPr>
            <a:endParaRPr lang="en-US" altLang="en-US" dirty="0"/>
          </a:p>
          <a:p>
            <a:pPr marL="0" indent="0">
              <a:buFontTx/>
              <a:buNone/>
            </a:pPr>
            <a:r>
              <a:rPr lang="en-US" altLang="en-US" dirty="0"/>
              <a:t>Wesley was a main leader for the CCFR neutrino program.</a:t>
            </a:r>
          </a:p>
          <a:p>
            <a:pPr lvl="1"/>
            <a:r>
              <a:rPr lang="en-US" altLang="en-US" dirty="0"/>
              <a:t>He was always looking to get the most out of the data and broadening the program.</a:t>
            </a:r>
          </a:p>
          <a:p>
            <a:pPr marL="0" indent="0">
              <a:buFontTx/>
              <a:buNone/>
            </a:pPr>
            <a:endParaRPr lang="en-US" altLang="en-US" dirty="0"/>
          </a:p>
          <a:p>
            <a:pPr marL="0" indent="0">
              <a:buFontTx/>
              <a:buNone/>
            </a:pPr>
            <a:r>
              <a:rPr lang="en-US" altLang="en-US" dirty="0"/>
              <a:t>For me, he was a great colleague and a good friend</a:t>
            </a:r>
            <a:br>
              <a:rPr lang="en-US" altLang="en-US" dirty="0"/>
            </a:br>
            <a:r>
              <a:rPr lang="en-US" altLang="en-US" dirty="0"/>
              <a:t>       ⇒  We had lots of fun while doing lots of physics.</a:t>
            </a:r>
          </a:p>
          <a:p>
            <a:pPr marL="0" indent="0"/>
            <a:endParaRPr lang="en-US" alt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9CC97-3BAF-424E-BAEC-0486F9B61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HERA Era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EC3B3E-C373-4C4C-827C-2AED39CC6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D2001F37-3AA9-AB44-A69D-E620931B8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9213850" cy="514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50F338-F38B-3F4A-8929-1FE7A599BC7D}"/>
              </a:ext>
            </a:extLst>
          </p:cNvPr>
          <p:cNvSpPr txBox="1"/>
          <p:nvPr/>
        </p:nvSpPr>
        <p:spPr>
          <a:xfrm>
            <a:off x="2709952" y="6169056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Othmarschen</a:t>
            </a:r>
            <a:r>
              <a:rPr lang="en-US" sz="1800" dirty="0"/>
              <a:t>, Hamburg, Germany</a:t>
            </a:r>
          </a:p>
        </p:txBody>
      </p:sp>
    </p:spTree>
    <p:extLst>
      <p:ext uri="{BB962C8B-B14F-4D97-AF65-F5344CB8AC3E}">
        <p14:creationId xmlns:p14="http://schemas.microsoft.com/office/powerpoint/2010/main" val="16474117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7" name="Group 1">
            <a:extLst>
              <a:ext uri="{FF2B5EF4-FFF2-40B4-BE49-F238E27FC236}">
                <a16:creationId xmlns:a16="http://schemas.microsoft.com/office/drawing/2014/main" id="{E1492EB6-C122-3544-B1E4-A9DCD678222C}"/>
              </a:ext>
            </a:extLst>
          </p:cNvPr>
          <p:cNvGrpSpPr>
            <a:grpSpLocks/>
          </p:cNvGrpSpPr>
          <p:nvPr/>
        </p:nvGrpSpPr>
        <p:grpSpPr bwMode="auto">
          <a:xfrm>
            <a:off x="671041" y="170281"/>
            <a:ext cx="7807680" cy="1095840"/>
            <a:chOff x="466" y="118"/>
            <a:chExt cx="5422" cy="761"/>
          </a:xfrm>
        </p:grpSpPr>
        <p:sp>
          <p:nvSpPr>
            <p:cNvPr id="4098" name="AutoShape 2">
              <a:extLst>
                <a:ext uri="{FF2B5EF4-FFF2-40B4-BE49-F238E27FC236}">
                  <a16:creationId xmlns:a16="http://schemas.microsoft.com/office/drawing/2014/main" id="{BD2F025F-9578-E54F-AF8F-156DD852B1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" y="118"/>
              <a:ext cx="5014" cy="761"/>
            </a:xfrm>
            <a:prstGeom prst="roundRect">
              <a:avLst>
                <a:gd name="adj" fmla="val 130"/>
              </a:avLst>
            </a:prstGeom>
            <a:solidFill>
              <a:srgbClr val="33A3A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152735" dir="2700000" algn="ctr" rotWithShape="0">
                <a:srgbClr val="808080"/>
              </a:outerShdw>
            </a:effectLst>
          </p:spPr>
          <p:txBody>
            <a:bodyPr wrap="none" anchor="ctr"/>
            <a:lstStyle/>
            <a:p>
              <a:endParaRPr lang="en-US" sz="1270"/>
            </a:p>
          </p:txBody>
        </p:sp>
        <p:sp>
          <p:nvSpPr>
            <p:cNvPr id="4099" name="Text Box 3">
              <a:extLst>
                <a:ext uri="{FF2B5EF4-FFF2-40B4-BE49-F238E27FC236}">
                  <a16:creationId xmlns:a16="http://schemas.microsoft.com/office/drawing/2014/main" id="{6F875887-0D58-374B-90C0-51B8A7B5B4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" y="335"/>
              <a:ext cx="542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en-US" sz="2540" b="1">
                  <a:latin typeface="Charter" panose="02040503050506020203" pitchFamily="18" charset="0"/>
                  <a:ea typeface="HG Mincho Light J" charset="0"/>
                  <a:cs typeface="HG Mincho Light J" charset="0"/>
                </a:rPr>
                <a:t>HERA Accelerator</a:t>
              </a:r>
            </a:p>
          </p:txBody>
        </p:sp>
      </p:grpSp>
      <p:sp>
        <p:nvSpPr>
          <p:cNvPr id="4101" name="Text Box 5">
            <a:extLst>
              <a:ext uri="{FF2B5EF4-FFF2-40B4-BE49-F238E27FC236}">
                <a16:creationId xmlns:a16="http://schemas.microsoft.com/office/drawing/2014/main" id="{2D8F247B-F9CF-6A41-8977-743859B91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321" y="4719241"/>
            <a:ext cx="4335840" cy="153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StarSymbol" charset="0"/>
              <a:buChar char="●"/>
            </a:pPr>
            <a:r>
              <a:rPr lang="en-GB" altLang="en-US" sz="1996" dirty="0">
                <a:latin typeface="Charter" panose="02040503050506020203" pitchFamily="18" charset="0"/>
                <a:ea typeface="HG Mincho Light J" charset="0"/>
                <a:cs typeface="HG Mincho Light J" charset="0"/>
              </a:rPr>
              <a:t> 820/920 GeV protons</a:t>
            </a:r>
          </a:p>
          <a:p>
            <a:pPr eaLnBrk="1">
              <a:buClr>
                <a:srgbClr val="000000"/>
              </a:buClr>
              <a:buSzPct val="45000"/>
              <a:buFont typeface="StarSymbol" charset="0"/>
              <a:buChar char="●"/>
            </a:pPr>
            <a:r>
              <a:rPr lang="en-GB" altLang="en-US" sz="1996" dirty="0">
                <a:latin typeface="Charter" panose="02040503050506020203" pitchFamily="18" charset="0"/>
                <a:ea typeface="HG Mincho Light J" charset="0"/>
                <a:cs typeface="HG Mincho Light J" charset="0"/>
              </a:rPr>
              <a:t> 27.5 GeV e</a:t>
            </a:r>
            <a:r>
              <a:rPr lang="en-GB" altLang="en-US" sz="1996" baseline="33000" dirty="0">
                <a:latin typeface="Symbol" pitchFamily="2" charset="2"/>
                <a:ea typeface="Symbol" pitchFamily="2" charset="2"/>
                <a:cs typeface="Symbol" pitchFamily="2" charset="2"/>
              </a:rPr>
              <a:t></a:t>
            </a:r>
          </a:p>
          <a:p>
            <a:pPr eaLnBrk="1">
              <a:buClr>
                <a:srgbClr val="000000"/>
              </a:buClr>
              <a:buSzPct val="45000"/>
              <a:buFont typeface="StarSymbol" charset="0"/>
              <a:buChar char="●"/>
            </a:pPr>
            <a:r>
              <a:rPr lang="en-GB" altLang="en-US" sz="1996" dirty="0">
                <a:latin typeface="Charter" panose="02040503050506020203" pitchFamily="18" charset="0"/>
                <a:ea typeface="HG Mincho Light J" charset="0"/>
                <a:cs typeface="HG Mincho Light J" charset="0"/>
              </a:rPr>
              <a:t> 300/318 GeV </a:t>
            </a:r>
            <a:r>
              <a:rPr lang="en-GB" altLang="en-US" sz="1996" dirty="0" err="1">
                <a:latin typeface="Charter" panose="02040503050506020203" pitchFamily="18" charset="0"/>
                <a:ea typeface="HG Mincho Light J" charset="0"/>
                <a:cs typeface="HG Mincho Light J" charset="0"/>
              </a:rPr>
              <a:t>c.o.m</a:t>
            </a:r>
            <a:r>
              <a:rPr lang="en-GB" altLang="en-US" sz="1996" dirty="0">
                <a:latin typeface="Charter" panose="02040503050506020203" pitchFamily="18" charset="0"/>
                <a:ea typeface="HG Mincho Light J" charset="0"/>
                <a:cs typeface="HG Mincho Light J" charset="0"/>
              </a:rPr>
              <a:t>. energy</a:t>
            </a:r>
          </a:p>
          <a:p>
            <a:pPr eaLnBrk="1">
              <a:buClr>
                <a:srgbClr val="000000"/>
              </a:buClr>
              <a:buSzPct val="45000"/>
              <a:buFont typeface="StarSymbol" charset="0"/>
              <a:buChar char="●"/>
            </a:pPr>
            <a:r>
              <a:rPr lang="en-GB" altLang="en-US" sz="1996" dirty="0">
                <a:latin typeface="Charter" panose="02040503050506020203" pitchFamily="18" charset="0"/>
                <a:ea typeface="HG Mincho Light J" charset="0"/>
                <a:cs typeface="HG Mincho Light J" charset="0"/>
              </a:rPr>
              <a:t> 220 bunches, 96ns. crossing time</a:t>
            </a:r>
          </a:p>
          <a:p>
            <a:pPr eaLnBrk="1">
              <a:buClr>
                <a:srgbClr val="000000"/>
              </a:buClr>
              <a:buSzPct val="45000"/>
              <a:buFont typeface="StarSymbol" charset="0"/>
              <a:buChar char="●"/>
            </a:pPr>
            <a:r>
              <a:rPr lang="en-GB" altLang="en-US" sz="1996" dirty="0">
                <a:latin typeface="Charter" panose="02040503050506020203" pitchFamily="18" charset="0"/>
                <a:ea typeface="HG Mincho Light J" charset="0"/>
                <a:cs typeface="HG Mincho Light J" charset="0"/>
              </a:rPr>
              <a:t> Built to discover leptoquarks</a:t>
            </a:r>
          </a:p>
        </p:txBody>
      </p:sp>
      <p:sp>
        <p:nvSpPr>
          <p:cNvPr id="4102" name="Text Box 6">
            <a:extLst>
              <a:ext uri="{FF2B5EF4-FFF2-40B4-BE49-F238E27FC236}">
                <a16:creationId xmlns:a16="http://schemas.microsoft.com/office/drawing/2014/main" id="{A98CF830-EFA8-7948-A13D-7D1010569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601" y="1431721"/>
            <a:ext cx="8015015" cy="33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2177">
                <a:solidFill>
                  <a:srgbClr val="000080"/>
                </a:solidFill>
                <a:latin typeface="Charter" panose="02040503050506020203" pitchFamily="18" charset="0"/>
                <a:ea typeface="HG Mincho Light J" charset="0"/>
                <a:cs typeface="HG Mincho Light J" charset="0"/>
              </a:rPr>
              <a:t>HERA: an electron-proton collider at DESY in Hamburg, Germany</a:t>
            </a:r>
          </a:p>
        </p:txBody>
      </p:sp>
      <p:sp>
        <p:nvSpPr>
          <p:cNvPr id="4105" name="Text Box 9">
            <a:extLst>
              <a:ext uri="{FF2B5EF4-FFF2-40B4-BE49-F238E27FC236}">
                <a16:creationId xmlns:a16="http://schemas.microsoft.com/office/drawing/2014/main" id="{B7D065A5-69F4-634A-BA7A-E5D8B239D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265" y="2045967"/>
            <a:ext cx="2040623" cy="30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en-US" sz="1996" dirty="0">
                <a:latin typeface="Charter" panose="02040503050506020203" pitchFamily="18" charset="0"/>
                <a:ea typeface="HG Mincho Light J" charset="0"/>
                <a:cs typeface="HG Mincho Light J" charset="0"/>
              </a:rPr>
              <a:t>HERA: 1992-2007</a:t>
            </a:r>
          </a:p>
        </p:txBody>
      </p:sp>
      <p:pic>
        <p:nvPicPr>
          <p:cNvPr id="4107" name="Picture 11">
            <a:extLst>
              <a:ext uri="{FF2B5EF4-FFF2-40B4-BE49-F238E27FC236}">
                <a16:creationId xmlns:a16="http://schemas.microsoft.com/office/drawing/2014/main" id="{806A7BDE-0D04-2240-AF79-E4589535F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0" y="1780200"/>
            <a:ext cx="5299200" cy="29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14DB060D-3D6E-6A47-B5F2-7546516AD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007" y="3391127"/>
            <a:ext cx="3591608" cy="346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3A4173-1E12-0344-8097-0BA5D8647DE5}"/>
              </a:ext>
            </a:extLst>
          </p:cNvPr>
          <p:cNvSpPr/>
          <p:nvPr/>
        </p:nvSpPr>
        <p:spPr>
          <a:xfrm>
            <a:off x="5642309" y="2480357"/>
            <a:ext cx="3276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1800" dirty="0">
                <a:latin typeface="Charter" panose="02040503050506020203" pitchFamily="18" charset="0"/>
                <a:ea typeface="HG Mincho Light J" charset="0"/>
                <a:cs typeface="HG Mincho Light J" charset="0"/>
              </a:rPr>
              <a:t>HERA dramatically extended kinematic reach beyond fixed target experiments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1319998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9CC97-3BAF-424E-BAEC-0486F9B61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FFF92-2323-8242-8658-429A130B7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0" y="1066800"/>
            <a:ext cx="7772400" cy="4648200"/>
          </a:xfrm>
        </p:spPr>
        <p:txBody>
          <a:bodyPr/>
          <a:lstStyle/>
          <a:p>
            <a:r>
              <a:rPr lang="en-US" dirty="0"/>
              <a:t>Wesley joins ZEUS Experiment in ~1990</a:t>
            </a:r>
          </a:p>
          <a:p>
            <a:r>
              <a:rPr lang="en-US" dirty="0"/>
              <a:t>Continues study of DIS in electron-proton scattering</a:t>
            </a:r>
          </a:p>
          <a:p>
            <a:r>
              <a:rPr lang="en-US" dirty="0"/>
              <a:t>Builds the ZEUS Calorimeter First Level Trigger!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7F5E28-A638-F944-846B-F5B67ED3B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403" y="138977"/>
            <a:ext cx="914400" cy="1181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E42B8C-F4A2-0747-9926-9691F2F3A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1143000" cy="1130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E5AB90-5465-5243-A33E-3BD0B11CB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98876"/>
            <a:ext cx="9144000" cy="405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38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76801B-C0BE-1445-B0A1-A15025C1A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"/>
            <a:ext cx="88392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15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9CC97-3BAF-424E-BAEC-0486F9B61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7F5E28-A638-F944-846B-F5B67ED3B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403" y="138977"/>
            <a:ext cx="914400" cy="1181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E42B8C-F4A2-0747-9926-9691F2F3A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"/>
            <a:ext cx="1143000" cy="1130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92791B-B06F-D64B-92A7-C5F66F3012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5400"/>
            <a:ext cx="5102145" cy="4876800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594C7A2-953F-6F4D-BFFC-AD0E6D100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060698" y="1483931"/>
            <a:ext cx="4083302" cy="3696926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1423FB-5FE9-7247-845D-AA37538F03D1}"/>
              </a:ext>
            </a:extLst>
          </p:cNvPr>
          <p:cNvSpPr txBox="1"/>
          <p:nvPr/>
        </p:nvSpPr>
        <p:spPr>
          <a:xfrm>
            <a:off x="5748500" y="5529962"/>
            <a:ext cx="3074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Trigger Encoder Card (TEC)</a:t>
            </a:r>
          </a:p>
        </p:txBody>
      </p:sp>
    </p:spTree>
    <p:extLst>
      <p:ext uri="{BB962C8B-B14F-4D97-AF65-F5344CB8AC3E}">
        <p14:creationId xmlns:p14="http://schemas.microsoft.com/office/powerpoint/2010/main" val="39282618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531B4-42DC-6549-9343-522E13EB9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HERA Legacy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659F8B3-A29E-A34D-8A8D-C8BF34CEE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780767"/>
            <a:ext cx="4787900" cy="580710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45CC4B-CF8C-9548-A22F-A2ADDE573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300" y="838200"/>
            <a:ext cx="3594100" cy="3263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CC9056-4CBA-B841-A258-3C12D904CE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4021160"/>
            <a:ext cx="2679700" cy="277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42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AD9B3-BE05-7242-BC1B-B1D29395B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Era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062A4E-AD75-1749-B1D4-45EFE962E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66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8C5EB-0A31-494A-BAAB-057ABA359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Wesley’s First HEP Experiment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496A238-123A-F047-A5A5-D1FB789E0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758" y="762000"/>
            <a:ext cx="5617128" cy="427017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4201BB-2FD4-B24E-AC71-D0AEBE426D40}"/>
              </a:ext>
            </a:extLst>
          </p:cNvPr>
          <p:cNvSpPr txBox="1"/>
          <p:nvPr/>
        </p:nvSpPr>
        <p:spPr>
          <a:xfrm>
            <a:off x="228600" y="5045681"/>
            <a:ext cx="46047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Situated in the </a:t>
            </a:r>
            <a:r>
              <a:rPr lang="en-US" sz="1800" dirty="0" err="1"/>
              <a:t>Fermilab</a:t>
            </a:r>
            <a:r>
              <a:rPr lang="en-US" sz="1800" dirty="0"/>
              <a:t> muon beam</a:t>
            </a:r>
          </a:p>
          <a:p>
            <a:r>
              <a:rPr lang="en-US" sz="1800" dirty="0"/>
              <a:t>Muon scattering off steel (hadron absorber)</a:t>
            </a:r>
          </a:p>
          <a:p>
            <a:r>
              <a:rPr lang="en-US" sz="1800" dirty="0"/>
              <a:t>Scintillator counters sandwiched inside</a:t>
            </a:r>
          </a:p>
          <a:p>
            <a:r>
              <a:rPr lang="en-US" sz="1800" dirty="0"/>
              <a:t>   - for triggering, hadron calorimetry, </a:t>
            </a:r>
          </a:p>
          <a:p>
            <a:r>
              <a:rPr lang="en-US" sz="1800" dirty="0"/>
              <a:t>Proportional and drift chambers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71B766-6EF1-BF4B-AB7B-C0859685A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955470"/>
            <a:ext cx="3322812" cy="51184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A76105-3ADA-B844-B30C-75B6B03BA4B7}"/>
              </a:ext>
            </a:extLst>
          </p:cNvPr>
          <p:cNvSpPr txBox="1"/>
          <p:nvPr/>
        </p:nvSpPr>
        <p:spPr>
          <a:xfrm>
            <a:off x="6705600" y="6203657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</a:rPr>
              <a:t>J/Psi mass peak</a:t>
            </a:r>
          </a:p>
        </p:txBody>
      </p:sp>
    </p:spTree>
    <p:extLst>
      <p:ext uri="{BB962C8B-B14F-4D97-AF65-F5344CB8AC3E}">
        <p14:creationId xmlns:p14="http://schemas.microsoft.com/office/powerpoint/2010/main" val="3532677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Large Hadron Collider"/>
          <p:cNvSpPr txBox="1">
            <a:spLocks noGrp="1"/>
          </p:cNvSpPr>
          <p:nvPr>
            <p:ph type="title"/>
          </p:nvPr>
        </p:nvSpPr>
        <p:spPr>
          <a:xfrm>
            <a:off x="1089422" y="-98227"/>
            <a:ext cx="7358063" cy="857250"/>
          </a:xfrm>
          <a:prstGeom prst="rect">
            <a:avLst/>
          </a:prstGeom>
        </p:spPr>
        <p:txBody>
          <a:bodyPr/>
          <a:lstStyle/>
          <a:p>
            <a:r>
              <a:t>Large Hadron Collider</a:t>
            </a:r>
          </a:p>
        </p:txBody>
      </p:sp>
      <p:pic>
        <p:nvPicPr>
          <p:cNvPr id="290" name="Snapshot 2009-02-23 17-35-18.pdf" descr="Snapshot 2009-02-23 17-35-18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031" y="580429"/>
            <a:ext cx="8635008" cy="6098977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Design specs:"/>
          <p:cNvSpPr/>
          <p:nvPr/>
        </p:nvSpPr>
        <p:spPr>
          <a:xfrm>
            <a:off x="373525" y="5395824"/>
            <a:ext cx="2048639" cy="450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500">
                <a:solidFill>
                  <a:srgbClr val="000000"/>
                </a:solidFill>
              </a:defRPr>
            </a:lvl1pPr>
          </a:lstStyle>
          <a:p>
            <a:r>
              <a:rPr sz="2461"/>
              <a:t>Design specs:</a:t>
            </a:r>
          </a:p>
        </p:txBody>
      </p:sp>
    </p:spTree>
    <p:extLst>
      <p:ext uri="{BB962C8B-B14F-4D97-AF65-F5344CB8AC3E}">
        <p14:creationId xmlns:p14="http://schemas.microsoft.com/office/powerpoint/2010/main" val="367869131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Dijet_H264_-720.mov" descr="Dijet_H264_-720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158627"/>
            <a:ext cx="9159876" cy="5152430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ATLAS Experiment…"/>
          <p:cNvSpPr/>
          <p:nvPr/>
        </p:nvSpPr>
        <p:spPr>
          <a:xfrm>
            <a:off x="7411641" y="6372640"/>
            <a:ext cx="2027039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1800"/>
            </a:pPr>
            <a:r>
              <a:rPr sz="1266"/>
              <a:t>ATLAS Experiment </a:t>
            </a:r>
          </a:p>
          <a:p>
            <a:pPr>
              <a:defRPr sz="1800"/>
            </a:pPr>
            <a:r>
              <a:rPr sz="1266"/>
              <a:t>© 2013 CERN</a:t>
            </a:r>
          </a:p>
        </p:txBody>
      </p:sp>
      <p:sp>
        <p:nvSpPr>
          <p:cNvPr id="303" name="An LHC Collision"/>
          <p:cNvSpPr/>
          <p:nvPr/>
        </p:nvSpPr>
        <p:spPr>
          <a:xfrm>
            <a:off x="2789655" y="374874"/>
            <a:ext cx="1025923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984"/>
              <a:t>An LHC Collision</a:t>
            </a:r>
          </a:p>
        </p:txBody>
      </p:sp>
    </p:spTree>
    <p:extLst>
      <p:ext uri="{BB962C8B-B14F-4D97-AF65-F5344CB8AC3E}">
        <p14:creationId xmlns:p14="http://schemas.microsoft.com/office/powerpoint/2010/main" val="137202608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01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AD9B3-BE05-7242-BC1B-B1D29395B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714" y="81338"/>
            <a:ext cx="7772400" cy="762000"/>
          </a:xfrm>
        </p:spPr>
        <p:txBody>
          <a:bodyPr/>
          <a:lstStyle/>
          <a:p>
            <a:r>
              <a:rPr lang="en-US" dirty="0"/>
              <a:t>CMS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6CAF5-916C-4446-9B8A-2C6C34FA1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5" y="3326778"/>
            <a:ext cx="4191000" cy="4648200"/>
          </a:xfrm>
        </p:spPr>
        <p:txBody>
          <a:bodyPr/>
          <a:lstStyle/>
          <a:p>
            <a:r>
              <a:rPr lang="en-US" dirty="0"/>
              <a:t>Regional Calorimeter Trigger</a:t>
            </a:r>
          </a:p>
          <a:p>
            <a:pPr lvl="1"/>
            <a:r>
              <a:rPr lang="en-US" dirty="0"/>
              <a:t>Hundreds of boards in scores of racks</a:t>
            </a:r>
          </a:p>
          <a:p>
            <a:r>
              <a:rPr lang="en-US" dirty="0"/>
              <a:t>Advent of the 2-level trigger</a:t>
            </a:r>
          </a:p>
          <a:p>
            <a:pPr lvl="1"/>
            <a:r>
              <a:rPr lang="en-US" dirty="0"/>
              <a:t>Sorting objects in hardware using high-speed electronics</a:t>
            </a:r>
          </a:p>
          <a:p>
            <a:pPr lvl="1"/>
            <a:r>
              <a:rPr lang="en-US" dirty="0"/>
              <a:t>Possibility to trigger on topological event characteristics rather than just the number of objects above threshold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3400DF-A665-C742-B02A-81FF48583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641" y="2362200"/>
            <a:ext cx="4419600" cy="4352925"/>
          </a:xfrm>
          <a:prstGeom prst="rect">
            <a:avLst/>
          </a:prstGeom>
        </p:spPr>
      </p:pic>
      <p:pic>
        <p:nvPicPr>
          <p:cNvPr id="6" name="a.tiff" descr="a.tiff">
            <a:extLst>
              <a:ext uri="{FF2B5EF4-FFF2-40B4-BE49-F238E27FC236}">
                <a16:creationId xmlns:a16="http://schemas.microsoft.com/office/drawing/2014/main" id="{1631DC99-A572-D449-A3D3-B8262493F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46600" y="829430"/>
            <a:ext cx="4495800" cy="1481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001AA3-DC01-5049-BE1D-8FF5AEECB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" y="228600"/>
            <a:ext cx="4346575" cy="306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164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EDA60-CA0F-CA46-B84F-D202C07B9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A45109-57B6-D348-B463-FB9ED6BD4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415030" y="-159771"/>
            <a:ext cx="6628426" cy="740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819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AD9B3-BE05-7242-BC1B-B1D29395B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– Physics Results from Wesley’s Group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D966629-258A-784D-BC8B-D96E67E42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560" y="812167"/>
            <a:ext cx="4232730" cy="219272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DDF0D7-E0A7-7549-B382-0F5AED6C3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127" y="5070574"/>
            <a:ext cx="3867873" cy="1787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F948A5-F19D-1141-AFBD-BD2BAC25E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17" y="4851660"/>
            <a:ext cx="5393930" cy="20063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0F7A4E-27C5-1141-AC5C-E2DD60432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7163" y="820450"/>
            <a:ext cx="4783129" cy="21761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142C4F-591A-8E41-B623-4C81F16668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5947" y="1655431"/>
            <a:ext cx="2679700" cy="2501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C401E8-723B-AA41-9253-24C9F226D5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6230" y="2901558"/>
            <a:ext cx="2561437" cy="20404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2D8331-0714-2541-A480-7BF2D588D9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008" y="3065388"/>
            <a:ext cx="6553200" cy="194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724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Higgs Measur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The Higgs Boson is Found</a:t>
            </a:r>
            <a:endParaRPr dirty="0"/>
          </a:p>
        </p:txBody>
      </p:sp>
      <p:sp>
        <p:nvSpPr>
          <p:cNvPr id="350" name="The Higgs Boson discovery was announced July 4, 2012 by the ATLAS and CMS experiments, and was made by combining data from all production and decay channels.…"/>
          <p:cNvSpPr txBox="1">
            <a:spLocks noGrp="1"/>
          </p:cNvSpPr>
          <p:nvPr>
            <p:ph type="body" idx="1"/>
          </p:nvPr>
        </p:nvSpPr>
        <p:spPr>
          <a:xfrm>
            <a:off x="304800" y="1371600"/>
            <a:ext cx="4607123" cy="4643438"/>
          </a:xfrm>
          <a:prstGeom prst="rect">
            <a:avLst/>
          </a:prstGeom>
        </p:spPr>
        <p:txBody>
          <a:bodyPr anchor="t"/>
          <a:lstStyle/>
          <a:p>
            <a:pPr marL="0" indent="0">
              <a:buNone/>
              <a:defRPr sz="2400">
                <a:solidFill>
                  <a:srgbClr val="1A0A53"/>
                </a:solidFill>
              </a:defRPr>
            </a:pPr>
            <a:r>
              <a:rPr dirty="0">
                <a:solidFill>
                  <a:srgbClr val="011993"/>
                </a:solidFill>
              </a:rPr>
              <a:t>The Higgs Boson discovery was announced July 4, 2012 by the ATLAS and CMS experiments, and was made by combining data from all production and decay channels.</a:t>
            </a:r>
          </a:p>
          <a:p>
            <a:pPr marL="0" indent="0">
              <a:buNone/>
              <a:defRPr sz="2400">
                <a:solidFill>
                  <a:srgbClr val="1A0A53"/>
                </a:solidFill>
              </a:defRPr>
            </a:pPr>
            <a:endParaRPr dirty="0">
              <a:solidFill>
                <a:srgbClr val="011993"/>
              </a:solidFill>
            </a:endParaRPr>
          </a:p>
          <a:p>
            <a:pPr marL="0" indent="0">
              <a:buNone/>
              <a:defRPr sz="2400">
                <a:solidFill>
                  <a:srgbClr val="1A0A53"/>
                </a:solidFill>
              </a:defRPr>
            </a:pPr>
            <a:r>
              <a:rPr dirty="0">
                <a:solidFill>
                  <a:srgbClr val="011993"/>
                </a:solidFill>
              </a:rPr>
              <a:t>With the full Run1 dataset, the Higgs resonance is visible in some individual production/decay channels</a:t>
            </a:r>
          </a:p>
        </p:txBody>
      </p:sp>
      <p:pic>
        <p:nvPicPr>
          <p:cNvPr id="351" name="image.png" descr="image.pn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39953" y="723305"/>
            <a:ext cx="3786188" cy="2205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4l_FixedScale_NoMuProf2.mov" descr="4l_FixedScale_NoMuProf2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357812" y="2971800"/>
            <a:ext cx="3786188" cy="36720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8826896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5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0EB39-F9ED-3B4C-97A4-169C6F596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20499-3F06-0648-9735-BA133377F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542" y="1090737"/>
            <a:ext cx="7772400" cy="4648200"/>
          </a:xfrm>
        </p:spPr>
        <p:txBody>
          <a:bodyPr/>
          <a:lstStyle/>
          <a:p>
            <a:r>
              <a:rPr lang="en-US" dirty="0"/>
              <a:t>Wesley’s activities in HEP spanned four decades and four orders of magnitude in energy.</a:t>
            </a:r>
          </a:p>
          <a:p>
            <a:endParaRPr lang="en-US" dirty="0"/>
          </a:p>
          <a:p>
            <a:r>
              <a:rPr lang="en-US" dirty="0"/>
              <a:t>His dedication to excellence is evident to all who work with him.</a:t>
            </a:r>
          </a:p>
          <a:p>
            <a:endParaRPr lang="en-US" dirty="0"/>
          </a:p>
          <a:p>
            <a:r>
              <a:rPr lang="en-US" dirty="0"/>
              <a:t>His unbound energy and love for physics has produced hundreds of results, many of which will stand the test of time.</a:t>
            </a:r>
          </a:p>
          <a:p>
            <a:endParaRPr lang="en-US" dirty="0"/>
          </a:p>
          <a:p>
            <a:r>
              <a:rPr lang="en-US" dirty="0"/>
              <a:t>Wesley’s commitment to his students and his active mentoring of them into strong physicists make him beloved by those who are lucky enough to work for him.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CC1BFD-DFEA-3349-9E31-2DE0E1899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4688752"/>
            <a:ext cx="2971800" cy="21003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423D69-0221-EB40-A1C1-20B3887DA82A}"/>
              </a:ext>
            </a:extLst>
          </p:cNvPr>
          <p:cNvSpPr txBox="1"/>
          <p:nvPr/>
        </p:nvSpPr>
        <p:spPr>
          <a:xfrm>
            <a:off x="2209800" y="5451227"/>
            <a:ext cx="1994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 Wesley:</a:t>
            </a:r>
          </a:p>
        </p:txBody>
      </p:sp>
    </p:spTree>
    <p:extLst>
      <p:ext uri="{BB962C8B-B14F-4D97-AF65-F5344CB8AC3E}">
        <p14:creationId xmlns:p14="http://schemas.microsoft.com/office/powerpoint/2010/main" val="469264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8C5EB-0A31-494A-BAAB-057ABA359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Wesley’s First HEP Experiment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496A238-123A-F047-A5A5-D1FB789E0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758" y="762000"/>
            <a:ext cx="5617128" cy="427017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EAC333-48EE-DD48-850D-D4696B8D4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759954"/>
            <a:ext cx="3505200" cy="41984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C5F42A-598E-424B-9689-030EC022D976}"/>
              </a:ext>
            </a:extLst>
          </p:cNvPr>
          <p:cNvSpPr txBox="1"/>
          <p:nvPr/>
        </p:nvSpPr>
        <p:spPr>
          <a:xfrm>
            <a:off x="228600" y="5045681"/>
            <a:ext cx="46047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Situated in the </a:t>
            </a:r>
            <a:r>
              <a:rPr lang="en-US" sz="1800" dirty="0" err="1"/>
              <a:t>Fermilab</a:t>
            </a:r>
            <a:r>
              <a:rPr lang="en-US" sz="1800" dirty="0"/>
              <a:t> muon beam</a:t>
            </a:r>
          </a:p>
          <a:p>
            <a:r>
              <a:rPr lang="en-US" sz="1800" dirty="0"/>
              <a:t>Muon scattering off steel (hadron absorber)</a:t>
            </a:r>
          </a:p>
          <a:p>
            <a:r>
              <a:rPr lang="en-US" sz="1800" dirty="0"/>
              <a:t>Scintillator counters sandwiched inside</a:t>
            </a:r>
          </a:p>
          <a:p>
            <a:r>
              <a:rPr lang="en-US" sz="1800" dirty="0"/>
              <a:t>   - for triggering, hadron calorimetry, </a:t>
            </a:r>
          </a:p>
          <a:p>
            <a:r>
              <a:rPr lang="en-US" sz="1800" dirty="0"/>
              <a:t>Proportional and drift chambers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3CDD02-43B0-1F4C-968C-11AE8765AFB8}"/>
              </a:ext>
            </a:extLst>
          </p:cNvPr>
          <p:cNvSpPr txBox="1"/>
          <p:nvPr/>
        </p:nvSpPr>
        <p:spPr>
          <a:xfrm>
            <a:off x="6324600" y="5943600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</a:rPr>
              <a:t>Early nucleon structure </a:t>
            </a:r>
          </a:p>
          <a:p>
            <a:r>
              <a:rPr lang="en-US" sz="1800" dirty="0">
                <a:solidFill>
                  <a:srgbClr val="00B050"/>
                </a:solidFill>
              </a:rPr>
              <a:t>function measurement</a:t>
            </a:r>
          </a:p>
        </p:txBody>
      </p:sp>
    </p:spTree>
    <p:extLst>
      <p:ext uri="{BB962C8B-B14F-4D97-AF65-F5344CB8AC3E}">
        <p14:creationId xmlns:p14="http://schemas.microsoft.com/office/powerpoint/2010/main" val="4090873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B0188-E6A8-1C47-B92E-ABA34AA74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Fermilab</a:t>
            </a:r>
            <a:r>
              <a:rPr lang="en-US" dirty="0"/>
              <a:t> in 1977</a:t>
            </a:r>
          </a:p>
        </p:txBody>
      </p:sp>
      <p:pic>
        <p:nvPicPr>
          <p:cNvPr id="18434" name="Picture 3">
            <a:extLst>
              <a:ext uri="{FF2B5EF4-FFF2-40B4-BE49-F238E27FC236}">
                <a16:creationId xmlns:a16="http://schemas.microsoft.com/office/drawing/2014/main" id="{B8AD9F49-C2BF-DB4D-BE73-142D97226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914400"/>
            <a:ext cx="91440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Oval 4">
            <a:extLst>
              <a:ext uri="{FF2B5EF4-FFF2-40B4-BE49-F238E27FC236}">
                <a16:creationId xmlns:a16="http://schemas.microsoft.com/office/drawing/2014/main" id="{47043C01-13D6-934D-A1C7-8AE5A7152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1750" y="3962400"/>
            <a:ext cx="746125" cy="433388"/>
          </a:xfrm>
          <a:prstGeom prst="ellipse">
            <a:avLst/>
          </a:prstGeom>
          <a:noFill/>
          <a:ln w="31750">
            <a:solidFill>
              <a:srgbClr val="CCEED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60C99C"/>
              </a:solidFill>
            </a:endParaRPr>
          </a:p>
        </p:txBody>
      </p:sp>
      <p:sp>
        <p:nvSpPr>
          <p:cNvPr id="18436" name="TextBox 5">
            <a:extLst>
              <a:ext uri="{FF2B5EF4-FFF2-40B4-BE49-F238E27FC236}">
                <a16:creationId xmlns:a16="http://schemas.microsoft.com/office/drawing/2014/main" id="{1D7F2A1B-81CC-CB4D-B168-3C05FEDF9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025" y="3414713"/>
            <a:ext cx="85725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/>
              <a:t>Wonder </a:t>
            </a:r>
          </a:p>
          <a:p>
            <a:pPr algn="ctr"/>
            <a:r>
              <a:rPr lang="en-US" altLang="en-US"/>
              <a:t>Bldg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2F8CAA3-4A40-074D-AAFB-39D7FC87AAC1}"/>
              </a:ext>
            </a:extLst>
          </p:cNvPr>
          <p:cNvSpPr/>
          <p:nvPr/>
        </p:nvSpPr>
        <p:spPr bwMode="auto">
          <a:xfrm rot="19554292">
            <a:off x="5948363" y="2587625"/>
            <a:ext cx="882650" cy="25558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900" b="1" dirty="0">
                <a:latin typeface="Arial" charset="0"/>
                <a:cs typeface="Arial" charset="0"/>
              </a:rPr>
              <a:t>Decay Pipe</a:t>
            </a:r>
          </a:p>
        </p:txBody>
      </p:sp>
      <p:sp>
        <p:nvSpPr>
          <p:cNvPr id="18438" name="Oval 7">
            <a:extLst>
              <a:ext uri="{FF2B5EF4-FFF2-40B4-BE49-F238E27FC236}">
                <a16:creationId xmlns:a16="http://schemas.microsoft.com/office/drawing/2014/main" id="{ED0FE4AA-6092-3946-BE29-5BAE45526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9913" y="5195888"/>
            <a:ext cx="744537" cy="431800"/>
          </a:xfrm>
          <a:prstGeom prst="ellipse">
            <a:avLst/>
          </a:prstGeom>
          <a:noFill/>
          <a:ln w="31750">
            <a:solidFill>
              <a:srgbClr val="CCEED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60C99C"/>
              </a:solidFill>
            </a:endParaRPr>
          </a:p>
        </p:txBody>
      </p:sp>
      <p:sp>
        <p:nvSpPr>
          <p:cNvPr id="18439" name="TextBox 8">
            <a:extLst>
              <a:ext uri="{FF2B5EF4-FFF2-40B4-BE49-F238E27FC236}">
                <a16:creationId xmlns:a16="http://schemas.microsoft.com/office/drawing/2014/main" id="{AE4C1C11-9550-C642-9BD5-37F055C9D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763" y="4811713"/>
            <a:ext cx="652462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/>
              <a:t>Lab 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690EF-FC2E-CE48-A300-DD81D83E4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47675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Timeline of CCFR </a:t>
            </a:r>
            <a:r>
              <a:rPr lang="en-US" altLang="en-US" dirty="0" err="1"/>
              <a:t>Fermilab</a:t>
            </a:r>
            <a:r>
              <a:rPr lang="en-US" altLang="en-US" dirty="0"/>
              <a:t> Neutrino Experiments </a:t>
            </a:r>
            <a:br>
              <a:rPr lang="en-US" altLang="en-US" dirty="0"/>
            </a:br>
            <a:r>
              <a:rPr lang="en-US" altLang="en-US" dirty="0"/>
              <a:t>during the 70’s and 80’s</a:t>
            </a:r>
          </a:p>
        </p:txBody>
      </p:sp>
      <p:sp>
        <p:nvSpPr>
          <p:cNvPr id="29" name="AutoShape 12">
            <a:extLst>
              <a:ext uri="{FF2B5EF4-FFF2-40B4-BE49-F238E27FC236}">
                <a16:creationId xmlns:a16="http://schemas.microsoft.com/office/drawing/2014/main" id="{8E29AB7E-9325-C749-BE1F-C6863242D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52775"/>
            <a:ext cx="9144000" cy="1349375"/>
          </a:xfrm>
          <a:prstGeom prst="rightArrow">
            <a:avLst>
              <a:gd name="adj1" fmla="val 45285"/>
              <a:gd name="adj2" fmla="val 63827"/>
            </a:avLst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ko-KR" altLang="en-US">
              <a:solidFill>
                <a:srgbClr val="FFFFFF"/>
              </a:solidFill>
              <a:ea typeface="굴림" panose="020B0600000101010101" pitchFamily="34" charset="-127"/>
            </a:endParaRPr>
          </a:p>
        </p:txBody>
      </p:sp>
      <p:sp>
        <p:nvSpPr>
          <p:cNvPr id="19459" name="TextBox 29">
            <a:extLst>
              <a:ext uri="{FF2B5EF4-FFF2-40B4-BE49-F238E27FC236}">
                <a16:creationId xmlns:a16="http://schemas.microsoft.com/office/drawing/2014/main" id="{30E70881-BC3F-D041-9D7A-762E6BD1E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1200" y="3659188"/>
            <a:ext cx="7524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ko-KR" sz="1600">
                <a:solidFill>
                  <a:schemeClr val="bg1"/>
                </a:solidFill>
                <a:ea typeface="굴림" panose="020B0600000101010101" pitchFamily="34" charset="-127"/>
              </a:rPr>
              <a:t>1990</a:t>
            </a:r>
            <a:endParaRPr lang="ko-KR" altLang="en-US" sz="1600">
              <a:solidFill>
                <a:schemeClr val="bg1"/>
              </a:solidFill>
              <a:ea typeface="굴림" panose="020B0600000101010101" pitchFamily="34" charset="-127"/>
            </a:endParaRPr>
          </a:p>
        </p:txBody>
      </p:sp>
      <p:sp>
        <p:nvSpPr>
          <p:cNvPr id="19460" name="TextBox 30">
            <a:extLst>
              <a:ext uri="{FF2B5EF4-FFF2-40B4-BE49-F238E27FC236}">
                <a16:creationId xmlns:a16="http://schemas.microsoft.com/office/drawing/2014/main" id="{A2A5DC09-A104-A349-BDD0-E88559941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3438" y="3659188"/>
            <a:ext cx="7524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ko-KR" sz="1600">
                <a:solidFill>
                  <a:schemeClr val="bg1"/>
                </a:solidFill>
                <a:ea typeface="굴림" panose="020B0600000101010101" pitchFamily="34" charset="-127"/>
              </a:rPr>
              <a:t>1985</a:t>
            </a:r>
            <a:endParaRPr lang="ko-KR" altLang="en-US" sz="1600">
              <a:solidFill>
                <a:schemeClr val="bg1"/>
              </a:solidFill>
              <a:ea typeface="굴림" panose="020B0600000101010101" pitchFamily="34" charset="-127"/>
            </a:endParaRPr>
          </a:p>
        </p:txBody>
      </p:sp>
      <p:sp>
        <p:nvSpPr>
          <p:cNvPr id="19461" name="TextBox 31">
            <a:extLst>
              <a:ext uri="{FF2B5EF4-FFF2-40B4-BE49-F238E27FC236}">
                <a16:creationId xmlns:a16="http://schemas.microsoft.com/office/drawing/2014/main" id="{38018514-217A-6449-845B-02CBB0FBD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5675" y="3659188"/>
            <a:ext cx="7524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ko-KR" sz="1600">
                <a:solidFill>
                  <a:schemeClr val="bg1"/>
                </a:solidFill>
                <a:ea typeface="굴림" panose="020B0600000101010101" pitchFamily="34" charset="-127"/>
              </a:rPr>
              <a:t>1980</a:t>
            </a:r>
            <a:endParaRPr lang="ko-KR" altLang="en-US" sz="1600">
              <a:solidFill>
                <a:schemeClr val="bg1"/>
              </a:solidFill>
              <a:ea typeface="굴림" panose="020B0600000101010101" pitchFamily="34" charset="-127"/>
            </a:endParaRPr>
          </a:p>
        </p:txBody>
      </p:sp>
      <p:sp>
        <p:nvSpPr>
          <p:cNvPr id="19462" name="TextBox 32">
            <a:extLst>
              <a:ext uri="{FF2B5EF4-FFF2-40B4-BE49-F238E27FC236}">
                <a16:creationId xmlns:a16="http://schemas.microsoft.com/office/drawing/2014/main" id="{5733F025-6BCE-F248-B279-8510BB672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7913" y="3659188"/>
            <a:ext cx="7524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ko-KR" sz="1600">
                <a:solidFill>
                  <a:schemeClr val="bg1"/>
                </a:solidFill>
                <a:ea typeface="굴림" panose="020B0600000101010101" pitchFamily="34" charset="-127"/>
              </a:rPr>
              <a:t>1977</a:t>
            </a:r>
            <a:endParaRPr lang="ko-KR" altLang="en-US" sz="1600">
              <a:solidFill>
                <a:schemeClr val="bg1"/>
              </a:solidFill>
              <a:ea typeface="굴림" panose="020B0600000101010101" pitchFamily="34" charset="-127"/>
            </a:endParaRPr>
          </a:p>
        </p:txBody>
      </p:sp>
      <p:sp>
        <p:nvSpPr>
          <p:cNvPr id="19463" name="TextBox 33">
            <a:extLst>
              <a:ext uri="{FF2B5EF4-FFF2-40B4-BE49-F238E27FC236}">
                <a16:creationId xmlns:a16="http://schemas.microsoft.com/office/drawing/2014/main" id="{30ADD720-8769-4946-8067-FEBC9877E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0150" y="3659188"/>
            <a:ext cx="7524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ko-KR" sz="1600">
                <a:solidFill>
                  <a:schemeClr val="bg1"/>
                </a:solidFill>
                <a:ea typeface="굴림" panose="020B0600000101010101" pitchFamily="34" charset="-127"/>
              </a:rPr>
              <a:t>1974</a:t>
            </a:r>
            <a:endParaRPr lang="ko-KR" altLang="en-US" sz="1600">
              <a:solidFill>
                <a:schemeClr val="bg1"/>
              </a:solidFill>
              <a:ea typeface="굴림" panose="020B0600000101010101" pitchFamily="34" charset="-127"/>
            </a:endParaRPr>
          </a:p>
        </p:txBody>
      </p:sp>
      <p:sp>
        <p:nvSpPr>
          <p:cNvPr id="19464" name="TextBox 34">
            <a:extLst>
              <a:ext uri="{FF2B5EF4-FFF2-40B4-BE49-F238E27FC236}">
                <a16:creationId xmlns:a16="http://schemas.microsoft.com/office/drawing/2014/main" id="{F6818499-862B-7C42-990F-3AD629C04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925" y="3644900"/>
            <a:ext cx="7524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ko-KR" sz="1600">
                <a:solidFill>
                  <a:schemeClr val="bg1"/>
                </a:solidFill>
                <a:ea typeface="굴림" panose="020B0600000101010101" pitchFamily="34" charset="-127"/>
              </a:rPr>
              <a:t>1972</a:t>
            </a:r>
            <a:endParaRPr lang="ko-KR" altLang="en-US" sz="1600">
              <a:solidFill>
                <a:schemeClr val="bg1"/>
              </a:solidFill>
              <a:ea typeface="굴림" panose="020B0600000101010101" pitchFamily="34" charset="-127"/>
            </a:endParaRPr>
          </a:p>
        </p:txBody>
      </p:sp>
      <p:sp>
        <p:nvSpPr>
          <p:cNvPr id="19465" name="TextBox 36">
            <a:extLst>
              <a:ext uri="{FF2B5EF4-FFF2-40B4-BE49-F238E27FC236}">
                <a16:creationId xmlns:a16="http://schemas.microsoft.com/office/drawing/2014/main" id="{B65DFFA8-A399-8940-BEF0-02F5CB922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657600"/>
            <a:ext cx="752475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ko-KR" sz="1600">
                <a:solidFill>
                  <a:schemeClr val="bg1"/>
                </a:solidFill>
                <a:ea typeface="굴림" panose="020B0600000101010101" pitchFamily="34" charset="-127"/>
              </a:rPr>
              <a:t>1970</a:t>
            </a:r>
            <a:endParaRPr lang="ko-KR" altLang="en-US" sz="1600">
              <a:solidFill>
                <a:schemeClr val="bg1"/>
              </a:solidFill>
              <a:ea typeface="굴림" panose="020B0600000101010101" pitchFamily="34" charset="-127"/>
            </a:endParaRPr>
          </a:p>
        </p:txBody>
      </p:sp>
      <p:sp>
        <p:nvSpPr>
          <p:cNvPr id="39" name="TextBox 62">
            <a:extLst>
              <a:ext uri="{FF2B5EF4-FFF2-40B4-BE49-F238E27FC236}">
                <a16:creationId xmlns:a16="http://schemas.microsoft.com/office/drawing/2014/main" id="{6D49B670-BE88-E948-B4F2-3B72A9719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9150" y="1809750"/>
            <a:ext cx="150018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ea typeface="맑은 고딕" pitchFamily="50" charset="-127"/>
              </a:rPr>
              <a:t>E-21 𝜈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ea typeface="맑은 고딕" pitchFamily="50" charset="-127"/>
              </a:rPr>
              <a:t>Exp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ea typeface="맑은 고딕" pitchFamily="50" charset="-127"/>
            </a:endParaRPr>
          </a:p>
          <a:p>
            <a:pPr algn="ctr">
              <a:defRPr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ea typeface="맑은 고딕" pitchFamily="50" charset="-127"/>
              </a:rPr>
              <a:t>(Wonder </a:t>
            </a:r>
            <a:r>
              <a:rPr lang="en-US" altLang="ko-KR" sz="1600" dirty="0" err="1">
                <a:solidFill>
                  <a:schemeClr val="tx1">
                    <a:lumMod val="75000"/>
                    <a:lumOff val="25000"/>
                  </a:schemeClr>
                </a:solidFill>
                <a:ea typeface="맑은 고딕" pitchFamily="50" charset="-127"/>
              </a:rPr>
              <a:t>Bldg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ea typeface="맑은 고딕" pitchFamily="50" charset="-127"/>
              </a:rPr>
              <a:t>)</a:t>
            </a:r>
          </a:p>
        </p:txBody>
      </p:sp>
      <p:pic>
        <p:nvPicPr>
          <p:cNvPr id="19467" name="Picture 42">
            <a:extLst>
              <a:ext uri="{FF2B5EF4-FFF2-40B4-BE49-F238E27FC236}">
                <a16:creationId xmlns:a16="http://schemas.microsoft.com/office/drawing/2014/main" id="{372155E6-E8A7-A044-9093-F8FA6CA768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88" y="2452688"/>
            <a:ext cx="119062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43">
            <a:extLst>
              <a:ext uri="{FF2B5EF4-FFF2-40B4-BE49-F238E27FC236}">
                <a16:creationId xmlns:a16="http://schemas.microsoft.com/office/drawing/2014/main" id="{8D4091BD-A12A-D646-BAEC-0E35A6431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638" y="4926013"/>
            <a:ext cx="1246187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Box 62">
            <a:extLst>
              <a:ext uri="{FF2B5EF4-FFF2-40B4-BE49-F238E27FC236}">
                <a16:creationId xmlns:a16="http://schemas.microsoft.com/office/drawing/2014/main" id="{865ED322-DC70-C94F-A56D-F11410AD7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4438" y="4208463"/>
            <a:ext cx="1385887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ea typeface="맑은 고딕" pitchFamily="50" charset="-127"/>
              </a:rPr>
              <a:t>CCFR</a:t>
            </a:r>
            <a:b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ea typeface="맑은 고딕" pitchFamily="50" charset="-127"/>
              </a:rPr>
            </a:b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ea typeface="맑은 고딕" pitchFamily="50" charset="-127"/>
              </a:rPr>
              <a:t>(New Lab E)</a:t>
            </a:r>
          </a:p>
          <a:p>
            <a:pPr algn="ctr">
              <a:defRPr/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ea typeface="맑은 고딕" pitchFamily="50" charset="-127"/>
              </a:rPr>
              <a:t> E616</a:t>
            </a:r>
          </a:p>
        </p:txBody>
      </p:sp>
      <p:sp>
        <p:nvSpPr>
          <p:cNvPr id="60" name="TextBox 62">
            <a:extLst>
              <a:ext uri="{FF2B5EF4-FFF2-40B4-BE49-F238E27FC236}">
                <a16:creationId xmlns:a16="http://schemas.microsoft.com/office/drawing/2014/main" id="{017E977B-8882-6B4F-89FB-ED69B5E6F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725" y="1684338"/>
            <a:ext cx="143827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ea typeface="맑은 고딕" pitchFamily="50" charset="-127"/>
              </a:rPr>
              <a:t>E701-Osc. Exp.</a:t>
            </a:r>
            <a:b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ea typeface="맑은 고딕" pitchFamily="50" charset="-127"/>
              </a:rPr>
            </a:b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ea typeface="맑은 고딕" pitchFamily="50" charset="-127"/>
              </a:rPr>
              <a:t>(Lab E + </a:t>
            </a:r>
            <a:b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ea typeface="맑은 고딕" pitchFamily="50" charset="-127"/>
              </a:rPr>
            </a:b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ea typeface="맑은 고딕" pitchFamily="50" charset="-127"/>
              </a:rPr>
              <a:t>Wonder </a:t>
            </a: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ea typeface="맑은 고딕" pitchFamily="50" charset="-127"/>
              </a:rPr>
              <a:t>Bldg</a:t>
            </a: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ea typeface="맑은 고딕" pitchFamily="50" charset="-127"/>
              </a:rPr>
              <a:t>)</a:t>
            </a:r>
          </a:p>
        </p:txBody>
      </p:sp>
      <p:pic>
        <p:nvPicPr>
          <p:cNvPr id="19471" name="Picture 60">
            <a:extLst>
              <a:ext uri="{FF2B5EF4-FFF2-40B4-BE49-F238E27FC236}">
                <a16:creationId xmlns:a16="http://schemas.microsoft.com/office/drawing/2014/main" id="{43E30AE3-0D41-6C44-98ED-83C9E08148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395538"/>
            <a:ext cx="13414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ED2360DF-684E-6746-B9D7-C36E4A2B9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75" y="4116388"/>
            <a:ext cx="1385888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ea typeface="맑은 고딕" pitchFamily="50" charset="-127"/>
              </a:rPr>
              <a:t>CCFR</a:t>
            </a:r>
            <a:b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ea typeface="맑은 고딕" pitchFamily="50" charset="-127"/>
              </a:rPr>
            </a:br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ea typeface="맑은 고딕" pitchFamily="50" charset="-127"/>
              </a:rPr>
              <a:t>Tevatron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ea typeface="맑은 고딕" pitchFamily="50" charset="-127"/>
            </a:endParaRPr>
          </a:p>
          <a:p>
            <a:pPr algn="ctr">
              <a:defRPr/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ea typeface="맑은 고딕" pitchFamily="50" charset="-127"/>
              </a:rPr>
              <a:t> E744 / E770</a:t>
            </a:r>
          </a:p>
        </p:txBody>
      </p:sp>
      <p:pic>
        <p:nvPicPr>
          <p:cNvPr id="19473" name="Picture 61">
            <a:extLst>
              <a:ext uri="{FF2B5EF4-FFF2-40B4-BE49-F238E27FC236}">
                <a16:creationId xmlns:a16="http://schemas.microsoft.com/office/drawing/2014/main" id="{8CD05A87-EC15-5B45-B286-80F368752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830763"/>
            <a:ext cx="124936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CE92-F747-3B44-9CC8-AAC68E0E8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50" y="53975"/>
            <a:ext cx="3613150" cy="358775"/>
          </a:xfrm>
        </p:spPr>
        <p:txBody>
          <a:bodyPr/>
          <a:lstStyle/>
          <a:p>
            <a:pPr>
              <a:defRPr/>
            </a:pPr>
            <a:r>
              <a:rPr lang="en-US" dirty="0"/>
              <a:t>Neutral Currents</a:t>
            </a:r>
          </a:p>
        </p:txBody>
      </p:sp>
      <p:pic>
        <p:nvPicPr>
          <p:cNvPr id="21506" name="Picture 4">
            <a:extLst>
              <a:ext uri="{FF2B5EF4-FFF2-40B4-BE49-F238E27FC236}">
                <a16:creationId xmlns:a16="http://schemas.microsoft.com/office/drawing/2014/main" id="{74B11C9C-A413-C642-8B2A-9AF9949B5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488" y="0"/>
            <a:ext cx="317817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>
            <a:extLst>
              <a:ext uri="{FF2B5EF4-FFF2-40B4-BE49-F238E27FC236}">
                <a16:creationId xmlns:a16="http://schemas.microsoft.com/office/drawing/2014/main" id="{874D7DFF-E3A2-F14C-A339-9EBEE3C17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1268413"/>
            <a:ext cx="4037012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>
            <a:extLst>
              <a:ext uri="{FF2B5EF4-FFF2-40B4-BE49-F238E27FC236}">
                <a16:creationId xmlns:a16="http://schemas.microsoft.com/office/drawing/2014/main" id="{342F1321-B4C4-0A49-938A-82B8A640C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2703513"/>
            <a:ext cx="3636962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>
            <a:extLst>
              <a:ext uri="{FF2B5EF4-FFF2-40B4-BE49-F238E27FC236}">
                <a16:creationId xmlns:a16="http://schemas.microsoft.com/office/drawing/2014/main" id="{9C970827-E4F6-1840-8430-A2E1C2012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35400"/>
            <a:ext cx="4497388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Box 8">
            <a:extLst>
              <a:ext uri="{FF2B5EF4-FFF2-40B4-BE49-F238E27FC236}">
                <a16:creationId xmlns:a16="http://schemas.microsoft.com/office/drawing/2014/main" id="{D2027B08-5BC4-0B4B-AE3D-6387DAD54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927600"/>
            <a:ext cx="981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1975 PRL</a:t>
            </a:r>
          </a:p>
        </p:txBody>
      </p:sp>
      <p:pic>
        <p:nvPicPr>
          <p:cNvPr id="21511" name="Picture 9">
            <a:extLst>
              <a:ext uri="{FF2B5EF4-FFF2-40B4-BE49-F238E27FC236}">
                <a16:creationId xmlns:a16="http://schemas.microsoft.com/office/drawing/2014/main" id="{3D4B6DBC-C2FA-684D-922F-7A8FAB2476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24325"/>
            <a:ext cx="3630613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10">
            <a:extLst>
              <a:ext uri="{FF2B5EF4-FFF2-40B4-BE49-F238E27FC236}">
                <a16:creationId xmlns:a16="http://schemas.microsoft.com/office/drawing/2014/main" id="{F5DC9197-F749-C74B-B211-51A914C84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5418138"/>
            <a:ext cx="1011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1978 PRD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3906591-37A8-864F-9CD8-4368762F4AA4}"/>
              </a:ext>
            </a:extLst>
          </p:cNvPr>
          <p:cNvSpPr txBox="1">
            <a:spLocks/>
          </p:cNvSpPr>
          <p:nvPr/>
        </p:nvSpPr>
        <p:spPr bwMode="auto">
          <a:xfrm>
            <a:off x="266780" y="739775"/>
            <a:ext cx="4554538" cy="364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/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900" kern="120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3pPr>
            <a:lvl4pPr marL="1257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/>
              <a:t>In 1972, Glashow, Salam and Weinberg propose neutral currents as a crucial ingredient of weak interactions. </a:t>
            </a:r>
          </a:p>
          <a:p>
            <a:pPr lvl="1">
              <a:defRPr/>
            </a:pPr>
            <a:r>
              <a:rPr lang="en-US" sz="1600" dirty="0"/>
              <a:t>They challenged experimental groups to prove or disprove whether neutral currents exist ?</a:t>
            </a:r>
          </a:p>
          <a:p>
            <a:pPr>
              <a:defRPr/>
            </a:pPr>
            <a:r>
              <a:rPr lang="en-US" sz="1600" dirty="0"/>
              <a:t>Neutral current events hard to isolate</a:t>
            </a:r>
          </a:p>
          <a:p>
            <a:pPr lvl="1">
              <a:defRPr/>
            </a:pPr>
            <a:r>
              <a:rPr lang="en-US" sz="1600" dirty="0"/>
              <a:t>They had no penetrating muon</a:t>
            </a:r>
          </a:p>
          <a:p>
            <a:pPr lvl="1">
              <a:defRPr/>
            </a:pPr>
            <a:r>
              <a:rPr lang="en-US" sz="1600" dirty="0"/>
              <a:t>Looked like background - for example, neutron interactions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BD462-8736-7F4C-99AA-D32C65B9D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6513"/>
            <a:ext cx="8135937" cy="538162"/>
          </a:xfrm>
        </p:spPr>
        <p:txBody>
          <a:bodyPr/>
          <a:lstStyle/>
          <a:p>
            <a:pPr>
              <a:defRPr/>
            </a:pPr>
            <a:r>
              <a:rPr lang="en-US" dirty="0"/>
              <a:t>E-21 Caltech-</a:t>
            </a:r>
            <a:r>
              <a:rPr lang="en-US" dirty="0" err="1"/>
              <a:t>Fermilab</a:t>
            </a:r>
            <a:r>
              <a:rPr lang="en-US" dirty="0"/>
              <a:t>: The Start of the CCFR Program</a:t>
            </a:r>
          </a:p>
        </p:txBody>
      </p:sp>
      <p:grpSp>
        <p:nvGrpSpPr>
          <p:cNvPr id="20482" name="Group 8">
            <a:extLst>
              <a:ext uri="{FF2B5EF4-FFF2-40B4-BE49-F238E27FC236}">
                <a16:creationId xmlns:a16="http://schemas.microsoft.com/office/drawing/2014/main" id="{7C293607-C613-6341-A16B-99837FC3FFCA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574675"/>
            <a:ext cx="4097338" cy="1558925"/>
            <a:chOff x="3920259" y="1119651"/>
            <a:chExt cx="5244523" cy="1917940"/>
          </a:xfrm>
        </p:grpSpPr>
        <p:pic>
          <p:nvPicPr>
            <p:cNvPr id="20492" name="Picture 4">
              <a:extLst>
                <a:ext uri="{FF2B5EF4-FFF2-40B4-BE49-F238E27FC236}">
                  <a16:creationId xmlns:a16="http://schemas.microsoft.com/office/drawing/2014/main" id="{B7AB14AE-7041-1345-B373-E77361387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51"/>
            <a:stretch>
              <a:fillRect/>
            </a:stretch>
          </p:blipFill>
          <p:spPr bwMode="auto">
            <a:xfrm>
              <a:off x="4047259" y="1119651"/>
              <a:ext cx="5117523" cy="1817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Picture 5">
              <a:extLst>
                <a:ext uri="{FF2B5EF4-FFF2-40B4-BE49-F238E27FC236}">
                  <a16:creationId xmlns:a16="http://schemas.microsoft.com/office/drawing/2014/main" id="{25EB0107-D9D6-A745-97ED-2A368FD1E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0259" y="2645658"/>
              <a:ext cx="2552123" cy="391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4" name="Picture 7">
              <a:extLst>
                <a:ext uri="{FF2B5EF4-FFF2-40B4-BE49-F238E27FC236}">
                  <a16:creationId xmlns:a16="http://schemas.microsoft.com/office/drawing/2014/main" id="{C035181D-C32C-924D-9526-56C8B7186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2711807"/>
              <a:ext cx="1416050" cy="225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83" name="Group 15">
            <a:extLst>
              <a:ext uri="{FF2B5EF4-FFF2-40B4-BE49-F238E27FC236}">
                <a16:creationId xmlns:a16="http://schemas.microsoft.com/office/drawing/2014/main" id="{78971152-DC67-7149-831B-103D9C466D5D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2362200"/>
            <a:ext cx="4419600" cy="2209800"/>
            <a:chOff x="3656485" y="2983324"/>
            <a:chExt cx="5453497" cy="2579276"/>
          </a:xfrm>
        </p:grpSpPr>
        <p:pic>
          <p:nvPicPr>
            <p:cNvPr id="20489" name="Picture 10">
              <a:extLst>
                <a:ext uri="{FF2B5EF4-FFF2-40B4-BE49-F238E27FC236}">
                  <a16:creationId xmlns:a16="http://schemas.microsoft.com/office/drawing/2014/main" id="{1DC685FB-E023-FB43-85EF-252EE0238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6485" y="2983324"/>
              <a:ext cx="5453497" cy="2387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Picture 11">
              <a:extLst>
                <a:ext uri="{FF2B5EF4-FFF2-40B4-BE49-F238E27FC236}">
                  <a16:creationId xmlns:a16="http://schemas.microsoft.com/office/drawing/2014/main" id="{38A0E344-52AA-8B40-97CE-928C17651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9478" y="5293729"/>
              <a:ext cx="2501322" cy="2688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Picture 12">
              <a:extLst>
                <a:ext uri="{FF2B5EF4-FFF2-40B4-BE49-F238E27FC236}">
                  <a16:creationId xmlns:a16="http://schemas.microsoft.com/office/drawing/2014/main" id="{1BFBFBC3-18FB-B544-B44D-EBC995733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0580" y="5277290"/>
              <a:ext cx="1346200" cy="239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4" name="Picture 14">
            <a:extLst>
              <a:ext uri="{FF2B5EF4-FFF2-40B4-BE49-F238E27FC236}">
                <a16:creationId xmlns:a16="http://schemas.microsoft.com/office/drawing/2014/main" id="{84445947-FF97-8F49-A2D4-3186451A51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49900"/>
            <a:ext cx="64008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6">
            <a:extLst>
              <a:ext uri="{FF2B5EF4-FFF2-40B4-BE49-F238E27FC236}">
                <a16:creationId xmlns:a16="http://schemas.microsoft.com/office/drawing/2014/main" id="{66EDE6C2-0374-4843-9C8E-656888C53B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356225"/>
            <a:ext cx="2876550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486" name="Straight Arrow Connector 26">
            <a:extLst>
              <a:ext uri="{FF2B5EF4-FFF2-40B4-BE49-F238E27FC236}">
                <a16:creationId xmlns:a16="http://schemas.microsoft.com/office/drawing/2014/main" id="{69CB90E0-FE3B-6345-91B7-55617D36E7F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67400" y="6248400"/>
            <a:ext cx="735013" cy="20638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3FCC8-F101-F54F-B0E7-556288EB4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" y="1074738"/>
            <a:ext cx="3886200" cy="3819525"/>
          </a:xfrm>
        </p:spPr>
        <p:txBody>
          <a:bodyPr/>
          <a:lstStyle/>
          <a:p>
            <a:r>
              <a:rPr lang="en-US" altLang="en-US" sz="1800" dirty="0"/>
              <a:t>High energy, sign-selected (dichromatic) beam</a:t>
            </a:r>
          </a:p>
          <a:p>
            <a:pPr lvl="1"/>
            <a:r>
              <a:rPr lang="en-US" altLang="en-US" sz="1700" dirty="0"/>
              <a:t>𝜈 flux and energy known</a:t>
            </a:r>
          </a:p>
          <a:p>
            <a:pPr lvl="1"/>
            <a:r>
              <a:rPr lang="en-US" altLang="en-US" sz="1700" dirty="0"/>
              <a:t>Separate 𝜈 vs</a:t>
            </a:r>
            <a:r>
              <a:rPr lang="en-US" altLang="en-US" sz="1800" dirty="0">
                <a:sym typeface="Symbol" pitchFamily="2" charset="2"/>
              </a:rPr>
              <a:t></a:t>
            </a:r>
            <a:r>
              <a:rPr lang="en-US" altLang="en-US" sz="1700" dirty="0"/>
              <a:t>  runs</a:t>
            </a:r>
          </a:p>
          <a:p>
            <a:pPr lvl="1"/>
            <a:endParaRPr lang="en-US" altLang="en-US" sz="1700" dirty="0"/>
          </a:p>
          <a:p>
            <a:r>
              <a:rPr lang="en-US" altLang="en-US" sz="1800" dirty="0"/>
              <a:t>Physics measurements:</a:t>
            </a:r>
          </a:p>
          <a:p>
            <a:pPr lvl="1"/>
            <a:r>
              <a:rPr lang="en-US" altLang="en-US" sz="1700" dirty="0"/>
              <a:t>𝜈 total </a:t>
            </a:r>
            <a:r>
              <a:rPr lang="en-US" altLang="en-US" sz="1700" dirty="0" err="1"/>
              <a:t>xsec</a:t>
            </a:r>
            <a:r>
              <a:rPr lang="en-US" altLang="en-US" sz="1700" dirty="0"/>
              <a:t> vs energy</a:t>
            </a:r>
          </a:p>
          <a:p>
            <a:pPr lvl="1"/>
            <a:r>
              <a:rPr lang="en-US" altLang="en-US" sz="1700" dirty="0"/>
              <a:t>𝜈 quark distributions in the nucleon</a:t>
            </a:r>
          </a:p>
          <a:p>
            <a:pPr lvl="1"/>
            <a:r>
              <a:rPr lang="en-US" altLang="en-US" sz="1700" dirty="0"/>
              <a:t>Isolate neutral current events and measure coupling</a:t>
            </a:r>
          </a:p>
          <a:p>
            <a:pPr lvl="1"/>
            <a:r>
              <a:rPr lang="en-US" altLang="en-US" sz="1700" dirty="0"/>
              <a:t>Observation of 2𝜇 events</a:t>
            </a:r>
          </a:p>
        </p:txBody>
      </p:sp>
      <p:cxnSp>
        <p:nvCxnSpPr>
          <p:cNvPr id="20488" name="Straight Connector 4">
            <a:extLst>
              <a:ext uri="{FF2B5EF4-FFF2-40B4-BE49-F238E27FC236}">
                <a16:creationId xmlns:a16="http://schemas.microsoft.com/office/drawing/2014/main" id="{DB062C79-4B91-7142-AFFB-1D25A89FD0A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90938" y="2209800"/>
            <a:ext cx="53006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0C1A809-DABE-AD47-B601-1ABCE22ACA7C}"/>
              </a:ext>
            </a:extLst>
          </p:cNvPr>
          <p:cNvSpPr/>
          <p:nvPr/>
        </p:nvSpPr>
        <p:spPr>
          <a:xfrm>
            <a:off x="304800" y="4950479"/>
            <a:ext cx="495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Tx/>
              <a:buNone/>
              <a:defRPr/>
            </a:pPr>
            <a:r>
              <a:rPr lang="en-US" sz="1800" b="1" dirty="0">
                <a:solidFill>
                  <a:srgbClr val="FF0000"/>
                </a:solidFill>
              </a:rPr>
              <a:t>E-21 showed definitively that Neutral Currents exist with couplings as expected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672CF-A94B-9144-8094-286122E23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4450"/>
            <a:ext cx="7772400" cy="762000"/>
          </a:xfrm>
        </p:spPr>
        <p:txBody>
          <a:bodyPr/>
          <a:lstStyle/>
          <a:p>
            <a:r>
              <a:rPr lang="en-US" altLang="en-US"/>
              <a:t>Next Step: Upgrade Detector and Beam</a:t>
            </a:r>
            <a:br>
              <a:rPr lang="en-US" altLang="en-US"/>
            </a:br>
            <a:r>
              <a:rPr lang="en-US" altLang="en-US"/>
              <a:t>⇒  Lab E Detector for E616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B31B5-3330-3343-A0F6-75AA77F2C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6200" y="762000"/>
            <a:ext cx="4267200" cy="5943600"/>
          </a:xfrm>
        </p:spPr>
        <p:txBody>
          <a:bodyPr/>
          <a:lstStyle/>
          <a:p>
            <a:r>
              <a:rPr lang="en-US" altLang="en-US" sz="1500" dirty="0"/>
              <a:t>To exploit the neutrino opportunities at </a:t>
            </a:r>
            <a:r>
              <a:rPr lang="en-US" altLang="en-US" sz="1500" dirty="0" err="1"/>
              <a:t>Fermilab</a:t>
            </a:r>
            <a:endParaRPr lang="en-US" altLang="en-US" sz="1500" dirty="0"/>
          </a:p>
          <a:p>
            <a:pPr lvl="1"/>
            <a:r>
              <a:rPr lang="en-US" altLang="en-US" sz="1500" dirty="0"/>
              <a:t>Need to build larger, improved detector  in a new lab building (Lab E) </a:t>
            </a:r>
          </a:p>
          <a:p>
            <a:pPr lvl="2"/>
            <a:r>
              <a:rPr lang="en-US" altLang="en-US" sz="1500" dirty="0"/>
              <a:t>New 3m x 3m spark chambers and scintillation counters constructed</a:t>
            </a:r>
          </a:p>
          <a:p>
            <a:pPr lvl="2"/>
            <a:r>
              <a:rPr lang="en-US" altLang="en-US" sz="1500" dirty="0"/>
              <a:t>Better containment of outgoing particles</a:t>
            </a:r>
          </a:p>
          <a:p>
            <a:pPr lvl="2"/>
            <a:r>
              <a:rPr lang="en-US" altLang="en-US" sz="1500" dirty="0"/>
              <a:t>Better energy and angle resolution</a:t>
            </a:r>
          </a:p>
          <a:p>
            <a:pPr lvl="1"/>
            <a:r>
              <a:rPr lang="en-US" altLang="en-US" sz="1500" dirty="0"/>
              <a:t>Need improved beam </a:t>
            </a:r>
          </a:p>
          <a:p>
            <a:pPr lvl="2"/>
            <a:r>
              <a:rPr lang="en-US" altLang="en-US" sz="1500" dirty="0"/>
              <a:t>Better flux calibration and normalization.</a:t>
            </a:r>
          </a:p>
          <a:p>
            <a:r>
              <a:rPr lang="en-US" altLang="en-US" sz="1500" dirty="0"/>
              <a:t>Physics emphasis:</a:t>
            </a:r>
          </a:p>
          <a:p>
            <a:pPr lvl="1"/>
            <a:r>
              <a:rPr lang="en-US" altLang="en-US" sz="1500" dirty="0"/>
              <a:t>𝜈 /</a:t>
            </a:r>
            <a:r>
              <a:rPr lang="en-US" altLang="en-US" sz="1600" dirty="0">
                <a:sym typeface="Symbol" pitchFamily="2" charset="2"/>
              </a:rPr>
              <a:t> </a:t>
            </a:r>
            <a:r>
              <a:rPr lang="en-US" altLang="en-US" sz="1500" dirty="0"/>
              <a:t>total cross section vs E</a:t>
            </a:r>
            <a:r>
              <a:rPr lang="en-US" altLang="en-US" sz="1500" baseline="-25000" dirty="0"/>
              <a:t>𝜈</a:t>
            </a:r>
            <a:r>
              <a:rPr lang="en-US" altLang="en-US" sz="1500" dirty="0"/>
              <a:t> </a:t>
            </a:r>
          </a:p>
          <a:p>
            <a:pPr lvl="1"/>
            <a:r>
              <a:rPr lang="en-US" altLang="en-US" sz="1500" dirty="0"/>
              <a:t>Diff. </a:t>
            </a:r>
            <a:r>
              <a:rPr lang="en-US" altLang="en-US" sz="1500" dirty="0" err="1"/>
              <a:t>xsec’s</a:t>
            </a:r>
            <a:r>
              <a:rPr lang="en-US" altLang="en-US" sz="1500" dirty="0"/>
              <a:t> and quark structure functions</a:t>
            </a:r>
          </a:p>
          <a:p>
            <a:pPr lvl="1"/>
            <a:r>
              <a:rPr lang="en-US" altLang="en-US" sz="1500" dirty="0"/>
              <a:t>Better neutral current measurements</a:t>
            </a:r>
          </a:p>
          <a:p>
            <a:pPr lvl="1"/>
            <a:r>
              <a:rPr lang="en-US" altLang="en-US" sz="1500" dirty="0"/>
              <a:t>Higher statistics dimuon studies</a:t>
            </a:r>
            <a:br>
              <a:rPr lang="en-US" altLang="en-US" sz="1500" dirty="0"/>
            </a:br>
            <a:endParaRPr lang="en-US" altLang="en-US" sz="1500" dirty="0"/>
          </a:p>
          <a:p>
            <a:r>
              <a:rPr lang="en-US" altLang="en-US" sz="1500" dirty="0"/>
              <a:t>Collaboration grew to include: </a:t>
            </a:r>
            <a:br>
              <a:rPr lang="en-US" altLang="en-US" sz="1500" dirty="0"/>
            </a:br>
            <a:r>
              <a:rPr lang="en-US" altLang="en-US" sz="1500" dirty="0"/>
              <a:t>Columbia, Chicago, Rockefeller and Rochester along with Caltech and </a:t>
            </a:r>
            <a:r>
              <a:rPr lang="en-US" altLang="en-US" sz="1500" dirty="0" err="1"/>
              <a:t>Fermilab</a:t>
            </a:r>
            <a:endParaRPr lang="en-US" altLang="en-US" sz="1500" b="1" dirty="0">
              <a:solidFill>
                <a:srgbClr val="FF0000"/>
              </a:solidFill>
            </a:endParaRPr>
          </a:p>
        </p:txBody>
      </p:sp>
      <p:sp>
        <p:nvSpPr>
          <p:cNvPr id="22531" name="TextBox 8">
            <a:extLst>
              <a:ext uri="{FF2B5EF4-FFF2-40B4-BE49-F238E27FC236}">
                <a16:creationId xmlns:a16="http://schemas.microsoft.com/office/drawing/2014/main" id="{FD29F5D9-FD78-5E4C-A407-378716C9F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1088" y="5816600"/>
            <a:ext cx="3883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90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i="1" dirty="0">
                <a:solidFill>
                  <a:srgbClr val="FF0000"/>
                </a:solidFill>
              </a:rPr>
              <a:t>Wesley joined Columbia in 1981 and began to work on E616.</a:t>
            </a:r>
          </a:p>
        </p:txBody>
      </p:sp>
      <p:sp>
        <p:nvSpPr>
          <p:cNvPr id="22533" name="Rectangle 13">
            <a:extLst>
              <a:ext uri="{FF2B5EF4-FFF2-40B4-BE49-F238E27FC236}">
                <a16:creationId xmlns:a16="http://schemas.microsoft.com/office/drawing/2014/main" id="{F7964049-F7E2-FF40-AED8-824FDF285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238" y="6324600"/>
            <a:ext cx="8350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dirty="0"/>
              <a:t>⇒ </a:t>
            </a:r>
            <a:r>
              <a:rPr lang="en-US" altLang="en-US" sz="2000" b="1" dirty="0">
                <a:solidFill>
                  <a:srgbClr val="FF0000"/>
                </a:solidFill>
              </a:rPr>
              <a:t>CCFR </a:t>
            </a:r>
            <a:r>
              <a:rPr lang="en-US" altLang="en-US" b="1" dirty="0">
                <a:solidFill>
                  <a:srgbClr val="FF0000"/>
                </a:solidFill>
              </a:rPr>
              <a:t> </a:t>
            </a:r>
            <a:r>
              <a:rPr lang="en-US" altLang="en-US" dirty="0">
                <a:solidFill>
                  <a:srgbClr val="FF0000"/>
                </a:solidFill>
              </a:rPr>
              <a:t>(Besides </a:t>
            </a:r>
            <a:r>
              <a:rPr lang="en-US" altLang="en-US" dirty="0" err="1">
                <a:solidFill>
                  <a:srgbClr val="FF0000"/>
                </a:solidFill>
              </a:rPr>
              <a:t>Fermilab</a:t>
            </a:r>
            <a:r>
              <a:rPr lang="en-US" altLang="en-US" dirty="0">
                <a:solidFill>
                  <a:srgbClr val="FF0000"/>
                </a:solidFill>
              </a:rPr>
              <a:t>  it appeared that only institutions starting with C’s or R’s were allowed)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C5AB11-F511-0743-A2D3-B4CD24D12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38200"/>
            <a:ext cx="5257800" cy="4896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115675</TotalTime>
  <Words>1447</Words>
  <Application>Microsoft Macintosh PowerPoint</Application>
  <PresentationFormat>On-screen Show (4:3)</PresentationFormat>
  <Paragraphs>250</Paragraphs>
  <Slides>36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굴림</vt:lpstr>
      <vt:lpstr>맑은 고딕</vt:lpstr>
      <vt:lpstr>Apple Chancery</vt:lpstr>
      <vt:lpstr>Arial</vt:lpstr>
      <vt:lpstr>Charter</vt:lpstr>
      <vt:lpstr>HG Mincho Light J</vt:lpstr>
      <vt:lpstr>StarSymbol</vt:lpstr>
      <vt:lpstr>Symbol</vt:lpstr>
      <vt:lpstr>Times New Roman</vt:lpstr>
      <vt:lpstr>Wingdings</vt:lpstr>
      <vt:lpstr>Default Design</vt:lpstr>
      <vt:lpstr>PowerPoint Presentation</vt:lpstr>
      <vt:lpstr>Biographical Overview</vt:lpstr>
      <vt:lpstr>Wesley’s First HEP Experiment</vt:lpstr>
      <vt:lpstr>Wesley’s First HEP Experiment</vt:lpstr>
      <vt:lpstr>Fermilab in 1977</vt:lpstr>
      <vt:lpstr>Timeline of CCFR Fermilab Neutrino Experiments  during the 70’s and 80’s</vt:lpstr>
      <vt:lpstr>Neutral Currents</vt:lpstr>
      <vt:lpstr>E-21 Caltech-Fermilab: The Start of the CCFR Program</vt:lpstr>
      <vt:lpstr>Next Step: Upgrade Detector and Beam ⇒  Lab E Detector for E616</vt:lpstr>
      <vt:lpstr>E616 Beam and Detector Layout</vt:lpstr>
      <vt:lpstr>E616 Neutral Current Measurement</vt:lpstr>
      <vt:lpstr>E616 Dimuon Results</vt:lpstr>
      <vt:lpstr>E701 at the Wonder Building</vt:lpstr>
      <vt:lpstr>E701 Experiment on a Fast Track</vt:lpstr>
      <vt:lpstr>E701 Oscillation Results</vt:lpstr>
      <vt:lpstr>Moving into the Tevatron Era – E744 / E770</vt:lpstr>
      <vt:lpstr>E770 Proposal Letter</vt:lpstr>
      <vt:lpstr>E744 / E770 Physics Program</vt:lpstr>
      <vt:lpstr>Many E744 / E770 Physics Publications</vt:lpstr>
      <vt:lpstr>Like-Sign Dimuon Puzzle</vt:lpstr>
      <vt:lpstr>𝛂_s and Structure Functions with CCFR</vt:lpstr>
      <vt:lpstr>Final Thoughts from Mike</vt:lpstr>
      <vt:lpstr>The HERA Era</vt:lpstr>
      <vt:lpstr>PowerPoint Presentation</vt:lpstr>
      <vt:lpstr>ZEUS</vt:lpstr>
      <vt:lpstr>PowerPoint Presentation</vt:lpstr>
      <vt:lpstr>ZEUS</vt:lpstr>
      <vt:lpstr>HERA Legacy</vt:lpstr>
      <vt:lpstr>LHC Era</vt:lpstr>
      <vt:lpstr>Large Hadron Collider</vt:lpstr>
      <vt:lpstr>PowerPoint Presentation</vt:lpstr>
      <vt:lpstr>CMS</vt:lpstr>
      <vt:lpstr>PowerPoint Presentation</vt:lpstr>
      <vt:lpstr>CMS – Physics Results from Wesley’s Group</vt:lpstr>
      <vt:lpstr>The Higgs Boson is Found</vt:lpstr>
      <vt:lpstr>Final Thoughts</vt:lpstr>
    </vt:vector>
  </TitlesOfParts>
  <Company>Columbia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NOW2004</dc:title>
  <dc:creator>Mike Shaevitz</dc:creator>
  <cp:lastModifiedBy>Microsoft Office User</cp:lastModifiedBy>
  <cp:revision>1016</cp:revision>
  <cp:lastPrinted>2017-10-19T20:55:08Z</cp:lastPrinted>
  <dcterms:created xsi:type="dcterms:W3CDTF">2004-04-30T21:23:43Z</dcterms:created>
  <dcterms:modified xsi:type="dcterms:W3CDTF">2019-08-30T17:08:13Z</dcterms:modified>
</cp:coreProperties>
</file>