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9"/>
  </p:notesMasterIdLst>
  <p:sldIdLst>
    <p:sldId id="256" r:id="rId2"/>
    <p:sldId id="642" r:id="rId3"/>
    <p:sldId id="292" r:id="rId4"/>
    <p:sldId id="883" r:id="rId5"/>
    <p:sldId id="259" r:id="rId6"/>
    <p:sldId id="451" r:id="rId7"/>
    <p:sldId id="349" r:id="rId8"/>
    <p:sldId id="348" r:id="rId9"/>
    <p:sldId id="887" r:id="rId10"/>
    <p:sldId id="885" r:id="rId11"/>
    <p:sldId id="351" r:id="rId12"/>
    <p:sldId id="889" r:id="rId13"/>
    <p:sldId id="643" r:id="rId14"/>
    <p:sldId id="279" r:id="rId15"/>
    <p:sldId id="601" r:id="rId16"/>
    <p:sldId id="644" r:id="rId17"/>
    <p:sldId id="886" r:id="rId18"/>
    <p:sldId id="261" r:id="rId19"/>
    <p:sldId id="347" r:id="rId20"/>
    <p:sldId id="345" r:id="rId21"/>
    <p:sldId id="346" r:id="rId22"/>
    <p:sldId id="892" r:id="rId23"/>
    <p:sldId id="898" r:id="rId24"/>
    <p:sldId id="294" r:id="rId25"/>
    <p:sldId id="342" r:id="rId26"/>
    <p:sldId id="899" r:id="rId27"/>
    <p:sldId id="274" r:id="rId28"/>
    <p:sldId id="896" r:id="rId29"/>
    <p:sldId id="461" r:id="rId30"/>
    <p:sldId id="343" r:id="rId31"/>
    <p:sldId id="344" r:id="rId32"/>
    <p:sldId id="270" r:id="rId33"/>
    <p:sldId id="894" r:id="rId34"/>
    <p:sldId id="890" r:id="rId35"/>
    <p:sldId id="897" r:id="rId36"/>
    <p:sldId id="884" r:id="rId37"/>
    <p:sldId id="901" r:id="rId38"/>
    <p:sldId id="902" r:id="rId39"/>
    <p:sldId id="903" r:id="rId40"/>
    <p:sldId id="611" r:id="rId41"/>
    <p:sldId id="266" r:id="rId42"/>
    <p:sldId id="263" r:id="rId43"/>
    <p:sldId id="264" r:id="rId44"/>
    <p:sldId id="895" r:id="rId45"/>
    <p:sldId id="888" r:id="rId46"/>
    <p:sldId id="350" r:id="rId47"/>
    <p:sldId id="891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2"/>
    <p:restoredTop sz="94683"/>
  </p:normalViewPr>
  <p:slideViewPr>
    <p:cSldViewPr snapToGrid="0" snapToObjects="1">
      <p:cViewPr varScale="1">
        <p:scale>
          <a:sx n="94" d="100"/>
          <a:sy n="94" d="100"/>
        </p:scale>
        <p:origin x="7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F233D-A829-5E45-BAAB-E30E0F980561}" type="datetimeFigureOut">
              <a:rPr lang="en-US" smtClean="0"/>
              <a:t>8/30/2019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44B4A-0C9C-BE49-A69C-8F10489FA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82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a trigger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4B4A-0C9C-BE49-A69C-8F10489FAC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37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Where was I? I think on a longer than expected hike…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4B4A-0C9C-BE49-A69C-8F10489FAC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45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a new generation of scientists and engineers!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421F288-9E6E-C249-8992-5E49F468272D}" type="datetime1">
              <a:rPr lang="en-US" smtClean="0"/>
              <a:t>8/30/2019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80AE51-32F4-6945-8704-36FC6FEB4AE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324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physicists talk about when then eat… How many miles has Wesley flow????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4B4A-0C9C-BE49-A69C-8F10489FAC5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37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Probably had 100s of pizza here. Wesley would program the GPS in his rental car to get around, which really wasn’t needed to get to places we visited ~100 times!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4B4A-0C9C-BE49-A69C-8F10489FAC5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10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Hurricanes too!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4B4A-0C9C-BE49-A69C-8F10489FAC5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09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first and only SDC meeting was in 1993, with Wesley running a trigger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4B4A-0C9C-BE49-A69C-8F10489FAC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189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76963" cy="3475037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84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76963" cy="3475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HLT rate is increase since Run 1, factor</a:t>
            </a:r>
            <a:r>
              <a:rPr lang="en-US" baseline="0" dirty="0"/>
              <a:t> 2 increase in </a:t>
            </a:r>
            <a:r>
              <a:rPr lang="en-US" baseline="0" dirty="0" err="1"/>
              <a:t>lumi</a:t>
            </a:r>
            <a:r>
              <a:rPr lang="en-US" baseline="0" dirty="0"/>
              <a:t>, and from </a:t>
            </a:r>
            <a:r>
              <a:rPr lang="en-US" baseline="0" dirty="0" err="1"/>
              <a:t>sqrt</a:t>
            </a:r>
            <a:r>
              <a:rPr lang="en-US" baseline="0" dirty="0"/>
              <a:t>(s)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4A986F2-2300-5540-A0B7-A25B708B8E55}" type="datetime1">
              <a:rPr lang="en-US" smtClean="0"/>
              <a:t>8/30/2019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C9279D-0FB1-5C41-9B4D-4EDA82D5596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27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be achieved 22 years later!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4B4A-0C9C-BE49-A69C-8F10489FAC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91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Acronyms…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4B4A-0C9C-BE49-A69C-8F10489FAC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06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much for guideline of 1 slide per minute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144B4A-0C9C-BE49-A69C-8F10489FAC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79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:a16="http://schemas.microsoft.com/office/drawing/2014/main" id="{478A0682-F80D-E443-821C-1CF7A1BEB67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80EF99C-A032-9843-BAE8-0B1C365A9B66}" type="datetime1">
              <a:rPr lang="en-US" altLang="en-US"/>
              <a:pPr/>
              <a:t>8/30/2019</a:t>
            </a:fld>
            <a:endParaRPr lang="en-US" alt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666CCC26-660B-CB49-9101-57CC95563A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AFCA2F-7AF6-BE41-A8F6-3957E8C4A177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3391490" name="Rectangle 2">
            <a:extLst>
              <a:ext uri="{FF2B5EF4-FFF2-40B4-BE49-F238E27FC236}">
                <a16:creationId xmlns:a16="http://schemas.microsoft.com/office/drawing/2014/main" id="{47401882-1F9F-8045-9537-D9E06607EB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1491" name="Rectangle 3">
            <a:extLst>
              <a:ext uri="{FF2B5EF4-FFF2-40B4-BE49-F238E27FC236}">
                <a16:creationId xmlns:a16="http://schemas.microsoft.com/office/drawing/2014/main" id="{4F83391C-7BCD-1C42-9BCC-2E5691EF59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918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1A38DE5-7651-E046-91AE-C368C203B6C7}" type="datetime1">
              <a:rPr lang="en-US" smtClean="0"/>
              <a:pPr/>
              <a:t>8/30/2019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C9279D-0FB1-5C41-9B4D-4EDA82D5596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7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6051" y="152400"/>
            <a:ext cx="10471149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06400" y="914400"/>
            <a:ext cx="11480800" cy="5562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6400" y="6557977"/>
            <a:ext cx="1727200" cy="2063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WESLEY FEST   AUG. 30, 2019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35200" y="6535739"/>
            <a:ext cx="56896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Darin Acosta,   University of Florida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6000" y="6553200"/>
            <a:ext cx="711200" cy="228600"/>
          </a:xfrm>
        </p:spPr>
        <p:txBody>
          <a:bodyPr/>
          <a:lstStyle>
            <a:lvl1pPr>
              <a:defRPr/>
            </a:lvl1pPr>
          </a:lstStyle>
          <a:p>
            <a:fld id="{EF514A5C-0A0C-EB4B-9261-64728832D8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9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66A1EC-3F6A-E34D-BE32-B60F8AE588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457" y="629809"/>
            <a:ext cx="683872" cy="6919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886" y="135193"/>
            <a:ext cx="8792235" cy="11057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7886" y="1240971"/>
            <a:ext cx="9639525" cy="51909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56921" y="6431917"/>
            <a:ext cx="2743200" cy="365125"/>
          </a:xfrm>
        </p:spPr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1411" y="6431916"/>
            <a:ext cx="6239309" cy="365125"/>
          </a:xfrm>
        </p:spPr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6321" y="6431915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C9ACE4-2A88-1A43-8951-11A6F29790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6321" y="116205"/>
            <a:ext cx="683872" cy="6197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6C1F1B-76D9-AF4E-903A-D33E867DB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474" y="631487"/>
            <a:ext cx="683872" cy="6919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886" y="217779"/>
            <a:ext cx="8792235" cy="94052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456921" y="6431917"/>
            <a:ext cx="2743200" cy="365125"/>
          </a:xfrm>
        </p:spPr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41411" y="6431916"/>
            <a:ext cx="6239309" cy="365125"/>
          </a:xfrm>
        </p:spPr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6321" y="6431915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619D70-6E7B-5948-9874-89F74E3D14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6321" y="116205"/>
            <a:ext cx="683872" cy="6197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56089-9EC7-794C-A5DB-7DAAAE0B8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TriggeRs</a:t>
            </a:r>
            <a:r>
              <a:rPr lang="en-US" dirty="0"/>
              <a:t> for Hadron Collider Physics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B62FC-6BEE-9A49-A68C-A97AA9D978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Darin Acosta</a:t>
            </a:r>
          </a:p>
          <a:p>
            <a:r>
              <a:rPr lang="en-US" dirty="0"/>
              <a:t>University of Florida ( Go Gators ! 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C3EEA9-CAD0-3849-A211-50AC60B90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594" y="4711700"/>
            <a:ext cx="1809749" cy="10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9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E71AB8-5DD1-D34D-BAFB-C38835C3F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ZEUS Calorimeter First Level Trigger (CFLT)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40B4BF-6FBA-EB4F-B78F-10541871D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 Wisconsin, Argonne effort</a:t>
            </a:r>
          </a:p>
          <a:p>
            <a:r>
              <a:rPr lang="en-US" dirty="0"/>
              <a:t>Processes 896 trigger towers (from </a:t>
            </a:r>
            <a:r>
              <a:rPr lang="en-US" dirty="0" err="1"/>
              <a:t>calo</a:t>
            </a:r>
            <a:r>
              <a:rPr lang="en-US" dirty="0"/>
              <a:t> PMT signals) in 16 regions (and VME crates) of 7x8 towers</a:t>
            </a:r>
          </a:p>
          <a:p>
            <a:pPr lvl="1"/>
            <a:r>
              <a:rPr lang="en-US" dirty="0"/>
              <a:t>Each crate has 14 Trigger Encoder cards (digitizes </a:t>
            </a:r>
            <a:r>
              <a:rPr lang="en-US" dirty="0" err="1"/>
              <a:t>calo</a:t>
            </a:r>
            <a:r>
              <a:rPr lang="en-US" dirty="0"/>
              <a:t> data) </a:t>
            </a:r>
            <a:br>
              <a:rPr lang="en-US" dirty="0"/>
            </a:br>
            <a:r>
              <a:rPr lang="en-US" dirty="0"/>
              <a:t>and 2 Trigger Adder cards to perform sums</a:t>
            </a:r>
          </a:p>
          <a:p>
            <a:r>
              <a:rPr lang="en-US" dirty="0"/>
              <a:t>Determines the total, transverse, and missing transverse energy, and identifies isolated electrons and muons(!), and sums energies in programmable subregions. </a:t>
            </a:r>
          </a:p>
          <a:p>
            <a:pPr lvl="1"/>
            <a:r>
              <a:rPr lang="en-US" dirty="0"/>
              <a:t>The Calorimeter Trigger essentially IS the Level-1 trigger, since no dedicated muon trigger</a:t>
            </a:r>
          </a:p>
          <a:p>
            <a:pPr lvl="2"/>
            <a:r>
              <a:rPr lang="en-US" dirty="0"/>
              <a:t>Thankfully a MIP trigger is enough, as background rates at HERA are low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F7199-8E99-B246-83EB-90B19439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895C6-8995-6A49-AD87-C9162E412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8076C-B8FB-D141-8151-DB6B77D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B782D-FCE6-3045-AB83-A7EA2321C79D}"/>
              </a:ext>
            </a:extLst>
          </p:cNvPr>
          <p:cNvSpPr txBox="1"/>
          <p:nvPr/>
        </p:nvSpPr>
        <p:spPr>
          <a:xfrm>
            <a:off x="8072197" y="875846"/>
            <a:ext cx="2975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NIM A360 (1995) 322</a:t>
            </a:r>
          </a:p>
        </p:txBody>
      </p:sp>
    </p:spTree>
    <p:extLst>
      <p:ext uri="{BB962C8B-B14F-4D97-AF65-F5344CB8AC3E}">
        <p14:creationId xmlns:p14="http://schemas.microsoft.com/office/powerpoint/2010/main" val="3179992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9F295-0CD6-D443-A8A6-463CAB47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ZEUS Fast Clear, a “Level-1.5”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CDA6E-1AE9-8142-A29C-79593CE64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886" y="1240971"/>
            <a:ext cx="8460597" cy="519094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Developed by OSU</a:t>
            </a:r>
          </a:p>
          <a:p>
            <a:r>
              <a:rPr lang="en-US" dirty="0"/>
              <a:t>Cluster finder for </a:t>
            </a:r>
            <a:r>
              <a:rPr lang="en-US" dirty="0">
                <a:solidFill>
                  <a:srgbClr val="FF0000"/>
                </a:solidFill>
              </a:rPr>
              <a:t>electrons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jets</a:t>
            </a:r>
          </a:p>
          <a:p>
            <a:r>
              <a:rPr lang="en-US" dirty="0"/>
              <a:t>The Fast Clear processed the calorimeter </a:t>
            </a:r>
            <a:br>
              <a:rPr lang="en-US" dirty="0"/>
            </a:br>
            <a:r>
              <a:rPr lang="en-US" dirty="0"/>
              <a:t>trigger data from the Wisconsin electronics </a:t>
            </a:r>
            <a:br>
              <a:rPr lang="en-US" dirty="0"/>
            </a:br>
            <a:r>
              <a:rPr lang="en-US" dirty="0"/>
              <a:t>during the time the DAQ data were being </a:t>
            </a:r>
            <a:br>
              <a:rPr lang="en-US" dirty="0"/>
            </a:br>
            <a:r>
              <a:rPr lang="en-US" dirty="0"/>
              <a:t>digitized. </a:t>
            </a:r>
          </a:p>
          <a:p>
            <a:pPr lvl="1"/>
            <a:r>
              <a:rPr lang="en-US" dirty="0"/>
              <a:t> Larger 15 </a:t>
            </a:r>
            <a:r>
              <a:rPr lang="el-GR" dirty="0"/>
              <a:t>μ</a:t>
            </a:r>
            <a:r>
              <a:rPr lang="en-US" dirty="0"/>
              <a:t>s  latency for processing</a:t>
            </a:r>
          </a:p>
          <a:p>
            <a:pPr lvl="1"/>
            <a:r>
              <a:rPr lang="en-US" dirty="0"/>
              <a:t>The Fast Clear would abort the detector digitization to reduce the rate of data going to the second level global trigger.</a:t>
            </a:r>
          </a:p>
          <a:p>
            <a:r>
              <a:rPr lang="en-US" dirty="0"/>
              <a:t>In addition to clustering, Fast Clear calculated </a:t>
            </a:r>
            <a:r>
              <a:rPr lang="en-US" dirty="0">
                <a:solidFill>
                  <a:srgbClr val="FF0000"/>
                </a:solidFill>
              </a:rPr>
              <a:t>E-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z</a:t>
            </a:r>
            <a:r>
              <a:rPr lang="en-US" dirty="0"/>
              <a:t> from the calorimeter data, and used it to reduce the rate of Neutral Current triggers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DD981-64AD-DA40-BB71-55F034697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BF2B9-2CBA-654B-81D6-637ECF4E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23043-0024-8E4F-990C-1B6F5D7DF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 descr="D:\zeustalk\crates.gif">
            <a:extLst>
              <a:ext uri="{FF2B5EF4-FFF2-40B4-BE49-F238E27FC236}">
                <a16:creationId xmlns:a16="http://schemas.microsoft.com/office/drawing/2014/main" id="{1E0AE775-B0C3-B44D-B73B-131775E0890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9202" y="941208"/>
            <a:ext cx="2743200" cy="3235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9437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B1B33BD-A153-4040-B49E-1E61BFDB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CMS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73BCD-2D3E-324B-A890-8568AE392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E6B3A-5247-5B4C-ABD2-34BF128D3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BE168-DC8F-9E47-9474-47D37B26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 descr="cmsIMG_8948b.jpg">
            <a:extLst>
              <a:ext uri="{FF2B5EF4-FFF2-40B4-BE49-F238E27FC236}">
                <a16:creationId xmlns:a16="http://schemas.microsoft.com/office/drawing/2014/main" id="{32AB1733-8056-C648-8149-DE0A512428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420" y="1065369"/>
            <a:ext cx="7572341" cy="536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48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090A592-FDEA-F845-A35A-30B0D5A0D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CMS Level-1 Trigger, TDR 2000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7A371-34BE-9840-9351-2B77D4D323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9448" y="6431917"/>
            <a:ext cx="2743200" cy="365125"/>
          </a:xfrm>
        </p:spPr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07747-7955-DC43-8974-58597E420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A2C30-6BB2-7848-A386-285325CF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48848" y="6431915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F364FF-5E8C-B841-976E-E811544B9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96" y="1158305"/>
            <a:ext cx="3769851" cy="5638735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C617840-691F-EC44-B424-7FF40E34806B}"/>
              </a:ext>
            </a:extLst>
          </p:cNvPr>
          <p:cNvSpPr/>
          <p:nvPr/>
        </p:nvSpPr>
        <p:spPr>
          <a:xfrm>
            <a:off x="146582" y="2322293"/>
            <a:ext cx="2869324" cy="1655379"/>
          </a:xfrm>
          <a:prstGeom prst="wedgeRoundRectCallout">
            <a:avLst>
              <a:gd name="adj1" fmla="val 62978"/>
              <a:gd name="adj2" fmla="val 88513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Simulation results  obtained using the first C++ framework of CMS: “ORCA”.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3FEF4-F7DB-BA4B-8C8A-06BA41F58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010" y="1158304"/>
            <a:ext cx="3920711" cy="5638736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5DA72CAB-E5BF-9545-9FDB-9F0A7206B2CF}"/>
              </a:ext>
            </a:extLst>
          </p:cNvPr>
          <p:cNvSpPr/>
          <p:nvPr/>
        </p:nvSpPr>
        <p:spPr>
          <a:xfrm>
            <a:off x="329764" y="5141660"/>
            <a:ext cx="2869324" cy="857851"/>
          </a:xfrm>
          <a:prstGeom prst="wedgeRoundRectCallout">
            <a:avLst>
              <a:gd name="adj1" fmla="val 209335"/>
              <a:gd name="adj2" fmla="val 4706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bg1"/>
                </a:solidFill>
              </a:rPr>
              <a:t>Revised in 2002 in DAQ/HLT TDR</a:t>
            </a:r>
          </a:p>
        </p:txBody>
      </p:sp>
    </p:spTree>
    <p:extLst>
      <p:ext uri="{BB962C8B-B14F-4D97-AF65-F5344CB8AC3E}">
        <p14:creationId xmlns:p14="http://schemas.microsoft.com/office/powerpoint/2010/main" val="342472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Trigger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7415" y="1240969"/>
            <a:ext cx="6791957" cy="4768455"/>
          </a:xfrm>
        </p:spPr>
        <p:txBody>
          <a:bodyPr>
            <a:normAutofit/>
          </a:bodyPr>
          <a:lstStyle/>
          <a:p>
            <a:r>
              <a:rPr lang="en-US" dirty="0"/>
              <a:t>Only two levels*: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Level-1</a:t>
            </a:r>
            <a:r>
              <a:rPr lang="en-US" dirty="0"/>
              <a:t>: custom electronics to reduce the data from a collision rate of </a:t>
            </a:r>
            <a:r>
              <a:rPr lang="en-US" dirty="0">
                <a:solidFill>
                  <a:srgbClr val="FF0000"/>
                </a:solidFill>
              </a:rPr>
              <a:t>40 MHz to no more than 100 kHz </a:t>
            </a:r>
            <a:r>
              <a:rPr lang="en-US" dirty="0"/>
              <a:t>for the detector readout electronics, with only a 4 </a:t>
            </a:r>
            <a:r>
              <a:rPr lang="en-US" dirty="0" err="1"/>
              <a:t>μs</a:t>
            </a:r>
            <a:r>
              <a:rPr lang="en-US" dirty="0"/>
              <a:t> latency (buffer depth)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High Level Trigger (HLT)</a:t>
            </a:r>
            <a:r>
              <a:rPr lang="en-US" dirty="0"/>
              <a:t>: event filter farm comprised of commercial CPUs running software to further reduce event rate to storage to an average of </a:t>
            </a:r>
            <a:r>
              <a:rPr lang="en-US" dirty="0">
                <a:solidFill>
                  <a:srgbClr val="FF0000"/>
                </a:solidFill>
              </a:rPr>
              <a:t>~1kHz </a:t>
            </a:r>
            <a:r>
              <a:rPr lang="en-US" dirty="0"/>
              <a:t>(for LHC Run 2)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E711-0A29-B749-9EE7-BFDC0475DBB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313" y="1306380"/>
            <a:ext cx="3127172" cy="444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09395" y="5328887"/>
            <a:ext cx="93262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j-lt"/>
              </a:rPr>
              <a:t>1 kHz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85313" y="1494185"/>
            <a:ext cx="10287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+mj-lt"/>
              </a:rPr>
              <a:t>40 MHz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9833" y="5751380"/>
            <a:ext cx="950146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>
                <a:latin typeface="Comic Sans MS"/>
              </a:rPr>
              <a:t>*CMS was a leader in adopting a powerful HLT.</a:t>
            </a:r>
          </a:p>
        </p:txBody>
      </p:sp>
    </p:spTree>
    <p:extLst>
      <p:ext uri="{BB962C8B-B14F-4D97-AF65-F5344CB8AC3E}">
        <p14:creationId xmlns:p14="http://schemas.microsoft.com/office/powerpoint/2010/main" val="537891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</a:p>
        </p:txBody>
      </p:sp>
      <p:sp>
        <p:nvSpPr>
          <p:cNvPr id="5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</a:p>
        </p:txBody>
      </p:sp>
      <p:sp>
        <p:nvSpPr>
          <p:cNvPr id="5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3D560-779B-414D-8842-4AA5D9EA9AC3}" type="slidenum">
              <a:rPr lang="en-US"/>
              <a:pPr/>
              <a:t>15</a:t>
            </a:fld>
            <a:endParaRPr lang="en-US"/>
          </a:p>
        </p:txBody>
      </p:sp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 Trigger Comparisons</a:t>
            </a:r>
          </a:p>
        </p:txBody>
      </p:sp>
      <p:graphicFrame>
        <p:nvGraphicFramePr>
          <p:cNvPr id="1061940" name="Group 5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642650544"/>
              </p:ext>
            </p:extLst>
          </p:nvPr>
        </p:nvGraphicFramePr>
        <p:xfrm>
          <a:off x="930166" y="914402"/>
          <a:ext cx="10471148" cy="5468314"/>
        </p:xfrm>
        <a:graphic>
          <a:graphicData uri="http://schemas.openxmlformats.org/drawingml/2006/table">
            <a:tbl>
              <a:tblPr/>
              <a:tblGrid>
                <a:gridCol w="4011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9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9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66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endParaRPr kumimoji="1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2767" marR="122767" marT="46039" marB="4603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Tevatron</a:t>
                      </a:r>
                      <a:r>
                        <a:rPr kumimoji="1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/ CDF (2004)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LHC / CMS (2018)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43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Beam Energy</a:t>
                      </a:r>
                    </a:p>
                  </a:txBody>
                  <a:tcPr marL="122767" marR="122767" marT="46039" marB="4603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 TeV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6.5 </a:t>
                      </a:r>
                      <a:r>
                        <a:rPr kumimoji="1" lang="en-US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TeV</a:t>
                      </a:r>
                      <a:endParaRPr kumimoji="1" 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3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Inst. Lumi. (cm</a:t>
                      </a:r>
                      <a:r>
                        <a:rPr kumimoji="1" 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-2</a:t>
                      </a:r>
                      <a:r>
                        <a:rPr kumimoji="1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</a:t>
                      </a:r>
                      <a:r>
                        <a:rPr kumimoji="1" lang="en-US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-1</a:t>
                      </a:r>
                      <a:r>
                        <a:rPr kumimoji="1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)</a:t>
                      </a:r>
                    </a:p>
                  </a:txBody>
                  <a:tcPr marL="122767" marR="122767" marT="46039" marB="4603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</a:t>
                      </a:r>
                      <a:r>
                        <a:rPr kumimoji="1" lang="en-US" sz="19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32</a:t>
                      </a:r>
                      <a:endParaRPr kumimoji="1" lang="en-US" sz="1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2x10</a:t>
                      </a:r>
                      <a:r>
                        <a:rPr kumimoji="1" lang="en-US" sz="19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34</a:t>
                      </a:r>
                      <a:endParaRPr kumimoji="1" lang="en-US" sz="1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6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Bunch </a:t>
                      </a:r>
                      <a:r>
                        <a:rPr kumimoji="1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xing</a:t>
                      </a:r>
                      <a:r>
                        <a:rPr kumimoji="1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</a:t>
                      </a:r>
                      <a:r>
                        <a:rPr kumimoji="1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freq</a:t>
                      </a:r>
                      <a:r>
                        <a:rPr kumimoji="1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 / Time spacing</a:t>
                      </a:r>
                    </a:p>
                  </a:txBody>
                  <a:tcPr marL="122767" marR="122767" marT="46039" marB="4603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2.5 MHz / 400 ns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40 MHz / 25 ns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3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L1 pipelined ?</a:t>
                      </a:r>
                    </a:p>
                  </a:txBody>
                  <a:tcPr marL="122767" marR="122767" marT="46039" marB="4603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No (Run 1)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Yes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3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L1 output rate</a:t>
                      </a:r>
                    </a:p>
                  </a:txBody>
                  <a:tcPr marL="122767" marR="122767" marT="46039" marB="4603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25 kHz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100 kHz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3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L2 output / HLT input</a:t>
                      </a:r>
                    </a:p>
                  </a:txBody>
                  <a:tcPr marL="122767" marR="122767" marT="46039" marB="4603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400 Hz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100 kHz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43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L3 output rate</a:t>
                      </a:r>
                    </a:p>
                  </a:txBody>
                  <a:tcPr marL="122767" marR="122767" marT="46039" marB="4603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90 Hz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1000 Hz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43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Event size</a:t>
                      </a:r>
                    </a:p>
                  </a:txBody>
                  <a:tcPr marL="122767" marR="122767" marT="46039" marB="4603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0.2 MB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 MB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43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Filter Farm</a:t>
                      </a:r>
                    </a:p>
                  </a:txBody>
                  <a:tcPr marL="122767" marR="122767" marT="46039" marB="46039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250 CPUs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50000"/>
                        <a:buFont typeface="Zapf Dingbats" charset="0"/>
                        <a:buNone/>
                        <a:tabLst>
                          <a:tab pos="1616075" algn="l"/>
                        </a:tabLst>
                      </a:pPr>
                      <a:r>
                        <a:rPr kumimoji="1" 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O(10 000) CPUs</a:t>
                      </a:r>
                    </a:p>
                  </a:txBody>
                  <a:tcPr marL="122767" marR="122767" marT="46039" marB="460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364801" y="2249408"/>
            <a:ext cx="886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200X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36758" y="2820186"/>
            <a:ext cx="886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 16X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76761" y="4008367"/>
            <a:ext cx="886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+mj-lt"/>
              </a:rPr>
              <a:t> 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4X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90091" y="4571096"/>
            <a:ext cx="886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250X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90094" y="5025271"/>
            <a:ext cx="886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10X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50675" y="5582639"/>
            <a:ext cx="886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8000"/>
                </a:solidFill>
                <a:latin typeface="+mj-lt"/>
              </a:rPr>
              <a:t> 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5X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62037" y="6044163"/>
            <a:ext cx="8864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40X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1F3CF1-7B27-F348-AFA5-7402686B159F}"/>
              </a:ext>
            </a:extLst>
          </p:cNvPr>
          <p:cNvSpPr txBox="1"/>
          <p:nvPr/>
        </p:nvSpPr>
        <p:spPr>
          <a:xfrm>
            <a:off x="8624626" y="189066"/>
            <a:ext cx="290697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One to two orders of magnitude increase</a:t>
            </a:r>
          </a:p>
        </p:txBody>
      </p:sp>
    </p:spTree>
    <p:extLst>
      <p:ext uri="{BB962C8B-B14F-4D97-AF65-F5344CB8AC3E}">
        <p14:creationId xmlns:p14="http://schemas.microsoft.com/office/powerpoint/2010/main" val="1087761839"/>
      </p:ext>
    </p:extLst>
  </p:cSld>
  <p:clrMapOvr>
    <a:masterClrMapping/>
  </p:clrMapOvr>
  <p:transition advTm="54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  <p:bldP spid="14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C89A2B1-DA88-A249-A37E-23517F2E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CMS L1 Trigger Architecture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D7916-78AF-394F-8204-52D985CA0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FD5B0-BF51-6E46-AAC0-5652C4AB5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A2789-8CCD-884B-A142-283CD33A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844B26-908B-394D-BD95-1E13617C1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886" y="1158305"/>
            <a:ext cx="6755642" cy="48029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4D1C5B-1442-D648-9FA1-87C81AAA6B1B}"/>
              </a:ext>
            </a:extLst>
          </p:cNvPr>
          <p:cNvSpPr txBox="1"/>
          <p:nvPr/>
        </p:nvSpPr>
        <p:spPr>
          <a:xfrm>
            <a:off x="8355680" y="1666955"/>
            <a:ext cx="33573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But one major missing ingredient</a:t>
            </a:r>
            <a:r>
              <a:rPr lang="en-US" sz="2400" b="1" dirty="0"/>
              <a:t>: no inner tracking at L1.</a:t>
            </a:r>
          </a:p>
          <a:p>
            <a:r>
              <a:rPr lang="en-US" sz="2400" b="1" dirty="0"/>
              <a:t>Makes trigger job that much harder compared to earlier experiments. </a:t>
            </a:r>
          </a:p>
          <a:p>
            <a:r>
              <a:rPr lang="en-US" sz="2400" b="1" dirty="0"/>
              <a:t>e.g. Muon momentum must be measured in the magnet yoke. </a:t>
            </a:r>
            <a:br>
              <a:rPr lang="en-US" sz="2400" b="1" dirty="0"/>
            </a:br>
            <a:r>
              <a:rPr lang="en-US" sz="2400" b="1" dirty="0"/>
              <a:t>No electron/photon discrimination.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47DDB70-F4F7-554E-9DC0-813CFBB8874A}"/>
              </a:ext>
            </a:extLst>
          </p:cNvPr>
          <p:cNvSpPr/>
          <p:nvPr/>
        </p:nvSpPr>
        <p:spPr>
          <a:xfrm>
            <a:off x="2838734" y="2388358"/>
            <a:ext cx="1583141" cy="104064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D92C8C-C629-A74E-BCD9-EDF71FDB3AB1}"/>
              </a:ext>
            </a:extLst>
          </p:cNvPr>
          <p:cNvSpPr txBox="1"/>
          <p:nvPr/>
        </p:nvSpPr>
        <p:spPr>
          <a:xfrm>
            <a:off x="1407886" y="1963367"/>
            <a:ext cx="1897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UW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“RCT” </a:t>
            </a: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Effort</a:t>
            </a:r>
          </a:p>
        </p:txBody>
      </p:sp>
    </p:spTree>
    <p:extLst>
      <p:ext uri="{BB962C8B-B14F-4D97-AF65-F5344CB8AC3E}">
        <p14:creationId xmlns:p14="http://schemas.microsoft.com/office/powerpoint/2010/main" val="258181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7F3CF-0C08-334E-80D9-D08AD0A1D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Silicon Tracking to be Added for HLLHC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06CFC-93D3-1442-B597-BBC201ED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CC313D-BBD4-1A4B-BAFD-154B37364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071DB-1983-DB4D-A731-40CB109A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6A714B-CCBB-2145-8668-5DF507AF6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99" y="969119"/>
            <a:ext cx="5046563" cy="3768537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0191ECD9-2BD6-1641-88F7-8779B8262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239" y="2652502"/>
            <a:ext cx="5046563" cy="37794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7A274C-14C9-5843-9C9C-689F8538EE1D}"/>
              </a:ext>
            </a:extLst>
          </p:cNvPr>
          <p:cNvSpPr txBox="1"/>
          <p:nvPr/>
        </p:nvSpPr>
        <p:spPr>
          <a:xfrm>
            <a:off x="6305239" y="1482207"/>
            <a:ext cx="5465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Wesley was already thinking about addressing this limitation as early as 2004</a:t>
            </a:r>
          </a:p>
        </p:txBody>
      </p:sp>
    </p:spTree>
    <p:extLst>
      <p:ext uri="{BB962C8B-B14F-4D97-AF65-F5344CB8AC3E}">
        <p14:creationId xmlns:p14="http://schemas.microsoft.com/office/powerpoint/2010/main" val="426762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3D58-7649-7B44-81E3-709509E4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Wesley Was the CMS L1 Trigger Manager since The Earliest Days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B0CEF1-9133-EA43-A7CC-573C1FCE0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E8A1D7-91B9-594D-9D2D-DAE719C28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994AD-70BF-D14D-B80E-64C508C5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86849-6FA0-334C-8D89-F0B9F0FFB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1" y="1106543"/>
            <a:ext cx="7687110" cy="5751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4C95E-C8AD-1046-BF88-34D7F7F9D0EB}"/>
              </a:ext>
            </a:extLst>
          </p:cNvPr>
          <p:cNvSpPr txBox="1"/>
          <p:nvPr/>
        </p:nvSpPr>
        <p:spPr>
          <a:xfrm>
            <a:off x="8863157" y="1449400"/>
            <a:ext cx="2826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Links to meetings still valid even after 24 years!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CC8D30-4CF5-9742-AD91-F871EB4E3BBC}"/>
              </a:ext>
            </a:extLst>
          </p:cNvPr>
          <p:cNvCxnSpPr>
            <a:stCxn id="8" idx="1"/>
          </p:cNvCxnSpPr>
          <p:nvPr/>
        </p:nvCxnSpPr>
        <p:spPr>
          <a:xfrm flipH="1" flipV="1">
            <a:off x="5080867" y="1532530"/>
            <a:ext cx="3782290" cy="2708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150445B4-3735-664C-99E6-46F51CADD4D1}"/>
              </a:ext>
            </a:extLst>
          </p:cNvPr>
          <p:cNvSpPr/>
          <p:nvPr/>
        </p:nvSpPr>
        <p:spPr>
          <a:xfrm>
            <a:off x="817418" y="3144982"/>
            <a:ext cx="4127410" cy="4987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02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7E490-7DB3-0341-8F6F-B6B7D66B4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886" y="217779"/>
            <a:ext cx="8792235" cy="940526"/>
          </a:xfrm>
        </p:spPr>
        <p:txBody>
          <a:bodyPr>
            <a:normAutofit fontScale="90000"/>
          </a:bodyPr>
          <a:lstStyle/>
          <a:p>
            <a:r>
              <a:rPr lang="en-US" dirty="0"/>
              <a:t>I Joined The </a:t>
            </a:r>
            <a:r>
              <a:rPr lang="en-US"/>
              <a:t>Project </a:t>
            </a:r>
            <a:br>
              <a:rPr lang="en-US"/>
            </a:br>
            <a:r>
              <a:rPr lang="en-US"/>
              <a:t>in </a:t>
            </a:r>
            <a:r>
              <a:rPr lang="en-US" dirty="0"/>
              <a:t>1998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E87E64-D81E-4B4E-A376-E498B5CB3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CDEB9-EBCF-AB41-9882-212EDB2D7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C2908-27C4-6241-9E34-5037FE2A2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B8A02-3FD4-4845-AA58-E006E36B9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503" y="105955"/>
            <a:ext cx="3882279" cy="68580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6476FE9F-9A7E-FD45-AFA7-7D5C52228C31}"/>
              </a:ext>
            </a:extLst>
          </p:cNvPr>
          <p:cNvSpPr/>
          <p:nvPr/>
        </p:nvSpPr>
        <p:spPr>
          <a:xfrm>
            <a:off x="5333309" y="5347854"/>
            <a:ext cx="775855" cy="4017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9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54954-19AB-8B41-84ED-88E0FD06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886" y="217779"/>
            <a:ext cx="9087242" cy="940526"/>
          </a:xfrm>
        </p:spPr>
        <p:txBody>
          <a:bodyPr>
            <a:normAutofit fontScale="90000"/>
          </a:bodyPr>
          <a:lstStyle/>
          <a:p>
            <a:r>
              <a:rPr lang="en-US" dirty="0"/>
              <a:t>Hadron Collider Cross Sections &amp; Rates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9A569-3281-2F48-903B-8FD99380B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2A31E-76DD-0D4B-8136-8D6A173D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Darin Acosta,   University of Florida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093A5-0BEF-314E-8225-88AEB788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716C0-76B7-FE44-99BD-D4312132B0A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F81CFB-71B5-8B4A-89FD-8EE47F152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39" y="914405"/>
            <a:ext cx="4557195" cy="56182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192026-596A-EE4B-9C04-64D242280F83}"/>
              </a:ext>
            </a:extLst>
          </p:cNvPr>
          <p:cNvSpPr txBox="1"/>
          <p:nvPr/>
        </p:nvSpPr>
        <p:spPr>
          <a:xfrm>
            <a:off x="5860461" y="1391128"/>
            <a:ext cx="5353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 Total collision rate: 2 GHz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C99A6B-23C4-1146-8425-DDBEE69DA4A5}"/>
              </a:ext>
            </a:extLst>
          </p:cNvPr>
          <p:cNvSpPr txBox="1"/>
          <p:nvPr/>
        </p:nvSpPr>
        <p:spPr>
          <a:xfrm>
            <a:off x="7370920" y="932202"/>
            <a:ext cx="4768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399"/>
                </a:solidFill>
              </a:rPr>
              <a:t>for L =2  x 10</a:t>
            </a:r>
            <a:r>
              <a:rPr lang="en-US" sz="2400" baseline="30000" dirty="0">
                <a:solidFill>
                  <a:srgbClr val="003399"/>
                </a:solidFill>
              </a:rPr>
              <a:t>34</a:t>
            </a:r>
            <a:r>
              <a:rPr lang="en-US" sz="2400" dirty="0">
                <a:solidFill>
                  <a:srgbClr val="003399"/>
                </a:solidFill>
              </a:rPr>
              <a:t> Hz/cm</a:t>
            </a:r>
            <a:r>
              <a:rPr lang="en-US" sz="2400" baseline="30000" dirty="0">
                <a:solidFill>
                  <a:srgbClr val="003399"/>
                </a:solidFill>
              </a:rPr>
              <a:t>2</a:t>
            </a:r>
            <a:r>
              <a:rPr lang="en-US" sz="2400" dirty="0">
                <a:solidFill>
                  <a:srgbClr val="003399"/>
                </a:solidFill>
                <a:latin typeface="Comic Sans M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47732-217D-8744-AE68-C7BACA077465}"/>
              </a:ext>
            </a:extLst>
          </p:cNvPr>
          <p:cNvSpPr txBox="1"/>
          <p:nvPr/>
        </p:nvSpPr>
        <p:spPr>
          <a:xfrm>
            <a:off x="5860462" y="4140768"/>
            <a:ext cx="5353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sym typeface="Wingdings" pitchFamily="2" charset="2"/>
              </a:rPr>
              <a:t> Higgs boson rate: 1 Hz</a:t>
            </a:r>
            <a:endParaRPr lang="en-US" sz="24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E35579-86CF-FF4C-B565-D4AF917EA430}"/>
              </a:ext>
            </a:extLst>
          </p:cNvPr>
          <p:cNvSpPr txBox="1"/>
          <p:nvPr/>
        </p:nvSpPr>
        <p:spPr>
          <a:xfrm rot="16200000">
            <a:off x="-1048092" y="530637"/>
            <a:ext cx="4326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j-lt"/>
              </a:rPr>
              <a:t>arXiv</a:t>
            </a:r>
            <a:r>
              <a:rPr lang="en-US" sz="1600" dirty="0">
                <a:latin typeface="+mj-lt"/>
              </a:rPr>
              <a:t>: 1002.0274v2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4E3EA8-ACDB-3C4B-8B9F-5D7975F57125}"/>
              </a:ext>
            </a:extLst>
          </p:cNvPr>
          <p:cNvSpPr txBox="1"/>
          <p:nvPr/>
        </p:nvSpPr>
        <p:spPr>
          <a:xfrm>
            <a:off x="5860462" y="1983087"/>
            <a:ext cx="5353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sym typeface="Wingdings" pitchFamily="2" charset="2"/>
              </a:rPr>
              <a:t> b quark rate: 10 MHz</a:t>
            </a:r>
            <a:endParaRPr lang="en-US" sz="24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807CE6-F66F-1040-B115-AA087D5520DE}"/>
              </a:ext>
            </a:extLst>
          </p:cNvPr>
          <p:cNvSpPr txBox="1"/>
          <p:nvPr/>
        </p:nvSpPr>
        <p:spPr>
          <a:xfrm>
            <a:off x="5860462" y="3072066"/>
            <a:ext cx="5353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  <a:sym typeface="Wingdings" pitchFamily="2" charset="2"/>
              </a:rPr>
              <a:t> W boson rate: 4 kHz</a:t>
            </a:r>
            <a:endParaRPr lang="en-US" sz="2400" dirty="0">
              <a:latin typeface="+mj-lt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E15031E-12D5-784F-BA22-C9CA0ABE1D90}"/>
              </a:ext>
            </a:extLst>
          </p:cNvPr>
          <p:cNvCxnSpPr/>
          <p:nvPr/>
        </p:nvCxnSpPr>
        <p:spPr bwMode="auto">
          <a:xfrm>
            <a:off x="9940714" y="3549105"/>
            <a:ext cx="0" cy="14842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E020F3-60EA-3849-B377-A00F9CA551B7}"/>
              </a:ext>
            </a:extLst>
          </p:cNvPr>
          <p:cNvCxnSpPr>
            <a:cxnSpLocks/>
          </p:cNvCxnSpPr>
          <p:nvPr/>
        </p:nvCxnSpPr>
        <p:spPr bwMode="auto">
          <a:xfrm>
            <a:off x="8562515" y="3549105"/>
            <a:ext cx="238538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B1188A-5CC6-5C47-8BEF-06450259526F}"/>
              </a:ext>
            </a:extLst>
          </p:cNvPr>
          <p:cNvSpPr txBox="1"/>
          <p:nvPr/>
        </p:nvSpPr>
        <p:spPr>
          <a:xfrm>
            <a:off x="10072304" y="3910232"/>
            <a:ext cx="163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/>
              </a:rPr>
              <a:t>Keep for storage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E2E0E-641F-D04A-9E8C-32627F50B02E}"/>
              </a:ext>
            </a:extLst>
          </p:cNvPr>
          <p:cNvSpPr txBox="1"/>
          <p:nvPr/>
        </p:nvSpPr>
        <p:spPr>
          <a:xfrm>
            <a:off x="6494701" y="5171414"/>
            <a:ext cx="4555020" cy="132343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/>
              </a:rPr>
              <a:t>Challenge of triggering at hadron colliders: cannot keep all physics processes in order to collect enough data on interesting rare processes </a:t>
            </a:r>
          </a:p>
        </p:txBody>
      </p:sp>
    </p:spTree>
    <p:extLst>
      <p:ext uri="{BB962C8B-B14F-4D97-AF65-F5344CB8AC3E}">
        <p14:creationId xmlns:p14="http://schemas.microsoft.com/office/powerpoint/2010/main" val="2406515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15212-A11B-B14D-A00A-CECF6CF5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Wesley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238EFE-50CF-D24A-B972-5A1500C2A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1E879-768E-1F4C-9AC4-4D831B30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AC6C04-535F-0546-81A0-AA20571BC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649CF2-D388-B440-A113-776A428D7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85" y="1046481"/>
            <a:ext cx="7727950" cy="5733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2A20AA-1DAD-984B-A806-27C9C84C7836}"/>
              </a:ext>
            </a:extLst>
          </p:cNvPr>
          <p:cNvSpPr txBox="1"/>
          <p:nvPr/>
        </p:nvSpPr>
        <p:spPr>
          <a:xfrm>
            <a:off x="9401101" y="1773383"/>
            <a:ext cx="2680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Always busy, </a:t>
            </a:r>
            <a:br>
              <a:rPr lang="en-US" sz="2400" dirty="0"/>
            </a:br>
            <a:r>
              <a:rPr lang="en-US" sz="2400" dirty="0"/>
              <a:t>with many, many acronyms!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E6376-1FE5-A343-8EEB-1E44DB9FBE8D}"/>
              </a:ext>
            </a:extLst>
          </p:cNvPr>
          <p:cNvSpPr txBox="1"/>
          <p:nvPr/>
        </p:nvSpPr>
        <p:spPr>
          <a:xfrm>
            <a:off x="9401101" y="3429000"/>
            <a:ext cx="25215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 the heavy use of ASICs, a product of the earlier SSC and HERA calorimeter trigger work  </a:t>
            </a:r>
          </a:p>
        </p:txBody>
      </p:sp>
    </p:spTree>
    <p:extLst>
      <p:ext uri="{BB962C8B-B14F-4D97-AF65-F5344CB8AC3E}">
        <p14:creationId xmlns:p14="http://schemas.microsoft.com/office/powerpoint/2010/main" val="258385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7DFD-13F7-A449-A8FA-9F098B352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Wesley Talk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55A8BC-FA5A-7640-9DCB-71739E40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7715B4-4D5A-8544-B134-495A0CFD0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74EB3-8286-D54A-9632-C8B8FA824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5BCC74-1BCE-FA43-BCBE-4B913BDA2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142" y="2094865"/>
            <a:ext cx="9737268" cy="4337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9D33F8-EF80-FB46-B7F3-136BBF1B5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142" y="1046481"/>
            <a:ext cx="7028497" cy="86613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0D24455-1F08-A248-B429-18DC117927AE}"/>
              </a:ext>
            </a:extLst>
          </p:cNvPr>
          <p:cNvSpPr/>
          <p:nvPr/>
        </p:nvSpPr>
        <p:spPr>
          <a:xfrm>
            <a:off x="7204482" y="915034"/>
            <a:ext cx="1308100" cy="6851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091428-B3A8-024A-8294-325BD0433F3E}"/>
              </a:ext>
            </a:extLst>
          </p:cNvPr>
          <p:cNvSpPr/>
          <p:nvPr/>
        </p:nvSpPr>
        <p:spPr>
          <a:xfrm>
            <a:off x="9123360" y="5181600"/>
            <a:ext cx="1924050" cy="12503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FD812E-55DB-174F-BC34-2C3F8E3E18FB}"/>
              </a:ext>
            </a:extLst>
          </p:cNvPr>
          <p:cNvSpPr txBox="1"/>
          <p:nvPr/>
        </p:nvSpPr>
        <p:spPr>
          <a:xfrm>
            <a:off x="8939356" y="1184700"/>
            <a:ext cx="2521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Always at a high rate </a:t>
            </a:r>
            <a:r>
              <a:rPr lang="en-US" sz="2400" dirty="0">
                <a:sym typeface="Wingdings" pitchFamily="2" charset="2"/>
              </a:rPr>
              <a:t>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765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7D05E-A9C4-2B4F-9AB5-EA666A9EF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CMS Level-1 trigger Electronics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85C9C1F-2289-9F46-B59B-EDA16EBE8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RCT was implemented in 18 VME crates</a:t>
            </a:r>
          </a:p>
          <a:p>
            <a:pPr lvl="1"/>
            <a:r>
              <a:rPr lang="en-US" dirty="0"/>
              <a:t>Also five high-speed custom GaAs ASICs </a:t>
            </a:r>
            <a:br>
              <a:rPr lang="en-US" dirty="0"/>
            </a:br>
            <a:r>
              <a:rPr lang="en-US" dirty="0"/>
              <a:t>were designed and manufactured by Vitesse: </a:t>
            </a:r>
            <a:br>
              <a:rPr lang="en-US" dirty="0"/>
            </a:br>
            <a:r>
              <a:rPr lang="en-US" dirty="0"/>
              <a:t>a phase ASIC, an adder ASIC, a boundary </a:t>
            </a:r>
            <a:br>
              <a:rPr lang="en-US" dirty="0"/>
            </a:br>
            <a:r>
              <a:rPr lang="en-US" dirty="0"/>
              <a:t>scan ASIC,  a sort ASIC, and an electron isolation ASIC.</a:t>
            </a:r>
          </a:p>
          <a:p>
            <a:r>
              <a:rPr lang="en-US" dirty="0"/>
              <a:t>The muon trigger subsystems, such as the CSC Track-Finder, typically occupied 1-2 VME crates each and utilized Xilinx FPGAs and a few ASICs for pattern finding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FPGA revolution was taking hold</a:t>
            </a:r>
            <a:r>
              <a:rPr lang="en-US" dirty="0"/>
              <a:t>, as well as high-speed </a:t>
            </a:r>
            <a:r>
              <a:rPr lang="en-US" dirty="0">
                <a:solidFill>
                  <a:srgbClr val="FF0000"/>
                </a:solidFill>
              </a:rPr>
              <a:t>optical links </a:t>
            </a:r>
            <a:r>
              <a:rPr lang="en-US" dirty="0"/>
              <a:t>for data transmission (~1 Gbps)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B1826-C674-9541-AEC2-26621CAD7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6F6500-FE5D-BB4E-A228-EDF03E45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8CB80-2B9B-6C45-9614-6D2C9A38D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CECF5E-8544-9841-A1CB-AE08AEBE8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894" y="875846"/>
            <a:ext cx="3028225" cy="21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85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EBB8-456F-094F-B0CA-4BE2607E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Level-1 Trigger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08C8-FBBF-6145-AD14-C6DBAB4DA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887" y="1240971"/>
            <a:ext cx="6419932" cy="51909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Muon Track Finding</a:t>
            </a:r>
          </a:p>
          <a:p>
            <a:pPr lvl="1"/>
            <a:r>
              <a:rPr lang="en-US" dirty="0"/>
              <a:t>Extrapolation-based matching of segments from one muon detector station to another (aka “</a:t>
            </a:r>
            <a:r>
              <a:rPr lang="en-US" dirty="0" err="1"/>
              <a:t>Tracklet</a:t>
            </a:r>
            <a:r>
              <a:rPr lang="en-US" dirty="0"/>
              <a:t>”)</a:t>
            </a:r>
          </a:p>
          <a:p>
            <a:pPr lvl="1"/>
            <a:r>
              <a:rPr lang="en-US" dirty="0"/>
              <a:t>Momentum assignment based on the deflection in 𝜑 from one station to the next from the fringe field in the yoke</a:t>
            </a:r>
          </a:p>
          <a:p>
            <a:r>
              <a:rPr lang="en-US" dirty="0"/>
              <a:t>Electron, tau, and jet clustering</a:t>
            </a:r>
          </a:p>
          <a:p>
            <a:pPr lvl="1"/>
            <a:r>
              <a:rPr lang="en-US" dirty="0"/>
              <a:t>Each TT has 𝛥𝜑𝛥𝜂 = 0.0875x0.0875</a:t>
            </a:r>
          </a:p>
          <a:p>
            <a:pPr lvl="1"/>
            <a:r>
              <a:rPr lang="en-US" dirty="0"/>
              <a:t>Electron candidates (isolated and </a:t>
            </a:r>
            <a:r>
              <a:rPr lang="en-US" dirty="0" err="1"/>
              <a:t>nonisolated</a:t>
            </a:r>
            <a:r>
              <a:rPr lang="en-US" dirty="0"/>
              <a:t>) found in 4x4 TT regions</a:t>
            </a:r>
          </a:p>
          <a:p>
            <a:pPr lvl="1"/>
            <a:r>
              <a:rPr lang="en-US" dirty="0"/>
              <a:t>Sliding window for jets across 4x4 TT regions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23D1A-2A2D-F942-9556-2239EA99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7953F-D530-D74C-92AF-B14219FC2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F4BE3-0D04-CF4D-9280-3AA05EE6E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BEA48CA8-FFED-D344-BD86-81BFD77CB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819" y="1021441"/>
            <a:ext cx="2786697" cy="281500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D2FA94F-8B47-6A47-BA61-63AD3329518E}"/>
              </a:ext>
            </a:extLst>
          </p:cNvPr>
          <p:cNvSpPr/>
          <p:nvPr/>
        </p:nvSpPr>
        <p:spPr bwMode="auto">
          <a:xfrm>
            <a:off x="7537811" y="1958316"/>
            <a:ext cx="1291112" cy="777273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/>
          </a:p>
        </p:txBody>
      </p:sp>
      <p:pic>
        <p:nvPicPr>
          <p:cNvPr id="9" name="Picture 8" descr="Screen Shot 2012-08-29 at 5.54.57 PM.png">
            <a:extLst>
              <a:ext uri="{FF2B5EF4-FFF2-40B4-BE49-F238E27FC236}">
                <a16:creationId xmlns:a16="http://schemas.microsoft.com/office/drawing/2014/main" id="{B0A99D20-434F-8346-A45F-11B87AD77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20" y="4104001"/>
            <a:ext cx="3931917" cy="236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40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08968-BD8B-0740-88D2-A75AF05F8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CMS Level-1 Trigger System Installed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8B8BB-DC52-EC4A-9AF4-27CE22AED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A04BF-DB55-AB4F-8BE6-D1B05108D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Darin Acosta,   University of Florida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5B3AE-6A22-3249-BD35-9B70E14E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716C0-76B7-FE44-99BD-D4312132B0A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 descr="IMG_1086.jpg">
            <a:extLst>
              <a:ext uri="{FF2B5EF4-FFF2-40B4-BE49-F238E27FC236}">
                <a16:creationId xmlns:a16="http://schemas.microsoft.com/office/drawing/2014/main" id="{1D2F01EB-E8A7-6948-9DE2-DCAD0E7046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618" y="1322073"/>
            <a:ext cx="6594764" cy="4946073"/>
          </a:xfrm>
          <a:prstGeom prst="rect">
            <a:avLst/>
          </a:prstGeom>
        </p:spPr>
      </p:pic>
      <p:pic>
        <p:nvPicPr>
          <p:cNvPr id="8" name="Picture 7" descr="IMG_1082.jpg">
            <a:extLst>
              <a:ext uri="{FF2B5EF4-FFF2-40B4-BE49-F238E27FC236}">
                <a16:creationId xmlns:a16="http://schemas.microsoft.com/office/drawing/2014/main" id="{F586CD9D-47B3-814F-AD1E-5878FBB37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334" y="1323413"/>
            <a:ext cx="3707546" cy="49433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6D3A52-A46F-3446-99FC-218C3B9CBF04}"/>
              </a:ext>
            </a:extLst>
          </p:cNvPr>
          <p:cNvSpPr txBox="1"/>
          <p:nvPr/>
        </p:nvSpPr>
        <p:spPr>
          <a:xfrm>
            <a:off x="2887917" y="5542177"/>
            <a:ext cx="200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CSC Track-Finder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3CAB6-B3C3-334F-A5E8-223CCF825226}"/>
              </a:ext>
            </a:extLst>
          </p:cNvPr>
          <p:cNvSpPr txBox="1"/>
          <p:nvPr/>
        </p:nvSpPr>
        <p:spPr>
          <a:xfrm>
            <a:off x="9155077" y="5542177"/>
            <a:ext cx="243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RPC Trigger Electronics</a:t>
            </a:r>
          </a:p>
        </p:txBody>
      </p:sp>
    </p:spTree>
    <p:extLst>
      <p:ext uri="{BB962C8B-B14F-4D97-AF65-F5344CB8AC3E}">
        <p14:creationId xmlns:p14="http://schemas.microsoft.com/office/powerpoint/2010/main" val="1525256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B162FB39-4C5E-E44B-B0C9-48B67C96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WESLEY FEST   AUG. 30, 2019      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3A797FBF-1C56-8A42-A0DD-844A4EB9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Darin Acosta,   University of Florida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8C619BA-A693-3542-B5DA-03E4CD44B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EA5D8-00CF-D74F-90A8-EF6A7E186751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3308546" name="Rectangle 2">
            <a:extLst>
              <a:ext uri="{FF2B5EF4-FFF2-40B4-BE49-F238E27FC236}">
                <a16:creationId xmlns:a16="http://schemas.microsoft.com/office/drawing/2014/main" id="{0F836CBA-E7A0-6546-967A-7558A1A465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Ready for First LHC beams in 2008</a:t>
            </a:r>
          </a:p>
        </p:txBody>
      </p:sp>
      <p:pic>
        <p:nvPicPr>
          <p:cNvPr id="3308549" name="Picture 5" descr="FirstOrbitCMSCelebration">
            <a:extLst>
              <a:ext uri="{FF2B5EF4-FFF2-40B4-BE49-F238E27FC236}">
                <a16:creationId xmlns:a16="http://schemas.microsoft.com/office/drawing/2014/main" id="{7D549C1E-7156-8743-9AD6-E173255F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5388" y="3727451"/>
            <a:ext cx="4087812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8550" name="Picture 6" descr="scr-celeb2">
            <a:extLst>
              <a:ext uri="{FF2B5EF4-FFF2-40B4-BE49-F238E27FC236}">
                <a16:creationId xmlns:a16="http://schemas.microsoft.com/office/drawing/2014/main" id="{BD495F1E-C5DB-C74C-A6CE-CA56E6D40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7200" y="3644901"/>
            <a:ext cx="4222750" cy="28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8548" name="Picture 4" descr="FirstOrbitP5ControlRoom">
            <a:extLst>
              <a:ext uri="{FF2B5EF4-FFF2-40B4-BE49-F238E27FC236}">
                <a16:creationId xmlns:a16="http://schemas.microsoft.com/office/drawing/2014/main" id="{C51ED633-F04A-2249-9F95-5A0507EE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965201"/>
            <a:ext cx="4186238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8551" name="Picture 7" descr="EvansAndAymarAddress">
            <a:extLst>
              <a:ext uri="{FF2B5EF4-FFF2-40B4-BE49-F238E27FC236}">
                <a16:creationId xmlns:a16="http://schemas.microsoft.com/office/drawing/2014/main" id="{A7FF21B3-9863-1A4C-BCAD-8EC0AC35C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7301" y="914401"/>
            <a:ext cx="4022725" cy="269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8552" name="Text Box 8">
            <a:extLst>
              <a:ext uri="{FF2B5EF4-FFF2-40B4-BE49-F238E27FC236}">
                <a16:creationId xmlns:a16="http://schemas.microsoft.com/office/drawing/2014/main" id="{8F3C1305-70DB-9548-97E3-88D3E7EE4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1" y="1187768"/>
            <a:ext cx="3009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CMS Control Room</a:t>
            </a:r>
          </a:p>
        </p:txBody>
      </p:sp>
      <p:sp>
        <p:nvSpPr>
          <p:cNvPr id="3308553" name="Text Box 9">
            <a:extLst>
              <a:ext uri="{FF2B5EF4-FFF2-40B4-BE49-F238E27FC236}">
                <a16:creationId xmlns:a16="http://schemas.microsoft.com/office/drawing/2014/main" id="{030B22BE-336E-F14C-AE6F-897565F77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7800" y="990600"/>
            <a:ext cx="3517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LHC Control Room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52A5AF-5E56-1049-B44C-21585CB13F4D}"/>
              </a:ext>
            </a:extLst>
          </p:cNvPr>
          <p:cNvSpPr txBox="1"/>
          <p:nvPr/>
        </p:nvSpPr>
        <p:spPr>
          <a:xfrm>
            <a:off x="665593" y="1885941"/>
            <a:ext cx="359547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About a week later we were 5 days away from first pp collisions, and yet CMS had no HLT menu yet!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A40C36-7C67-FA41-8E88-6BB67455CFE9}"/>
              </a:ext>
            </a:extLst>
          </p:cNvPr>
          <p:cNvSpPr txBox="1"/>
          <p:nvPr/>
        </p:nvSpPr>
        <p:spPr>
          <a:xfrm>
            <a:off x="6016645" y="4886976"/>
            <a:ext cx="5623751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Sadly, the LHC suffered a major malfunction on a black Friday, September 19, 2008, delaying things by more than a year and forcing us to lower the beam energy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DF2DC-946B-7B4A-BF48-B24D1D77DEDE}"/>
              </a:ext>
            </a:extLst>
          </p:cNvPr>
          <p:cNvSpPr txBox="1"/>
          <p:nvPr/>
        </p:nvSpPr>
        <p:spPr>
          <a:xfrm>
            <a:off x="849274" y="4886976"/>
            <a:ext cx="428105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But we did take the opportunity to upgrade the FPGAs on the endcap muon trigger at least to add more margin!</a:t>
            </a:r>
          </a:p>
        </p:txBody>
      </p:sp>
    </p:spTree>
    <p:extLst>
      <p:ext uri="{BB962C8B-B14F-4D97-AF65-F5344CB8AC3E}">
        <p14:creationId xmlns:p14="http://schemas.microsoft.com/office/powerpoint/2010/main" val="423181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4C215-0B7D-5A48-B0C3-4A7D84701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Challenges that Require Agility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295861-8A63-C24B-8568-F68180CEA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886" y="1205113"/>
            <a:ext cx="9920514" cy="543076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Synchronization of millions of channels</a:t>
            </a:r>
          </a:p>
          <a:p>
            <a:pPr lvl="1"/>
            <a:r>
              <a:rPr lang="en-US" dirty="0"/>
              <a:t>Relative synchronization of neighboring detectors</a:t>
            </a:r>
          </a:p>
          <a:p>
            <a:pPr lvl="1"/>
            <a:r>
              <a:rPr lang="en-US" dirty="0"/>
              <a:t>Absolute synchronization using LHC bunch structure</a:t>
            </a:r>
          </a:p>
          <a:p>
            <a:pPr lvl="1"/>
            <a:r>
              <a:rPr lang="en-US" dirty="0"/>
              <a:t>LHC beam collimator “splash” events !</a:t>
            </a:r>
          </a:p>
          <a:p>
            <a:r>
              <a:rPr lang="en-US" dirty="0"/>
              <a:t>ECAL APD spikes from neutral hadrons</a:t>
            </a:r>
          </a:p>
          <a:p>
            <a:pPr lvl="1"/>
            <a:r>
              <a:rPr lang="en-US" dirty="0"/>
              <a:t>Jeopardized electron trigger with high rates! </a:t>
            </a:r>
          </a:p>
          <a:p>
            <a:pPr lvl="1"/>
            <a:r>
              <a:rPr lang="en-US" dirty="0"/>
              <a:t>Fortunately crystal size is narrow enough to lead to energy</a:t>
            </a:r>
            <a:br>
              <a:rPr lang="en-US" dirty="0"/>
            </a:br>
            <a:r>
              <a:rPr lang="en-US" dirty="0"/>
              <a:t>sharing among neighbors for real electrons </a:t>
            </a:r>
            <a:r>
              <a:rPr lang="en-US" dirty="0">
                <a:sym typeface="Wingdings" pitchFamily="2" charset="2"/>
              </a:rPr>
              <a:t> spike suppression algorithm</a:t>
            </a:r>
          </a:p>
          <a:p>
            <a:r>
              <a:rPr lang="en-US" dirty="0">
                <a:sym typeface="Wingdings" pitchFamily="2" charset="2"/>
              </a:rPr>
              <a:t>Trigger </a:t>
            </a:r>
            <a:r>
              <a:rPr lang="en-US" dirty="0" err="1">
                <a:sym typeface="Wingdings" pitchFamily="2" charset="2"/>
              </a:rPr>
              <a:t>prefiring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>
                <a:sym typeface="Wingdings" pitchFamily="2" charset="2"/>
              </a:rPr>
              <a:t>Calorimeters trigger primitives can fire early, causing us to read wrong BX for DAQ</a:t>
            </a:r>
          </a:p>
          <a:p>
            <a:pPr lvl="1"/>
            <a:r>
              <a:rPr lang="en-US" dirty="0">
                <a:sym typeface="Wingdings" pitchFamily="2" charset="2"/>
              </a:rPr>
              <a:t>Solution: veto unfilled colliding bunches</a:t>
            </a:r>
          </a:p>
          <a:p>
            <a:pPr lvl="1"/>
            <a:r>
              <a:rPr lang="en-US" dirty="0">
                <a:sym typeface="Wingdings" pitchFamily="2" charset="2"/>
              </a:rPr>
              <a:t>Problem: how to trigger on possible slow HSCPs?</a:t>
            </a:r>
          </a:p>
          <a:p>
            <a:pPr lvl="1"/>
            <a:r>
              <a:rPr lang="en-US" dirty="0">
                <a:sym typeface="Wingdings" pitchFamily="2" charset="2"/>
              </a:rPr>
              <a:t>Solution 2: Latch and hold RPC trigger hits for 2 BX (50 ns)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021CC7-4C60-CF4C-9E4A-7BA9DE9F3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F96DDA-A983-634D-98AF-9068791F2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47262-A5E1-6042-A363-258660A7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Picture 19" descr="splash-snapshot4">
            <a:extLst>
              <a:ext uri="{FF2B5EF4-FFF2-40B4-BE49-F238E27FC236}">
                <a16:creationId xmlns:a16="http://schemas.microsoft.com/office/drawing/2014/main" id="{71713BBE-4610-934F-BECC-3A5EF525A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4757" y="2091058"/>
            <a:ext cx="2379496" cy="152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05B771-7054-8741-ACA5-491276531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053" y="915635"/>
            <a:ext cx="2743200" cy="11571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E5BDD9-B38C-3A42-8332-E9FF25AB1C81}"/>
              </a:ext>
            </a:extLst>
          </p:cNvPr>
          <p:cNvSpPr txBox="1"/>
          <p:nvPr/>
        </p:nvSpPr>
        <p:spPr>
          <a:xfrm>
            <a:off x="8490477" y="5869137"/>
            <a:ext cx="255693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Wesley’s suggestion</a:t>
            </a:r>
          </a:p>
        </p:txBody>
      </p:sp>
    </p:spTree>
    <p:extLst>
      <p:ext uri="{BB962C8B-B14F-4D97-AF65-F5344CB8AC3E}">
        <p14:creationId xmlns:p14="http://schemas.microsoft.com/office/powerpoint/2010/main" val="119091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 eventually Everything Worked!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L1 rates happily </a:t>
            </a:r>
            <a:br>
              <a:rPr lang="en-US" dirty="0"/>
            </a:br>
            <a:r>
              <a:rPr lang="en-US" dirty="0"/>
              <a:t>cruising at near</a:t>
            </a:r>
            <a:br>
              <a:rPr lang="en-US" dirty="0"/>
            </a:br>
            <a:r>
              <a:rPr lang="en-US" dirty="0"/>
              <a:t>100 kHz !</a:t>
            </a:r>
          </a:p>
          <a:p>
            <a:pPr lvl="1"/>
            <a:r>
              <a:rPr lang="en-US" dirty="0"/>
              <a:t>Fill from 2012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Low deadtime</a:t>
            </a:r>
          </a:p>
          <a:p>
            <a:pPr lvl="1"/>
            <a:r>
              <a:rPr lang="en-US" dirty="0"/>
              <a:t>Trigger control and </a:t>
            </a:r>
            <a:br>
              <a:rPr lang="en-US" dirty="0"/>
            </a:br>
            <a:r>
              <a:rPr lang="en-US" dirty="0"/>
              <a:t>throttling system, </a:t>
            </a:r>
            <a:br>
              <a:rPr lang="en-US" dirty="0"/>
            </a:br>
            <a:r>
              <a:rPr lang="en-US" dirty="0"/>
              <a:t>and DAQ, all </a:t>
            </a:r>
            <a:br>
              <a:rPr lang="en-US" dirty="0"/>
            </a:br>
            <a:r>
              <a:rPr lang="en-US" dirty="0"/>
              <a:t>working!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C25DA-60F6-3445-881F-085E2BBD783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L1FDLRate-r2016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982956"/>
            <a:ext cx="5356772" cy="2687344"/>
          </a:xfrm>
          <a:prstGeom prst="rect">
            <a:avLst/>
          </a:prstGeom>
        </p:spPr>
      </p:pic>
      <p:pic>
        <p:nvPicPr>
          <p:cNvPr id="7" name="Picture 6" descr="Deadtime-r2016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900" y="3813865"/>
            <a:ext cx="5359400" cy="26886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16700" y="1676400"/>
            <a:ext cx="157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/>
              </a:rPr>
              <a:t>7E33 </a:t>
            </a:r>
            <a:r>
              <a:rPr lang="en-US" dirty="0" err="1">
                <a:solidFill>
                  <a:schemeClr val="bg1"/>
                </a:solidFill>
                <a:latin typeface="Comic Sans MS"/>
              </a:rPr>
              <a:t>prescale</a:t>
            </a:r>
            <a:r>
              <a:rPr lang="en-US" dirty="0">
                <a:solidFill>
                  <a:schemeClr val="bg1"/>
                </a:solidFill>
                <a:latin typeface="Comic Sans MS"/>
              </a:rPr>
              <a:t> column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47100" y="1676400"/>
            <a:ext cx="157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/>
              </a:rPr>
              <a:t>6E33 </a:t>
            </a:r>
            <a:r>
              <a:rPr lang="en-US" dirty="0" err="1">
                <a:solidFill>
                  <a:schemeClr val="bg1"/>
                </a:solidFill>
                <a:latin typeface="Comic Sans MS"/>
              </a:rPr>
              <a:t>prescale</a:t>
            </a:r>
            <a:r>
              <a:rPr lang="en-US" dirty="0">
                <a:solidFill>
                  <a:schemeClr val="bg1"/>
                </a:solidFill>
                <a:latin typeface="Comic Sans MS"/>
              </a:rPr>
              <a:t> column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19700" y="1041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/>
              </a:rPr>
              <a:t>95kHz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57900" y="2908300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/>
              </a:rPr>
              <a:t>7.5E33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02600" y="2921000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/>
              </a:rPr>
              <a:t>6.7E33</a:t>
            </a:r>
          </a:p>
        </p:txBody>
      </p:sp>
    </p:spTree>
    <p:extLst>
      <p:ext uri="{BB962C8B-B14F-4D97-AF65-F5344CB8AC3E}">
        <p14:creationId xmlns:p14="http://schemas.microsoft.com/office/powerpoint/2010/main" val="23802266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D277A-EEEB-1848-BFE3-59FFD43A7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Efficiency for Physics!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19D9F-7786-524E-8E87-113075FE2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7A6EC-0981-164A-9616-04BFA12E4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C8F78-E206-934C-9E64-391FDFCA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2A421A4-94AD-104B-A142-5E46A86D2671}"/>
              </a:ext>
            </a:extLst>
          </p:cNvPr>
          <p:cNvGrpSpPr/>
          <p:nvPr/>
        </p:nvGrpSpPr>
        <p:grpSpPr>
          <a:xfrm>
            <a:off x="955152" y="1458384"/>
            <a:ext cx="4166680" cy="4006849"/>
            <a:chOff x="345553" y="1458384"/>
            <a:chExt cx="4166680" cy="4006849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0975E6A7-8018-5641-AA4C-4F30B4544B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53" y="1464733"/>
              <a:ext cx="4166680" cy="400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5FF5B7D3-8316-8D4B-8088-819860E08B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342" y="1458384"/>
              <a:ext cx="1879600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buClrTx/>
                <a:buFontTx/>
                <a:buNone/>
                <a:defRPr/>
              </a:pPr>
              <a:r>
                <a:rPr lang="fr-FR" sz="1800" b="1" dirty="0"/>
                <a:t>Electrons</a:t>
              </a:r>
              <a:endParaRPr lang="fr-FR" sz="1800" b="1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CBA555-88CB-1C44-85D7-989E3C96101E}"/>
              </a:ext>
            </a:extLst>
          </p:cNvPr>
          <p:cNvGrpSpPr/>
          <p:nvPr/>
        </p:nvGrpSpPr>
        <p:grpSpPr>
          <a:xfrm>
            <a:off x="4290314" y="1455890"/>
            <a:ext cx="4246576" cy="4009343"/>
            <a:chOff x="4476155" y="1455890"/>
            <a:chExt cx="4246576" cy="400934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E0EDCC-25CF-BB4F-9756-859D7F226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6155" y="1458383"/>
              <a:ext cx="4246576" cy="4006850"/>
            </a:xfrm>
            <a:prstGeom prst="rect">
              <a:avLst/>
            </a:prstGeom>
          </p:spPr>
        </p:pic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D5AC9BCF-51BA-5641-AF4C-B935E99ABB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1944" y="1455890"/>
              <a:ext cx="1879600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buClrTx/>
                <a:buFontTx/>
                <a:buNone/>
                <a:defRPr/>
              </a:pPr>
              <a:r>
                <a:rPr lang="fr-FR" sz="1800" b="1" dirty="0">
                  <a:solidFill>
                    <a:schemeClr val="bg1"/>
                  </a:solidFill>
                </a:rPr>
                <a:t>Muons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E44598-EBBF-2840-B591-FD80B1B5F831}"/>
              </a:ext>
            </a:extLst>
          </p:cNvPr>
          <p:cNvGrpSpPr/>
          <p:nvPr/>
        </p:nvGrpSpPr>
        <p:grpSpPr>
          <a:xfrm>
            <a:off x="7748400" y="1455890"/>
            <a:ext cx="3908609" cy="4009343"/>
            <a:chOff x="8642835" y="1502134"/>
            <a:chExt cx="3908609" cy="39193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6D26E5-86B3-E14D-A154-6A05BA739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835" y="1502134"/>
              <a:ext cx="3908609" cy="3919347"/>
            </a:xfrm>
            <a:prstGeom prst="rect">
              <a:avLst/>
            </a:prstGeom>
          </p:spPr>
        </p:pic>
        <p:sp>
          <p:nvSpPr>
            <p:cNvPr id="16" name="Text Box 4">
              <a:extLst>
                <a:ext uri="{FF2B5EF4-FFF2-40B4-BE49-F238E27FC236}">
                  <a16:creationId xmlns:a16="http://schemas.microsoft.com/office/drawing/2014/main" id="{6C2F293F-60D4-424D-87E4-F3C97CE982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6487" y="1502134"/>
              <a:ext cx="1879600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buClrTx/>
                <a:buFontTx/>
                <a:buNone/>
                <a:defRPr/>
              </a:pPr>
              <a:r>
                <a:rPr lang="fr-FR" sz="1800" b="1" dirty="0"/>
                <a:t>Taus</a:t>
              </a:r>
              <a:endParaRPr lang="fr-FR" sz="1800" b="1" dirty="0">
                <a:solidFill>
                  <a:srgbClr val="00009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959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886" y="217779"/>
            <a:ext cx="9480247" cy="940526"/>
          </a:xfrm>
        </p:spPr>
        <p:txBody>
          <a:bodyPr>
            <a:normAutofit/>
          </a:bodyPr>
          <a:lstStyle/>
          <a:p>
            <a:r>
              <a:rPr lang="en-US" dirty="0"/>
              <a:t>in 2012: Discovery of the Higgs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WESLEY FEST   AUG. 30, 2019   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Darin Acosta,   University of Florida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45D0D-1041-434F-8783-CF9E17439DF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 descr="Science-cove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1" y="931333"/>
            <a:ext cx="2755900" cy="3504613"/>
          </a:xfrm>
          <a:prstGeom prst="rect">
            <a:avLst/>
          </a:prstGeom>
        </p:spPr>
      </p:pic>
      <p:pic>
        <p:nvPicPr>
          <p:cNvPr id="7" name="Picture 6" descr="Screen Shot 2017-09-23 at 4.27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76" y="918632"/>
            <a:ext cx="5572025" cy="5537200"/>
          </a:xfrm>
          <a:prstGeom prst="rect">
            <a:avLst/>
          </a:prstGeom>
        </p:spPr>
      </p:pic>
      <p:pic>
        <p:nvPicPr>
          <p:cNvPr id="8" name="Picture 7" descr="Screen Shot 2013-10-10 at 3.28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1" y="3598332"/>
            <a:ext cx="30607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5FB11-1CB0-2E40-B320-E8E955210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Trigger Systems at Collider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B99BA-5EE1-284F-B61C-8D9EA9AE5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866" y="1240970"/>
            <a:ext cx="10918209" cy="529630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Segmented into multiple levels, with decreasing output rates and longer processing times (latencies)</a:t>
            </a:r>
          </a:p>
          <a:p>
            <a:r>
              <a:rPr lang="en-US" dirty="0"/>
              <a:t>Level-1: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Custom electronic designs </a:t>
            </a:r>
            <a:r>
              <a:rPr lang="en-US" dirty="0"/>
              <a:t>for maximum throughput  and shortest latencies (microseconds).</a:t>
            </a:r>
          </a:p>
          <a:p>
            <a:pPr lvl="2"/>
            <a:r>
              <a:rPr lang="en-US" dirty="0"/>
              <a:t>Initially custom chips (</a:t>
            </a:r>
            <a:r>
              <a:rPr lang="en-US" dirty="0">
                <a:solidFill>
                  <a:srgbClr val="FF0000"/>
                </a:solidFill>
              </a:rPr>
              <a:t>ASICs</a:t>
            </a:r>
            <a:r>
              <a:rPr lang="en-US" dirty="0"/>
              <a:t>) to meet needs, but later commercial programmable logic (</a:t>
            </a:r>
            <a:r>
              <a:rPr lang="en-US" dirty="0">
                <a:solidFill>
                  <a:srgbClr val="FF0000"/>
                </a:solidFill>
              </a:rPr>
              <a:t>FPGAs</a:t>
            </a:r>
            <a:r>
              <a:rPr lang="en-US" dirty="0"/>
              <a:t>) became available</a:t>
            </a:r>
          </a:p>
          <a:p>
            <a:pPr lvl="1"/>
            <a:r>
              <a:rPr lang="en-US" dirty="0"/>
              <a:t>Processing logic done in a </a:t>
            </a:r>
            <a:r>
              <a:rPr lang="en-US" dirty="0">
                <a:solidFill>
                  <a:srgbClr val="FF0000"/>
                </a:solidFill>
              </a:rPr>
              <a:t>maximally parallel way </a:t>
            </a:r>
            <a:r>
              <a:rPr lang="en-US" dirty="0"/>
              <a:t>for shortest latency</a:t>
            </a:r>
          </a:p>
          <a:p>
            <a:r>
              <a:rPr lang="en-US" dirty="0"/>
              <a:t>Level-2:</a:t>
            </a:r>
          </a:p>
          <a:p>
            <a:pPr lvl="1"/>
            <a:r>
              <a:rPr lang="en-US" dirty="0"/>
              <a:t>Combination of custom electronics and commercial computing equipment</a:t>
            </a:r>
          </a:p>
          <a:p>
            <a:r>
              <a:rPr lang="en-US" dirty="0"/>
              <a:t>Level-3: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Commercial computing clusters </a:t>
            </a:r>
            <a:r>
              <a:rPr lang="en-US" dirty="0"/>
              <a:t>of up to thousands of CPUs and about a second per event processing time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E3106-CE94-9647-B318-B6206A808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FB4CE-1D3F-D249-86C0-A6E026469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Darin Acosta,   University of Florida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BBBCF-9317-D34E-8CA7-B4BFB61F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716C0-76B7-FE44-99BD-D4312132B0A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49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A8FFE-727E-1748-844D-636C5AF71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886" y="217779"/>
            <a:ext cx="9170467" cy="940526"/>
          </a:xfrm>
        </p:spPr>
        <p:txBody>
          <a:bodyPr>
            <a:normAutofit fontScale="90000"/>
          </a:bodyPr>
          <a:lstStyle/>
          <a:p>
            <a:r>
              <a:rPr lang="en-US" dirty="0"/>
              <a:t>A Leader in LHC Electronics Development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1A280F-4C54-BA43-8B84-12C82041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A4BCFA-61F1-1C45-8FF1-8CCB9667B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0F46C-E8BC-E24C-9669-0CD894C9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457A04-A68E-7A47-A6F0-FDD243BEBD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248" y="1046481"/>
            <a:ext cx="3760298" cy="53658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7CE230-904E-A64C-A05A-0521F17ABA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884" y="1046481"/>
            <a:ext cx="3621315" cy="536585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2E71B5C-F4F5-B346-AAC5-9697B9975E93}"/>
              </a:ext>
            </a:extLst>
          </p:cNvPr>
          <p:cNvSpPr/>
          <p:nvPr/>
        </p:nvSpPr>
        <p:spPr>
          <a:xfrm>
            <a:off x="6802871" y="2410692"/>
            <a:ext cx="2119456" cy="1939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8D3A2-E4D3-EC44-8B77-4578BBA6FAA2}"/>
              </a:ext>
            </a:extLst>
          </p:cNvPr>
          <p:cNvSpPr txBox="1"/>
          <p:nvPr/>
        </p:nvSpPr>
        <p:spPr>
          <a:xfrm>
            <a:off x="10276321" y="2105891"/>
            <a:ext cx="1735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LEB Workshops, now TWEPP</a:t>
            </a:r>
          </a:p>
        </p:txBody>
      </p:sp>
    </p:spTree>
    <p:extLst>
      <p:ext uri="{BB962C8B-B14F-4D97-AF65-F5344CB8AC3E}">
        <p14:creationId xmlns:p14="http://schemas.microsoft.com/office/powerpoint/2010/main" val="329323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81E078-6818-814B-AAE4-6919B9666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F1167-B376-7E44-92C2-29196D12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DA0CE0-5D39-5A45-88B3-70A3ED2D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DE41D-506C-EC4C-A93A-31821BC0A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885" y="1110096"/>
            <a:ext cx="7698015" cy="53218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EBA235-B877-EF4D-B466-FFC097C0A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Electronics Workshops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893B2D-703A-7142-89C6-5214FAA49A3E}"/>
              </a:ext>
            </a:extLst>
          </p:cNvPr>
          <p:cNvSpPr/>
          <p:nvPr/>
        </p:nvSpPr>
        <p:spPr>
          <a:xfrm>
            <a:off x="9867900" y="4025900"/>
            <a:ext cx="1308100" cy="2133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7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Reasons for an Upgrade: Phase-1</a:t>
            </a:r>
            <a:endParaRPr lang="en-US" dirty="0"/>
          </a:p>
        </p:txBody>
      </p:sp>
      <p:sp>
        <p:nvSpPr>
          <p:cNvPr id="18" name="Content Placeholder 1"/>
          <p:cNvSpPr>
            <a:spLocks noGrp="1"/>
          </p:cNvSpPr>
          <p:nvPr>
            <p:ph idx="1"/>
          </p:nvPr>
        </p:nvSpPr>
        <p:spPr>
          <a:xfrm>
            <a:off x="1407886" y="3622347"/>
            <a:ext cx="9639525" cy="312511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LHC Run 2 anticipates: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luminosity and pileup twice higher than design!</a:t>
            </a:r>
          </a:p>
          <a:p>
            <a:r>
              <a:rPr lang="en-US" dirty="0"/>
              <a:t>ASICs cannot be reprogrammed</a:t>
            </a:r>
          </a:p>
          <a:p>
            <a:r>
              <a:rPr lang="en-US" dirty="0"/>
              <a:t>Older FPGAs near capacity, and memory look-up tables small</a:t>
            </a:r>
          </a:p>
          <a:p>
            <a:r>
              <a:rPr lang="en-US" dirty="0"/>
              <a:t>Lots of copper cabling (data volume and format fixed)</a:t>
            </a:r>
          </a:p>
          <a:p>
            <a:r>
              <a:rPr lang="en-US" dirty="0"/>
              <a:t>Large, fragile VME cards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6C0-76B7-FE44-99BD-D4312132B0A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8" descr="DSC_0699 (Large)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1882" y="1016001"/>
            <a:ext cx="3024579" cy="25567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96461" y="2795364"/>
            <a:ext cx="2933700" cy="369314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US" dirty="0">
                <a:latin typeface="Comic Sans MS"/>
              </a:rPr>
              <a:t>CSCTF VME processor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B0AAF-413F-4249-B286-4F6308D12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258" y="1473235"/>
            <a:ext cx="2967508" cy="34543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7B6412-A045-844D-A45F-949FED386740}"/>
              </a:ext>
            </a:extLst>
          </p:cNvPr>
          <p:cNvSpPr txBox="1"/>
          <p:nvPr/>
        </p:nvSpPr>
        <p:spPr>
          <a:xfrm>
            <a:off x="6742608" y="1695010"/>
            <a:ext cx="1720650" cy="646313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US" dirty="0">
                <a:latin typeface="Comic Sans MS"/>
              </a:rPr>
              <a:t>The DTTF “Green Salad”</a:t>
            </a:r>
          </a:p>
        </p:txBody>
      </p:sp>
    </p:spTree>
    <p:extLst>
      <p:ext uri="{BB962C8B-B14F-4D97-AF65-F5344CB8AC3E}">
        <p14:creationId xmlns:p14="http://schemas.microsoft.com/office/powerpoint/2010/main" val="3647535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DD775-C2B2-124E-B0DB-96D65A656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Phase-1 Trigger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4D31F-CE78-F847-91A6-0D2A7F15E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Mitigate rates by improving:</a:t>
            </a:r>
          </a:p>
          <a:p>
            <a:pPr lvl="1"/>
            <a:r>
              <a:rPr lang="en-US" dirty="0"/>
              <a:t>e/</a:t>
            </a:r>
            <a:r>
              <a:rPr lang="en-US" dirty="0" err="1"/>
              <a:t>γ</a:t>
            </a:r>
            <a:r>
              <a:rPr lang="en-US" dirty="0"/>
              <a:t> isolation </a:t>
            </a:r>
          </a:p>
          <a:p>
            <a:pPr lvl="1"/>
            <a:r>
              <a:rPr lang="en-US" dirty="0" err="1"/>
              <a:t>τ</a:t>
            </a:r>
            <a:r>
              <a:rPr lang="en-US" dirty="0"/>
              <a:t> id </a:t>
            </a:r>
          </a:p>
          <a:p>
            <a:pPr lvl="1"/>
            <a:r>
              <a:rPr lang="en-US" dirty="0"/>
              <a:t>muon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resolution and muon isolation </a:t>
            </a:r>
          </a:p>
          <a:p>
            <a:pPr lvl="1"/>
            <a:r>
              <a:rPr lang="en-US" dirty="0"/>
              <a:t>jets with PU subtraction</a:t>
            </a:r>
          </a:p>
          <a:p>
            <a:pPr lvl="1"/>
            <a:r>
              <a:rPr lang="en-US" dirty="0"/>
              <a:t>L1 menu sophistication</a:t>
            </a:r>
          </a:p>
          <a:p>
            <a:r>
              <a:rPr lang="en-US" dirty="0"/>
              <a:t>Increase system </a:t>
            </a:r>
            <a:r>
              <a:rPr lang="en-US" dirty="0">
                <a:solidFill>
                  <a:srgbClr val="FF0000"/>
                </a:solidFill>
              </a:rPr>
              <a:t>flexibility</a:t>
            </a:r>
            <a:r>
              <a:rPr lang="en-US" dirty="0"/>
              <a:t> with higher </a:t>
            </a:r>
            <a:br>
              <a:rPr lang="en-US" dirty="0"/>
            </a:br>
            <a:r>
              <a:rPr lang="en-US" dirty="0"/>
              <a:t>bandwidth optical links (~10 Gbps) and </a:t>
            </a:r>
            <a:br>
              <a:rPr lang="en-US" dirty="0"/>
            </a:br>
            <a:r>
              <a:rPr lang="en-US" dirty="0"/>
              <a:t>larger Xilinx FPGAs</a:t>
            </a:r>
          </a:p>
          <a:p>
            <a:r>
              <a:rPr lang="en-US" dirty="0">
                <a:solidFill>
                  <a:srgbClr val="FF0000"/>
                </a:solidFill>
              </a:rPr>
              <a:t>Standardize</a:t>
            </a:r>
            <a:r>
              <a:rPr lang="en-US" dirty="0"/>
              <a:t> on the </a:t>
            </a:r>
            <a:r>
              <a:rPr lang="en-US" dirty="0" err="1"/>
              <a:t>μTCA</a:t>
            </a:r>
            <a:r>
              <a:rPr lang="en-US" dirty="0"/>
              <a:t> </a:t>
            </a:r>
            <a:r>
              <a:rPr lang="en-US" dirty="0" err="1"/>
              <a:t>telecomm</a:t>
            </a:r>
            <a:r>
              <a:rPr lang="en-US" dirty="0"/>
              <a:t> standard in CMS </a:t>
            </a:r>
            <a:br>
              <a:rPr lang="en-US" dirty="0"/>
            </a:br>
            <a:r>
              <a:rPr lang="en-US" dirty="0"/>
              <a:t>(something Wesley started with a Los Alamos connection)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7B8A6-1D19-3140-B49B-D224F6100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5F196-CB97-AE42-816E-69B84BBA6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908B1-AD8B-B64B-9A63-BA7AF68A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  <p:pic>
        <p:nvPicPr>
          <p:cNvPr id="7" name="Picture 6" descr="Screen Shot 2013-02-28 at 9.37.52 AM.png">
            <a:extLst>
              <a:ext uri="{FF2B5EF4-FFF2-40B4-BE49-F238E27FC236}">
                <a16:creationId xmlns:a16="http://schemas.microsoft.com/office/drawing/2014/main" id="{B260209B-7FD0-4A46-9CA9-2CD9833E3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649" y="241576"/>
            <a:ext cx="1202122" cy="1669245"/>
          </a:xfrm>
          <a:prstGeom prst="rect">
            <a:avLst/>
          </a:prstGeom>
        </p:spPr>
      </p:pic>
      <p:pic>
        <p:nvPicPr>
          <p:cNvPr id="8" name="Picture 7" descr="Screen Shot 2014-05-30 at 3.36.50 PM.png">
            <a:extLst>
              <a:ext uri="{FF2B5EF4-FFF2-40B4-BE49-F238E27FC236}">
                <a16:creationId xmlns:a16="http://schemas.microsoft.com/office/drawing/2014/main" id="{C073FFC6-6A84-DF49-8811-8B580F4A8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104" y="2130802"/>
            <a:ext cx="4188141" cy="29891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9ACA96-5B81-C34D-A280-B1A6EA474F55}"/>
              </a:ext>
            </a:extLst>
          </p:cNvPr>
          <p:cNvSpPr txBox="1"/>
          <p:nvPr/>
        </p:nvSpPr>
        <p:spPr>
          <a:xfrm>
            <a:off x="9114771" y="1501221"/>
            <a:ext cx="164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TDR in 2013</a:t>
            </a:r>
          </a:p>
        </p:txBody>
      </p:sp>
    </p:spTree>
    <p:extLst>
      <p:ext uri="{BB962C8B-B14F-4D97-AF65-F5344CB8AC3E}">
        <p14:creationId xmlns:p14="http://schemas.microsoft.com/office/powerpoint/2010/main" val="26297923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Calo</a:t>
            </a:r>
            <a:r>
              <a:rPr lang="en-US" dirty="0"/>
              <a:t> Trigger Transition to Phase-1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Darin Acosta,   University of Florida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7159" y="1171198"/>
            <a:ext cx="7333688" cy="369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210" y="4870113"/>
            <a:ext cx="8839200" cy="16129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Important to build and </a:t>
            </a:r>
            <a:r>
              <a:rPr lang="en-US" dirty="0">
                <a:solidFill>
                  <a:srgbClr val="FF0000"/>
                </a:solidFill>
              </a:rPr>
              <a:t>commission upgrade in parallel </a:t>
            </a:r>
            <a:r>
              <a:rPr lang="en-US" dirty="0"/>
              <a:t>with current trigger system to safeguard physics, decouple from LHC schedule</a:t>
            </a:r>
          </a:p>
          <a:p>
            <a:pPr lvl="1"/>
            <a:r>
              <a:rPr lang="en-US" dirty="0"/>
              <a:t>e.g. Duplicate ECAL signals with active optical components, and split HCAL optical inputs to HCAL back-end electronics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WESLEY FEST   AUG. 30, 2019     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E711-0A29-B749-9EE7-BFDC0475DBBE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EA74EA5-E03F-1B4A-9BCF-FA27AA7F9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25554" y="1982746"/>
            <a:ext cx="1631714" cy="487279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3209B6D3-32EC-DB46-8CEC-C8804D930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826" y="2807905"/>
            <a:ext cx="1670289" cy="591290"/>
          </a:xfrm>
          <a:prstGeom prst="rect">
            <a:avLst/>
          </a:prstGeom>
          <a:noFill/>
          <a:ln w="57150" cmpd="sng">
            <a:solidFill>
              <a:srgbClr val="CCECFF"/>
            </a:solidFill>
            <a:miter lim="800000"/>
            <a:headEnd/>
            <a:tailEnd/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B4A2134-98D1-CD49-A75D-C6ACD9E5752C}"/>
              </a:ext>
            </a:extLst>
          </p:cNvPr>
          <p:cNvCxnSpPr>
            <a:cxnSpLocks/>
            <a:endCxn id="9" idx="1"/>
          </p:cNvCxnSpPr>
          <p:nvPr/>
        </p:nvCxnSpPr>
        <p:spPr bwMode="auto">
          <a:xfrm flipH="1" flipV="1">
            <a:off x="1957268" y="2226385"/>
            <a:ext cx="2894132" cy="2005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E3C96E-4A60-6742-BBE6-627155FB6C12}"/>
              </a:ext>
            </a:extLst>
          </p:cNvPr>
          <p:cNvCxnSpPr>
            <a:cxnSpLocks/>
          </p:cNvCxnSpPr>
          <p:nvPr/>
        </p:nvCxnSpPr>
        <p:spPr bwMode="auto">
          <a:xfrm flipH="1">
            <a:off x="1979115" y="2802772"/>
            <a:ext cx="2609818" cy="4314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DE80C5-1627-6A4F-B3C6-77523597EB2B}"/>
              </a:ext>
            </a:extLst>
          </p:cNvPr>
          <p:cNvSpPr txBox="1"/>
          <p:nvPr/>
        </p:nvSpPr>
        <p:spPr>
          <a:xfrm>
            <a:off x="9650738" y="2660531"/>
            <a:ext cx="22444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Wesley and Wisconsin had a good plan here, including also a “Stage-1” early upgrade deployment in 2015</a:t>
            </a:r>
          </a:p>
        </p:txBody>
      </p:sp>
    </p:spTree>
    <p:extLst>
      <p:ext uri="{BB962C8B-B14F-4D97-AF65-F5344CB8AC3E}">
        <p14:creationId xmlns:p14="http://schemas.microsoft.com/office/powerpoint/2010/main" val="1363692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BB9C6-AED2-0F44-81AA-6A86702F5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Phase-1 trigger Hardware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C31416-3961-524B-A3B7-61DE663C8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887" y="1240971"/>
            <a:ext cx="5141764" cy="5190944"/>
          </a:xfrm>
        </p:spPr>
        <p:txBody>
          <a:bodyPr/>
          <a:lstStyle/>
          <a:p>
            <a:r>
              <a:rPr lang="en-US" dirty="0"/>
              <a:t>Thankfully it too worked! </a:t>
            </a:r>
          </a:p>
          <a:p>
            <a:r>
              <a:rPr lang="en-US" dirty="0"/>
              <a:t>But maybe only because Wesley </a:t>
            </a:r>
            <a:br>
              <a:rPr lang="en-US" dirty="0"/>
            </a:br>
            <a:r>
              <a:rPr lang="en-US" dirty="0"/>
              <a:t>ensured enough latency margin in the overall trigger design </a:t>
            </a:r>
            <a:br>
              <a:rPr lang="en-US" dirty="0"/>
            </a:br>
            <a:r>
              <a:rPr lang="en-US" dirty="0"/>
              <a:t>(we used every last BX…)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21B5C-4617-3D49-95D8-9847FD42C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956E1-823A-0745-9F87-6138D0D6E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F5DE4-FFC5-2646-A097-82B80E41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1" name="Picture 10" descr="IMG_0199.JPG">
            <a:extLst>
              <a:ext uri="{FF2B5EF4-FFF2-40B4-BE49-F238E27FC236}">
                <a16:creationId xmlns:a16="http://schemas.microsoft.com/office/drawing/2014/main" id="{B91BE2F9-7CCB-E546-8E0B-3C56B268B68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5770" y="1689474"/>
            <a:ext cx="2889527" cy="38686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6266AC-EB9F-134E-8270-FB3B882CF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851" y="875843"/>
            <a:ext cx="2354819" cy="55560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04F64F-CE9B-E74A-87AB-7E32B84B0DDB}"/>
              </a:ext>
            </a:extLst>
          </p:cNvPr>
          <p:cNvSpPr txBox="1"/>
          <p:nvPr/>
        </p:nvSpPr>
        <p:spPr>
          <a:xfrm>
            <a:off x="5105298" y="5462418"/>
            <a:ext cx="185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CTP7 rack for </a:t>
            </a:r>
            <a:r>
              <a:rPr lang="en-US" dirty="0" err="1"/>
              <a:t>Calo</a:t>
            </a:r>
            <a:r>
              <a:rPr lang="en-US" dirty="0"/>
              <a:t> Layer-1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5FFA04-6B32-894C-AA47-2A4F83BD464B}"/>
              </a:ext>
            </a:extLst>
          </p:cNvPr>
          <p:cNvSpPr txBox="1"/>
          <p:nvPr/>
        </p:nvSpPr>
        <p:spPr>
          <a:xfrm>
            <a:off x="9545782" y="5588230"/>
            <a:ext cx="185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MTF7 rack for EMTF</a:t>
            </a:r>
          </a:p>
        </p:txBody>
      </p:sp>
    </p:spTree>
    <p:extLst>
      <p:ext uri="{BB962C8B-B14F-4D97-AF65-F5344CB8AC3E}">
        <p14:creationId xmlns:p14="http://schemas.microsoft.com/office/powerpoint/2010/main" val="2513872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B1264-8F0B-5B44-B9A0-BA6393340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Original RCT Recently Decommissioned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17746B-5DAC-2248-BE46-AF48D55AA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886" y="1240971"/>
            <a:ext cx="10513181" cy="5190944"/>
          </a:xfrm>
        </p:spPr>
        <p:txBody>
          <a:bodyPr/>
          <a:lstStyle/>
          <a:p>
            <a:r>
              <a:rPr lang="en-US" dirty="0"/>
              <a:t>The original Regional Calorimeter Trigger now decommissioned in 2019, as it has been replaced by the Phase-1 upgrade in 2016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92C412-F8D9-4C4D-A50A-E0209E56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CBC2E6-E559-C340-B3EF-1F6DD2F21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B17CE3-4AD8-3749-9914-366A562C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92D611-2B5C-BA4A-9444-42C392E0EA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713" y="2876063"/>
            <a:ext cx="2493305" cy="3342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07706E-26F8-AA44-AF04-51EBC554FF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126" y="2876063"/>
            <a:ext cx="2493305" cy="334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2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Next Generation L1 Trigger For HL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7886" y="1005435"/>
            <a:ext cx="9639525" cy="555606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Incorporation of tracking at Level-1 from the silicon tracker</a:t>
            </a:r>
          </a:p>
          <a:p>
            <a:pPr lvl="1"/>
            <a:r>
              <a:rPr lang="en-US" dirty="0"/>
              <a:t>Major missing ingredient!</a:t>
            </a:r>
          </a:p>
          <a:p>
            <a:r>
              <a:rPr lang="en-US" dirty="0"/>
              <a:t>Correlation of tracks with other Level-1 objects</a:t>
            </a:r>
          </a:p>
          <a:p>
            <a:pPr lvl="1"/>
            <a:r>
              <a:rPr lang="en-US" dirty="0"/>
              <a:t>Better charged lepton ID, refine (muon) momentum, assign jet vertex, </a:t>
            </a:r>
            <a:br>
              <a:rPr lang="en-US" dirty="0"/>
            </a:br>
            <a:r>
              <a:rPr lang="en-US" dirty="0"/>
              <a:t>determine primary vertex, provide track-based isolation …</a:t>
            </a:r>
          </a:p>
          <a:p>
            <a:r>
              <a:rPr lang="en-US" dirty="0"/>
              <a:t>Introduction of crystal granularity at Level-1 for ECAL barrel</a:t>
            </a:r>
          </a:p>
          <a:p>
            <a:pPr lvl="1"/>
            <a:r>
              <a:rPr lang="en-US" dirty="0" err="1"/>
              <a:t>ΔϕΔη</a:t>
            </a:r>
            <a:r>
              <a:rPr lang="en-US" dirty="0"/>
              <a:t> = 0.0175 × 0.0175 vs. 0.0875 × 0.0875</a:t>
            </a:r>
          </a:p>
          <a:p>
            <a:pPr lvl="1"/>
            <a:r>
              <a:rPr lang="en-US" dirty="0"/>
              <a:t>Better spike rejection and EM shower identification</a:t>
            </a:r>
          </a:p>
          <a:p>
            <a:r>
              <a:rPr lang="en-US" dirty="0"/>
              <a:t>Incorporation of Phase-2 forward muon detectors into muon trigger</a:t>
            </a:r>
          </a:p>
          <a:p>
            <a:pPr lvl="1"/>
            <a:r>
              <a:rPr lang="en-US" dirty="0"/>
              <a:t>Increased redundancy, more bending angles</a:t>
            </a:r>
          </a:p>
          <a:p>
            <a:r>
              <a:rPr lang="en-US" dirty="0"/>
              <a:t>Trigger rates up to 750 kHz @ Level-1, 7.5 kHz @ HLT </a:t>
            </a:r>
            <a:br>
              <a:rPr lang="en-US" dirty="0"/>
            </a:br>
            <a:r>
              <a:rPr lang="en-US" dirty="0"/>
              <a:t>(vs. 100 kHz and 1 kHz today)</a:t>
            </a:r>
          </a:p>
          <a:p>
            <a:r>
              <a:rPr lang="en-US" dirty="0"/>
              <a:t>Level-1 trigger latency of 12.5 </a:t>
            </a:r>
            <a:r>
              <a:rPr lang="en-US" dirty="0" err="1"/>
              <a:t>μs</a:t>
            </a:r>
            <a:r>
              <a:rPr lang="en-US" dirty="0"/>
              <a:t> (vs. 4.0 </a:t>
            </a:r>
            <a:r>
              <a:rPr lang="en-US" dirty="0" err="1"/>
              <a:t>μs</a:t>
            </a:r>
            <a:r>
              <a:rPr lang="en-US" dirty="0"/>
              <a:t> today )</a:t>
            </a:r>
          </a:p>
          <a:p>
            <a:pPr lvl="1"/>
            <a:r>
              <a:rPr lang="en-US" dirty="0"/>
              <a:t>Allow time for additional processing (Track Trigger, Correlation)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E711-0A29-B749-9EE7-BFDC0475DBB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7F3495-8229-BF47-866A-37E51005DC48}"/>
              </a:ext>
            </a:extLst>
          </p:cNvPr>
          <p:cNvSpPr txBox="1"/>
          <p:nvPr/>
        </p:nvSpPr>
        <p:spPr>
          <a:xfrm>
            <a:off x="8971673" y="2513002"/>
            <a:ext cx="3151052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Foresight to push both for tracking @ L1, and increased output bandwidth to better balance L1 and HLT</a:t>
            </a:r>
          </a:p>
        </p:txBody>
      </p:sp>
    </p:spTree>
    <p:extLst>
      <p:ext uri="{BB962C8B-B14F-4D97-AF65-F5344CB8AC3E}">
        <p14:creationId xmlns:p14="http://schemas.microsoft.com/office/powerpoint/2010/main" val="189494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A9D73-F3BC-4B45-90EC-794C6A98B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we’re on our Way!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8BC30-DF32-2140-8CF5-32EC75D3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9686" y="1240971"/>
            <a:ext cx="3642095" cy="5190944"/>
          </a:xfrm>
        </p:spPr>
        <p:txBody>
          <a:bodyPr/>
          <a:lstStyle/>
          <a:p>
            <a:r>
              <a:rPr lang="en-US" dirty="0" err="1"/>
              <a:t>APx</a:t>
            </a:r>
            <a:r>
              <a:rPr lang="en-US" dirty="0"/>
              <a:t> R&amp;D:</a:t>
            </a:r>
          </a:p>
          <a:p>
            <a:endParaRPr lang="en-US" dirty="0"/>
          </a:p>
          <a:p>
            <a:r>
              <a:rPr lang="en-US" dirty="0"/>
              <a:t>I/O: 25 terabits/sec</a:t>
            </a:r>
          </a:p>
          <a:p>
            <a:endParaRPr lang="en-US" dirty="0"/>
          </a:p>
          <a:p>
            <a:r>
              <a:rPr lang="en-US" dirty="0"/>
              <a:t>2.5 million logic cells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C53D1-03AA-C549-AC83-1A3DCE56E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79CF8-0FBA-054F-9F25-31E764653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BFB89-3143-0E40-9A5B-040D9ECE0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518FF8-3C2F-4643-88FB-066AF1C8E4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886" y="1158305"/>
            <a:ext cx="6705600" cy="5029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F1F550-E675-A149-85F6-99E4E6392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136" y="4585363"/>
            <a:ext cx="1828177" cy="114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70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A6E0E27-AA29-ED49-A80A-F8EB4960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Large Leap from the past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04626B1-C6D0-1744-AD1C-7F4FFEC72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8561" y="1240971"/>
            <a:ext cx="6538850" cy="5190944"/>
          </a:xfrm>
        </p:spPr>
        <p:txBody>
          <a:bodyPr/>
          <a:lstStyle/>
          <a:p>
            <a:r>
              <a:rPr lang="en-US" dirty="0"/>
              <a:t>A far cry from the ~32 AND gates that I programmed into a PAL for the </a:t>
            </a:r>
            <a:r>
              <a:rPr lang="en-US" dirty="0" err="1"/>
              <a:t>CsI</a:t>
            </a:r>
            <a:r>
              <a:rPr lang="en-US" dirty="0"/>
              <a:t> trigger logic of the SLAC TPC/2Gamma experiment in 1988</a:t>
            </a:r>
          </a:p>
          <a:p>
            <a:r>
              <a:rPr lang="en-US" dirty="0"/>
              <a:t>Or the wire-wrapped trigger logic for the CLEO-II experiment…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9895A-5A95-1A44-A036-08491CE13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6968B-AC2C-BF4A-813D-53C96F9B9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21255-9B36-5247-9EB0-6597390DF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60E50E-2EC1-924B-8896-C42F78BB0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66" y="1240969"/>
            <a:ext cx="3413495" cy="4551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E943D7-2B74-8D4E-A11B-A3C902641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373" y="4174405"/>
            <a:ext cx="3225282" cy="2257509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FBEDBC5-A446-6740-BCF1-8628D0778E7B}"/>
              </a:ext>
            </a:extLst>
          </p:cNvPr>
          <p:cNvSpPr/>
          <p:nvPr/>
        </p:nvSpPr>
        <p:spPr>
          <a:xfrm>
            <a:off x="8514868" y="5029200"/>
            <a:ext cx="1191491" cy="763095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03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9346D-D74C-2540-B079-351704525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886" y="217779"/>
            <a:ext cx="8792235" cy="940526"/>
          </a:xfrm>
        </p:spPr>
        <p:txBody>
          <a:bodyPr>
            <a:normAutofit/>
          </a:bodyPr>
          <a:lstStyle/>
          <a:p>
            <a:r>
              <a:rPr lang="en-US" dirty="0"/>
              <a:t>Cost Effective with Multiple Stages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24AA3-2C21-3B47-8BF2-CBD96122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D51FA-714F-2743-99E7-8422630FA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AEEBC-702E-224B-B20E-0F3C0CA9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F716C0-76B7-FE44-99BD-D4312132B0A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E8092B-E292-5449-BDB3-79858D662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1" y="1008178"/>
            <a:ext cx="9521086" cy="531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568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Circular Collider (Hadron)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7886" y="1240969"/>
            <a:ext cx="9639525" cy="5429654"/>
          </a:xfrm>
        </p:spPr>
        <p:txBody>
          <a:bodyPr>
            <a:normAutofit/>
          </a:bodyPr>
          <a:lstStyle/>
          <a:p>
            <a:r>
              <a:rPr lang="en-US" dirty="0"/>
              <a:t>Goals:</a:t>
            </a:r>
          </a:p>
          <a:p>
            <a:pPr lvl="1"/>
            <a:r>
              <a:rPr lang="en-US" dirty="0"/>
              <a:t>Higher energy: ~100 </a:t>
            </a:r>
            <a:r>
              <a:rPr lang="en-US" dirty="0" err="1"/>
              <a:t>TeV</a:t>
            </a:r>
            <a:endParaRPr lang="en-US" dirty="0"/>
          </a:p>
          <a:p>
            <a:pPr lvl="2"/>
            <a:r>
              <a:rPr lang="en-US" dirty="0"/>
              <a:t>Explore high energy frontier</a:t>
            </a:r>
          </a:p>
          <a:p>
            <a:pPr lvl="1"/>
            <a:r>
              <a:rPr lang="en-US" dirty="0"/>
              <a:t>Higher luminosity: 5-30 x 10</a:t>
            </a:r>
            <a:r>
              <a:rPr lang="en-US" baseline="30000" dirty="0"/>
              <a:t>34</a:t>
            </a:r>
            <a:r>
              <a:rPr lang="en-US" dirty="0"/>
              <a:t> Hz/cm</a:t>
            </a:r>
            <a:r>
              <a:rPr lang="en-US" baseline="30000" dirty="0"/>
              <a:t>2</a:t>
            </a:r>
          </a:p>
          <a:p>
            <a:pPr lvl="2"/>
            <a:r>
              <a:rPr lang="en-US" dirty="0"/>
              <a:t>High precision, e.g. Higgs boson couplings</a:t>
            </a:r>
          </a:p>
          <a:p>
            <a:r>
              <a:rPr lang="en-US" dirty="0"/>
              <a:t>Trigger Challenges:</a:t>
            </a:r>
          </a:p>
          <a:p>
            <a:pPr lvl="1"/>
            <a:r>
              <a:rPr lang="en-US" dirty="0"/>
              <a:t>Pileup: O(1000) pp collisions per beam crossing  (20X more than LHC)</a:t>
            </a:r>
          </a:p>
          <a:p>
            <a:pPr lvl="1"/>
            <a:r>
              <a:rPr lang="en-US" dirty="0"/>
              <a:t>Higher detector channel count from increased granularity</a:t>
            </a:r>
          </a:p>
          <a:p>
            <a:pPr lvl="1"/>
            <a:r>
              <a:rPr lang="en-US" dirty="0"/>
              <a:t>Radiation levels in tracking volume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16C0-76B7-FE44-99BD-D4312132B0A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192" y="1110936"/>
            <a:ext cx="2713429" cy="2844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A7366C-7F05-FD43-AFE7-6660501A5782}"/>
              </a:ext>
            </a:extLst>
          </p:cNvPr>
          <p:cNvSpPr txBox="1"/>
          <p:nvPr/>
        </p:nvSpPr>
        <p:spPr>
          <a:xfrm>
            <a:off x="3061855" y="1084692"/>
            <a:ext cx="472909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But APD may be just as primitive compared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to a system for a FCC, 40+ years from now 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AB60925-F53F-6D4C-8BCF-1F66F680A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11" y="6164112"/>
            <a:ext cx="10247025" cy="3798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0FDB1B-F5C6-E64E-8559-D94549D69B6D}"/>
              </a:ext>
            </a:extLst>
          </p:cNvPr>
          <p:cNvSpPr txBox="1"/>
          <p:nvPr/>
        </p:nvSpPr>
        <p:spPr>
          <a:xfrm>
            <a:off x="6567055" y="5818909"/>
            <a:ext cx="112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FCC-</a:t>
            </a:r>
            <a:r>
              <a:rPr lang="en-US" dirty="0" err="1"/>
              <a:t>ee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139389-4890-5146-AD1F-CDFD442BFE59}"/>
              </a:ext>
            </a:extLst>
          </p:cNvPr>
          <p:cNvSpPr txBox="1"/>
          <p:nvPr/>
        </p:nvSpPr>
        <p:spPr>
          <a:xfrm>
            <a:off x="9925192" y="5790135"/>
            <a:ext cx="112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FCC-</a:t>
            </a:r>
            <a:r>
              <a:rPr lang="en-US" dirty="0" err="1"/>
              <a:t>hh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8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B894B-0D5B-3543-8ECA-AA750B90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Travel &amp; Eating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905D3A-D525-894B-9227-6E16897FD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500DF-1567-9A41-BA7E-46DE4A18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F307F-1CF1-3A48-B91C-3371C4E68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2175B-9C14-2F49-A0CB-2E338470C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41</a:t>
            </a:fld>
            <a:endParaRPr lang="en-US" dirty="0"/>
          </a:p>
        </p:txBody>
      </p:sp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73AEE132-4474-CB43-9616-3D1014F7F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879" y="1815152"/>
            <a:ext cx="1370242" cy="125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3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29142-0F7B-4144-8E42-A908942F8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Pizza in </a:t>
            </a:r>
            <a:r>
              <a:rPr lang="en-US" dirty="0" err="1"/>
              <a:t>Meyrin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968E74-2649-7A44-A59C-AC940D05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F82A0-E1DF-394E-9C89-ED57D42C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5ED05-0614-1D4B-A1DC-9FFEA6B3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E01E24-A199-1A43-BCC5-C0151146D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458" y="1349119"/>
            <a:ext cx="7707085" cy="463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23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6181A-16FE-BE41-BBBA-3A4E45D62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Volcanos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273CDF-AF9C-5B47-8FFD-5FE0E7EA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22F53-EABF-B84B-A316-304C0BDB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D111A-5E2B-D049-B009-6C590FD2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600CDA-ABBA-C748-8FF9-92B4E3ACB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885" y="1274535"/>
            <a:ext cx="4020458" cy="4095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96312F-41CA-084F-98F5-07FEFBD7E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507" y="1274534"/>
            <a:ext cx="4077814" cy="50626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8187E9-DE88-3546-9FA8-FA317606CDF9}"/>
              </a:ext>
            </a:extLst>
          </p:cNvPr>
          <p:cNvSpPr txBox="1"/>
          <p:nvPr/>
        </p:nvSpPr>
        <p:spPr>
          <a:xfrm rot="16200000">
            <a:off x="-68553" y="3893564"/>
            <a:ext cx="258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Wikipedia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6E608-9256-5C46-93DD-C4FE588A614C}"/>
              </a:ext>
            </a:extLst>
          </p:cNvPr>
          <p:cNvSpPr txBox="1"/>
          <p:nvPr/>
        </p:nvSpPr>
        <p:spPr>
          <a:xfrm>
            <a:off x="1670512" y="5553550"/>
            <a:ext cx="4494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Kept us a bit longer than anticipated at CERN</a:t>
            </a:r>
          </a:p>
        </p:txBody>
      </p:sp>
    </p:spTree>
    <p:extLst>
      <p:ext uri="{BB962C8B-B14F-4D97-AF65-F5344CB8AC3E}">
        <p14:creationId xmlns:p14="http://schemas.microsoft.com/office/powerpoint/2010/main" val="182435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C6470-F5C0-9646-99A0-49FB2B36F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EE737F-ECB4-1D40-B1F6-BD81EA961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886" y="1240971"/>
            <a:ext cx="9925132" cy="5190944"/>
          </a:xfrm>
        </p:spPr>
        <p:txBody>
          <a:bodyPr/>
          <a:lstStyle/>
          <a:p>
            <a:r>
              <a:rPr lang="en-US" dirty="0"/>
              <a:t>“So long, and thanks for all the triggers!”</a:t>
            </a:r>
          </a:p>
          <a:p>
            <a:r>
              <a:rPr lang="en-US" dirty="0"/>
              <a:t>Your legacy will always be a part of the experiments, and the high-energy physics community</a:t>
            </a:r>
          </a:p>
          <a:p>
            <a:r>
              <a:rPr lang="en-US" dirty="0"/>
              <a:t>You set a good example of taking the correct, hard decisions, and fighting to achieve them (triggers, physics, management, etc.)</a:t>
            </a:r>
          </a:p>
          <a:p>
            <a:r>
              <a:rPr lang="en-US" dirty="0"/>
              <a:t>Thanks for all the opportunities!</a:t>
            </a:r>
          </a:p>
          <a:p>
            <a:r>
              <a:rPr lang="en-US" dirty="0"/>
              <a:t>I wish you well in a hard-earned retirement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9CB906-507B-8B43-8DBA-A64F5EB3E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31432-52C9-884E-BEA4-7463B26A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16456-19D0-D14B-8587-B17FAF9A9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07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05DD3-CBEB-354B-AEAE-DA6C8519B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C7ED21-AC43-7D48-BB31-B155FF000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Stan Durkin and Ben Bylsma for help with ZEUS trigger info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7A61A-0881-5541-A039-936C40A6C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03074-FB19-574E-8D35-07BE8B506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5C207-1E1F-ED49-AE96-B91601616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26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7616-53A8-4D4C-A5AB-17B57F5BF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Aside on Kinematics at Colliders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E5437-ED23-2F45-88DD-76BF862DF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7886" y="1240971"/>
            <a:ext cx="10083529" cy="519094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Energy and momentum is always conserved in general, but observed quantities may not because of particles escaping down the beam pipe or because of neutrinos (and neutralinos?)</a:t>
            </a:r>
          </a:p>
          <a:p>
            <a:r>
              <a:rPr lang="en-US" dirty="0" err="1"/>
              <a:t>e+e</a:t>
            </a:r>
            <a:r>
              <a:rPr lang="en-US" dirty="0"/>
              <a:t>- colliders</a:t>
            </a:r>
          </a:p>
          <a:p>
            <a:pPr lvl="1"/>
            <a:r>
              <a:rPr lang="en-US" dirty="0"/>
              <a:t>Total observed energy and momentum is conserved for annihilation processes </a:t>
            </a:r>
            <a:br>
              <a:rPr lang="en-US" dirty="0"/>
            </a:br>
            <a:r>
              <a:rPr lang="en-US" dirty="0"/>
              <a:t>(thus  provides a √s constraint)</a:t>
            </a:r>
          </a:p>
          <a:p>
            <a:r>
              <a:rPr lang="en-US" dirty="0"/>
              <a:t>Hadron colliders</a:t>
            </a:r>
          </a:p>
          <a:p>
            <a:pPr lvl="1"/>
            <a:r>
              <a:rPr lang="en-US" dirty="0"/>
              <a:t>Observed longitudinal momentum (</a:t>
            </a:r>
            <a:r>
              <a:rPr lang="en-US" dirty="0" err="1"/>
              <a:t>p</a:t>
            </a:r>
            <a:r>
              <a:rPr lang="en-US" baseline="-25000" dirty="0" err="1"/>
              <a:t>z</a:t>
            </a:r>
            <a:r>
              <a:rPr lang="en-US" dirty="0"/>
              <a:t>) is not conserved in hadron-hadron colliders, because of the unknown </a:t>
            </a:r>
            <a:r>
              <a:rPr lang="en-US" dirty="0" err="1"/>
              <a:t>parton</a:t>
            </a:r>
            <a:r>
              <a:rPr lang="en-US" dirty="0"/>
              <a:t> momentum fraction x in each struck hadron</a:t>
            </a:r>
          </a:p>
          <a:p>
            <a:pPr lvl="1"/>
            <a:r>
              <a:rPr lang="en-US" dirty="0"/>
              <a:t>Transverse momentum is. Unbalanced attributed to MET from unmeasured particles</a:t>
            </a:r>
          </a:p>
          <a:p>
            <a:r>
              <a:rPr lang="en-US" dirty="0"/>
              <a:t>e p colliders</a:t>
            </a:r>
          </a:p>
          <a:p>
            <a:pPr lvl="1"/>
            <a:r>
              <a:rPr lang="en-US" dirty="0"/>
              <a:t>While </a:t>
            </a:r>
            <a:r>
              <a:rPr lang="en-US" dirty="0" err="1"/>
              <a:t>p</a:t>
            </a:r>
            <a:r>
              <a:rPr lang="en-US" baseline="-25000" dirty="0" err="1"/>
              <a:t>z</a:t>
            </a:r>
            <a:r>
              <a:rPr lang="en-US" dirty="0"/>
              <a:t> is not conserved, E – </a:t>
            </a:r>
            <a:r>
              <a:rPr lang="en-US" dirty="0" err="1"/>
              <a:t>p</a:t>
            </a:r>
            <a:r>
              <a:rPr lang="en-US" baseline="-25000" dirty="0" err="1"/>
              <a:t>z</a:t>
            </a:r>
            <a:r>
              <a:rPr lang="en-US" dirty="0"/>
              <a:t> = 2E</a:t>
            </a:r>
            <a:r>
              <a:rPr lang="en-US" baseline="-25000" dirty="0"/>
              <a:t>e</a:t>
            </a:r>
            <a:r>
              <a:rPr lang="en-US" dirty="0"/>
              <a:t> is for an ep collider. Provides another kinematic constraint handle that pp colliders do not have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708429-FB2B-9A49-8B0E-9AD387246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F1D898-B506-DF42-BE3F-3C0031C5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1BEFB-7F67-7D43-876B-5E2982062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8431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91EE9-1489-1D44-8F05-88FFE483D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SSC R&amp;D symposium, 1990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00BF7F-F2E7-7940-A8C8-67C2FCF3B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B26C1-C1F8-4C46-ADA7-51D62195B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C8585-4B45-5D43-8080-31052F49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04829F-2216-D448-85DA-FB52F9A2B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95" y="1397916"/>
            <a:ext cx="4362072" cy="47943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4C86FA-31C4-4D4C-878A-6A837CC2D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7067" y="1450064"/>
            <a:ext cx="6050229" cy="474216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63CD31F-AC3A-4242-862A-43882EBF7B05}"/>
              </a:ext>
            </a:extLst>
          </p:cNvPr>
          <p:cNvSpPr/>
          <p:nvPr/>
        </p:nvSpPr>
        <p:spPr>
          <a:xfrm>
            <a:off x="6079068" y="2455333"/>
            <a:ext cx="558800" cy="25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4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0A4F1-4419-C74C-83F1-260263C84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But Before there WAS CMS &amp; LHC, </a:t>
            </a:r>
            <a:br>
              <a:rPr lang="en-US" dirty="0"/>
            </a:br>
            <a:r>
              <a:rPr lang="en-US" dirty="0"/>
              <a:t>There was SDC &amp; The SSC Plan…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FDFC21-422B-1C4A-8794-253238AC8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33FEBC-613C-E243-B47F-6863CC4E8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Darin Acosta,   University of Florida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E19699-4841-1B41-960B-94518D7E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19CE11-8772-C645-87A6-AAE8C6A726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975" y="1330517"/>
            <a:ext cx="3892473" cy="5101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948D95-BC9F-C947-9CE5-611688694C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74" y="1330517"/>
            <a:ext cx="5395236" cy="48817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62826EB-16B7-B347-9EFC-8D3945EA5860}"/>
              </a:ext>
            </a:extLst>
          </p:cNvPr>
          <p:cNvSpPr txBox="1"/>
          <p:nvPr/>
        </p:nvSpPr>
        <p:spPr>
          <a:xfrm>
            <a:off x="9512489" y="1110901"/>
            <a:ext cx="2587865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Level-1 Trigger:</a:t>
            </a:r>
          </a:p>
          <a:p>
            <a:r>
              <a:rPr lang="en-US" sz="2000" dirty="0">
                <a:solidFill>
                  <a:schemeClr val="bg1"/>
                </a:solidFill>
              </a:rPr>
              <a:t>Ambitious even now! Only 16ns BX spacing, 1.5 𝜇s latency</a:t>
            </a:r>
          </a:p>
          <a:p>
            <a:r>
              <a:rPr lang="en-US" sz="2000" dirty="0">
                <a:solidFill>
                  <a:schemeClr val="bg1"/>
                </a:solidFill>
              </a:rPr>
              <a:t>(Tighter than LHC </a:t>
            </a:r>
            <a:r>
              <a:rPr lang="en-US" sz="2000" dirty="0" err="1">
                <a:solidFill>
                  <a:schemeClr val="bg1"/>
                </a:solidFill>
              </a:rPr>
              <a:t>reqs</a:t>
            </a:r>
            <a:r>
              <a:rPr lang="en-US" sz="2000" dirty="0">
                <a:solidFill>
                  <a:schemeClr val="bg1"/>
                </a:solidFill>
              </a:rPr>
              <a:t>!)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520CC3-9032-804D-B640-3DC0C3E7C104}"/>
              </a:ext>
            </a:extLst>
          </p:cNvPr>
          <p:cNvSpPr/>
          <p:nvPr/>
        </p:nvSpPr>
        <p:spPr>
          <a:xfrm>
            <a:off x="1551709" y="5389418"/>
            <a:ext cx="2369127" cy="8228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061ED7-8BA9-E441-9462-B380C9BC16A5}"/>
              </a:ext>
            </a:extLst>
          </p:cNvPr>
          <p:cNvSpPr txBox="1"/>
          <p:nvPr/>
        </p:nvSpPr>
        <p:spPr>
          <a:xfrm>
            <a:off x="3541848" y="3281051"/>
            <a:ext cx="409432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My first and only SDC meeting took place in 1993, and was the first time I met Wesley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(and </a:t>
            </a:r>
            <a:r>
              <a:rPr lang="en-US" sz="2400" dirty="0" err="1">
                <a:solidFill>
                  <a:schemeClr val="bg1"/>
                </a:solidFill>
              </a:rPr>
              <a:t>Sridhara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496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2583" name="Picture 7" descr="SSC_display_AmHistMuseum4_edi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8" y="3789109"/>
            <a:ext cx="3963174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WESLEY FEST   AUG. 30, 2019      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0E5D1-43BD-1146-A664-C9E5B0DB67CA}" type="slidenum">
              <a:rPr lang="en-US"/>
              <a:pPr/>
              <a:t>6</a:t>
            </a:fld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143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7886" y="135193"/>
            <a:ext cx="9031514" cy="1105776"/>
          </a:xfrm>
          <a:ln/>
        </p:spPr>
        <p:txBody>
          <a:bodyPr>
            <a:normAutofit/>
          </a:bodyPr>
          <a:lstStyle/>
          <a:p>
            <a:r>
              <a:rPr lang="en-US" dirty="0"/>
              <a:t>Now A Footnote in the Smithsonian</a:t>
            </a:r>
          </a:p>
        </p:txBody>
      </p:sp>
      <p:sp>
        <p:nvSpPr>
          <p:cNvPr id="143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939801"/>
            <a:ext cx="8610600" cy="5549900"/>
          </a:xfrm>
        </p:spPr>
        <p:txBody>
          <a:bodyPr/>
          <a:lstStyle/>
          <a:p>
            <a:r>
              <a:rPr lang="en-US" dirty="0"/>
              <a:t>The Superconducting Super Collider</a:t>
            </a:r>
          </a:p>
          <a:p>
            <a:pPr lvl="1"/>
            <a:r>
              <a:rPr lang="en-US" dirty="0"/>
              <a:t> 40 </a:t>
            </a:r>
            <a:r>
              <a:rPr lang="en-US" dirty="0" err="1"/>
              <a:t>TeV</a:t>
            </a:r>
            <a:r>
              <a:rPr lang="en-US" dirty="0"/>
              <a:t> center-of-mass energy </a:t>
            </a:r>
          </a:p>
          <a:p>
            <a:pPr lvl="1"/>
            <a:r>
              <a:rPr lang="en-US" dirty="0"/>
              <a:t> Waxahachie, TX</a:t>
            </a:r>
          </a:p>
          <a:p>
            <a:pPr lvl="1"/>
            <a:r>
              <a:rPr lang="en-US" dirty="0"/>
              <a:t> R.I.P. 1993</a:t>
            </a:r>
          </a:p>
        </p:txBody>
      </p:sp>
      <p:pic>
        <p:nvPicPr>
          <p:cNvPr id="1432581" name="Picture 5" descr="SSCDipo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454" y="1027324"/>
            <a:ext cx="2219325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2582" name="Picture 6" descr="SSC_display_AmHistMuseum2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8" y="3253740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8A2AF7-DAFF-2D4E-89EA-5719CABE3D94}"/>
              </a:ext>
            </a:extLst>
          </p:cNvPr>
          <p:cNvSpPr txBox="1"/>
          <p:nvPr/>
        </p:nvSpPr>
        <p:spPr>
          <a:xfrm>
            <a:off x="777675" y="5649318"/>
            <a:ext cx="158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Circa 2005</a:t>
            </a:r>
          </a:p>
        </p:txBody>
      </p:sp>
    </p:spTree>
    <p:extLst>
      <p:ext uri="{BB962C8B-B14F-4D97-AF65-F5344CB8AC3E}">
        <p14:creationId xmlns:p14="http://schemas.microsoft.com/office/powerpoint/2010/main" val="209671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64"/>
    </mc:Choice>
    <mc:Fallback xmlns="">
      <p:transition xmlns:p14="http://schemas.microsoft.com/office/powerpoint/2010/main" spd="slow" advTm="5446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7A0FA-4E4E-8D43-9385-F5B5492B8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 Electron-Proton Collider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36E86-C84C-FA41-81DC-502ACA999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9B5753-202B-FE47-B9E4-57D8D4E43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8DD224-1166-1449-A189-A81DE22F1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E1325EE-0D93-8548-AD64-30955FED8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725" y="875562"/>
            <a:ext cx="7061199" cy="5556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AAC3A1-23D2-1F4A-B809-615B722AD9CE}"/>
              </a:ext>
            </a:extLst>
          </p:cNvPr>
          <p:cNvSpPr txBox="1"/>
          <p:nvPr/>
        </p:nvSpPr>
        <p:spPr>
          <a:xfrm>
            <a:off x="9690539" y="2655922"/>
            <a:ext cx="242789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Still tight bunch spacing! Significantly less than </a:t>
            </a:r>
            <a:r>
              <a:rPr lang="en-US" sz="2000" dirty="0" err="1">
                <a:solidFill>
                  <a:schemeClr val="bg1"/>
                </a:solidFill>
              </a:rPr>
              <a:t>Tevatron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Run 1 (microseconds)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8AFBB0-E945-DF44-AF35-EFB6557F03C1}"/>
              </a:ext>
            </a:extLst>
          </p:cNvPr>
          <p:cNvCxnSpPr>
            <a:cxnSpLocks/>
          </p:cNvCxnSpPr>
          <p:nvPr/>
        </p:nvCxnSpPr>
        <p:spPr>
          <a:xfrm flipH="1">
            <a:off x="9375230" y="2915725"/>
            <a:ext cx="420411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75431E-E044-3B4B-84F1-8C6C910994CC}"/>
              </a:ext>
            </a:extLst>
          </p:cNvPr>
          <p:cNvSpPr txBox="1"/>
          <p:nvPr/>
        </p:nvSpPr>
        <p:spPr>
          <a:xfrm>
            <a:off x="8828521" y="4637144"/>
            <a:ext cx="2219173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Trigger system development benefited from Supercollider efforts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660E1B-DD13-B348-AC34-98798519D2AC}"/>
              </a:ext>
            </a:extLst>
          </p:cNvPr>
          <p:cNvSpPr txBox="1"/>
          <p:nvPr/>
        </p:nvSpPr>
        <p:spPr>
          <a:xfrm>
            <a:off x="9580728" y="1514901"/>
            <a:ext cx="2074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Launched 1992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26B61-A212-1A40-AC08-CEA9A43BF425}"/>
              </a:ext>
            </a:extLst>
          </p:cNvPr>
          <p:cNvSpPr txBox="1"/>
          <p:nvPr/>
        </p:nvSpPr>
        <p:spPr>
          <a:xfrm>
            <a:off x="959004" y="1113685"/>
            <a:ext cx="1170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@ DESY, Hamburg Germany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2083CA-BF58-BD4C-80EE-15593EF50389}"/>
              </a:ext>
            </a:extLst>
          </p:cNvPr>
          <p:cNvSpPr txBox="1"/>
          <p:nvPr/>
        </p:nvSpPr>
        <p:spPr>
          <a:xfrm>
            <a:off x="221673" y="2655922"/>
            <a:ext cx="1908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Ee</a:t>
            </a:r>
            <a:r>
              <a:rPr lang="en-US" dirty="0"/>
              <a:t>=27.5 GeV</a:t>
            </a:r>
          </a:p>
          <a:p>
            <a:r>
              <a:rPr lang="en-US" dirty="0"/>
              <a:t>Ep=820-920 GeV</a:t>
            </a:r>
          </a:p>
        </p:txBody>
      </p:sp>
    </p:spTree>
    <p:extLst>
      <p:ext uri="{BB962C8B-B14F-4D97-AF65-F5344CB8AC3E}">
        <p14:creationId xmlns:p14="http://schemas.microsoft.com/office/powerpoint/2010/main" val="8831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01D1-B1D6-F249-AFB0-13649596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Zeus Deep Inelastic Scattering Event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5936E1-F532-414F-9E98-333AD4A5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38B2B-C864-3A42-88FB-EA129F6FC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23A559-417B-0949-9085-BD24D33DF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23F923E-7A3D-A04B-A0EE-C9509E65A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826" y="1236481"/>
            <a:ext cx="7932104" cy="5041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41FD93-B1D5-3043-810F-37BCB5BA4186}"/>
              </a:ext>
            </a:extLst>
          </p:cNvPr>
          <p:cNvSpPr txBox="1"/>
          <p:nvPr/>
        </p:nvSpPr>
        <p:spPr>
          <a:xfrm>
            <a:off x="1176861" y="3597348"/>
            <a:ext cx="79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/>
              </a:rPr>
              <a:t>e</a:t>
            </a:r>
            <a:r>
              <a:rPr lang="en-US" sz="2400" dirty="0">
                <a:sym typeface="Wingdings"/>
              </a:rPr>
              <a:t> 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7921A-F0AB-F648-B368-FE276AB5DF83}"/>
              </a:ext>
            </a:extLst>
          </p:cNvPr>
          <p:cNvSpPr txBox="1"/>
          <p:nvPr/>
        </p:nvSpPr>
        <p:spPr>
          <a:xfrm>
            <a:off x="5873638" y="3642503"/>
            <a:ext cx="798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 pitchFamily="2" charset="2"/>
              </a:rPr>
              <a:t></a:t>
            </a:r>
            <a:r>
              <a:rPr lang="en-US" sz="2400" dirty="0">
                <a:sym typeface="Wingdings"/>
              </a:rPr>
              <a:t> </a:t>
            </a:r>
            <a:r>
              <a:rPr lang="en-US" sz="3200" dirty="0">
                <a:sym typeface="Wingdings"/>
              </a:rPr>
              <a:t>p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32AAB9-ED60-2141-93B9-2043D928AD1D}"/>
              </a:ext>
            </a:extLst>
          </p:cNvPr>
          <p:cNvSpPr txBox="1"/>
          <p:nvPr/>
        </p:nvSpPr>
        <p:spPr>
          <a:xfrm>
            <a:off x="10023676" y="2338086"/>
            <a:ext cx="216832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Uranium-Scintillator calorimeter.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Barrel built by US groups  (“AMZEUS”)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01D941-6BDF-A64F-B710-79874C458DC5}"/>
              </a:ext>
            </a:extLst>
          </p:cNvPr>
          <p:cNvCxnSpPr/>
          <p:nvPr/>
        </p:nvCxnSpPr>
        <p:spPr>
          <a:xfrm flipH="1">
            <a:off x="5158854" y="2674961"/>
            <a:ext cx="4844955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E47432-7C93-F54D-A38D-6F0BA32A2C98}"/>
              </a:ext>
            </a:extLst>
          </p:cNvPr>
          <p:cNvSpPr txBox="1"/>
          <p:nvPr/>
        </p:nvSpPr>
        <p:spPr>
          <a:xfrm>
            <a:off x="10069349" y="4021576"/>
            <a:ext cx="195612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Data processed by calorimeter trigger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3D032-605D-5C4A-A461-D2D01069D64F}"/>
              </a:ext>
            </a:extLst>
          </p:cNvPr>
          <p:cNvSpPr txBox="1"/>
          <p:nvPr/>
        </p:nvSpPr>
        <p:spPr>
          <a:xfrm>
            <a:off x="1176861" y="1236481"/>
            <a:ext cx="1034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LAZE event display</a:t>
            </a:r>
          </a:p>
        </p:txBody>
      </p:sp>
    </p:spTree>
    <p:extLst>
      <p:ext uri="{BB962C8B-B14F-4D97-AF65-F5344CB8AC3E}">
        <p14:creationId xmlns:p14="http://schemas.microsoft.com/office/powerpoint/2010/main" val="252163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244E1-CE13-3742-9438-D63C818E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ZEUS Trigger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620BA-01F6-9249-8619-840E44D9D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142" y="1022602"/>
            <a:ext cx="5661157" cy="555606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Three Level Trigger system</a:t>
            </a:r>
          </a:p>
          <a:p>
            <a:r>
              <a:rPr lang="en-US" dirty="0"/>
              <a:t>Dominant background at HERA is beam gas interactions which occur at a typical rate of few hundred kHz</a:t>
            </a:r>
          </a:p>
          <a:p>
            <a:pPr lvl="1"/>
            <a:r>
              <a:rPr lang="en-US" dirty="0"/>
              <a:t>Only half of a hadron collider...</a:t>
            </a:r>
          </a:p>
          <a:p>
            <a:r>
              <a:rPr lang="en-US" dirty="0"/>
              <a:t>Level-1 takes in data at </a:t>
            </a:r>
            <a:r>
              <a:rPr lang="en-US" dirty="0">
                <a:solidFill>
                  <a:srgbClr val="FF0000"/>
                </a:solidFill>
              </a:rPr>
              <a:t>10 MHz </a:t>
            </a:r>
            <a:r>
              <a:rPr lang="en-US" dirty="0"/>
              <a:t>beam crossing input rate, and reduces to &lt; 1 kHz</a:t>
            </a:r>
          </a:p>
          <a:p>
            <a:pPr lvl="1"/>
            <a:r>
              <a:rPr lang="en-US" dirty="0"/>
              <a:t>Total Latency 5.5 </a:t>
            </a:r>
            <a:r>
              <a:rPr lang="el-GR" dirty="0"/>
              <a:t>μ</a:t>
            </a:r>
            <a:r>
              <a:rPr lang="en-US" dirty="0"/>
              <a:t>s </a:t>
            </a:r>
          </a:p>
          <a:p>
            <a:pPr lvl="1"/>
            <a:r>
              <a:rPr lang="en-US" dirty="0"/>
              <a:t>Calculations are </a:t>
            </a:r>
            <a:r>
              <a:rPr lang="en-US" dirty="0">
                <a:solidFill>
                  <a:srgbClr val="FF0000"/>
                </a:solidFill>
              </a:rPr>
              <a:t>pipelined</a:t>
            </a:r>
            <a:r>
              <a:rPr lang="en-US" dirty="0"/>
              <a:t> in 96 ns steps (i.e. no dead time)</a:t>
            </a:r>
          </a:p>
          <a:p>
            <a:r>
              <a:rPr lang="en-US" dirty="0"/>
              <a:t>“Transputers” comprise Level-2, 3 and Event Builder</a:t>
            </a:r>
          </a:p>
          <a:p>
            <a:pPr lvl="1"/>
            <a:r>
              <a:rPr lang="en-US" dirty="0"/>
              <a:t>Early parallelized real-time computing platform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22081F-FC69-F64C-B2D5-83D7F6B5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WESLEY FEST   AUG. 30, 2019      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BAB60-152B-724F-A1FB-454715017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Darin Acosta,   University of Florida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36E0C-FD59-8845-BD30-3F2DB8E73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12" name="Picture 1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CF8E57F-ED27-9F45-ABAC-A8BC7E078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854" y="1240969"/>
            <a:ext cx="4365656" cy="51909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D8C447-E8E0-1141-9E85-97198136D53A}"/>
              </a:ext>
            </a:extLst>
          </p:cNvPr>
          <p:cNvSpPr txBox="1"/>
          <p:nvPr/>
        </p:nvSpPr>
        <p:spPr>
          <a:xfrm rot="16200000">
            <a:off x="9744470" y="3045840"/>
            <a:ext cx="2975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NIM A332 (1993) 253</a:t>
            </a:r>
          </a:p>
        </p:txBody>
      </p:sp>
    </p:spTree>
    <p:extLst>
      <p:ext uri="{BB962C8B-B14F-4D97-AF65-F5344CB8AC3E}">
        <p14:creationId xmlns:p14="http://schemas.microsoft.com/office/powerpoint/2010/main" val="35940058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884</TotalTime>
  <Words>2466</Words>
  <Application>Microsoft Office PowerPoint</Application>
  <PresentationFormat>Widescreen</PresentationFormat>
  <Paragraphs>445</Paragraphs>
  <Slides>47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Circuit</vt:lpstr>
      <vt:lpstr>TriggeRs for Hadron Collider Physics </vt:lpstr>
      <vt:lpstr>Hadron Collider Cross Sections &amp; Rates</vt:lpstr>
      <vt:lpstr>Trigger Systems at Collider Experiments</vt:lpstr>
      <vt:lpstr>Cost Effective with Multiple Stages</vt:lpstr>
      <vt:lpstr>But Before there WAS CMS &amp; LHC,  There was SDC &amp; The SSC Plan…</vt:lpstr>
      <vt:lpstr>Now A Footnote in the Smithsonian</vt:lpstr>
      <vt:lpstr>HERA Electron-Proton Collider</vt:lpstr>
      <vt:lpstr>Zeus Deep Inelastic Scattering Event</vt:lpstr>
      <vt:lpstr>ZEUS Trigger System</vt:lpstr>
      <vt:lpstr>The ZEUS Calorimeter First Level Trigger (CFLT)</vt:lpstr>
      <vt:lpstr>The ZEUS Fast Clear, a “Level-1.5”</vt:lpstr>
      <vt:lpstr>The CMS Experiment</vt:lpstr>
      <vt:lpstr>First CMS Level-1 Trigger, TDR 2000</vt:lpstr>
      <vt:lpstr>CMS Trigger Architecture</vt:lpstr>
      <vt:lpstr>Collider Trigger Comparisons</vt:lpstr>
      <vt:lpstr>First CMS L1 Trigger Architecture</vt:lpstr>
      <vt:lpstr>Silicon Tracking to be Added for HLLHC</vt:lpstr>
      <vt:lpstr>Wesley Was the CMS L1 Trigger Manager since The Earliest Days</vt:lpstr>
      <vt:lpstr>I Joined The Project  in 1998</vt:lpstr>
      <vt:lpstr>Typical Wesley Slide</vt:lpstr>
      <vt:lpstr>Typical Wesley Talk</vt:lpstr>
      <vt:lpstr>First CMS Level-1 trigger Electronics</vt:lpstr>
      <vt:lpstr>Level-1 Trigger Algorithms</vt:lpstr>
      <vt:lpstr>CMS Level-1 Trigger System Installed</vt:lpstr>
      <vt:lpstr>Ready for First LHC beams in 2008</vt:lpstr>
      <vt:lpstr>Some Challenges that Require Agility</vt:lpstr>
      <vt:lpstr>But eventually Everything Worked!</vt:lpstr>
      <vt:lpstr>Good Efficiency for Physics!</vt:lpstr>
      <vt:lpstr>in 2012: Discovery of the Higgs</vt:lpstr>
      <vt:lpstr>A Leader in LHC Electronics Development</vt:lpstr>
      <vt:lpstr>LHC Electronics Workshops</vt:lpstr>
      <vt:lpstr>Reasons for an Upgrade: Phase-1</vt:lpstr>
      <vt:lpstr>Phase-1 Trigger Upgrade</vt:lpstr>
      <vt:lpstr>Calo Trigger Transition to Phase-1</vt:lpstr>
      <vt:lpstr>Phase-1 trigger Hardware</vt:lpstr>
      <vt:lpstr>Original RCT Recently Decommissioned</vt:lpstr>
      <vt:lpstr>Next Generation L1 Trigger For HL LHC</vt:lpstr>
      <vt:lpstr>And we’re on our Way!</vt:lpstr>
      <vt:lpstr>A Large Leap from the past</vt:lpstr>
      <vt:lpstr>Future Circular Collider (Hadron) </vt:lpstr>
      <vt:lpstr>Travel &amp; Eating</vt:lpstr>
      <vt:lpstr>Pizza in Meyrin</vt:lpstr>
      <vt:lpstr>Volcanos</vt:lpstr>
      <vt:lpstr>In conclusion</vt:lpstr>
      <vt:lpstr>Thanks</vt:lpstr>
      <vt:lpstr>An Aside on Kinematics at Colliders</vt:lpstr>
      <vt:lpstr>SSC R&amp;D symposium, 1990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Trigger &amp; Cms</dc:title>
  <dc:creator>Acosta,Darin E</dc:creator>
  <cp:lastModifiedBy>Acosta,Darin E</cp:lastModifiedBy>
  <cp:revision>25</cp:revision>
  <dcterms:created xsi:type="dcterms:W3CDTF">2019-08-02T23:20:23Z</dcterms:created>
  <dcterms:modified xsi:type="dcterms:W3CDTF">2019-08-30T17:07:16Z</dcterms:modified>
</cp:coreProperties>
</file>