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63" r:id="rId2"/>
    <p:sldId id="256" r:id="rId3"/>
    <p:sldId id="257" r:id="rId4"/>
    <p:sldId id="258" r:id="rId5"/>
    <p:sldId id="260" r:id="rId6"/>
    <p:sldId id="261" r:id="rId7"/>
    <p:sldId id="262" r:id="rId8"/>
    <p:sldId id="264" r:id="rId9"/>
    <p:sldId id="265" r:id="rId10"/>
  </p:sldIdLst>
  <p:sldSz cx="9144000" cy="6858000" type="overhead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0"/>
    <p:restoredTop sz="94689"/>
  </p:normalViewPr>
  <p:slideViewPr>
    <p:cSldViewPr snapToGrid="0" snapToObjects="1">
      <p:cViewPr>
        <p:scale>
          <a:sx n="155" d="100"/>
          <a:sy n="155" d="100"/>
        </p:scale>
        <p:origin x="-28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8021C-4D29-BA4A-B9C6-37602B0B82D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F672-0AA5-2D4C-B213-643D0AFB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6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BF672-0AA5-2D4C-B213-643D0AFBEF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3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BF672-0AA5-2D4C-B213-643D0AFBEF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69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BF672-0AA5-2D4C-B213-643D0AFBEF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6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BF672-0AA5-2D4C-B213-643D0AFBEF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3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37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2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0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7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0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1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6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1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9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8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9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159E4-9A36-D545-A861-E3FBE8A53C5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2D0C3-7E40-F84C-B1F8-2C3E5743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4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F01581-9A7C-4B42-ABB4-8115F0F2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51" y="525162"/>
            <a:ext cx="1906030" cy="1542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96668F-AC90-6C4B-98A6-DC234DE06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518" y="525162"/>
            <a:ext cx="38100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E9B9F5-BE20-184F-AF99-4E6A5A42F233}"/>
              </a:ext>
            </a:extLst>
          </p:cNvPr>
          <p:cNvSpPr txBox="1"/>
          <p:nvPr/>
        </p:nvSpPr>
        <p:spPr>
          <a:xfrm>
            <a:off x="941114" y="3256004"/>
            <a:ext cx="63493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The Zeus CFLT</a:t>
            </a:r>
          </a:p>
          <a:p>
            <a:r>
              <a:rPr lang="en-US" sz="3200" dirty="0">
                <a:solidFill>
                  <a:srgbClr val="0070C0"/>
                </a:solidFill>
              </a:rPr>
              <a:t>	</a:t>
            </a:r>
            <a:r>
              <a:rPr lang="en-US" sz="3200" u="sng" dirty="0">
                <a:solidFill>
                  <a:srgbClr val="0070C0"/>
                </a:solidFill>
              </a:rPr>
              <a:t>C</a:t>
            </a:r>
            <a:r>
              <a:rPr lang="en-US" sz="3200" dirty="0">
                <a:solidFill>
                  <a:srgbClr val="0070C0"/>
                </a:solidFill>
              </a:rPr>
              <a:t> Calorimeter</a:t>
            </a:r>
          </a:p>
          <a:p>
            <a:r>
              <a:rPr lang="en-US" sz="3200" dirty="0">
                <a:solidFill>
                  <a:srgbClr val="0070C0"/>
                </a:solidFill>
              </a:rPr>
              <a:t>		</a:t>
            </a:r>
            <a:r>
              <a:rPr lang="en-US" sz="3200" u="sng" dirty="0">
                <a:solidFill>
                  <a:srgbClr val="0070C0"/>
                </a:solidFill>
              </a:rPr>
              <a:t>F</a:t>
            </a:r>
            <a:r>
              <a:rPr lang="en-US" sz="3200" dirty="0">
                <a:solidFill>
                  <a:srgbClr val="0070C0"/>
                </a:solidFill>
              </a:rPr>
              <a:t> First</a:t>
            </a:r>
          </a:p>
          <a:p>
            <a:r>
              <a:rPr lang="en-US" sz="3200" dirty="0">
                <a:solidFill>
                  <a:srgbClr val="0070C0"/>
                </a:solidFill>
              </a:rPr>
              <a:t>			</a:t>
            </a:r>
            <a:r>
              <a:rPr lang="en-US" sz="3200" u="sng" dirty="0">
                <a:solidFill>
                  <a:srgbClr val="0070C0"/>
                </a:solidFill>
              </a:rPr>
              <a:t>L</a:t>
            </a:r>
            <a:r>
              <a:rPr lang="en-US" sz="3200" dirty="0">
                <a:solidFill>
                  <a:srgbClr val="0070C0"/>
                </a:solidFill>
              </a:rPr>
              <a:t> Level</a:t>
            </a:r>
          </a:p>
          <a:p>
            <a:r>
              <a:rPr lang="en-US" sz="3200" dirty="0">
                <a:solidFill>
                  <a:srgbClr val="0070C0"/>
                </a:solidFill>
              </a:rPr>
              <a:t>				</a:t>
            </a:r>
            <a:r>
              <a:rPr lang="en-US" sz="3200" u="sng" dirty="0">
                <a:solidFill>
                  <a:srgbClr val="0070C0"/>
                </a:solidFill>
              </a:rPr>
              <a:t>T</a:t>
            </a:r>
            <a:r>
              <a:rPr lang="en-US" sz="3200" dirty="0">
                <a:solidFill>
                  <a:srgbClr val="0070C0"/>
                </a:solidFill>
              </a:rPr>
              <a:t> Trigger</a:t>
            </a: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Sam Silverstein, William Badgett</a:t>
            </a:r>
          </a:p>
        </p:txBody>
      </p:sp>
    </p:spTree>
    <p:extLst>
      <p:ext uri="{BB962C8B-B14F-4D97-AF65-F5344CB8AC3E}">
        <p14:creationId xmlns:p14="http://schemas.microsoft.com/office/powerpoint/2010/main" val="912352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E44263-F1D2-024B-84FB-E77F3530F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098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The HERA experiments were pioneers in using </a:t>
            </a:r>
            <a:r>
              <a:rPr lang="en-US" sz="3200" u="sng" dirty="0"/>
              <a:t>pipelined</a:t>
            </a:r>
            <a:r>
              <a:rPr lang="en-US" sz="3200" dirty="0"/>
              <a:t> level-1 triggers</a:t>
            </a:r>
          </a:p>
        </p:txBody>
      </p:sp>
      <p:pic>
        <p:nvPicPr>
          <p:cNvPr id="5" name="Picture 1" descr="accelerator_params.tiff">
            <a:extLst>
              <a:ext uri="{FF2B5EF4-FFF2-40B4-BE49-F238E27FC236}">
                <a16:creationId xmlns:a16="http://schemas.microsoft.com/office/drawing/2014/main" id="{0757F9E3-DE91-7941-9C2A-DFE943E32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4" y="1472589"/>
            <a:ext cx="7789683" cy="471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F3D6CD94-1C7C-C14D-B3F9-68FA9AD6E7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26640" y="2321140"/>
            <a:ext cx="4988560" cy="269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19157A2-A1E2-CC46-8A62-B8C4ABF9CF11}"/>
              </a:ext>
            </a:extLst>
          </p:cNvPr>
          <p:cNvSpPr/>
          <p:nvPr/>
        </p:nvSpPr>
        <p:spPr>
          <a:xfrm>
            <a:off x="3484029" y="3843092"/>
            <a:ext cx="869482" cy="782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5429E-1359-D84F-90E8-1CFF1685FDBD}"/>
              </a:ext>
            </a:extLst>
          </p:cNvPr>
          <p:cNvSpPr txBox="1"/>
          <p:nvPr/>
        </p:nvSpPr>
        <p:spPr>
          <a:xfrm>
            <a:off x="1330960" y="5015468"/>
            <a:ext cx="415556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BC interval &lt;&lt; readout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rate (beam gas) &gt;&gt; physics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9A897-06CD-A740-8B04-61EB2BBCD500}"/>
              </a:ext>
            </a:extLst>
          </p:cNvPr>
          <p:cNvSpPr txBox="1"/>
          <p:nvPr/>
        </p:nvSpPr>
        <p:spPr>
          <a:xfrm>
            <a:off x="6838647" y="5380834"/>
            <a:ext cx="460638" cy="2462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SSC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495C9-33B6-834B-B024-FF740DA5600C}"/>
              </a:ext>
            </a:extLst>
          </p:cNvPr>
          <p:cNvSpPr txBox="1"/>
          <p:nvPr/>
        </p:nvSpPr>
        <p:spPr>
          <a:xfrm>
            <a:off x="7405818" y="5319279"/>
            <a:ext cx="34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DE0B1-99B8-DB4F-8E8C-1715535DDACD}"/>
              </a:ext>
            </a:extLst>
          </p:cNvPr>
          <p:cNvSpPr txBox="1"/>
          <p:nvPr/>
        </p:nvSpPr>
        <p:spPr>
          <a:xfrm>
            <a:off x="4106066" y="1443847"/>
            <a:ext cx="490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Evolution of Beam Crossing Period</a:t>
            </a:r>
          </a:p>
          <a:p>
            <a:r>
              <a:rPr lang="en-US" dirty="0"/>
              <a:t>Decreasing time to make a L1 trigger decision</a:t>
            </a:r>
          </a:p>
          <a:p>
            <a:r>
              <a:rPr lang="en-US" dirty="0"/>
              <a:t>⇒ Pipelined data processing prior to trigger readout decision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E87AA5-EFB4-B540-80DB-19932A8892EF}"/>
              </a:ext>
            </a:extLst>
          </p:cNvPr>
          <p:cNvSpPr txBox="1"/>
          <p:nvPr/>
        </p:nvSpPr>
        <p:spPr>
          <a:xfrm>
            <a:off x="1633822" y="2199653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3.5𝜇s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3A80A-9750-AF47-98F4-BE689486CFE8}"/>
              </a:ext>
            </a:extLst>
          </p:cNvPr>
          <p:cNvSpPr txBox="1"/>
          <p:nvPr/>
        </p:nvSpPr>
        <p:spPr>
          <a:xfrm>
            <a:off x="2858446" y="4276467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96ns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036EC5-838B-E544-95AF-BE905429C1CB}"/>
              </a:ext>
            </a:extLst>
          </p:cNvPr>
          <p:cNvSpPr txBox="1"/>
          <p:nvPr/>
        </p:nvSpPr>
        <p:spPr>
          <a:xfrm>
            <a:off x="7154188" y="4504123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00C8F-45D3-9C4C-8CB3-C66B2B4869CF}"/>
              </a:ext>
            </a:extLst>
          </p:cNvPr>
          <p:cNvSpPr txBox="1"/>
          <p:nvPr/>
        </p:nvSpPr>
        <p:spPr>
          <a:xfrm>
            <a:off x="7749772" y="5431719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F80402-60DA-8841-814F-358BB94B2D41}"/>
              </a:ext>
            </a:extLst>
          </p:cNvPr>
          <p:cNvSpPr txBox="1"/>
          <p:nvPr/>
        </p:nvSpPr>
        <p:spPr>
          <a:xfrm>
            <a:off x="6141739" y="3907135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132ns</a:t>
            </a:r>
          </a:p>
        </p:txBody>
      </p:sp>
    </p:spTree>
    <p:extLst>
      <p:ext uri="{BB962C8B-B14F-4D97-AF65-F5344CB8AC3E}">
        <p14:creationId xmlns:p14="http://schemas.microsoft.com/office/powerpoint/2010/main" val="3542538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D4A8D7-B47A-0E49-9FE5-B66AAAB4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ZEUS CFLT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5B3FE5F-661D-7D48-ADD7-219C41A43C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28167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Beam gas background could be reduced with strategies similar to later experiments</a:t>
                </a:r>
              </a:p>
              <a:p>
                <a:pPr lvl="1"/>
                <a:r>
                  <a:rPr lang="en-US" dirty="0"/>
                  <a:t>Total, transverse and missing transverse Et</a:t>
                </a:r>
              </a:p>
              <a:p>
                <a:pPr lvl="1"/>
                <a:r>
                  <a:rPr lang="en-US" dirty="0"/>
                  <a:t>Isolated leptons</a:t>
                </a:r>
              </a:p>
              <a:p>
                <a:pPr lvl="1"/>
                <a:r>
                  <a:rPr lang="en-US" dirty="0"/>
                  <a:t>[Jets] (fast clear)</a:t>
                </a:r>
              </a:p>
              <a:p>
                <a:r>
                  <a:rPr lang="en-US" dirty="0"/>
                  <a:t>Extensive use of lookup tables (SRAM)</a:t>
                </a:r>
              </a:p>
              <a:p>
                <a:pPr lvl="1"/>
                <a:r>
                  <a:rPr lang="en-US" dirty="0"/>
                  <a:t>Arbitrary functions in a single clock cycle (low latency)</a:t>
                </a:r>
              </a:p>
              <a:p>
                <a:pPr lvl="1"/>
                <a:r>
                  <a:rPr lang="en-US" dirty="0"/>
                  <a:t>Can change LUT contents at will (flexible)</a:t>
                </a:r>
              </a:p>
              <a:p>
                <a:r>
                  <a:rPr lang="en-US" dirty="0"/>
                  <a:t>High bandwidth trigger readout and processing</a:t>
                </a:r>
              </a:p>
              <a:p>
                <a:pPr lvl="1"/>
                <a:r>
                  <a:rPr lang="en-US" dirty="0"/>
                  <a:t> Backplane readout at 8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BC rate (83 MHz ECL)</a:t>
                </a:r>
              </a:p>
              <a:p>
                <a:pPr lvl="1"/>
                <a:r>
                  <a:rPr lang="en-US" dirty="0"/>
                  <a:t>High speed pattern logic and energy summation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5B3FE5F-661D-7D48-ADD7-219C41A43C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281670" cy="4351338"/>
              </a:xfrm>
              <a:blipFill>
                <a:blip r:embed="rId2"/>
                <a:stretch>
                  <a:fillRect l="-1378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002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1530EE-5187-224E-BDA8-E07FBE80B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Front-end electronics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C6305A-2EEC-9D44-91E4-0A2F1F3D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424366" cy="48470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Collect and add summed PMT pulses from the analog front-end cards</a:t>
            </a:r>
          </a:p>
          <a:p>
            <a:r>
              <a:rPr lang="en-US" dirty="0"/>
              <a:t>Shape pulses into ‘square’ 100ns analog pulses</a:t>
            </a:r>
          </a:p>
          <a:p>
            <a:r>
              <a:rPr lang="en-US" dirty="0"/>
              <a:t>Transmit pulses to electronics house (Rucksack) over shielded twisted pair cables</a:t>
            </a:r>
          </a:p>
          <a:p>
            <a:r>
              <a:rPr lang="en-US" dirty="0"/>
              <a:t>Long installation and debug campaign!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2C3F3B-58B9-4649-B116-9FFC6AE3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820" y="1772238"/>
            <a:ext cx="4577481" cy="45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32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1530EE-5187-224E-BDA8-E07FBE80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7841"/>
          </a:xfrm>
        </p:spPr>
        <p:txBody>
          <a:bodyPr/>
          <a:lstStyle/>
          <a:p>
            <a:r>
              <a:rPr lang="en-US" dirty="0"/>
              <a:t>On-detector installation &amp; cabling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C6305A-2EEC-9D44-91E4-0A2F1F3D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88" y="1302967"/>
            <a:ext cx="3583306" cy="5369682"/>
          </a:xfrm>
        </p:spPr>
        <p:txBody>
          <a:bodyPr>
            <a:normAutofit/>
          </a:bodyPr>
          <a:lstStyle/>
          <a:p>
            <a:r>
              <a:rPr lang="en-US" dirty="0"/>
              <a:t>&gt;700 Trigger sum cards (TSC) with varying input summation schemes</a:t>
            </a:r>
          </a:p>
          <a:p>
            <a:r>
              <a:rPr lang="en-US" dirty="0"/>
              <a:t>&gt;100 Fanout cards to power and control the TSCs</a:t>
            </a:r>
          </a:p>
          <a:p>
            <a:r>
              <a:rPr lang="en-US" dirty="0"/>
              <a:t>&gt;5000 coaxial input cables, with majority (FCAL and RCAL) hand-labeled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722ED-27E4-FA41-AEBC-6D9000C37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83357"/>
            <a:ext cx="4148112" cy="2796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13F016-1616-EB40-B852-022FC8DF6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6931018" y="4570422"/>
            <a:ext cx="2541037" cy="1365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5284DD-284A-3743-B681-8716A215A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194" y="4107976"/>
            <a:ext cx="3418138" cy="22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3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1530EE-5187-224E-BDA8-E07FBE80B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Off-detector input cabling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C6305A-2EEC-9D44-91E4-0A2F1F3D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79419"/>
            <a:ext cx="4408227" cy="2339438"/>
          </a:xfrm>
        </p:spPr>
        <p:txBody>
          <a:bodyPr>
            <a:normAutofit fontScale="92500"/>
          </a:bodyPr>
          <a:lstStyle/>
          <a:p>
            <a:r>
              <a:rPr lang="en-US" dirty="0"/>
              <a:t>Analog cables from CAL with &gt;2800 active twisted pairs remapped to the TEC inputs by splitting them into individual pairs and recombining them (by hand)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168EC-B40F-3348-BFB7-42E24634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365" y="1690688"/>
            <a:ext cx="3276316" cy="4914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73FA8-3AEB-D94B-AEBF-435B1CE8F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33" y="4070598"/>
            <a:ext cx="3484336" cy="25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99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C952-CB77-5042-AE1F-779D186F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Off-detector electronics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AF798-04C7-5545-8BFF-57F47AD90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453" y="1432395"/>
            <a:ext cx="2910190" cy="2639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EDE93-A12A-7B42-B272-417AF097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452" y="4189226"/>
            <a:ext cx="2858716" cy="2551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270896-DC04-1A42-BD79-113C666DA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068" y="1451116"/>
            <a:ext cx="3134439" cy="5289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51F3F0-BF92-3043-A728-ACD8DF973847}"/>
              </a:ext>
            </a:extLst>
          </p:cNvPr>
          <p:cNvSpPr txBox="1"/>
          <p:nvPr/>
        </p:nvSpPr>
        <p:spPr>
          <a:xfrm>
            <a:off x="377601" y="1690689"/>
            <a:ext cx="20553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224 Trigger Encoder</a:t>
            </a:r>
          </a:p>
          <a:p>
            <a:r>
              <a:rPr lang="en-US" dirty="0"/>
              <a:t>Cards (TEC), each</a:t>
            </a:r>
            <a:br>
              <a:rPr lang="en-US" dirty="0"/>
            </a:br>
            <a:r>
              <a:rPr lang="en-US" dirty="0"/>
              <a:t>serving 4 EMC/HAC</a:t>
            </a:r>
            <a:br>
              <a:rPr lang="en-US" dirty="0"/>
            </a:br>
            <a:r>
              <a:rPr lang="en-US" dirty="0"/>
              <a:t>trigger towers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FE2B93-2A59-D44D-B02A-0BFA8F5904C9}"/>
              </a:ext>
            </a:extLst>
          </p:cNvPr>
          <p:cNvSpPr txBox="1"/>
          <p:nvPr/>
        </p:nvSpPr>
        <p:spPr>
          <a:xfrm>
            <a:off x="377601" y="4803414"/>
            <a:ext cx="24157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 double </a:t>
            </a:r>
          </a:p>
          <a:p>
            <a:r>
              <a:rPr lang="en-US" dirty="0"/>
              <a:t> Trigger Adder</a:t>
            </a:r>
          </a:p>
          <a:p>
            <a:r>
              <a:rPr lang="en-US" dirty="0"/>
              <a:t>Cards,  performing</a:t>
            </a:r>
          </a:p>
          <a:p>
            <a:r>
              <a:rPr lang="en-US" dirty="0"/>
              <a:t>Crate-level summation</a:t>
            </a:r>
          </a:p>
          <a:p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ISOLATION</a:t>
            </a:r>
            <a:r>
              <a:rPr lang="en-US" dirty="0"/>
              <a:t> pattern </a:t>
            </a:r>
          </a:p>
          <a:p>
            <a:r>
              <a:rPr lang="en-US" dirty="0"/>
              <a:t>logic</a:t>
            </a:r>
          </a:p>
        </p:txBody>
      </p:sp>
    </p:spTree>
    <p:extLst>
      <p:ext uri="{BB962C8B-B14F-4D97-AF65-F5344CB8AC3E}">
        <p14:creationId xmlns:p14="http://schemas.microsoft.com/office/powerpoint/2010/main" val="4059919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D3DFF-4990-AD41-A849-89D2CEB86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682"/>
            <a:ext cx="9144000" cy="6040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6212EA-21CF-0147-8278-4B85FBC527D4}"/>
              </a:ext>
            </a:extLst>
          </p:cNvPr>
          <p:cNvSpPr txBox="1"/>
          <p:nvPr/>
        </p:nvSpPr>
        <p:spPr>
          <a:xfrm>
            <a:off x="691978" y="1548713"/>
            <a:ext cx="740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Most critical part of CFLT operations: getting to The South Hall to rescue Zeus</a:t>
            </a:r>
          </a:p>
        </p:txBody>
      </p:sp>
    </p:spTree>
    <p:extLst>
      <p:ext uri="{BB962C8B-B14F-4D97-AF65-F5344CB8AC3E}">
        <p14:creationId xmlns:p14="http://schemas.microsoft.com/office/powerpoint/2010/main" val="3565561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2397D-5464-5541-89C3-2E2206D18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52" y="-74141"/>
            <a:ext cx="3593403" cy="2578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3ABFC5-E108-F645-84B0-6D4A3E02C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460" y="45619"/>
            <a:ext cx="4787830" cy="3335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63760-B240-EB45-A2CD-B77A372DA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68" y="2907957"/>
            <a:ext cx="2060509" cy="3243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3EFB69-B938-E445-B133-D886518F5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178" y="3921517"/>
            <a:ext cx="3478359" cy="2295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162651-0328-514A-8684-D98935D503C1}"/>
              </a:ext>
            </a:extLst>
          </p:cNvPr>
          <p:cNvSpPr txBox="1"/>
          <p:nvPr/>
        </p:nvSpPr>
        <p:spPr>
          <a:xfrm>
            <a:off x="2777387" y="3883279"/>
            <a:ext cx="233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Some of the CFLT Crew</a:t>
            </a:r>
          </a:p>
          <a:p>
            <a:pPr algn="ctr"/>
            <a:r>
              <a:rPr lang="en-US" dirty="0"/>
              <a:t>Mid 1990’s</a:t>
            </a:r>
          </a:p>
        </p:txBody>
      </p:sp>
    </p:spTree>
    <p:extLst>
      <p:ext uri="{BB962C8B-B14F-4D97-AF65-F5344CB8AC3E}">
        <p14:creationId xmlns:p14="http://schemas.microsoft.com/office/powerpoint/2010/main" val="2198051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3439</TotalTime>
  <Words>306</Words>
  <Application>Microsoft Macintosh PowerPoint</Application>
  <PresentationFormat>Overhead</PresentationFormat>
  <Paragraphs>58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Office Theme</vt:lpstr>
      <vt:lpstr>PowerPoint Presentation</vt:lpstr>
      <vt:lpstr>The HERA experiments were pioneers in using pipelined level-1 triggers</vt:lpstr>
      <vt:lpstr>The ZEUS CFLT design</vt:lpstr>
      <vt:lpstr>Front-end electronics</vt:lpstr>
      <vt:lpstr>On-detector installation &amp; cabling</vt:lpstr>
      <vt:lpstr>Off-detector input cabling</vt:lpstr>
      <vt:lpstr>Off-detector electronics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Silverstein</dc:creator>
  <cp:lastModifiedBy>William F Badgett Jr</cp:lastModifiedBy>
  <cp:revision>40</cp:revision>
  <dcterms:created xsi:type="dcterms:W3CDTF">2019-08-20T08:02:29Z</dcterms:created>
  <dcterms:modified xsi:type="dcterms:W3CDTF">2019-08-30T19:17:05Z</dcterms:modified>
</cp:coreProperties>
</file>