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4" r:id="rId4"/>
    <p:sldId id="265" r:id="rId5"/>
    <p:sldId id="275" r:id="rId6"/>
    <p:sldId id="266" r:id="rId7"/>
    <p:sldId id="268" r:id="rId8"/>
    <p:sldId id="267" r:id="rId9"/>
    <p:sldId id="272" r:id="rId10"/>
    <p:sldId id="273" r:id="rId11"/>
    <p:sldId id="280" r:id="rId12"/>
    <p:sldId id="270" r:id="rId13"/>
    <p:sldId id="278" r:id="rId14"/>
    <p:sldId id="276" r:id="rId15"/>
    <p:sldId id="271" r:id="rId16"/>
    <p:sldId id="277" r:id="rId17"/>
    <p:sldId id="274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8">
          <p15:clr>
            <a:srgbClr val="A4A3A4"/>
          </p15:clr>
        </p15:guide>
        <p15:guide id="2" pos="29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63"/>
  </p:normalViewPr>
  <p:slideViewPr>
    <p:cSldViewPr snapToGrid="0" snapToObjects="1" showGuides="1">
      <p:cViewPr varScale="1">
        <p:scale>
          <a:sx n="117" d="100"/>
          <a:sy n="117" d="100"/>
        </p:scale>
        <p:origin x="1368" y="176"/>
      </p:cViewPr>
      <p:guideLst>
        <p:guide orient="horz" pos="1998"/>
        <p:guide pos="29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8/31/19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Pam Klabbers</a:t>
            </a:r>
          </a:p>
          <a:p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CMS Calorimeter Trigger Operations</a:t>
            </a:r>
          </a:p>
        </p:txBody>
      </p:sp>
    </p:spTree>
    <p:extLst>
      <p:ext uri="{BB962C8B-B14F-4D97-AF65-F5344CB8AC3E}">
        <p14:creationId xmlns:p14="http://schemas.microsoft.com/office/powerpoint/2010/main" val="3518975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Splash November 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54" y="2069050"/>
            <a:ext cx="3829050" cy="260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0" y="3029802"/>
            <a:ext cx="3325343" cy="2500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5F6BB-3306-5945-8D17-A640BDA8DABE}"/>
              </a:ext>
            </a:extLst>
          </p:cNvPr>
          <p:cNvSpPr txBox="1"/>
          <p:nvPr/>
        </p:nvSpPr>
        <p:spPr>
          <a:xfrm>
            <a:off x="1245326" y="2299064"/>
            <a:ext cx="203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one evening…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835A2-8F40-0541-BF67-A570A4FACBBD}"/>
              </a:ext>
            </a:extLst>
          </p:cNvPr>
          <p:cNvSpPr txBox="1"/>
          <p:nvPr/>
        </p:nvSpPr>
        <p:spPr>
          <a:xfrm>
            <a:off x="4866335" y="4803942"/>
            <a:ext cx="3200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key to mask off all but</a:t>
            </a:r>
            <a:br>
              <a:rPr lang="en-US" dirty="0"/>
            </a:br>
            <a:r>
              <a:rPr lang="en-US" dirty="0"/>
              <a:t>two regions of ECAL</a:t>
            </a:r>
          </a:p>
        </p:txBody>
      </p:sp>
    </p:spTree>
    <p:extLst>
      <p:ext uri="{BB962C8B-B14F-4D97-AF65-F5344CB8AC3E}">
        <p14:creationId xmlns:p14="http://schemas.microsoft.com/office/powerpoint/2010/main" val="288026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12B57-7B9E-A14F-932C-E9E9CFD3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Collisions March 2009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A8625-9366-2545-8780-33D3680BA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34" y="1911107"/>
            <a:ext cx="5169081" cy="3933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B7B40-DF87-D944-AFE5-08C93E278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5" r="641"/>
          <a:stretch/>
        </p:blipFill>
        <p:spPr bwMode="auto">
          <a:xfrm>
            <a:off x="742785" y="1465091"/>
            <a:ext cx="2523235" cy="212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 descr="rctNisoEmEff1.png">
            <a:extLst>
              <a:ext uri="{FF2B5EF4-FFF2-40B4-BE49-F238E27FC236}">
                <a16:creationId xmlns:a16="http://schemas.microsoft.com/office/drawing/2014/main" id="{8776A2E9-AFD6-0F49-9995-56A539808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6" y="3945053"/>
            <a:ext cx="2526204" cy="1899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2009C5-D371-6D4A-A45E-D7EECA38209E}"/>
              </a:ext>
            </a:extLst>
          </p:cNvPr>
          <p:cNvSpPr txBox="1"/>
          <p:nvPr/>
        </p:nvSpPr>
        <p:spPr>
          <a:xfrm>
            <a:off x="974293" y="3575721"/>
            <a:ext cx="205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Online DQM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B6512-9B3C-E34B-8624-62E538A87982}"/>
              </a:ext>
            </a:extLst>
          </p:cNvPr>
          <p:cNvSpPr txBox="1"/>
          <p:nvPr/>
        </p:nvSpPr>
        <p:spPr>
          <a:xfrm>
            <a:off x="5430716" y="1475851"/>
            <a:ext cx="169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RCT was ready!</a:t>
            </a:r>
          </a:p>
        </p:txBody>
      </p:sp>
    </p:spTree>
    <p:extLst>
      <p:ext uri="{BB962C8B-B14F-4D97-AF65-F5344CB8AC3E}">
        <p14:creationId xmlns:p14="http://schemas.microsoft.com/office/powerpoint/2010/main" val="1713010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Run 1 2009-2013</a:t>
            </a:r>
          </a:p>
        </p:txBody>
      </p:sp>
      <p:pic>
        <p:nvPicPr>
          <p:cNvPr id="3" name="Picture 2" descr="L1T DQ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9" y="1539412"/>
            <a:ext cx="3594851" cy="2169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9A4961-5DBA-7A4F-9160-F6908028DA07}"/>
              </a:ext>
            </a:extLst>
          </p:cNvPr>
          <p:cNvSpPr txBox="1"/>
          <p:nvPr/>
        </p:nvSpPr>
        <p:spPr>
          <a:xfrm>
            <a:off x="1162691" y="4012448"/>
            <a:ext cx="36429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RCT was very reliable</a:t>
            </a:r>
          </a:p>
          <a:p>
            <a:r>
              <a:rPr lang="en-US" dirty="0"/>
              <a:t>Operation became routine</a:t>
            </a:r>
          </a:p>
          <a:p>
            <a:endParaRPr lang="en-US" dirty="0"/>
          </a:p>
          <a:p>
            <a:r>
              <a:rPr lang="en-US" dirty="0"/>
              <a:t>RCT on-calls kept an eye on things </a:t>
            </a:r>
          </a:p>
          <a:p>
            <a:endParaRPr lang="en-US" dirty="0"/>
          </a:p>
          <a:p>
            <a:r>
              <a:rPr lang="en-US" dirty="0"/>
              <a:t>While we were busy,</a:t>
            </a:r>
          </a:p>
          <a:p>
            <a:r>
              <a:rPr lang="en-US" dirty="0"/>
              <a:t>the upgrade took shape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B6F7F-0609-D44A-AD96-D13E2613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1" y="1543664"/>
            <a:ext cx="2889358" cy="2165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C5011-279C-AB4A-80D5-4BAD18BD2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1" y="3881039"/>
            <a:ext cx="2889358" cy="21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17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A853B-E8FA-A449-B965-DB844FC9D9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8913" y="1416050"/>
            <a:ext cx="66357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A129F7-6B0D-D947-A159-5D792633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8C079-12CB-2649-8AF6-F9813CDCA5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9050" y="3948112"/>
            <a:ext cx="66198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ighPU.png">
            <a:extLst>
              <a:ext uri="{FF2B5EF4-FFF2-40B4-BE49-F238E27FC236}">
                <a16:creationId xmlns:a16="http://schemas.microsoft.com/office/drawing/2014/main" id="{23F348E1-38EA-9645-933C-CBA564B8C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156200"/>
            <a:ext cx="24066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1A6057-C48D-BD45-88D6-EB636264212D}"/>
              </a:ext>
            </a:extLst>
          </p:cNvPr>
          <p:cNvSpPr txBox="1"/>
          <p:nvPr/>
        </p:nvSpPr>
        <p:spPr>
          <a:xfrm>
            <a:off x="163513" y="4467225"/>
            <a:ext cx="2803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78 vertices from a special high pile-up run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17245-1F05-9B40-96B8-5130644C6007}"/>
              </a:ext>
            </a:extLst>
          </p:cNvPr>
          <p:cNvSpPr txBox="1"/>
          <p:nvPr/>
        </p:nvSpPr>
        <p:spPr>
          <a:xfrm>
            <a:off x="4453206" y="2459831"/>
            <a:ext cx="1393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A7B4B1-9719-1C45-A4ED-41039E8CAD45}"/>
              </a:ext>
            </a:extLst>
          </p:cNvPr>
          <p:cNvSpPr txBox="1"/>
          <p:nvPr/>
        </p:nvSpPr>
        <p:spPr>
          <a:xfrm>
            <a:off x="3240314" y="3041650"/>
            <a:ext cx="1393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BA4A8E-4A9A-7F4E-B662-78788FCCE57E}"/>
              </a:ext>
            </a:extLst>
          </p:cNvPr>
          <p:cNvSpPr txBox="1"/>
          <p:nvPr/>
        </p:nvSpPr>
        <p:spPr>
          <a:xfrm>
            <a:off x="1801813" y="2647950"/>
            <a:ext cx="13954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39725-71E5-F74E-8694-55159348A6F7}"/>
              </a:ext>
            </a:extLst>
          </p:cNvPr>
          <p:cNvSpPr txBox="1"/>
          <p:nvPr/>
        </p:nvSpPr>
        <p:spPr>
          <a:xfrm>
            <a:off x="1049338" y="3014662"/>
            <a:ext cx="1393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B793A7-9C05-7E49-85C2-678CB7007B50}"/>
              </a:ext>
            </a:extLst>
          </p:cNvPr>
          <p:cNvSpPr txBox="1"/>
          <p:nvPr/>
        </p:nvSpPr>
        <p:spPr>
          <a:xfrm>
            <a:off x="334963" y="3154362"/>
            <a:ext cx="13938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06CF2-2FFB-1749-B606-808E00B38ABA}"/>
              </a:ext>
            </a:extLst>
          </p:cNvPr>
          <p:cNvSpPr txBox="1"/>
          <p:nvPr/>
        </p:nvSpPr>
        <p:spPr>
          <a:xfrm>
            <a:off x="3862159" y="2636612"/>
            <a:ext cx="1393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756EEF-220A-C249-A6B0-1F272F7FE718}"/>
              </a:ext>
            </a:extLst>
          </p:cNvPr>
          <p:cNvSpPr txBox="1"/>
          <p:nvPr/>
        </p:nvSpPr>
        <p:spPr>
          <a:xfrm>
            <a:off x="4946784" y="2332603"/>
            <a:ext cx="13938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latin typeface="+mn-lt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7200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oRSC-cabled.jpg">
            <a:extLst>
              <a:ext uri="{FF2B5EF4-FFF2-40B4-BE49-F238E27FC236}">
                <a16:creationId xmlns:a16="http://schemas.microsoft.com/office/drawing/2014/main" id="{4271F27F-4408-D74A-9F3D-DF804A912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7" y="1464144"/>
            <a:ext cx="2179633" cy="3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Stage-1  Calorimeter Upgrade (2015)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1C562-F96B-C541-BFF0-1416CD859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94" y="4691781"/>
            <a:ext cx="2352384" cy="1764288"/>
          </a:xfrm>
          <a:prstGeom prst="rect">
            <a:avLst/>
          </a:prstGeom>
        </p:spPr>
      </p:pic>
      <p:pic>
        <p:nvPicPr>
          <p:cNvPr id="5" name="Picture 3" descr="DasuUCTDirorsc.png">
            <a:extLst>
              <a:ext uri="{FF2B5EF4-FFF2-40B4-BE49-F238E27FC236}">
                <a16:creationId xmlns:a16="http://schemas.microsoft.com/office/drawing/2014/main" id="{0E72C13F-B49A-0E41-81A3-5DC02BAEA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8" y="1445388"/>
            <a:ext cx="2305568" cy="217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E3600-808C-834C-A604-D99E41D7D32C}"/>
              </a:ext>
            </a:extLst>
          </p:cNvPr>
          <p:cNvSpPr txBox="1"/>
          <p:nvPr/>
        </p:nvSpPr>
        <p:spPr>
          <a:xfrm>
            <a:off x="622894" y="3737348"/>
            <a:ext cx="2625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a typeface="ＭＳ Ｐゴシック" charset="0"/>
                <a:cs typeface="ＭＳ Ｐゴシック" charset="0"/>
              </a:rPr>
              <a:t>Optical Regional Summary </a:t>
            </a:r>
            <a:br>
              <a:rPr lang="en-US" sz="1600" dirty="0">
                <a:ea typeface="ＭＳ Ｐゴシック" charset="0"/>
                <a:cs typeface="ＭＳ Ｐゴシック" charset="0"/>
              </a:rPr>
            </a:br>
            <a:r>
              <a:rPr lang="en-US" sz="1600" dirty="0">
                <a:ea typeface="ＭＳ Ｐゴシック" charset="0"/>
                <a:cs typeface="ＭＳ Ｐゴシック" charset="0"/>
              </a:rPr>
              <a:t>Card (oRSC) - UW</a:t>
            </a:r>
            <a:endParaRPr lang="en-US" sz="1600" dirty="0"/>
          </a:p>
        </p:txBody>
      </p:sp>
      <p:pic>
        <p:nvPicPr>
          <p:cNvPr id="7" name="Picture 2" descr="RCT_CTP7.jpg">
            <a:extLst>
              <a:ext uri="{FF2B5EF4-FFF2-40B4-BE49-F238E27FC236}">
                <a16:creationId xmlns:a16="http://schemas.microsoft.com/office/drawing/2014/main" id="{89E78B23-1D01-2B49-AC4A-EB999CB66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94" y="4472856"/>
            <a:ext cx="29686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>
            <a:extLst>
              <a:ext uri="{FF2B5EF4-FFF2-40B4-BE49-F238E27FC236}">
                <a16:creationId xmlns:a16="http://schemas.microsoft.com/office/drawing/2014/main" id="{31C86866-7162-E54E-B5B7-C4FE63D51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77" y="1763085"/>
            <a:ext cx="1856052" cy="15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263D9E-0B44-D940-8627-FD5287553936}"/>
              </a:ext>
            </a:extLst>
          </p:cNvPr>
          <p:cNvSpPr txBox="1"/>
          <p:nvPr/>
        </p:nvSpPr>
        <p:spPr>
          <a:xfrm>
            <a:off x="3755094" y="3298406"/>
            <a:ext cx="2244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a typeface="ＭＳ Ｐゴシック" charset="0"/>
                <a:cs typeface="ＭＳ Ｐゴシック" charset="0"/>
              </a:rPr>
              <a:t>Calorimeter Trigger </a:t>
            </a:r>
            <a:br>
              <a:rPr lang="en-US" sz="1600" dirty="0">
                <a:ea typeface="ＭＳ Ｐゴシック" charset="0"/>
                <a:cs typeface="ＭＳ Ｐゴシック" charset="0"/>
              </a:rPr>
            </a:br>
            <a:r>
              <a:rPr lang="en-US" sz="1600" dirty="0">
                <a:ea typeface="ＭＳ Ｐゴシック" charset="0"/>
                <a:cs typeface="ＭＳ Ｐゴシック" charset="0"/>
              </a:rPr>
              <a:t>Processor (CTP7) - UW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D70B5B-8CA7-DD41-8946-F26E4D481A84}"/>
              </a:ext>
            </a:extLst>
          </p:cNvPr>
          <p:cNvSpPr txBox="1"/>
          <p:nvPr/>
        </p:nvSpPr>
        <p:spPr>
          <a:xfrm>
            <a:off x="4464380" y="4029736"/>
            <a:ext cx="131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CTP7 Crate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0EDDAF-236F-9F40-BF3E-C953B56AFFA5}"/>
              </a:ext>
            </a:extLst>
          </p:cNvPr>
          <p:cNvSpPr txBox="1"/>
          <p:nvPr/>
        </p:nvSpPr>
        <p:spPr>
          <a:xfrm>
            <a:off x="7156636" y="5144259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/>
            </a:br>
            <a:r>
              <a:rPr lang="en-US" dirty="0"/>
              <a:t>Installed!</a:t>
            </a:r>
          </a:p>
        </p:txBody>
      </p:sp>
    </p:spTree>
    <p:extLst>
      <p:ext uri="{BB962C8B-B14F-4D97-AF65-F5344CB8AC3E}">
        <p14:creationId xmlns:p14="http://schemas.microsoft.com/office/powerpoint/2010/main" val="12110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92E8E0-DF9C-4144-AECB-B939F4753708}"/>
              </a:ext>
            </a:extLst>
          </p:cNvPr>
          <p:cNvSpPr/>
          <p:nvPr/>
        </p:nvSpPr>
        <p:spPr>
          <a:xfrm>
            <a:off x="5788736" y="2499874"/>
            <a:ext cx="2582938" cy="2501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Run 2 2015-2018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E6234-D05E-0742-91D0-8D98D6EEB68C}"/>
              </a:ext>
            </a:extLst>
          </p:cNvPr>
          <p:cNvSpPr txBox="1"/>
          <p:nvPr/>
        </p:nvSpPr>
        <p:spPr>
          <a:xfrm>
            <a:off x="578224" y="1559859"/>
            <a:ext cx="277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1 operated in 2015</a:t>
            </a:r>
          </a:p>
          <a:p>
            <a:r>
              <a:rPr lang="en-US" dirty="0"/>
              <a:t>By 2016 Stage 2 was online</a:t>
            </a:r>
          </a:p>
        </p:txBody>
      </p:sp>
      <p:pic>
        <p:nvPicPr>
          <p:cNvPr id="4" name="Picture 2" descr="DQM2016.png">
            <a:extLst>
              <a:ext uri="{FF2B5EF4-FFF2-40B4-BE49-F238E27FC236}">
                <a16:creationId xmlns:a16="http://schemas.microsoft.com/office/drawing/2014/main" id="{73A8DED8-242D-F64C-96B6-0CA19875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9" y="2394449"/>
            <a:ext cx="41243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auLegacyStage1.png">
            <a:extLst>
              <a:ext uri="{FF2B5EF4-FFF2-40B4-BE49-F238E27FC236}">
                <a16:creationId xmlns:a16="http://schemas.microsoft.com/office/drawing/2014/main" id="{4DF051E1-1534-004B-A2E4-A2951B641C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36" y="2499874"/>
            <a:ext cx="2582938" cy="250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3">
            <a:extLst>
              <a:ext uri="{FF2B5EF4-FFF2-40B4-BE49-F238E27FC236}">
                <a16:creationId xmlns:a16="http://schemas.microsoft.com/office/drawing/2014/main" id="{2E15BAD3-4FA7-F34E-921B-A184BB6793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79987" y="3004511"/>
            <a:ext cx="0" cy="664041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CBE321-4BAA-9946-AACD-0B33338E667B}"/>
              </a:ext>
            </a:extLst>
          </p:cNvPr>
          <p:cNvSpPr txBox="1"/>
          <p:nvPr/>
        </p:nvSpPr>
        <p:spPr>
          <a:xfrm>
            <a:off x="6710235" y="3145332"/>
            <a:ext cx="12426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Stage-1</a:t>
            </a:r>
          </a:p>
          <a:p>
            <a:pPr algn="r"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Improvement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056F1-96AD-AD4B-B018-76104A620AB1}"/>
              </a:ext>
            </a:extLst>
          </p:cNvPr>
          <p:cNvSpPr txBox="1"/>
          <p:nvPr/>
        </p:nvSpPr>
        <p:spPr>
          <a:xfrm>
            <a:off x="6321931" y="500102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Improvement</a:t>
            </a:r>
          </a:p>
        </p:txBody>
      </p:sp>
    </p:spTree>
    <p:extLst>
      <p:ext uri="{BB962C8B-B14F-4D97-AF65-F5344CB8AC3E}">
        <p14:creationId xmlns:p14="http://schemas.microsoft.com/office/powerpoint/2010/main" val="244595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11F4-3AF3-4C46-9BFF-21EB81F3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Calorimeter Trigger (Stage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C25EC-0FD1-554B-9098-B90A40D2EA6C}"/>
              </a:ext>
            </a:extLst>
          </p:cNvPr>
          <p:cNvSpPr txBox="1"/>
          <p:nvPr/>
        </p:nvSpPr>
        <p:spPr>
          <a:xfrm>
            <a:off x="436310" y="1611167"/>
            <a:ext cx="3071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everything to optical</a:t>
            </a:r>
          </a:p>
          <a:p>
            <a:r>
              <a:rPr lang="en-US" dirty="0"/>
              <a:t>ECAL + HCAL out</a:t>
            </a:r>
          </a:p>
          <a:p>
            <a:endParaRPr lang="en-US" dirty="0"/>
          </a:p>
        </p:txBody>
      </p:sp>
      <p:pic>
        <p:nvPicPr>
          <p:cNvPr id="4" name="Picture 3" descr="Figure3_PatchPanel.jpeg">
            <a:extLst>
              <a:ext uri="{FF2B5EF4-FFF2-40B4-BE49-F238E27FC236}">
                <a16:creationId xmlns:a16="http://schemas.microsoft.com/office/drawing/2014/main" id="{C9959E57-8F96-464E-A057-4458F9E5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4" y="2407997"/>
            <a:ext cx="2302750" cy="3070333"/>
          </a:xfrm>
          <a:prstGeom prst="rect">
            <a:avLst/>
          </a:prstGeom>
        </p:spPr>
      </p:pic>
      <p:pic>
        <p:nvPicPr>
          <p:cNvPr id="5" name="Picture 4" descr="https://photos-5.dropbox.com/t/2/AABz2rw4K-4DlOzHdFF4VdJqqOqkzROHOxSVtPBLC7cnxw/12/7687581/jpeg/32x32/1/1454605200/0/2/20151117_114247.jpg/EOiI2wUYprcGIAEoAQ/Vup_MbSidwlRyWGfMLLQ6PS8-ri0O_DA_gnyboqcX0I%2CBOTW5fIowp34SujduhSfqF6tbGlk3DprWC8bZmbkLtM?size_mode=3&amp;size=1024x768">
            <a:extLst>
              <a:ext uri="{FF2B5EF4-FFF2-40B4-BE49-F238E27FC236}">
                <a16:creationId xmlns:a16="http://schemas.microsoft.com/office/drawing/2014/main" id="{848A41A5-6EE5-F042-AB20-86FCB3E17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29" y="2039530"/>
            <a:ext cx="2093637" cy="3722021"/>
          </a:xfrm>
          <a:prstGeom prst="rect">
            <a:avLst/>
          </a:prstGeom>
          <a:noFill/>
          <a:ln w="38100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FAEF246B-AEDA-0D42-9F13-CC5CCB95F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43" y="1413035"/>
            <a:ext cx="1856052" cy="15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F07F7-CA7A-0748-9227-934ED378D351}"/>
              </a:ext>
            </a:extLst>
          </p:cNvPr>
          <p:cNvSpPr txBox="1"/>
          <p:nvPr/>
        </p:nvSpPr>
        <p:spPr>
          <a:xfrm>
            <a:off x="4038760" y="2948356"/>
            <a:ext cx="2244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a typeface="ＭＳ Ｐゴシック" charset="0"/>
                <a:cs typeface="ＭＳ Ｐゴシック" charset="0"/>
              </a:rPr>
              <a:t>Calorimeter Trigger </a:t>
            </a:r>
            <a:br>
              <a:rPr lang="en-US" sz="1600" dirty="0">
                <a:ea typeface="ＭＳ Ｐゴシック" charset="0"/>
                <a:cs typeface="ＭＳ Ｐゴシック" charset="0"/>
              </a:rPr>
            </a:br>
            <a:r>
              <a:rPr lang="en-US" sz="1600" dirty="0">
                <a:ea typeface="ＭＳ Ｐゴシック" charset="0"/>
                <a:cs typeface="ＭＳ Ｐゴシック" charset="0"/>
              </a:rPr>
              <a:t>Processor (CTP7) - UW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4820654-B1E1-7B41-B3FA-71E9B2ACC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03" y="4226516"/>
            <a:ext cx="3063513" cy="17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2B2AFF-65B3-AD46-90F9-44953D31EA64}"/>
              </a:ext>
            </a:extLst>
          </p:cNvPr>
          <p:cNvSpPr txBox="1"/>
          <p:nvPr/>
        </p:nvSpPr>
        <p:spPr>
          <a:xfrm>
            <a:off x="4235824" y="3899647"/>
            <a:ext cx="187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Software</a:t>
            </a:r>
          </a:p>
        </p:txBody>
      </p:sp>
    </p:spTree>
    <p:extLst>
      <p:ext uri="{BB962C8B-B14F-4D97-AF65-F5344CB8AC3E}">
        <p14:creationId xmlns:p14="http://schemas.microsoft.com/office/powerpoint/2010/main" val="404934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5071" y="1419315"/>
            <a:ext cx="7551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cannot even begin to cover everything</a:t>
            </a:r>
          </a:p>
          <a:p>
            <a:endParaRPr lang="en-US" dirty="0"/>
          </a:p>
          <a:p>
            <a:r>
              <a:rPr lang="en-US" dirty="0"/>
              <a:t>I didn’t speak at all about High-Level Trigger </a:t>
            </a:r>
          </a:p>
          <a:p>
            <a:r>
              <a:rPr lang="en-US" dirty="0"/>
              <a:t>Wesley and UW had a huge part in this.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So many energetic and bright people joined Wesley’s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46540-B07E-B746-9E65-D25FD3E7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8" y="3706131"/>
            <a:ext cx="2668766" cy="2574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CB1AC-965D-134F-AA1E-BEAD3FA0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8" y="3706131"/>
            <a:ext cx="2668766" cy="25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12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D95-178B-5D49-B670-2BD17914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Regional Calorimeter Trigger (RCT)</a:t>
            </a:r>
          </a:p>
        </p:txBody>
      </p:sp>
      <p:pic>
        <p:nvPicPr>
          <p:cNvPr id="5" name="Picture 10" descr="clock">
            <a:extLst>
              <a:ext uri="{FF2B5EF4-FFF2-40B4-BE49-F238E27FC236}">
                <a16:creationId xmlns:a16="http://schemas.microsoft.com/office/drawing/2014/main" id="{CE27EA7F-523E-CF4F-A6A5-A92F62F8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43" y="1428214"/>
            <a:ext cx="1752600" cy="2073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5C7B215-3F99-054C-9FDE-2361A353F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6252" y="1382023"/>
            <a:ext cx="2443226" cy="2093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3969A3D4-2B17-0144-9A23-A2C4B5796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206" y="1371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DE601728-7842-7046-BECA-3E59FA33D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592" y="1406434"/>
            <a:ext cx="11112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Receiver</a:t>
            </a:r>
            <a:endParaRPr lang="en-US" sz="1200" dirty="0"/>
          </a:p>
          <a:p>
            <a:pPr algn="ctr"/>
            <a:r>
              <a:rPr lang="en-US" sz="1200" dirty="0"/>
              <a:t>7 per crate</a:t>
            </a:r>
            <a:endParaRPr lang="en-US" sz="20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0EA41CDB-84CE-7148-8781-03A4D8E52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18" y="1428214"/>
            <a:ext cx="111671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Clock &amp; </a:t>
            </a:r>
          </a:p>
          <a:p>
            <a:pPr algn="ctr"/>
            <a:r>
              <a:rPr lang="en-US" sz="2000" dirty="0"/>
              <a:t>Control</a:t>
            </a:r>
          </a:p>
          <a:p>
            <a:pPr algn="ctr"/>
            <a:r>
              <a:rPr lang="en-US" sz="1200" dirty="0"/>
              <a:t>1 per crate</a:t>
            </a:r>
            <a:endParaRPr lang="en-US" sz="2000" dirty="0"/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E112C4CD-A66E-314D-B73D-8C1741F5F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670" y="2332669"/>
            <a:ext cx="144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kumimoji="1" lang="en-US" sz="1400" dirty="0"/>
              <a:t>Receiver Mezzanine</a:t>
            </a:r>
          </a:p>
          <a:p>
            <a:r>
              <a:rPr kumimoji="1" lang="en-US" sz="1400" dirty="0"/>
              <a:t>Card</a:t>
            </a:r>
            <a:endParaRPr kumimoji="1" lang="en-US" sz="1400" i="1" dirty="0"/>
          </a:p>
          <a:p>
            <a:r>
              <a:rPr kumimoji="1" lang="en-US" sz="1400" i="1" dirty="0"/>
              <a:t>On back</a:t>
            </a:r>
            <a:endParaRPr kumimoji="1" lang="en-US" sz="1400" dirty="0"/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A386E21E-908B-764D-BE1A-C92F1239D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687" y="1447800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kumimoji="1" lang="en-US" sz="1400" dirty="0"/>
              <a:t>Adder</a:t>
            </a:r>
          </a:p>
          <a:p>
            <a:pPr algn="ctr"/>
            <a:r>
              <a:rPr kumimoji="1" lang="en-US" sz="1400" dirty="0"/>
              <a:t>ASICs</a:t>
            </a:r>
          </a:p>
          <a:p>
            <a:pPr algn="ctr"/>
            <a:r>
              <a:rPr kumimoji="1" lang="en-US" sz="1400" i="1" dirty="0"/>
              <a:t>On back</a:t>
            </a: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34D3E50A-DBC3-AA47-98DF-3817511C1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8" y="16573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9E4D72F2-DF63-C245-9938-E1B81A96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778" y="2174280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kumimoji="1" lang="en-US" sz="1400" dirty="0"/>
              <a:t>Phase</a:t>
            </a:r>
          </a:p>
          <a:p>
            <a:pPr algn="ctr"/>
            <a:r>
              <a:rPr kumimoji="1" lang="en-US" sz="1400" dirty="0"/>
              <a:t>ASICs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1F88D6F8-1A9F-4046-83B7-B6B11CCB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917" y="2497787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kumimoji="1" lang="en-US" sz="1400" dirty="0"/>
              <a:t>BSCAN</a:t>
            </a:r>
          </a:p>
          <a:p>
            <a:pPr algn="ctr"/>
            <a:r>
              <a:rPr kumimoji="1" lang="en-US" sz="1400" dirty="0"/>
              <a:t>ASICs</a:t>
            </a: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1A7DC7F3-D95A-4347-84FF-EE917F176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093" y="1580439"/>
            <a:ext cx="1143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kumimoji="1" lang="en-US" sz="1400" dirty="0"/>
              <a:t>LUTs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B68BDC6A-B55E-A044-917F-C7065F24FF65}"/>
              </a:ext>
            </a:extLst>
          </p:cNvPr>
          <p:cNvSpPr>
            <a:spLocks noChangeArrowheads="1"/>
          </p:cNvSpPr>
          <p:nvPr/>
        </p:nvSpPr>
        <p:spPr bwMode="auto">
          <a:xfrm rot="21598121">
            <a:off x="2782238" y="150148"/>
            <a:ext cx="27688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br>
              <a:rPr lang="en-US" sz="1400" b="0" i="1" dirty="0"/>
            </a:br>
            <a:r>
              <a:rPr lang="en-US" sz="1400" b="0" i="1" dirty="0"/>
              <a:t>Engineers:  J. Lackey and T. Gorski</a:t>
            </a:r>
          </a:p>
        </p:txBody>
      </p:sp>
      <p:pic>
        <p:nvPicPr>
          <p:cNvPr id="20" name="Picture 19" descr="reccmezzf.jpeg">
            <a:extLst>
              <a:ext uri="{FF2B5EF4-FFF2-40B4-BE49-F238E27FC236}">
                <a16:creationId xmlns:a16="http://schemas.microsoft.com/office/drawing/2014/main" id="{49FFE648-1F6F-B443-8BA3-5F029E8F9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83" y="2456484"/>
            <a:ext cx="1037682" cy="493588"/>
          </a:xfrm>
          <a:prstGeom prst="rect">
            <a:avLst/>
          </a:prstGeom>
        </p:spPr>
      </p:pic>
      <p:pic>
        <p:nvPicPr>
          <p:cNvPr id="21" name="Picture 7" descr="elec">
            <a:extLst>
              <a:ext uri="{FF2B5EF4-FFF2-40B4-BE49-F238E27FC236}">
                <a16:creationId xmlns:a16="http://schemas.microsoft.com/office/drawing/2014/main" id="{79437DEA-41D2-DA48-878C-82DFBFA4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82" y="4247845"/>
            <a:ext cx="1706166" cy="2073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AD45D2A7-6FC8-F045-8078-3044FD5DA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293" y="4009818"/>
            <a:ext cx="1860869" cy="2272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3">
            <a:extLst>
              <a:ext uri="{FF2B5EF4-FFF2-40B4-BE49-F238E27FC236}">
                <a16:creationId xmlns:a16="http://schemas.microsoft.com/office/drawing/2014/main" id="{24AF0018-5BAE-AE48-9F9D-0090C028E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94" y="4199647"/>
            <a:ext cx="1080359" cy="82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dirty="0"/>
              <a:t>Electron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dirty="0"/>
              <a:t>ID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sz="1200" dirty="0"/>
              <a:t>7 per crate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E49287D4-9A58-7D43-87AE-ED8CA3909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332" y="4096343"/>
            <a:ext cx="1172241" cy="82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dirty="0"/>
              <a:t>Jet 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dirty="0"/>
              <a:t>Summary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sz="1200" dirty="0"/>
              <a:t>1 per crate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D96D8E84-EFB2-164B-BD7F-E87DC255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92" y="5445032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Sort</a:t>
            </a:r>
          </a:p>
          <a:p>
            <a:pPr algn="ctr"/>
            <a:r>
              <a:rPr lang="en-US" sz="1400" dirty="0"/>
              <a:t>ASICs</a:t>
            </a:r>
            <a:endParaRPr lang="en-US" sz="1400" i="1" dirty="0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9B864BCF-2E75-7E46-A3F3-8F67A2F62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638" y="446701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E0B3F4EB-B10E-B841-A32E-30ACF64E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668" y="4818604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EISO</a:t>
            </a:r>
          </a:p>
          <a:p>
            <a:pPr algn="ctr"/>
            <a:r>
              <a:rPr lang="en-US" sz="1400" dirty="0"/>
              <a:t>ASICs</a:t>
            </a:r>
            <a:endParaRPr lang="en-US" sz="1400" i="1" dirty="0"/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339007DB-5111-A746-B388-41EC0D94B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446" y="532141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Sort</a:t>
            </a:r>
          </a:p>
          <a:p>
            <a:pPr algn="ctr"/>
            <a:r>
              <a:rPr lang="en-US" sz="1400" dirty="0"/>
              <a:t>ASICs</a:t>
            </a:r>
            <a:endParaRPr lang="en-US" sz="1400" i="1" dirty="0"/>
          </a:p>
        </p:txBody>
      </p:sp>
      <p:sp>
        <p:nvSpPr>
          <p:cNvPr id="32" name="Text Box 16">
            <a:extLst>
              <a:ext uri="{FF2B5EF4-FFF2-40B4-BE49-F238E27FC236}">
                <a16:creationId xmlns:a16="http://schemas.microsoft.com/office/drawing/2014/main" id="{FB850579-06CF-9141-93F1-2A5887AB7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346" y="525539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BSCAN</a:t>
            </a:r>
          </a:p>
          <a:p>
            <a:pPr algn="ctr"/>
            <a:r>
              <a:rPr lang="en-US" sz="1400" dirty="0"/>
              <a:t>ASICs</a:t>
            </a:r>
            <a:endParaRPr lang="en-US" sz="1400" i="1" dirty="0"/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2D936C5E-35B2-3F46-AE1C-A9EEE5F38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609" y="3943798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Phase</a:t>
            </a:r>
          </a:p>
          <a:p>
            <a:pPr algn="ctr"/>
            <a:r>
              <a:rPr lang="en-US" sz="1400" dirty="0"/>
              <a:t>ASIC</a:t>
            </a:r>
            <a:endParaRPr lang="en-US" sz="1400" i="1" dirty="0"/>
          </a:p>
        </p:txBody>
      </p:sp>
      <p:sp>
        <p:nvSpPr>
          <p:cNvPr id="34" name="Text Box 16">
            <a:extLst>
              <a:ext uri="{FF2B5EF4-FFF2-40B4-BE49-F238E27FC236}">
                <a16:creationId xmlns:a16="http://schemas.microsoft.com/office/drawing/2014/main" id="{435BA6CA-8B08-574F-A5F8-EF1827441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653" y="4426914"/>
            <a:ext cx="129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/>
              <a:t>HF LUTs</a:t>
            </a:r>
            <a:endParaRPr lang="en-US" sz="1400" i="1" dirty="0"/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11CDD830-55CB-CB43-A902-B0B2EA08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93" y="4027758"/>
            <a:ext cx="2966894" cy="2277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E23A78-E212-2944-AC0C-E7521F3A4F10}"/>
              </a:ext>
            </a:extLst>
          </p:cNvPr>
          <p:cNvSpPr txBox="1"/>
          <p:nvPr/>
        </p:nvSpPr>
        <p:spPr>
          <a:xfrm>
            <a:off x="3738891" y="371568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RCT Backplane</a:t>
            </a:r>
          </a:p>
        </p:txBody>
      </p:sp>
    </p:spTree>
    <p:extLst>
      <p:ext uri="{BB962C8B-B14F-4D97-AF65-F5344CB8AC3E}">
        <p14:creationId xmlns:p14="http://schemas.microsoft.com/office/powerpoint/2010/main" val="3577210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did so much over the years</a:t>
            </a:r>
          </a:p>
          <a:p>
            <a:pPr lvl="1"/>
            <a:r>
              <a:rPr lang="en-US" dirty="0"/>
              <a:t>We started up</a:t>
            </a:r>
            <a:r>
              <a:rPr lang="is-IS" dirty="0"/>
              <a:t>…</a:t>
            </a:r>
          </a:p>
          <a:p>
            <a:pPr lvl="2"/>
            <a:r>
              <a:rPr lang="is-IS" dirty="0"/>
              <a:t>Commissioning, learning to operate all the pieces together</a:t>
            </a:r>
            <a:endParaRPr lang="en-US" dirty="0"/>
          </a:p>
          <a:p>
            <a:pPr lvl="1"/>
            <a:r>
              <a:rPr lang="en-US" dirty="0"/>
              <a:t>The LHC started up</a:t>
            </a:r>
            <a:r>
              <a:rPr lang="is-IS" dirty="0"/>
              <a:t>…then did not</a:t>
            </a:r>
          </a:p>
          <a:p>
            <a:pPr lvl="1"/>
            <a:r>
              <a:rPr lang="is-IS" dirty="0"/>
              <a:t>More commissioning</a:t>
            </a:r>
          </a:p>
          <a:p>
            <a:pPr lvl="2"/>
            <a:r>
              <a:rPr lang="is-IS" dirty="0"/>
              <a:t>A few late arrivals went online</a:t>
            </a:r>
          </a:p>
          <a:p>
            <a:pPr lvl="1"/>
            <a:r>
              <a:rPr lang="is-IS" dirty="0"/>
              <a:t>LHC restarted </a:t>
            </a:r>
          </a:p>
          <a:p>
            <a:pPr lvl="2"/>
            <a:r>
              <a:rPr lang="is-IS" dirty="0"/>
              <a:t>Things got real</a:t>
            </a:r>
          </a:p>
          <a:p>
            <a:pPr lvl="1"/>
            <a:r>
              <a:rPr lang="is-IS" dirty="0"/>
              <a:t>LHC takes a break (aka Long Shutdown 1</a:t>
            </a:r>
          </a:p>
          <a:p>
            <a:pPr lvl="2"/>
            <a:r>
              <a:rPr lang="is-IS" dirty="0"/>
              <a:t>But we don’t get a break – the first upgrades go into place</a:t>
            </a:r>
          </a:p>
          <a:p>
            <a:pPr lvl="1"/>
            <a:r>
              <a:rPr lang="is-IS" dirty="0"/>
              <a:t>LHC Run 2</a:t>
            </a:r>
          </a:p>
          <a:p>
            <a:pPr lvl="2"/>
            <a:endParaRPr lang="is-I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Much more…</a:t>
            </a:r>
          </a:p>
        </p:txBody>
      </p:sp>
    </p:spTree>
    <p:extLst>
      <p:ext uri="{BB962C8B-B14F-4D97-AF65-F5344CB8AC3E}">
        <p14:creationId xmlns:p14="http://schemas.microsoft.com/office/powerpoint/2010/main" val="2142720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2005:  Things were kind of bare</a:t>
            </a:r>
          </a:p>
        </p:txBody>
      </p:sp>
      <p:pic>
        <p:nvPicPr>
          <p:cNvPr id="3" name="Picture 2" descr="P1000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93" y="1449092"/>
            <a:ext cx="3781162" cy="2835872"/>
          </a:xfrm>
          <a:prstGeom prst="rect">
            <a:avLst/>
          </a:prstGeom>
        </p:spPr>
      </p:pic>
      <p:pic>
        <p:nvPicPr>
          <p:cNvPr id="4" name="Picture 3" descr="P10002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42906"/>
            <a:ext cx="4260332" cy="3195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E6927-68D3-9942-B871-8A1FF1D18890}"/>
              </a:ext>
            </a:extLst>
          </p:cNvPr>
          <p:cNvSpPr txBox="1"/>
          <p:nvPr/>
        </p:nvSpPr>
        <p:spPr>
          <a:xfrm>
            <a:off x="700792" y="1607088"/>
            <a:ext cx="3773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Calorimeter Trigger hardware </a:t>
            </a:r>
            <a:br>
              <a:rPr lang="en-US" dirty="0"/>
            </a:br>
            <a:r>
              <a:rPr lang="en-US" dirty="0"/>
              <a:t>was in production</a:t>
            </a:r>
          </a:p>
          <a:p>
            <a:endParaRPr lang="en-US" dirty="0"/>
          </a:p>
          <a:p>
            <a:r>
              <a:rPr lang="en-US" dirty="0"/>
              <a:t>CMS facility still under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FD268-6486-7249-A307-727098E33C73}"/>
              </a:ext>
            </a:extLst>
          </p:cNvPr>
          <p:cNvSpPr txBox="1"/>
          <p:nvPr/>
        </p:nvSpPr>
        <p:spPr>
          <a:xfrm>
            <a:off x="5071119" y="4640530"/>
            <a:ext cx="3548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Need:  a  central CERN-based </a:t>
            </a:r>
            <a:br>
              <a:rPr lang="en-US" dirty="0"/>
            </a:br>
            <a:r>
              <a:rPr lang="en-US" dirty="0"/>
              <a:t>integration area.</a:t>
            </a:r>
          </a:p>
          <a:p>
            <a:endParaRPr lang="en-US" dirty="0"/>
          </a:p>
          <a:p>
            <a:r>
              <a:rPr lang="en-US" dirty="0"/>
              <a:t>Wesley advocated for such a space</a:t>
            </a:r>
          </a:p>
        </p:txBody>
      </p:sp>
    </p:spTree>
    <p:extLst>
      <p:ext uri="{BB962C8B-B14F-4D97-AF65-F5344CB8AC3E}">
        <p14:creationId xmlns:p14="http://schemas.microsoft.com/office/powerpoint/2010/main" val="364735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Integration Center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7759" y="1643271"/>
            <a:ext cx="238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AKA “904”</a:t>
            </a:r>
          </a:p>
        </p:txBody>
      </p:sp>
      <p:pic>
        <p:nvPicPr>
          <p:cNvPr id="4" name="Picture 3" descr="PIC00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06" y="4268621"/>
            <a:ext cx="2754540" cy="2065905"/>
          </a:xfrm>
          <a:prstGeom prst="rect">
            <a:avLst/>
          </a:prstGeom>
        </p:spPr>
      </p:pic>
      <p:pic>
        <p:nvPicPr>
          <p:cNvPr id="5" name="Picture 4" descr="PIC00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06" y="1799068"/>
            <a:ext cx="2768646" cy="2076485"/>
          </a:xfrm>
          <a:prstGeom prst="rect">
            <a:avLst/>
          </a:prstGeom>
        </p:spPr>
      </p:pic>
      <p:pic>
        <p:nvPicPr>
          <p:cNvPr id="6" name="Picture 5" descr="IMG_05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4" y="1749550"/>
            <a:ext cx="2157464" cy="2876618"/>
          </a:xfrm>
          <a:prstGeom prst="rect">
            <a:avLst/>
          </a:prstGeom>
        </p:spPr>
      </p:pic>
      <p:pic>
        <p:nvPicPr>
          <p:cNvPr id="7" name="Picture 6" descr="IMG_05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10" y="2476966"/>
            <a:ext cx="2244053" cy="2992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8738" y="556999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it got the job done!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779" y="479246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first it was a</a:t>
            </a:r>
            <a:br>
              <a:rPr lang="en-US" dirty="0"/>
            </a:br>
            <a:r>
              <a:rPr lang="en-US" dirty="0"/>
              <a:t> little </a:t>
            </a:r>
            <a:r>
              <a:rPr lang="en-US" dirty="0" err="1"/>
              <a:t>spartan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3955" y="3853935"/>
            <a:ext cx="310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Synchro</a:t>
            </a:r>
            <a:r>
              <a:rPr lang="en-US" dirty="0"/>
              <a:t> Team June 2005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074" y="633453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HCAL-RCT Integration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216" y="6101264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prime spot for tests and coffee for many years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25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Jet Capture Card</a:t>
            </a:r>
          </a:p>
        </p:txBody>
      </p:sp>
      <p:pic>
        <p:nvPicPr>
          <p:cNvPr id="3" name="Picture 2" descr="JCC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234"/>
            <a:ext cx="2526057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B424E-A883-1846-AA4E-69C6CED8CD01}"/>
              </a:ext>
            </a:extLst>
          </p:cNvPr>
          <p:cNvSpPr txBox="1"/>
          <p:nvPr/>
        </p:nvSpPr>
        <p:spPr>
          <a:xfrm>
            <a:off x="4380878" y="1544234"/>
            <a:ext cx="37844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RCT did not have readout.</a:t>
            </a:r>
          </a:p>
          <a:p>
            <a:endParaRPr lang="en-US" dirty="0"/>
          </a:p>
          <a:p>
            <a:r>
              <a:rPr lang="en-US" dirty="0"/>
              <a:t>Wesley’s idea and Tom’s design</a:t>
            </a:r>
          </a:p>
          <a:p>
            <a:br>
              <a:rPr lang="en-US" dirty="0"/>
            </a:br>
            <a:r>
              <a:rPr lang="en-US" dirty="0"/>
              <a:t>Became a commissioning workhorse</a:t>
            </a:r>
          </a:p>
          <a:p>
            <a:endParaRPr lang="en-US" dirty="0"/>
          </a:p>
          <a:p>
            <a:r>
              <a:rPr lang="en-US" dirty="0"/>
              <a:t>Can provide triggers if needed</a:t>
            </a:r>
          </a:p>
          <a:p>
            <a:endParaRPr lang="en-US" dirty="0"/>
          </a:p>
        </p:txBody>
      </p:sp>
      <p:pic>
        <p:nvPicPr>
          <p:cNvPr id="6" name="Picture 5" descr="JCC2.jpg">
            <a:extLst>
              <a:ext uri="{FF2B5EF4-FFF2-40B4-BE49-F238E27FC236}">
                <a16:creationId xmlns:a16="http://schemas.microsoft.com/office/drawing/2014/main" id="{7B1F0037-D88A-E04C-8A19-EA64B5404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73899"/>
            <a:ext cx="3127075" cy="2971800"/>
          </a:xfrm>
          <a:prstGeom prst="rect">
            <a:avLst/>
          </a:prstGeom>
        </p:spPr>
      </p:pic>
      <p:pic>
        <p:nvPicPr>
          <p:cNvPr id="7" name="Picture 6" descr="JCCatP5.jpg">
            <a:extLst>
              <a:ext uri="{FF2B5EF4-FFF2-40B4-BE49-F238E27FC236}">
                <a16:creationId xmlns:a16="http://schemas.microsoft.com/office/drawing/2014/main" id="{8CD7B85D-7A4C-2F40-BBBB-AE726A277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-6343" r="21205" b="13882"/>
          <a:stretch/>
        </p:blipFill>
        <p:spPr>
          <a:xfrm>
            <a:off x="3352800" y="3708846"/>
            <a:ext cx="2286000" cy="27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1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started to come into place</a:t>
            </a:r>
          </a:p>
        </p:txBody>
      </p:sp>
      <p:pic>
        <p:nvPicPr>
          <p:cNvPr id="3" name="Picture 5" descr="USC55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87" y="1636421"/>
            <a:ext cx="3065462" cy="409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7487" y="5774350"/>
            <a:ext cx="3237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CMS Service Cavern July 2006</a:t>
            </a:r>
          </a:p>
          <a:p>
            <a:pPr algn="ctr"/>
            <a:r>
              <a:rPr lang="en-US" dirty="0"/>
              <a:t>We were one of the earliest in!</a:t>
            </a:r>
          </a:p>
        </p:txBody>
      </p:sp>
      <p:pic>
        <p:nvPicPr>
          <p:cNvPr id="7" name="Picture 6" descr="P10002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70" y="3682708"/>
            <a:ext cx="2944677" cy="2572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692" y="6292958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November 2005 ECAL+HCAL to RCT at 904</a:t>
            </a:r>
          </a:p>
        </p:txBody>
      </p:sp>
      <p:pic>
        <p:nvPicPr>
          <p:cNvPr id="6" name="Picture 5" descr="P10002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2" y="1549366"/>
            <a:ext cx="3257975" cy="24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17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Magnet Test and Cosmic Challenge November 2007</a:t>
            </a:r>
          </a:p>
        </p:txBody>
      </p:sp>
      <p:pic>
        <p:nvPicPr>
          <p:cNvPr id="3" name="Picture 2" descr="HCAL-RCTpicture_46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15" y="4484435"/>
            <a:ext cx="2214562" cy="2205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31315" y="5294945"/>
            <a:ext cx="1430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latin typeface="Arial" charset="0"/>
              </a:rPr>
              <a:t>RCT/HCAL Event </a:t>
            </a:r>
          </a:p>
          <a:p>
            <a:r>
              <a:rPr lang="en-US" sz="1200" b="1" i="0" dirty="0">
                <a:solidFill>
                  <a:schemeClr val="bg1"/>
                </a:solidFill>
                <a:latin typeface="Arial" charset="0"/>
              </a:rPr>
              <a:t>From MTCCII</a:t>
            </a:r>
          </a:p>
        </p:txBody>
      </p:sp>
      <p:pic>
        <p:nvPicPr>
          <p:cNvPr id="5" name="Picture 4" descr="HCAL-RCTpicture_4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7" y="4580180"/>
            <a:ext cx="1867302" cy="2212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RtorctMT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" y="1561912"/>
            <a:ext cx="1658060" cy="1722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RCTrearMT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04" y="2631598"/>
            <a:ext cx="1719723" cy="1852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CTfrontMTC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53" y="1561912"/>
            <a:ext cx="1981058" cy="2948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0878" y="342225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4546" y="2216873"/>
            <a:ext cx="122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RCT Back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877" y="4612588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RCT Front</a:t>
            </a:r>
          </a:p>
          <a:p>
            <a:r>
              <a:rPr lang="en-US" b="1" dirty="0">
                <a:solidFill>
                  <a:srgbClr val="000000"/>
                </a:solidFill>
              </a:rPr>
              <a:t>With Jet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Capture Card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to final Logic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591964" y="1000035"/>
            <a:ext cx="2057400" cy="534177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 2"/>
              <a:buNone/>
            </a:pPr>
            <a:r>
              <a:rPr lang="en-US" sz="1400" dirty="0">
                <a:solidFill>
                  <a:schemeClr val="tx1"/>
                </a:solidFill>
              </a:rPr>
              <a:t>Wesley wanted to take part – how to do this?</a:t>
            </a:r>
          </a:p>
          <a:p>
            <a:pPr marL="0" lvl="1" indent="0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 2"/>
              <a:buNone/>
            </a:pPr>
            <a:r>
              <a:rPr lang="en-US" sz="1400" dirty="0">
                <a:solidFill>
                  <a:schemeClr val="tx1"/>
                </a:solidFill>
              </a:rPr>
              <a:t>RCT received HCAL Quality bit and </a:t>
            </a:r>
            <a:r>
              <a:rPr lang="en-US" sz="1400" dirty="0" err="1">
                <a:solidFill>
                  <a:schemeClr val="tx1"/>
                </a:solidFill>
              </a:rPr>
              <a:t>ORed</a:t>
            </a:r>
            <a:r>
              <a:rPr lang="en-US" sz="1400" dirty="0">
                <a:solidFill>
                  <a:schemeClr val="tx1"/>
                </a:solidFill>
              </a:rPr>
              <a:t> top and bottom separately -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AND of both OR</a:t>
            </a:r>
            <a:r>
              <a:rPr lang="ja-JP" altLang="en-US" sz="1400" dirty="0">
                <a:solidFill>
                  <a:schemeClr val="tx1"/>
                </a:solidFill>
                <a:latin typeface="Arial"/>
              </a:rPr>
              <a:t>’</a:t>
            </a:r>
            <a:r>
              <a:rPr lang="en-US" sz="1400" dirty="0">
                <a:solidFill>
                  <a:schemeClr val="tx1"/>
                </a:solidFill>
              </a:rPr>
              <a:t>s created with NIM logic and send to LTC for global use.</a:t>
            </a:r>
          </a:p>
          <a:p>
            <a:pPr marL="0" lvl="1" indent="0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 2"/>
              <a:buNone/>
            </a:pPr>
            <a:r>
              <a:rPr lang="en-US" sz="1400" dirty="0">
                <a:solidFill>
                  <a:schemeClr val="tx1"/>
                </a:solidFill>
              </a:rPr>
              <a:t>Bonus:  Got to spend quality time in the “Green Barrack” (now White)</a:t>
            </a:r>
          </a:p>
          <a:p>
            <a:pPr marL="0" lvl="1" indent="0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 2"/>
              <a:buNone/>
            </a:pPr>
            <a:r>
              <a:rPr lang="en-US" sz="1400" dirty="0">
                <a:solidFill>
                  <a:schemeClr val="tx1"/>
                </a:solidFill>
              </a:rPr>
              <a:t>Only time we used the Jet Capture Card as a trigger </a:t>
            </a:r>
            <a:r>
              <a:rPr lang="en-US" sz="1400" dirty="0">
                <a:solidFill>
                  <a:schemeClr val="tx1"/>
                </a:solidFill>
                <a:sym typeface="Wingdings"/>
              </a:rPr>
              <a:t></a:t>
            </a:r>
            <a:endParaRPr lang="en-US" sz="1400" dirty="0">
              <a:solidFill>
                <a:schemeClr val="tx1"/>
              </a:solidFill>
            </a:endParaRPr>
          </a:p>
          <a:p>
            <a:pPr marL="0" lvl="1" indent="0">
              <a:lnSpc>
                <a:spcPct val="125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 2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1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could begin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3" name="Picture 2" descr="RCTRa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83" y="2699653"/>
            <a:ext cx="2177495" cy="2903326"/>
          </a:xfrm>
          <a:prstGeom prst="rect">
            <a:avLst/>
          </a:prstGeom>
        </p:spPr>
      </p:pic>
      <p:pic>
        <p:nvPicPr>
          <p:cNvPr id="4" name="Picture 3" descr="RCTCrateFr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0" y="2060435"/>
            <a:ext cx="2179663" cy="1811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0BDAF-9A21-EC46-9121-E7A1B84FD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46" y="2260718"/>
            <a:ext cx="2844725" cy="2124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DECA0-19CD-D148-93D5-068CAD88BC7E}"/>
              </a:ext>
            </a:extLst>
          </p:cNvPr>
          <p:cNvSpPr txBox="1"/>
          <p:nvPr/>
        </p:nvSpPr>
        <p:spPr>
          <a:xfrm>
            <a:off x="5552261" y="4389056"/>
            <a:ext cx="300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Underground Control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252E7-2439-BE46-A416-DD2D7C455EED}"/>
              </a:ext>
            </a:extLst>
          </p:cNvPr>
          <p:cNvSpPr txBox="1"/>
          <p:nvPr/>
        </p:nvSpPr>
        <p:spPr>
          <a:xfrm>
            <a:off x="1032701" y="3938277"/>
            <a:ext cx="187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installed early 2008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2579B-31CD-3F45-8A35-0AE32C42653A}"/>
              </a:ext>
            </a:extLst>
          </p:cNvPr>
          <p:cNvSpPr txBox="1"/>
          <p:nvPr/>
        </p:nvSpPr>
        <p:spPr>
          <a:xfrm>
            <a:off x="808456" y="5745015"/>
            <a:ext cx="767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 of mini commissioning runs GREN, CRUZET, CRAFT – 2008 and 2009</a:t>
            </a:r>
          </a:p>
        </p:txBody>
      </p:sp>
    </p:spTree>
    <p:extLst>
      <p:ext uri="{BB962C8B-B14F-4D97-AF65-F5344CB8AC3E}">
        <p14:creationId xmlns:p14="http://schemas.microsoft.com/office/powerpoint/2010/main" val="93522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nks Monito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4" y="3314879"/>
            <a:ext cx="1793239" cy="1935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 beam we worked out the kinks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3883" y="5380649"/>
            <a:ext cx="608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Wesley made sure we had the team and the tools to do this! </a:t>
            </a:r>
          </a:p>
        </p:txBody>
      </p:sp>
      <p:pic>
        <p:nvPicPr>
          <p:cNvPr id="10" name="Picture 5" descr="RMC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3975"/>
            <a:ext cx="1719153" cy="133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atternT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98" y="1718283"/>
            <a:ext cx="2550414" cy="27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regEff2_11069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98" y="1707547"/>
            <a:ext cx="2132853" cy="16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RctEmIsoEmEtEtaPh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67" y="3803994"/>
            <a:ext cx="2198914" cy="16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62581" y="1733121"/>
            <a:ext cx="146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Pattern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659C9-943D-6644-8134-BF932C2BD0BF}"/>
              </a:ext>
            </a:extLst>
          </p:cNvPr>
          <p:cNvSpPr txBox="1"/>
          <p:nvPr/>
        </p:nvSpPr>
        <p:spPr>
          <a:xfrm>
            <a:off x="2196598" y="1779071"/>
            <a:ext cx="147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F904F-8DD2-8742-8F57-7DE8032B25B1}"/>
              </a:ext>
            </a:extLst>
          </p:cNvPr>
          <p:cNvSpPr txBox="1"/>
          <p:nvPr/>
        </p:nvSpPr>
        <p:spPr>
          <a:xfrm>
            <a:off x="2295245" y="3429000"/>
            <a:ext cx="94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 </a:t>
            </a:r>
            <a:br>
              <a:rPr lang="en-US" dirty="0"/>
            </a:br>
            <a:r>
              <a:rPr lang="en-US" dirty="0"/>
              <a:t>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59DC1-510F-DC4F-817A-B5D3B70F6505}"/>
              </a:ext>
            </a:extLst>
          </p:cNvPr>
          <p:cNvSpPr txBox="1"/>
          <p:nvPr/>
        </p:nvSpPr>
        <p:spPr>
          <a:xfrm>
            <a:off x="7018720" y="3420211"/>
            <a:ext cx="146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Quality</a:t>
            </a:r>
          </a:p>
        </p:txBody>
      </p:sp>
    </p:spTree>
    <p:extLst>
      <p:ext uri="{BB962C8B-B14F-4D97-AF65-F5344CB8AC3E}">
        <p14:creationId xmlns:p14="http://schemas.microsoft.com/office/powerpoint/2010/main" val="5241815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4119</TotalTime>
  <Words>477</Words>
  <Application>Microsoft Macintosh PowerPoint</Application>
  <PresentationFormat>On-screen Show (4:3)</PresentationFormat>
  <Paragraphs>143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Constantia</vt:lpstr>
      <vt:lpstr>Wingdings 2</vt:lpstr>
      <vt:lpstr>Paper</vt:lpstr>
      <vt:lpstr> CMS Calorimeter Trigger Operations</vt:lpstr>
      <vt:lpstr>Much more…</vt:lpstr>
      <vt:lpstr>2005:  Things were kind of bare</vt:lpstr>
      <vt:lpstr>Electronics Integration Center</vt:lpstr>
      <vt:lpstr>Wisconsin Jet Capture Card</vt:lpstr>
      <vt:lpstr>Things started to come into place</vt:lpstr>
      <vt:lpstr>CMS Magnet Test and Cosmic Challenge November 2007</vt:lpstr>
      <vt:lpstr>Commissioning could begin…</vt:lpstr>
      <vt:lpstr>Before beam we worked out the kinks</vt:lpstr>
      <vt:lpstr>Beam Splash November 2009</vt:lpstr>
      <vt:lpstr>First Collisions March 2009</vt:lpstr>
      <vt:lpstr>LHC Run 1 2009-2013</vt:lpstr>
      <vt:lpstr>Run 2 Conditions</vt:lpstr>
      <vt:lpstr>Stage-1  Calorimeter Upgrade (2015)</vt:lpstr>
      <vt:lpstr>LHC Run 2 2015-2018</vt:lpstr>
      <vt:lpstr>2016 Calorimeter Trigger (Stage 2)</vt:lpstr>
      <vt:lpstr>Final words</vt:lpstr>
      <vt:lpstr>Regional Calorimeter Trigger (RCT)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CMS Calorimeter Trigger Operations</dc:title>
  <dc:creator>Pamela Klabbers</dc:creator>
  <cp:lastModifiedBy>Pamela Klabbers</cp:lastModifiedBy>
  <cp:revision>53</cp:revision>
  <dcterms:created xsi:type="dcterms:W3CDTF">2019-08-27T23:59:26Z</dcterms:created>
  <dcterms:modified xsi:type="dcterms:W3CDTF">2019-08-31T14:39:14Z</dcterms:modified>
</cp:coreProperties>
</file>