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21"/>
  </p:notesMasterIdLst>
  <p:handoutMasterIdLst>
    <p:handoutMasterId r:id="rId22"/>
  </p:handoutMasterIdLst>
  <p:sldIdLst>
    <p:sldId id="474" r:id="rId2"/>
    <p:sldId id="391" r:id="rId3"/>
    <p:sldId id="332" r:id="rId4"/>
    <p:sldId id="459" r:id="rId5"/>
    <p:sldId id="345" r:id="rId6"/>
    <p:sldId id="522" r:id="rId7"/>
    <p:sldId id="523" r:id="rId8"/>
    <p:sldId id="524" r:id="rId9"/>
    <p:sldId id="528" r:id="rId10"/>
    <p:sldId id="525" r:id="rId11"/>
    <p:sldId id="531" r:id="rId12"/>
    <p:sldId id="530" r:id="rId13"/>
    <p:sldId id="526" r:id="rId14"/>
    <p:sldId id="471" r:id="rId15"/>
    <p:sldId id="532" r:id="rId16"/>
    <p:sldId id="533" r:id="rId17"/>
    <p:sldId id="400" r:id="rId18"/>
    <p:sldId id="520" r:id="rId19"/>
    <p:sldId id="49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Mazin" initials="BM" lastIdx="1" clrIdx="0">
    <p:extLst>
      <p:ext uri="{19B8F6BF-5375-455C-9EA6-DF929625EA0E}">
        <p15:presenceInfo xmlns:p15="http://schemas.microsoft.com/office/powerpoint/2012/main" userId="83b15eaac7651c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B68"/>
    <a:srgbClr val="FBBC1A"/>
    <a:srgbClr val="1A1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3" autoAdjust="0"/>
    <p:restoredTop sz="50000"/>
  </p:normalViewPr>
  <p:slideViewPr>
    <p:cSldViewPr snapToGrid="0" snapToObjects="1">
      <p:cViewPr varScale="1">
        <p:scale>
          <a:sx n="176" d="100"/>
          <a:sy n="176" d="100"/>
        </p:scale>
        <p:origin x="208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napToObjects="1">
      <p:cViewPr varScale="1">
        <p:scale>
          <a:sx n="264" d="100"/>
          <a:sy n="264" d="100"/>
        </p:scale>
        <p:origin x="3776" y="1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373F8-9BFC-E74A-8071-779031B3518E}" type="datetimeFigureOut">
              <a:rPr lang="en-US" smtClean="0"/>
              <a:t>12/8/19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8CDE7-31D8-284A-91B3-6E682A048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1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9C779-9FDE-9247-9C58-C78A5DF0E592}" type="datetimeFigureOut">
              <a:rPr lang="en-US" smtClean="0"/>
              <a:t>12/8/19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BF29F-F010-DE4B-9CBC-3ED43C286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32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BF29F-F010-DE4B-9CBC-3ED43C286E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46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BF29F-F010-DE4B-9CBC-3ED43C286E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/>
          <p:nvPr/>
        </p:nvSpPr>
        <p:spPr>
          <a:xfrm>
            <a:off x="341086" y="928914"/>
            <a:ext cx="8432800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 anchor="b" anchorCtr="0"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9143998" cy="68580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9143999" cy="377890"/>
          </a:xfrm>
          <a:prstGeom prst="rect">
            <a:avLst/>
          </a:prstGeom>
          <a:gradFill flip="none" rotWithShape="1">
            <a:gsLst>
              <a:gs pos="20000">
                <a:srgbClr val="151B68"/>
              </a:gs>
              <a:gs pos="100000">
                <a:srgbClr val="FFFFFF"/>
              </a:gs>
            </a:gsLst>
            <a:lin ang="108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0" y="374714"/>
            <a:ext cx="9144000" cy="132080"/>
          </a:xfrm>
          <a:prstGeom prst="rect">
            <a:avLst/>
          </a:prstGeom>
          <a:gradFill flip="none" rotWithShape="1">
            <a:gsLst>
              <a:gs pos="30000">
                <a:srgbClr val="FBBC1A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415"/>
            <a:ext cx="380420" cy="3825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22" y="0"/>
            <a:ext cx="450651" cy="383053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731572" y="27630"/>
            <a:ext cx="146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 Lab</a:t>
            </a:r>
            <a:r>
              <a:rPr lang="en-US" sz="800" b="0" i="0" baseline="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 at UCSB</a:t>
            </a:r>
          </a:p>
          <a:p>
            <a:r>
              <a:rPr lang="en-US" sz="800" b="0" i="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http://</a:t>
            </a:r>
            <a:r>
              <a:rPr lang="en-US" sz="800" b="0" i="0" dirty="0" err="1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mazinlab.org</a:t>
            </a:r>
            <a:endParaRPr lang="en-US" sz="800" b="0" i="0" dirty="0">
              <a:solidFill>
                <a:schemeClr val="accent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 Medium"/>
              <a:cs typeface="Helvetica Neue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55600" y="566057"/>
            <a:ext cx="8396514" cy="259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33828" y="566057"/>
            <a:ext cx="8454571" cy="213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55600" y="348343"/>
            <a:ext cx="8432800" cy="2351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5598058" y="3310469"/>
            <a:ext cx="5943600" cy="237061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/>
          <p:nvPr/>
        </p:nvSpPr>
        <p:spPr>
          <a:xfrm>
            <a:off x="348342" y="362857"/>
            <a:ext cx="844005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Vertical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68" y="457200"/>
            <a:ext cx="1546230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074414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194" y="118872"/>
            <a:ext cx="7736436" cy="356616"/>
          </a:xfrm>
        </p:spPr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59756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26571" y="362857"/>
            <a:ext cx="8440058" cy="25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 tIns="0" bIns="0" anchor="b" anchorCtr="0"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24" y="649224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84488" y="4484687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/>
          <a:lstStyle/>
          <a:p>
            <a:fld id="{4C12B8B8-B5E8-C346-8973-525DBCCAA8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17CC00B9-3A5E-C24A-B4CF-9C32A7F9E867}" type="datetimeFigureOut">
              <a:rPr lang="en-US" smtClean="0"/>
              <a:pPr/>
              <a:t>12/8/19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9145" y="0"/>
            <a:ext cx="9143999" cy="377890"/>
          </a:xfrm>
          <a:prstGeom prst="rect">
            <a:avLst/>
          </a:prstGeom>
          <a:gradFill flip="none" rotWithShape="1">
            <a:gsLst>
              <a:gs pos="20000">
                <a:srgbClr val="151B68"/>
              </a:gs>
              <a:gs pos="100000">
                <a:srgbClr val="FFFFFF"/>
              </a:gs>
            </a:gsLst>
            <a:lin ang="108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0172" y="8342"/>
            <a:ext cx="7736436" cy="363704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94" y="637953"/>
            <a:ext cx="8747475" cy="6022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374714"/>
            <a:ext cx="9144000" cy="132080"/>
          </a:xfrm>
          <a:prstGeom prst="rect">
            <a:avLst/>
          </a:prstGeom>
          <a:gradFill flip="none" rotWithShape="1">
            <a:gsLst>
              <a:gs pos="30000">
                <a:srgbClr val="FBBC1A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415"/>
            <a:ext cx="380420" cy="3825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9415"/>
            <a:ext cx="9144000" cy="686741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22" y="0"/>
            <a:ext cx="450651" cy="383053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731572" y="27630"/>
            <a:ext cx="146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 Lab</a:t>
            </a:r>
            <a:r>
              <a:rPr lang="en-US" sz="800" b="0" i="0" baseline="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 at UCSB</a:t>
            </a:r>
          </a:p>
          <a:p>
            <a:r>
              <a:rPr lang="en-US" sz="800" b="0" i="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http://</a:t>
            </a:r>
            <a:r>
              <a:rPr lang="en-US" sz="800" b="0" i="0" dirty="0" err="1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 Medium"/>
                <a:cs typeface="Helvetica Neue Medium"/>
              </a:rPr>
              <a:t>mazinlab.org</a:t>
            </a:r>
            <a:endParaRPr lang="en-US" sz="800" b="0" i="0" dirty="0">
              <a:solidFill>
                <a:schemeClr val="accent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 Medium"/>
              <a:cs typeface="Helvetica Neue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txStyles>
    <p:titleStyle>
      <a:lvl1pPr algn="r" defTabSz="914400" rtl="0" eaLnBrk="1" latinLnBrk="0" hangingPunct="1">
        <a:lnSpc>
          <a:spcPts val="5400"/>
        </a:lnSpc>
        <a:spcBef>
          <a:spcPct val="0"/>
        </a:spcBef>
        <a:buNone/>
        <a:defRPr lang="en-US" sz="3000" kern="1200" dirty="0"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 Neue Medium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5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2241" y="958623"/>
            <a:ext cx="8930182" cy="599785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4400" dirty="0">
                <a:latin typeface="Helvetica Neue" charset="0"/>
                <a:ea typeface="Helvetica Neue" charset="0"/>
                <a:cs typeface="Helvetica Neue" charset="0"/>
              </a:rPr>
              <a:t>Recent Advances in OIR MKIDs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2241" y="1894850"/>
            <a:ext cx="4827372" cy="8382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Ben Mazin, Dec 2019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2241" y="2313479"/>
            <a:ext cx="4067901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The UVOIR MKID Team:</a:t>
            </a: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en-US" sz="1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UCSB: 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Ben Mazin, Alex Walter, Clint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Bocksteigel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Neelay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Fruitwala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, Isabel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Liparito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, Nicholas Zobrist, Grégoire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Coiffard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, Miguel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Daal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, Sarah Steiger, Noah Swimmer, Jeb Bailey, Jenny Smith, Kristina Davis, Rupert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Dodkins</a:t>
            </a:r>
            <a:b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Subaru: 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Olivier Guyon, Julien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Lozi</a:t>
            </a:r>
            <a:b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Caltech: 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Dimitri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Mawet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Nem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 J.</a:t>
            </a:r>
            <a:b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JPL/IPAC: 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Seth Meeker, Bruce Bumble, Gautam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Vashisht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, Mike Bottom</a:t>
            </a:r>
            <a:b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Durham: 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Kieran O’Brien</a:t>
            </a:r>
            <a:b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Fermilab</a:t>
            </a:r>
            <a:r>
              <a:rPr lang="en-US" sz="1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: 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Gustavo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Cancelo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, Juan Estrada</a:t>
            </a:r>
            <a:b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NIST: </a:t>
            </a:r>
            <a:r>
              <a:rPr lang="en-US" sz="1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Paul </a:t>
            </a:r>
            <a:r>
              <a:rPr lang="en-US" sz="14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Szypryt</a:t>
            </a:r>
            <a:endParaRPr lang="en-US" sz="1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293" y="6317914"/>
            <a:ext cx="722963" cy="369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2"/>
          <a:stretch/>
        </p:blipFill>
        <p:spPr>
          <a:xfrm>
            <a:off x="4440239" y="6359870"/>
            <a:ext cx="991381" cy="294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603" y="6317914"/>
            <a:ext cx="327933" cy="3279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58" y="5142505"/>
            <a:ext cx="1062820" cy="1569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02DD13-5B74-974C-A05F-88B05FE7A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256" y="1968545"/>
            <a:ext cx="4807554" cy="360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28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AEBC2-F464-7C4D-93F4-D4B6BC53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94" y="70012"/>
            <a:ext cx="7736436" cy="356616"/>
          </a:xfrm>
        </p:spPr>
        <p:txBody>
          <a:bodyPr/>
          <a:lstStyle/>
          <a:p>
            <a:r>
              <a:rPr lang="en-US" dirty="0"/>
              <a:t>Low Tc MKIDs - Hafnium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A85CD-95D5-A842-ACF5-22DBD87E5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5975693"/>
          </a:xfrm>
        </p:spPr>
        <p:txBody>
          <a:bodyPr/>
          <a:lstStyle/>
          <a:p>
            <a:r>
              <a:rPr lang="en-US" dirty="0"/>
              <a:t>We have developed </a:t>
            </a:r>
            <a:r>
              <a:rPr lang="en-US" dirty="0" err="1"/>
              <a:t>Hf</a:t>
            </a:r>
            <a:r>
              <a:rPr lang="en-US" dirty="0"/>
              <a:t> on sapphire resonators for MKIDs</a:t>
            </a:r>
          </a:p>
          <a:p>
            <a:pPr lvl="1"/>
            <a:r>
              <a:rPr lang="en-US" dirty="0"/>
              <a:t>We avoid Si substrates because having a semiconductor bandgap in our active wavelength range has proven to be very problematic</a:t>
            </a:r>
          </a:p>
          <a:p>
            <a:r>
              <a:rPr lang="en-US" dirty="0"/>
              <a:t>Elemental superconductor, easier to deposit than </a:t>
            </a:r>
            <a:r>
              <a:rPr lang="en-US" dirty="0" err="1"/>
              <a:t>PtSi</a:t>
            </a:r>
            <a:endParaRPr lang="en-US" dirty="0"/>
          </a:p>
          <a:p>
            <a:r>
              <a:rPr lang="en-US" dirty="0"/>
              <a:t>Tc ~ 350-400 </a:t>
            </a:r>
            <a:r>
              <a:rPr lang="en-US" dirty="0" err="1"/>
              <a:t>mK</a:t>
            </a:r>
            <a:r>
              <a:rPr lang="en-US" dirty="0"/>
              <a:t> for best films (bulk Tc~130 </a:t>
            </a:r>
            <a:r>
              <a:rPr lang="en-US" dirty="0" err="1"/>
              <a:t>mK</a:t>
            </a:r>
            <a:r>
              <a:rPr lang="en-US" dirty="0"/>
              <a:t>)</a:t>
            </a:r>
          </a:p>
          <a:p>
            <a:r>
              <a:rPr lang="en-US" dirty="0"/>
              <a:t>Superconducting properties resemble other high resistivity superconductors like </a:t>
            </a:r>
            <a:r>
              <a:rPr lang="en-US" dirty="0" err="1"/>
              <a:t>TiN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6D98D-9A67-3146-9E7E-D74BB621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218" y="3057478"/>
            <a:ext cx="4372635" cy="3767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FC7F95-9620-8546-81C1-79290EC4823F}"/>
              </a:ext>
            </a:extLst>
          </p:cNvPr>
          <p:cNvSpPr txBox="1"/>
          <p:nvPr/>
        </p:nvSpPr>
        <p:spPr>
          <a:xfrm>
            <a:off x="1293962" y="5848710"/>
            <a:ext cx="239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Freq. response: </a:t>
            </a:r>
            <a:r>
              <a:rPr lang="en-US" dirty="0">
                <a:solidFill>
                  <a:srgbClr val="00B0F0"/>
                </a:solidFill>
              </a:rPr>
              <a:t>blue</a:t>
            </a:r>
          </a:p>
          <a:p>
            <a:r>
              <a:rPr lang="en-US" dirty="0"/>
              <a:t>Disp. response: </a:t>
            </a:r>
            <a:r>
              <a:rPr lang="en-US" dirty="0">
                <a:solidFill>
                  <a:srgbClr val="FFC000"/>
                </a:solidFill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3957464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1036-AFB0-164C-964E-AE49B47D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382" y="20940"/>
            <a:ext cx="7736436" cy="356616"/>
          </a:xfrm>
        </p:spPr>
        <p:txBody>
          <a:bodyPr/>
          <a:lstStyle/>
          <a:p>
            <a:r>
              <a:rPr lang="en-US" dirty="0" err="1"/>
              <a:t>Hf</a:t>
            </a:r>
            <a:r>
              <a:rPr lang="en-US" dirty="0"/>
              <a:t> Sputtering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F472D-CDE1-D648-9805-E9A27A340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5975693"/>
          </a:xfrm>
        </p:spPr>
        <p:txBody>
          <a:bodyPr/>
          <a:lstStyle/>
          <a:p>
            <a:r>
              <a:rPr lang="en-US" dirty="0" err="1"/>
              <a:t>Hf</a:t>
            </a:r>
            <a:r>
              <a:rPr lang="en-US" dirty="0"/>
              <a:t> Deposition conditions matter!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22FA5-7C9F-3D4E-9308-CB88D98D1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39" y="1522206"/>
            <a:ext cx="6680477" cy="495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8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FA938-6497-DE40-A29D-D674D11E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85" y="32609"/>
            <a:ext cx="7736436" cy="356616"/>
          </a:xfrm>
        </p:spPr>
        <p:txBody>
          <a:bodyPr/>
          <a:lstStyle/>
          <a:p>
            <a:r>
              <a:rPr lang="en-US" dirty="0"/>
              <a:t>Gap Smearing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3F8AA-5369-B747-9296-E46D08214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 consistent with various models that have some gap broadening mechanism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5B3F5-968C-304D-8025-4DB354C7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02" y="1520201"/>
            <a:ext cx="4739058" cy="49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6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D0C4-5B59-554C-A6E0-F2075B6D9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382" y="63031"/>
            <a:ext cx="7736436" cy="356616"/>
          </a:xfrm>
        </p:spPr>
        <p:txBody>
          <a:bodyPr/>
          <a:lstStyle/>
          <a:p>
            <a:r>
              <a:rPr lang="en-US" dirty="0" err="1"/>
              <a:t>Hf</a:t>
            </a:r>
            <a:r>
              <a:rPr lang="en-US" dirty="0"/>
              <a:t> OIR MKID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C7314-E669-B941-8C62-416CC3460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Already seeing better R than </a:t>
            </a:r>
            <a:r>
              <a:rPr lang="en-US" dirty="0" err="1"/>
              <a:t>PtSi</a:t>
            </a:r>
            <a:r>
              <a:rPr lang="en-US" dirty="0"/>
              <a:t> with para-amp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9E379-2F91-9A48-9E7A-A65A16F9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756229"/>
            <a:ext cx="4573529" cy="3432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0370C-403A-DD4E-97FE-C33DBF3D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3528" y="1756229"/>
            <a:ext cx="4562429" cy="3424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A4794-0E84-3541-BDC7-8042BD4D4F0B}"/>
              </a:ext>
            </a:extLst>
          </p:cNvPr>
          <p:cNvSpPr txBox="1"/>
          <p:nvPr/>
        </p:nvSpPr>
        <p:spPr>
          <a:xfrm>
            <a:off x="1632071" y="5222497"/>
            <a:ext cx="750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</a:t>
            </a:r>
            <a:r>
              <a:rPr lang="en-US" dirty="0" err="1"/>
              <a:t>Q</a:t>
            </a:r>
            <a:r>
              <a:rPr lang="en-US" baseline="-25000" dirty="0" err="1"/>
              <a:t>m</a:t>
            </a:r>
            <a:r>
              <a:rPr lang="en-US" dirty="0"/>
              <a:t>										High </a:t>
            </a:r>
            <a:r>
              <a:rPr lang="en-US" dirty="0" err="1"/>
              <a:t>Q</a:t>
            </a:r>
            <a:r>
              <a:rPr lang="en-US" baseline="-25000" dirty="0" err="1"/>
              <a:t>m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2868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8877-0B74-8645-B3EE-3C8AC19C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45" y="20664"/>
            <a:ext cx="7736436" cy="356616"/>
          </a:xfrm>
        </p:spPr>
        <p:txBody>
          <a:bodyPr/>
          <a:lstStyle/>
          <a:p>
            <a:r>
              <a:rPr lang="en-US" dirty="0"/>
              <a:t>Quantum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39412-B514-1E4D-B451-A18548CE5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40" y="637953"/>
            <a:ext cx="4146386" cy="5975693"/>
          </a:xfrm>
        </p:spPr>
        <p:txBody>
          <a:bodyPr/>
          <a:lstStyle/>
          <a:p>
            <a:r>
              <a:rPr lang="en-US" dirty="0"/>
              <a:t>QE increased with Anti-Reflection (AR) Coatings</a:t>
            </a:r>
          </a:p>
          <a:p>
            <a:r>
              <a:rPr lang="en-US" dirty="0"/>
              <a:t>No degradation in Spectral Resolution 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096B9E-7EDD-5549-88BD-C4034AB7A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5" t="19968" r="14914" b="32873"/>
          <a:stretch/>
        </p:blipFill>
        <p:spPr>
          <a:xfrm>
            <a:off x="265898" y="3224683"/>
            <a:ext cx="3824033" cy="3388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2F2CBF-9EBC-9049-9EFD-73A803411577}"/>
              </a:ext>
            </a:extLst>
          </p:cNvPr>
          <p:cNvSpPr txBox="1"/>
          <p:nvPr/>
        </p:nvSpPr>
        <p:spPr>
          <a:xfrm>
            <a:off x="543438" y="2420717"/>
            <a:ext cx="344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AR				No 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CB9BA6-6F2E-024B-91C3-A5ACF4F6F307}"/>
              </a:ext>
            </a:extLst>
          </p:cNvPr>
          <p:cNvCxnSpPr>
            <a:cxnSpLocks/>
          </p:cNvCxnSpPr>
          <p:nvPr/>
        </p:nvCxnSpPr>
        <p:spPr>
          <a:xfrm>
            <a:off x="1084881" y="2838375"/>
            <a:ext cx="235964" cy="746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80F7B6-ABE0-B640-A24B-7FA3380F4A91}"/>
              </a:ext>
            </a:extLst>
          </p:cNvPr>
          <p:cNvCxnSpPr>
            <a:cxnSpLocks/>
          </p:cNvCxnSpPr>
          <p:nvPr/>
        </p:nvCxnSpPr>
        <p:spPr>
          <a:xfrm flipH="1">
            <a:off x="3156488" y="2838375"/>
            <a:ext cx="77492" cy="746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EE80C10-4A47-8D45-9533-3779118D1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229" y="900536"/>
            <a:ext cx="4277982" cy="55942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EEB119-BC79-DA42-8B34-A6B27AF915BA}"/>
              </a:ext>
            </a:extLst>
          </p:cNvPr>
          <p:cNvSpPr/>
          <p:nvPr/>
        </p:nvSpPr>
        <p:spPr>
          <a:xfrm>
            <a:off x="4339526" y="4354286"/>
            <a:ext cx="4378685" cy="214053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D165-D57B-D34E-B349-6A04787E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94" y="63032"/>
            <a:ext cx="7736436" cy="356616"/>
          </a:xfrm>
        </p:spPr>
        <p:txBody>
          <a:bodyPr/>
          <a:lstStyle/>
          <a:p>
            <a:r>
              <a:rPr lang="en-US" dirty="0"/>
              <a:t>DEEPDISH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FD37-51A6-5B40-AEC8-1686722F3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DEEPDISH</a:t>
            </a:r>
            <a:r>
              <a:rPr lang="en-US" dirty="0"/>
              <a:t>: Dark-matter Extended Energy Probe: Dielectric Infrared Superconducting </a:t>
            </a:r>
            <a:r>
              <a:rPr lang="en-US"/>
              <a:t>Haloscope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D9450-723F-7445-9B10-966446F8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9" y="3471411"/>
            <a:ext cx="4057774" cy="32257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5E0F4-BEDF-7640-B79D-4525BE6D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99" y="1592299"/>
            <a:ext cx="7399796" cy="35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9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3721-B6DC-3940-9037-73A2E7CD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94" y="60816"/>
            <a:ext cx="7736436" cy="356616"/>
          </a:xfrm>
        </p:spPr>
        <p:txBody>
          <a:bodyPr/>
          <a:lstStyle/>
          <a:p>
            <a:r>
              <a:rPr lang="en-US" dirty="0"/>
              <a:t>DEEPDISH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10409-DAA7-4042-842A-D3B51DFF6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proposed to NSF </a:t>
            </a:r>
            <a:r>
              <a:rPr lang="en-US" dirty="0" err="1"/>
              <a:t>Astroparticle</a:t>
            </a:r>
            <a:r>
              <a:rPr lang="en-US" dirty="0"/>
              <a:t> (Second try, $1.75M)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CD736-D7DD-1D4F-A5B3-DD530648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30" y="1227759"/>
            <a:ext cx="8089997" cy="54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5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20" y="39720"/>
            <a:ext cx="7736436" cy="356616"/>
          </a:xfrm>
        </p:spPr>
        <p:txBody>
          <a:bodyPr/>
          <a:lstStyle/>
          <a:p>
            <a:r>
              <a:rPr lang="en-US" dirty="0"/>
              <a:t>MEC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5975693"/>
          </a:xfrm>
        </p:spPr>
        <p:txBody>
          <a:bodyPr>
            <a:normAutofit/>
          </a:bodyPr>
          <a:lstStyle/>
          <a:p>
            <a:r>
              <a:rPr lang="en-US" sz="2300" dirty="0"/>
              <a:t>MEC is a 20 </a:t>
            </a:r>
            <a:r>
              <a:rPr lang="en-US" sz="2300" dirty="0" err="1"/>
              <a:t>kpix</a:t>
            </a:r>
            <a:r>
              <a:rPr lang="en-US" sz="2300" dirty="0"/>
              <a:t> MKID Exoplanet Camera for Subaru </a:t>
            </a:r>
            <a:r>
              <a:rPr lang="en-US" sz="2300" dirty="0" err="1"/>
              <a:t>SCExAO</a:t>
            </a:r>
            <a:endParaRPr lang="en-US" sz="2300" dirty="0"/>
          </a:p>
        </p:txBody>
      </p:sp>
      <p:sp>
        <p:nvSpPr>
          <p:cNvPr id="5" name="TextBox 4"/>
          <p:cNvSpPr txBox="1"/>
          <p:nvPr/>
        </p:nvSpPr>
        <p:spPr>
          <a:xfrm>
            <a:off x="252235" y="1167950"/>
            <a:ext cx="3596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err="1"/>
              <a:t>SCExAO</a:t>
            </a:r>
            <a:endParaRPr lang="en-US" sz="2000" dirty="0"/>
          </a:p>
          <a:p>
            <a:pPr marL="800100" lvl="1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/>
              <a:t>Extreme AO</a:t>
            </a:r>
          </a:p>
          <a:p>
            <a:pPr marL="800100" lvl="1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err="1"/>
              <a:t>Lyot</a:t>
            </a:r>
            <a:r>
              <a:rPr lang="en-US" sz="2000" dirty="0"/>
              <a:t>/PIAA/Vector Coronagraphs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/>
              <a:t>Goal: Observe cold gas giants in reflected light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4456" y="5872354"/>
            <a:ext cx="337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 was the thesis project of Alex Walter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87A7BE-FD90-C047-AF82-EDB927545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38" y="3335146"/>
            <a:ext cx="4529797" cy="33973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5B943E-3B6C-EC48-921C-C04460A10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68264" y="2141202"/>
            <a:ext cx="4654325" cy="2618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87D1CC-1DC5-924A-AE28-7008A4F63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056" y="1426246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4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6F6B-32DA-1044-BA6D-F3FE09D0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73" y="49070"/>
            <a:ext cx="7736436" cy="356616"/>
          </a:xfrm>
        </p:spPr>
        <p:txBody>
          <a:bodyPr/>
          <a:lstStyle/>
          <a:p>
            <a:r>
              <a:rPr lang="en-US" dirty="0"/>
              <a:t>MEC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C0902-0353-5E42-A89D-93089879B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771330" y="1633845"/>
            <a:ext cx="5975350" cy="3983566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3EAFCD-B8DF-D94E-8C9B-638C03B52CDF}"/>
              </a:ext>
            </a:extLst>
          </p:cNvPr>
          <p:cNvSpPr txBox="1">
            <a:spLocks/>
          </p:cNvSpPr>
          <p:nvPr/>
        </p:nvSpPr>
        <p:spPr>
          <a:xfrm>
            <a:off x="193140" y="637953"/>
            <a:ext cx="4441682" cy="5975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5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MEC has been operational for over a year</a:t>
            </a:r>
          </a:p>
          <a:p>
            <a:r>
              <a:rPr lang="en-US" dirty="0"/>
              <a:t>We have done fully remote observing runs</a:t>
            </a:r>
          </a:p>
          <a:p>
            <a:r>
              <a:rPr lang="en-US" dirty="0"/>
              <a:t>Achieving expected performance after a recent wiring upgrade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856A4-C70E-9F43-B663-D9CAB195D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07" y="3415415"/>
            <a:ext cx="3403241" cy="34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71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21BE-2825-6B49-AD8E-066F938E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863" y="40635"/>
            <a:ext cx="7736436" cy="356616"/>
          </a:xfrm>
        </p:spPr>
        <p:txBody>
          <a:bodyPr/>
          <a:lstStyle/>
          <a:p>
            <a:r>
              <a:rPr lang="en-US" dirty="0"/>
              <a:t>It works!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550B6-CCCF-CC44-BB04-9EF46173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39" y="637953"/>
            <a:ext cx="3601377" cy="5975693"/>
          </a:xfrm>
        </p:spPr>
        <p:txBody>
          <a:bodyPr/>
          <a:lstStyle/>
          <a:p>
            <a:r>
              <a:rPr lang="en-US" dirty="0"/>
              <a:t>Theta Orionis 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51A09B-451F-CB4F-9DA6-6C432F22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63" y="1193607"/>
            <a:ext cx="7140696" cy="55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8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29" y="-287992"/>
            <a:ext cx="8839930" cy="707345"/>
          </a:xfrm>
        </p:spPr>
        <p:txBody>
          <a:bodyPr/>
          <a:lstStyle/>
          <a:p>
            <a:r>
              <a:rPr lang="en-US" sz="3200" dirty="0"/>
              <a:t>MKIDs</a:t>
            </a:r>
          </a:p>
        </p:txBody>
      </p:sp>
      <p:pic>
        <p:nvPicPr>
          <p:cNvPr id="8" name="Picture 2" descr="Picture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208" y="1193105"/>
            <a:ext cx="2549067" cy="23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8"/>
          <p:cNvGrpSpPr/>
          <p:nvPr/>
        </p:nvGrpSpPr>
        <p:grpSpPr>
          <a:xfrm>
            <a:off x="0" y="2961409"/>
            <a:ext cx="5693137" cy="3827579"/>
            <a:chOff x="0" y="2961409"/>
            <a:chExt cx="5693137" cy="3827579"/>
          </a:xfrm>
        </p:grpSpPr>
        <p:pic>
          <p:nvPicPr>
            <p:cNvPr id="10" name="Picture 3" descr="Picture 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44208" y="4259370"/>
              <a:ext cx="2549067" cy="2477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0" y="6090497"/>
              <a:ext cx="104420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Cooper </a:t>
              </a:r>
              <a:r>
                <a:rPr lang="en-US" dirty="0"/>
                <a:t>Pair</a:t>
              </a:r>
            </a:p>
          </p:txBody>
        </p:sp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3816513" y="5376889"/>
              <a:ext cx="1876624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Energy Gap</a:t>
              </a:r>
            </a:p>
            <a:p>
              <a:r>
                <a:rPr lang="en-US" sz="1200" dirty="0"/>
                <a:t>Silicon –      1.10000 </a:t>
              </a:r>
              <a:r>
                <a:rPr lang="en-US" sz="1200" dirty="0" err="1"/>
                <a:t>eV</a:t>
              </a:r>
              <a:endParaRPr lang="en-US" sz="1200" dirty="0"/>
            </a:p>
            <a:p>
              <a:r>
                <a:rPr lang="en-US" sz="1200" dirty="0" err="1"/>
                <a:t>PtSi</a:t>
              </a:r>
              <a:r>
                <a:rPr lang="en-US" sz="1200" dirty="0"/>
                <a:t> or </a:t>
              </a:r>
              <a:r>
                <a:rPr lang="en-US" sz="1200" dirty="0" err="1"/>
                <a:t>TiN</a:t>
              </a:r>
              <a:r>
                <a:rPr lang="en-US" sz="1200" dirty="0"/>
                <a:t> – </a:t>
              </a:r>
              <a:r>
                <a:rPr lang="en-US" sz="1200" b="1" dirty="0">
                  <a:solidFill>
                    <a:srgbClr val="FF0000"/>
                  </a:solidFill>
                </a:rPr>
                <a:t>0.00013</a:t>
              </a:r>
              <a:r>
                <a:rPr lang="en-US" sz="1200" i="1" dirty="0">
                  <a:solidFill>
                    <a:schemeClr val="accent2"/>
                  </a:solidFill>
                </a:rPr>
                <a:t> </a:t>
              </a:r>
              <a:r>
                <a:rPr lang="en-US" sz="1200" dirty="0"/>
                <a:t>eV</a:t>
              </a:r>
            </a:p>
            <a:p>
              <a:endParaRPr lang="en-US" sz="1200" dirty="0"/>
            </a:p>
            <a:p>
              <a:r>
                <a:rPr lang="en-US" sz="1200" dirty="0"/>
                <a:t>Energy resolution: </a:t>
              </a:r>
            </a:p>
          </p:txBody>
        </p:sp>
        <p:pic>
          <p:nvPicPr>
            <p:cNvPr id="16" name="Picture 9" descr="Picture 7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232" y="6484885"/>
              <a:ext cx="892777" cy="304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897429" y="6484885"/>
              <a:ext cx="9754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394525" y="6090497"/>
              <a:ext cx="444795" cy="113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968171" y="3540330"/>
              <a:ext cx="1483591" cy="3257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699658" y="3613039"/>
              <a:ext cx="3567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Inductor is a </a:t>
              </a:r>
            </a:p>
            <a:p>
              <a:r>
                <a:rPr lang="en-US" dirty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Superconductor!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51312" y="823773"/>
            <a:ext cx="304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MKID Equivalent Circuit</a:t>
            </a:r>
          </a:p>
        </p:txBody>
      </p:sp>
      <p:grpSp>
        <p:nvGrpSpPr>
          <p:cNvPr id="13" name="Group 49"/>
          <p:cNvGrpSpPr/>
          <p:nvPr/>
        </p:nvGrpSpPr>
        <p:grpSpPr>
          <a:xfrm>
            <a:off x="3593275" y="1193105"/>
            <a:ext cx="1777837" cy="2829823"/>
            <a:chOff x="3593275" y="1193105"/>
            <a:chExt cx="1777837" cy="2829823"/>
          </a:xfrm>
        </p:grpSpPr>
        <p:pic>
          <p:nvPicPr>
            <p:cNvPr id="43" name="Picture 5" descr="Picture 3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422" y="1193105"/>
              <a:ext cx="1450690" cy="127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6" descr="Picture 4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422" y="2720981"/>
              <a:ext cx="1450690" cy="130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/>
            <p:cNvCxnSpPr/>
            <p:nvPr/>
          </p:nvCxnSpPr>
          <p:spPr>
            <a:xfrm rot="5400000" flipH="1" flipV="1">
              <a:off x="3586555" y="1813588"/>
              <a:ext cx="340591" cy="327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593275" y="2961409"/>
              <a:ext cx="327148" cy="2713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E1902E-7452-FC42-93AE-F39BC17103AC}"/>
              </a:ext>
            </a:extLst>
          </p:cNvPr>
          <p:cNvGrpSpPr/>
          <p:nvPr/>
        </p:nvGrpSpPr>
        <p:grpSpPr>
          <a:xfrm>
            <a:off x="5603467" y="3656641"/>
            <a:ext cx="3516094" cy="3132347"/>
            <a:chOff x="5603467" y="3656641"/>
            <a:chExt cx="3516094" cy="3132347"/>
          </a:xfrm>
        </p:grpSpPr>
        <p:cxnSp>
          <p:nvCxnSpPr>
            <p:cNvPr id="33" name="Straight Arrow Connector 32"/>
            <p:cNvCxnSpPr/>
            <p:nvPr/>
          </p:nvCxnSpPr>
          <p:spPr>
            <a:xfrm rot="16200000" flipH="1">
              <a:off x="7197245" y="3854260"/>
              <a:ext cx="406783" cy="115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2C1A2A-5153-4A46-822E-1145DD378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3467" y="4150011"/>
              <a:ext cx="3516094" cy="26389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1F9628-F26B-4643-8312-5D6CE7BDAB20}"/>
              </a:ext>
            </a:extLst>
          </p:cNvPr>
          <p:cNvGrpSpPr/>
          <p:nvPr/>
        </p:nvGrpSpPr>
        <p:grpSpPr>
          <a:xfrm>
            <a:off x="3683000" y="837538"/>
            <a:ext cx="5231031" cy="2763930"/>
            <a:chOff x="3683000" y="837538"/>
            <a:chExt cx="5231031" cy="2763930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683000" y="2586182"/>
              <a:ext cx="1896262" cy="57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693136" y="837538"/>
              <a:ext cx="3142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Typical Single Photon Event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DA33DD-C4D3-874E-94D3-202E8C1D3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68987" y="1165925"/>
              <a:ext cx="3245044" cy="2435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03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145" y="31787"/>
            <a:ext cx="7736436" cy="356616"/>
          </a:xfrm>
        </p:spPr>
        <p:txBody>
          <a:bodyPr/>
          <a:lstStyle/>
          <a:p>
            <a:r>
              <a:rPr lang="en-US" dirty="0"/>
              <a:t>10 </a:t>
            </a:r>
            <a:r>
              <a:rPr lang="en-US" dirty="0" err="1"/>
              <a:t>kpix</a:t>
            </a:r>
            <a:r>
              <a:rPr lang="en-US" dirty="0"/>
              <a:t> DARKNESS Array</a:t>
            </a:r>
          </a:p>
        </p:txBody>
      </p:sp>
      <p:pic>
        <p:nvPicPr>
          <p:cNvPr id="4" name="Picture 3" descr="BRUCE_DSC0399_020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234"/>
            <a:ext cx="9144000" cy="566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146" y="5151250"/>
            <a:ext cx="4960703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Funded to build 3 10-20 </a:t>
            </a:r>
            <a:r>
              <a:rPr lang="en-US" sz="1600" dirty="0" err="1">
                <a:solidFill>
                  <a:schemeClr val="tx1"/>
                </a:solidFill>
              </a:rPr>
              <a:t>kpix</a:t>
            </a:r>
            <a:r>
              <a:rPr lang="en-US" sz="1600" dirty="0">
                <a:solidFill>
                  <a:schemeClr val="tx1"/>
                </a:solidFill>
              </a:rPr>
              <a:t> instruments</a:t>
            </a:r>
          </a:p>
          <a:p>
            <a:r>
              <a:rPr lang="en-US" sz="1600" dirty="0">
                <a:solidFill>
                  <a:schemeClr val="tx1"/>
                </a:solidFill>
              </a:rPr>
              <a:t>	DARKNESS for Palomar (NSF): Commissioned!</a:t>
            </a:r>
          </a:p>
          <a:p>
            <a:r>
              <a:rPr lang="en-US" sz="1600" dirty="0">
                <a:solidFill>
                  <a:schemeClr val="tx1"/>
                </a:solidFill>
              </a:rPr>
              <a:t>	MEC for Subaru (Japan): Commissioned!</a:t>
            </a:r>
          </a:p>
          <a:p>
            <a:r>
              <a:rPr lang="en-US" sz="1600" dirty="0">
                <a:solidFill>
                  <a:schemeClr val="tx1"/>
                </a:solidFill>
              </a:rPr>
              <a:t>	PICTURE-C Balloon (NASA):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8B92E-AD1E-BE41-A166-4BD5F5DFE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46" y="848735"/>
            <a:ext cx="5251269" cy="14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839" y="29925"/>
            <a:ext cx="7736436" cy="356616"/>
          </a:xfrm>
        </p:spPr>
        <p:txBody>
          <a:bodyPr/>
          <a:lstStyle/>
          <a:p>
            <a:r>
              <a:rPr lang="en-US" dirty="0"/>
              <a:t>MEC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40" y="637953"/>
            <a:ext cx="4115567" cy="5975693"/>
          </a:xfrm>
        </p:spPr>
        <p:txBody>
          <a:bodyPr/>
          <a:lstStyle/>
          <a:p>
            <a:r>
              <a:rPr lang="en-US" dirty="0"/>
              <a:t>20 </a:t>
            </a:r>
            <a:r>
              <a:rPr lang="en-US" dirty="0" err="1"/>
              <a:t>kpix</a:t>
            </a:r>
            <a:r>
              <a:rPr lang="en-US" dirty="0"/>
              <a:t> </a:t>
            </a:r>
            <a:r>
              <a:rPr lang="en-US" dirty="0" err="1"/>
              <a:t>PtSi</a:t>
            </a:r>
            <a:r>
              <a:rPr lang="en-US" dirty="0"/>
              <a:t> MKID array for Subaru </a:t>
            </a:r>
            <a:r>
              <a:rPr lang="en-US" dirty="0" err="1"/>
              <a:t>SCExAO</a:t>
            </a:r>
            <a:r>
              <a:rPr lang="en-US" dirty="0"/>
              <a:t>-MEC</a:t>
            </a:r>
          </a:p>
          <a:p>
            <a:r>
              <a:rPr lang="en-US" dirty="0"/>
              <a:t>140x146 pixels</a:t>
            </a:r>
          </a:p>
          <a:p>
            <a:r>
              <a:rPr lang="en-US" dirty="0"/>
              <a:t>150 micron pixel pitch</a:t>
            </a:r>
          </a:p>
          <a:p>
            <a:r>
              <a:rPr lang="en-US" dirty="0"/>
              <a:t>22x22 mm imaging area</a:t>
            </a:r>
          </a:p>
          <a:p>
            <a:r>
              <a:rPr lang="en-US" dirty="0"/>
              <a:t>Pixel Yield ~85%</a:t>
            </a:r>
          </a:p>
          <a:p>
            <a:r>
              <a:rPr lang="en-US" dirty="0"/>
              <a:t>R≅10 at 1 micron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140" y="5700949"/>
            <a:ext cx="388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Array fabricated at UCSB by P. </a:t>
            </a:r>
            <a:r>
              <a:rPr lang="en-US" sz="1600" dirty="0" err="1"/>
              <a:t>Szypryt</a:t>
            </a:r>
            <a:r>
              <a:rPr lang="en-US" sz="1600" dirty="0"/>
              <a:t> and G. </a:t>
            </a:r>
            <a:r>
              <a:rPr lang="en-US" sz="1600" dirty="0" err="1"/>
              <a:t>Coiffard</a:t>
            </a:r>
            <a:r>
              <a:rPr lang="en-US" sz="1600" dirty="0"/>
              <a:t>.  </a:t>
            </a:r>
          </a:p>
          <a:p>
            <a:endParaRPr lang="en-US" sz="1600" dirty="0"/>
          </a:p>
          <a:p>
            <a:r>
              <a:rPr lang="en-US" sz="1600" dirty="0" err="1"/>
              <a:t>Szypryt</a:t>
            </a:r>
            <a:r>
              <a:rPr lang="en-US" sz="1600" dirty="0"/>
              <a:t> et al. 2017, Optics Express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07" y="556720"/>
            <a:ext cx="4743753" cy="61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8" y="31605"/>
            <a:ext cx="7736436" cy="356616"/>
          </a:xfrm>
        </p:spPr>
        <p:txBody>
          <a:bodyPr/>
          <a:lstStyle/>
          <a:p>
            <a:r>
              <a:rPr lang="en-US" dirty="0"/>
              <a:t>MEC’s Gen 2 Readout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40" y="637953"/>
            <a:ext cx="4924766" cy="2960633"/>
          </a:xfrm>
        </p:spPr>
        <p:txBody>
          <a:bodyPr>
            <a:noAutofit/>
          </a:bodyPr>
          <a:lstStyle/>
          <a:p>
            <a:r>
              <a:rPr lang="en-US" sz="2000" dirty="0"/>
              <a:t>Designed in collaboration with </a:t>
            </a:r>
            <a:r>
              <a:rPr lang="en-US" sz="2000" b="1" dirty="0" err="1"/>
              <a:t>Fermilab</a:t>
            </a:r>
            <a:endParaRPr lang="en-US" sz="2000" b="1" dirty="0"/>
          </a:p>
          <a:p>
            <a:r>
              <a:rPr lang="en-US" sz="2000" dirty="0"/>
              <a:t>Based on Casper ROACH2 (</a:t>
            </a:r>
            <a:r>
              <a:rPr lang="en-US" sz="2000" dirty="0" err="1"/>
              <a:t>Virtex</a:t>
            </a:r>
            <a:r>
              <a:rPr lang="en-US" sz="2000" dirty="0"/>
              <a:t> 6)</a:t>
            </a:r>
          </a:p>
          <a:p>
            <a:r>
              <a:rPr lang="en-US" sz="2000" dirty="0"/>
              <a:t>Uses dual 2 GSPS 12 bit ADC</a:t>
            </a:r>
          </a:p>
          <a:p>
            <a:r>
              <a:rPr lang="en-US" sz="2000" dirty="0"/>
              <a:t>Reads out 1024 pixels in 2 GHz </a:t>
            </a:r>
          </a:p>
          <a:p>
            <a:r>
              <a:rPr lang="en-US" sz="2000" dirty="0"/>
              <a:t>2 boards per </a:t>
            </a:r>
            <a:r>
              <a:rPr lang="en-US" sz="2000" dirty="0" err="1"/>
              <a:t>feedline</a:t>
            </a:r>
            <a:r>
              <a:rPr lang="en-US" sz="2000" dirty="0"/>
              <a:t> in 4-8.5 GHz band</a:t>
            </a:r>
          </a:p>
          <a:p>
            <a:pPr lvl="1"/>
            <a:r>
              <a:rPr lang="en-US" sz="1600" dirty="0"/>
              <a:t>scalable to 30+ </a:t>
            </a:r>
            <a:r>
              <a:rPr lang="en-US" sz="1600" dirty="0" err="1"/>
              <a:t>kpix</a:t>
            </a:r>
            <a:endParaRPr lang="en-US" sz="1600" dirty="0"/>
          </a:p>
          <a:p>
            <a:r>
              <a:rPr lang="en-US" sz="2000" dirty="0"/>
              <a:t>Air to Water/Glycol heat exchangers</a:t>
            </a:r>
          </a:p>
          <a:p>
            <a:r>
              <a:rPr lang="en-US" sz="2000" dirty="0"/>
              <a:t>Cost: ~$5-10/pixel, excluding HEMT and FPGAs</a:t>
            </a:r>
          </a:p>
        </p:txBody>
      </p:sp>
      <p:pic>
        <p:nvPicPr>
          <p:cNvPr id="7" name="Picture 6" descr="readoutUn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7" y="4066520"/>
            <a:ext cx="4428546" cy="25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1783D-617B-9B4F-9AA3-3D218B284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3" t="27624" b="24099"/>
          <a:stretch/>
        </p:blipFill>
        <p:spPr>
          <a:xfrm rot="5400000">
            <a:off x="4316245" y="2494780"/>
            <a:ext cx="6226608" cy="2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6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6A22D-26A9-2D43-A3BD-992D224E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164" y="68073"/>
            <a:ext cx="7736436" cy="356616"/>
          </a:xfrm>
        </p:spPr>
        <p:txBody>
          <a:bodyPr/>
          <a:lstStyle/>
          <a:p>
            <a:r>
              <a:rPr lang="en-US" dirty="0"/>
              <a:t>Quantum Limited Parametric Amplifier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574BF-86B6-C649-8B42-F06D69BA4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Quantum limited travelling wave parametric amplifier (Peter Day will discuss later in the week) allows us to probe the noise of our resonators in ways we couldn’t do before</a:t>
            </a:r>
          </a:p>
          <a:p>
            <a:pPr lvl="1"/>
            <a:r>
              <a:rPr lang="en-US" dirty="0"/>
              <a:t>Big difference over JPAs is operation at much higher input powers</a:t>
            </a:r>
          </a:p>
          <a:p>
            <a:pPr lvl="1"/>
            <a:r>
              <a:rPr lang="en-US" dirty="0"/>
              <a:t>Will eventually make their way into instruments, but some work needs to be done to reduce the number of components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02F8E-53E1-CC44-A13B-9D3E4E15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32" y="3009781"/>
            <a:ext cx="7332292" cy="373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C2EF62-95C9-5F4B-9802-AEB4F0C09E99}"/>
              </a:ext>
            </a:extLst>
          </p:cNvPr>
          <p:cNvSpPr txBox="1"/>
          <p:nvPr/>
        </p:nvSpPr>
        <p:spPr>
          <a:xfrm>
            <a:off x="193139" y="6474497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Zobrist et al., 2019, APL</a:t>
            </a:r>
          </a:p>
        </p:txBody>
      </p:sp>
    </p:spTree>
    <p:extLst>
      <p:ext uri="{BB962C8B-B14F-4D97-AF65-F5344CB8AC3E}">
        <p14:creationId xmlns:p14="http://schemas.microsoft.com/office/powerpoint/2010/main" val="342007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2EBD-E4B0-F04F-82B6-315BDFED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656" y="21151"/>
            <a:ext cx="7736436" cy="356616"/>
          </a:xfrm>
        </p:spPr>
        <p:txBody>
          <a:bodyPr/>
          <a:lstStyle/>
          <a:p>
            <a:r>
              <a:rPr lang="en-US" dirty="0"/>
              <a:t>Para-amp + </a:t>
            </a:r>
            <a:r>
              <a:rPr lang="en-US" dirty="0" err="1"/>
              <a:t>PtSi</a:t>
            </a:r>
            <a:r>
              <a:rPr lang="en-US" dirty="0"/>
              <a:t> MEC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8B0A5-7B0C-014C-916F-DFBA6EE1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39" y="637953"/>
            <a:ext cx="8749679" cy="995403"/>
          </a:xfrm>
        </p:spPr>
        <p:txBody>
          <a:bodyPr/>
          <a:lstStyle/>
          <a:p>
            <a:r>
              <a:rPr lang="en-US" dirty="0"/>
              <a:t>Noise reduced as expected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4A157-45C7-6640-B12B-0CE9EAB1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94" y="1040044"/>
            <a:ext cx="6798336" cy="5605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3BF56A-5831-6E4A-AAA2-079368BF21DE}"/>
              </a:ext>
            </a:extLst>
          </p:cNvPr>
          <p:cNvSpPr txBox="1"/>
          <p:nvPr/>
        </p:nvSpPr>
        <p:spPr>
          <a:xfrm>
            <a:off x="193139" y="6460537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Zobrist et al., 2019, APL</a:t>
            </a:r>
          </a:p>
        </p:txBody>
      </p:sp>
    </p:spTree>
    <p:extLst>
      <p:ext uri="{BB962C8B-B14F-4D97-AF65-F5344CB8AC3E}">
        <p14:creationId xmlns:p14="http://schemas.microsoft.com/office/powerpoint/2010/main" val="2133347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024D64-B06C-9C45-8456-32DEE14A4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37" b="6052"/>
          <a:stretch/>
        </p:blipFill>
        <p:spPr>
          <a:xfrm>
            <a:off x="1967218" y="517467"/>
            <a:ext cx="5132991" cy="32926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45E6D-AFE5-8E46-BDBA-513771A2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382" y="21151"/>
            <a:ext cx="7736436" cy="356616"/>
          </a:xfrm>
        </p:spPr>
        <p:txBody>
          <a:bodyPr/>
          <a:lstStyle/>
          <a:p>
            <a:r>
              <a:rPr lang="en-US" dirty="0"/>
              <a:t>Spectral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53AE7-BA2B-314B-B1E0-D0E8FDF2DBAD}"/>
              </a:ext>
            </a:extLst>
          </p:cNvPr>
          <p:cNvSpPr txBox="1"/>
          <p:nvPr/>
        </p:nvSpPr>
        <p:spPr>
          <a:xfrm>
            <a:off x="193139" y="6460537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Zobrist et al., 2019, APL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15741-D1EB-664D-9AD1-360BF1BA5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157"/>
            <a:ext cx="9144000" cy="2595545"/>
          </a:xfrm>
          <a:prstGeom prst="rect">
            <a:avLst/>
          </a:prstGeom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FB98CA5B-0593-7A4B-B645-4A705087B0E3}"/>
              </a:ext>
            </a:extLst>
          </p:cNvPr>
          <p:cNvSpPr/>
          <p:nvPr/>
        </p:nvSpPr>
        <p:spPr>
          <a:xfrm>
            <a:off x="1939298" y="5369732"/>
            <a:ext cx="481630" cy="458695"/>
          </a:xfrm>
          <a:prstGeom prst="donut">
            <a:avLst>
              <a:gd name="adj" fmla="val 57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054BCAA7-F2FD-AD47-BE43-88E499C48E96}"/>
              </a:ext>
            </a:extLst>
          </p:cNvPr>
          <p:cNvSpPr/>
          <p:nvPr/>
        </p:nvSpPr>
        <p:spPr>
          <a:xfrm>
            <a:off x="3250403" y="5369731"/>
            <a:ext cx="481630" cy="458695"/>
          </a:xfrm>
          <a:prstGeom prst="donut">
            <a:avLst>
              <a:gd name="adj" fmla="val 576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5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CA79-6642-4143-9940-AE0FA25B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94" y="53559"/>
            <a:ext cx="7736436" cy="356616"/>
          </a:xfrm>
        </p:spPr>
        <p:txBody>
          <a:bodyPr/>
          <a:lstStyle/>
          <a:p>
            <a:r>
              <a:rPr lang="en-US" dirty="0"/>
              <a:t>Resolution Broadening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1379-D285-8A49-BB6B-379EADCB0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Para-amp shows we are getting spectral resolution broadening from an unknown source</a:t>
            </a:r>
          </a:p>
          <a:p>
            <a:pPr lvl="1"/>
            <a:r>
              <a:rPr lang="en-US" dirty="0"/>
              <a:t>Geometric effects in the pixel (absorption location, gap variations)</a:t>
            </a:r>
          </a:p>
          <a:p>
            <a:pPr lvl="1"/>
            <a:r>
              <a:rPr lang="en-US" dirty="0"/>
              <a:t>Hot phonon loss into the substrate</a:t>
            </a:r>
          </a:p>
          <a:p>
            <a:r>
              <a:rPr lang="en-US" dirty="0"/>
              <a:t>Best guess is hot phonon loss, backed up by new data from SRON (de </a:t>
            </a:r>
            <a:r>
              <a:rPr lang="en-US" dirty="0" err="1"/>
              <a:t>Vissers</a:t>
            </a:r>
            <a:r>
              <a:rPr lang="en-US" dirty="0"/>
              <a:t>, using aluminum on silicon)</a:t>
            </a:r>
          </a:p>
          <a:p>
            <a:r>
              <a:rPr lang="en-US" dirty="0"/>
              <a:t>We are currently testing </a:t>
            </a:r>
            <a:r>
              <a:rPr lang="en-US" dirty="0" err="1"/>
              <a:t>Hf</a:t>
            </a:r>
            <a:r>
              <a:rPr lang="en-US" dirty="0"/>
              <a:t> MKIDs that are much thicker (200 nm vs 55 nm) which should lower hot phonon escape</a:t>
            </a:r>
          </a:p>
          <a:p>
            <a:pPr lvl="1"/>
            <a:r>
              <a:rPr lang="en-US" dirty="0"/>
              <a:t>Recently saw R=15.5 at 0.8 micron – best ever!  </a:t>
            </a:r>
            <a:r>
              <a:rPr lang="en-US" dirty="0" err="1"/>
              <a:t>R</a:t>
            </a:r>
            <a:r>
              <a:rPr lang="en-US" baseline="-25000" dirty="0" err="1"/>
              <a:t>expected</a:t>
            </a:r>
            <a:r>
              <a:rPr lang="en-US" dirty="0"/>
              <a:t> = 36!</a:t>
            </a:r>
          </a:p>
          <a:p>
            <a:r>
              <a:rPr lang="en-US" dirty="0"/>
              <a:t>Engineering solutions to hot photon escape are being devised</a:t>
            </a:r>
          </a:p>
          <a:p>
            <a:r>
              <a:rPr lang="en-US" dirty="0"/>
              <a:t>With para-amp, TLS noise starts to limit performance</a:t>
            </a:r>
          </a:p>
          <a:p>
            <a:pPr lvl="1"/>
            <a:r>
              <a:rPr lang="en-US" dirty="0"/>
              <a:t>Working on ways to decrease TLS noise by improving substrate cleaning and film deposition</a:t>
            </a:r>
          </a:p>
        </p:txBody>
      </p:sp>
    </p:spTree>
    <p:extLst>
      <p:ext uri="{BB962C8B-B14F-4D97-AF65-F5344CB8AC3E}">
        <p14:creationId xmlns:p14="http://schemas.microsoft.com/office/powerpoint/2010/main" val="1375115903"/>
      </p:ext>
    </p:extLst>
  </p:cSld>
  <p:clrMapOvr>
    <a:masterClrMapping/>
  </p:clrMapOvr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18115</TotalTime>
  <Words>660</Words>
  <Application>Microsoft Macintosh PowerPoint</Application>
  <PresentationFormat>On-screen Show (4:3)</PresentationFormat>
  <Paragraphs>97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Calisto MT</vt:lpstr>
      <vt:lpstr>Helvetica Neue</vt:lpstr>
      <vt:lpstr>Helvetica Neue Medium</vt:lpstr>
      <vt:lpstr>Wingdings</vt:lpstr>
      <vt:lpstr>Codex</vt:lpstr>
      <vt:lpstr>Recent Advances in OIR MKIDs</vt:lpstr>
      <vt:lpstr>MKIDs</vt:lpstr>
      <vt:lpstr>10 kpix DARKNESS Array</vt:lpstr>
      <vt:lpstr>MEC Array</vt:lpstr>
      <vt:lpstr>MEC’s Gen 2 Readout</vt:lpstr>
      <vt:lpstr>Quantum Limited Parametric Amplifier</vt:lpstr>
      <vt:lpstr>Para-amp + PtSi MEC Array</vt:lpstr>
      <vt:lpstr>Spectral Resolution</vt:lpstr>
      <vt:lpstr>Resolution Broadening</vt:lpstr>
      <vt:lpstr>Low Tc MKIDs - Hafnium</vt:lpstr>
      <vt:lpstr>Hf Sputtering</vt:lpstr>
      <vt:lpstr>Gap Smearing</vt:lpstr>
      <vt:lpstr>Hf OIR MKID Performance</vt:lpstr>
      <vt:lpstr>Quantum Efficiency</vt:lpstr>
      <vt:lpstr>DEEPDISH</vt:lpstr>
      <vt:lpstr>DEEPDISH</vt:lpstr>
      <vt:lpstr>MEC</vt:lpstr>
      <vt:lpstr>MEC</vt:lpstr>
      <vt:lpstr>It works!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Mazin</dc:creator>
  <cp:lastModifiedBy>Ben Mazin</cp:lastModifiedBy>
  <cp:revision>950</cp:revision>
  <dcterms:created xsi:type="dcterms:W3CDTF">2012-06-29T03:51:23Z</dcterms:created>
  <dcterms:modified xsi:type="dcterms:W3CDTF">2019-12-08T17:59:50Z</dcterms:modified>
</cp:coreProperties>
</file>