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3" r:id="rId1"/>
  </p:sldMasterIdLst>
  <p:notesMasterIdLst>
    <p:notesMasterId r:id="rId22"/>
  </p:notesMasterIdLst>
  <p:sldIdLst>
    <p:sldId id="258" r:id="rId2"/>
    <p:sldId id="306" r:id="rId3"/>
    <p:sldId id="257" r:id="rId4"/>
    <p:sldId id="307" r:id="rId5"/>
    <p:sldId id="308" r:id="rId6"/>
    <p:sldId id="309" r:id="rId7"/>
    <p:sldId id="283" r:id="rId8"/>
    <p:sldId id="265" r:id="rId9"/>
    <p:sldId id="313" r:id="rId10"/>
    <p:sldId id="314" r:id="rId11"/>
    <p:sldId id="317" r:id="rId12"/>
    <p:sldId id="266" r:id="rId13"/>
    <p:sldId id="267" r:id="rId14"/>
    <p:sldId id="286" r:id="rId15"/>
    <p:sldId id="305" r:id="rId16"/>
    <p:sldId id="318" r:id="rId17"/>
    <p:sldId id="319" r:id="rId18"/>
    <p:sldId id="293" r:id="rId19"/>
    <p:sldId id="315" r:id="rId20"/>
    <p:sldId id="260" r:id="rId2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1">
          <p15:clr>
            <a:srgbClr val="A4A3A4"/>
          </p15:clr>
        </p15:guide>
        <p15:guide id="2" orient="horz" pos="3092">
          <p15:clr>
            <a:srgbClr val="A4A3A4"/>
          </p15:clr>
        </p15:guide>
        <p15:guide id="3" orient="horz" pos="517">
          <p15:clr>
            <a:srgbClr val="A4A3A4"/>
          </p15:clr>
        </p15:guide>
        <p15:guide id="4" orient="horz" pos="895">
          <p15:clr>
            <a:srgbClr val="A4A3A4"/>
          </p15:clr>
        </p15:guide>
        <p15:guide id="5" orient="horz" pos="2387">
          <p15:clr>
            <a:srgbClr val="A4A3A4"/>
          </p15:clr>
        </p15:guide>
        <p15:guide id="6" pos="5565">
          <p15:clr>
            <a:srgbClr val="A4A3A4"/>
          </p15:clr>
        </p15:guide>
        <p15:guide id="7" pos="317">
          <p15:clr>
            <a:srgbClr val="A4A3A4"/>
          </p15:clr>
        </p15:guide>
        <p15:guide id="8" pos="15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J" initials="M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1F8F"/>
    <a:srgbClr val="A12B2F"/>
    <a:srgbClr val="007836"/>
    <a:srgbClr val="ECAA00"/>
    <a:srgbClr val="76777B"/>
    <a:srgbClr val="00609C"/>
    <a:srgbClr val="ECAC00"/>
    <a:srgbClr val="00A19C"/>
    <a:srgbClr val="0082CA"/>
    <a:srgbClr val="4D00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85" autoAdjust="0"/>
    <p:restoredTop sz="96208" autoAdjust="0"/>
  </p:normalViewPr>
  <p:slideViewPr>
    <p:cSldViewPr snapToGrid="0" showGuides="1">
      <p:cViewPr varScale="1">
        <p:scale>
          <a:sx n="161" d="100"/>
          <a:sy n="161" d="100"/>
        </p:scale>
        <p:origin x="208" y="264"/>
      </p:cViewPr>
      <p:guideLst>
        <p:guide orient="horz" pos="271"/>
        <p:guide orient="horz" pos="3092"/>
        <p:guide orient="horz" pos="517"/>
        <p:guide orient="horz" pos="895"/>
        <p:guide orient="horz" pos="2387"/>
        <p:guide pos="5565"/>
        <p:guide pos="317"/>
        <p:guide pos="15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0A489-9093-C54A-B1C3-374F661A0010}" type="datetimeFigureOut">
              <a:rPr lang="en-US" smtClean="0"/>
              <a:t>12/10/19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A7A1A-8011-3A42-91B8-EE1BD44E4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91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799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924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790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64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754" y="4562475"/>
            <a:ext cx="1540844" cy="55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0684"/>
            <a:ext cx="9143999" cy="4499372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5"/>
          <a:stretch/>
        </p:blipFill>
        <p:spPr>
          <a:xfrm>
            <a:off x="365125" y="4696445"/>
            <a:ext cx="2137918" cy="25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1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LRG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4106864"/>
            <a:ext cx="4114800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4106864"/>
            <a:ext cx="4097585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Large IMAGES w/bullets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34604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6630" y="1417046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76630" y="4256434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765130" y="1416462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765130" y="4255850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1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64070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5879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381086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03079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388286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261696" y="2856834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68896" y="1417569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8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672521"/>
            <a:ext cx="8434552" cy="1086330"/>
          </a:xfrm>
          <a:noFill/>
        </p:spPr>
        <p:txBody>
          <a:bodyPr lIns="0" tIns="91440"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201421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207749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87437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87437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912432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912432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87437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7437" y="4502674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912432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912432" y="4505517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423592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17579"/>
            <a:ext cx="8372901" cy="302239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43573" y="4457863"/>
            <a:ext cx="3711039" cy="240746"/>
          </a:xfrm>
        </p:spPr>
        <p:txBody>
          <a:bodyPr bIns="0" anchor="t" anchorCtr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350041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754" y="4562475"/>
            <a:ext cx="1540844" cy="55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0684"/>
            <a:ext cx="9143999" cy="4499372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closing statement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991004" y="-1815882"/>
            <a:ext cx="3782000" cy="160043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closing statement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pPr lvl="0"/>
            <a:r>
              <a:rPr lang="en-US" sz="1400" b="1" dirty="0">
                <a:solidFill>
                  <a:schemeClr val="bg1"/>
                </a:solidFill>
              </a:rPr>
              <a:t>WE START WITH YES.</a:t>
            </a:r>
          </a:p>
          <a:p>
            <a:pPr lvl="0">
              <a:spcAft>
                <a:spcPts val="1200"/>
              </a:spcAft>
            </a:pPr>
            <a:r>
              <a:rPr lang="en-US" sz="1400" b="1" dirty="0">
                <a:solidFill>
                  <a:schemeClr val="bg1"/>
                </a:solidFill>
              </a:rPr>
              <a:t>AND END WITH THANK YOU.</a:t>
            </a:r>
          </a:p>
          <a:p>
            <a:pPr lvl="0"/>
            <a:r>
              <a:rPr lang="en-US" sz="1400" b="1" dirty="0">
                <a:solidFill>
                  <a:schemeClr val="bg1"/>
                </a:solidFill>
              </a:rPr>
              <a:t>DO YOU HAVE ANY BIG QUESTIONS?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5"/>
          <a:stretch/>
        </p:blipFill>
        <p:spPr>
          <a:xfrm>
            <a:off x="365125" y="4696445"/>
            <a:ext cx="2137918" cy="25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043"/>
            <a:ext cx="9144000" cy="5148543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86954"/>
            <a:ext cx="8372901" cy="604513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Font.</a:t>
            </a:r>
          </a:p>
        </p:txBody>
      </p:sp>
    </p:spTree>
    <p:extLst>
      <p:ext uri="{BB962C8B-B14F-4D97-AF65-F5344CB8AC3E}">
        <p14:creationId xmlns:p14="http://schemas.microsoft.com/office/powerpoint/2010/main" val="35953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86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68796" y="574696"/>
            <a:ext cx="5685350" cy="304654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314" y="408441"/>
            <a:ext cx="1786846" cy="64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469900" y="4570711"/>
            <a:ext cx="589449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018914" y="-1479541"/>
            <a:ext cx="3502900" cy="10156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line of text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r>
              <a:rPr lang="en-US" sz="1400" b="1" baseline="0" dirty="0">
                <a:solidFill>
                  <a:schemeClr val="bg1"/>
                </a:solidFill>
              </a:rPr>
              <a:t>WE START WITH YES.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26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08346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4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76" y="4545002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-20265"/>
            <a:ext cx="9144000" cy="4508954"/>
          </a:xfrm>
          <a:prstGeom prst="rect">
            <a:avLst/>
          </a:prstGeom>
        </p:spPr>
      </p:pic>
      <p:sp>
        <p:nvSpPr>
          <p:cNvPr id="84" name="Text Placeholder 1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20265"/>
            <a:ext cx="9144000" cy="4508954"/>
          </a:xfrm>
          <a:solidFill>
            <a:schemeClr val="accent2">
              <a:alpha val="85000"/>
            </a:schemeClr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153714"/>
            <a:ext cx="5851526" cy="969169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presentation date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5" name="TextBox 154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31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76" y="82331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469900" y="4570711"/>
            <a:ext cx="589449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674681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2794775"/>
            <a:ext cx="8452904" cy="647160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344193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674680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86" name="TextBox 18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03238" y="300961"/>
            <a:ext cx="5984648" cy="331077"/>
          </a:xfrm>
        </p:spPr>
        <p:txBody>
          <a:bodyPr/>
          <a:lstStyle>
            <a:lvl1pPr marL="0" indent="0">
              <a:buNone/>
              <a:defRPr sz="1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000" b="0" cap="all" dirty="0">
                <a:solidFill>
                  <a:srgbClr val="000000"/>
                </a:solidFill>
              </a:rPr>
              <a:t>Type in Name of </a:t>
            </a:r>
            <a:r>
              <a:rPr lang="en-US" sz="1000" b="0" cap="all" dirty="0" err="1">
                <a:solidFill>
                  <a:srgbClr val="000000"/>
                </a:solidFill>
              </a:rPr>
              <a:t>fACILITY</a:t>
            </a:r>
            <a:r>
              <a:rPr lang="en-US" sz="1000" b="0" cap="all" dirty="0">
                <a:solidFill>
                  <a:srgbClr val="000000"/>
                </a:solidFill>
              </a:rPr>
              <a:t>, division, group, program or </a:t>
            </a:r>
            <a:r>
              <a:rPr lang="en-US" sz="1000" dirty="0">
                <a:solidFill>
                  <a:srgbClr val="000000"/>
                </a:solidFill>
              </a:rPr>
              <a:t>www.anl.gov</a:t>
            </a:r>
          </a:p>
        </p:txBody>
      </p:sp>
    </p:spTree>
    <p:extLst>
      <p:ext uri="{BB962C8B-B14F-4D97-AF65-F5344CB8AC3E}">
        <p14:creationId xmlns:p14="http://schemas.microsoft.com/office/powerpoint/2010/main" val="219085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76" y="170633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469900" y="4570711"/>
            <a:ext cx="589449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19301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1261205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82770"/>
            <a:ext cx="6776128" cy="839426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</a:t>
            </a:r>
            <a:br>
              <a:rPr lang="en-US" dirty="0"/>
            </a:br>
            <a:r>
              <a:rPr lang="en-US" dirty="0"/>
              <a:t>Cover option D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92219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1261204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3" name="TextBox 15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70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6978"/>
            <a:ext cx="8925873" cy="51435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 then right click image and “SEND IMAGE TO BACK”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581400"/>
            <a:ext cx="9144000" cy="15621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3782231"/>
            <a:ext cx="8321040" cy="1030194"/>
          </a:xfrm>
        </p:spPr>
        <p:txBody>
          <a:bodyPr lIns="0" anchor="t"/>
          <a:lstStyle>
            <a:lvl1pPr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Full-frame image layout  –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28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-1"/>
            <a:ext cx="8925873" cy="2742010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one image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49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0"/>
            <a:ext cx="4480560" cy="2747963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682525" y="0"/>
            <a:ext cx="4480560" cy="2747963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55513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TWO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84114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3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0"/>
            <a:ext cx="29900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194237" y="0"/>
            <a:ext cx="2990088" cy="275523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186112" y="0"/>
            <a:ext cx="29578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Three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97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484064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four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228600" cy="51435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5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67903"/>
            <a:ext cx="8372901" cy="62171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46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30288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28723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0588" y="1418007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340757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089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487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6089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</p:spTree>
    <p:extLst>
      <p:ext uri="{BB962C8B-B14F-4D97-AF65-F5344CB8AC3E}">
        <p14:creationId xmlns:p14="http://schemas.microsoft.com/office/powerpoint/2010/main" val="342340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03575" y="1417872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80" y="1417871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95680" y="3203316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503575" y="3193094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9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5309" y="1451045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89394" y="1442711"/>
            <a:ext cx="2023746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87015" y="262020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2896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045309" y="2630976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487014" y="380713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045309" y="3794491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3141637"/>
            <a:ext cx="4114800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3141637"/>
            <a:ext cx="4097585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35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6890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64146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30864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76266" y="4434669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750290" y="4444194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457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miesen\Desktop\anlrgbpptlogo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490" y="4799992"/>
            <a:ext cx="775768" cy="27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393826"/>
            <a:ext cx="8372901" cy="3317081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0" t="1" b="-1"/>
          <a:stretch/>
        </p:blipFill>
        <p:spPr>
          <a:xfrm>
            <a:off x="403225" y="4825529"/>
            <a:ext cx="1541632" cy="18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5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686" r:id="rId2"/>
    <p:sldLayoutId id="2147483687" r:id="rId3"/>
    <p:sldLayoutId id="2147483688" r:id="rId4"/>
    <p:sldLayoutId id="2147483690" r:id="rId5"/>
    <p:sldLayoutId id="2147483774" r:id="rId6"/>
    <p:sldLayoutId id="2147483711" r:id="rId7"/>
    <p:sldLayoutId id="2147483692" r:id="rId8"/>
    <p:sldLayoutId id="2147483693" r:id="rId9"/>
    <p:sldLayoutId id="2147483776" r:id="rId10"/>
    <p:sldLayoutId id="2147483709" r:id="rId11"/>
    <p:sldLayoutId id="2147483695" r:id="rId12"/>
    <p:sldLayoutId id="2147483739" r:id="rId13"/>
    <p:sldLayoutId id="2147483696" r:id="rId14"/>
    <p:sldLayoutId id="2147483689" r:id="rId15"/>
    <p:sldLayoutId id="2147483710" r:id="rId16"/>
    <p:sldLayoutId id="2147483706" r:id="rId17"/>
    <p:sldLayoutId id="2147483704" r:id="rId18"/>
    <p:sldLayoutId id="2147483769" r:id="rId19"/>
    <p:sldLayoutId id="2147483770" r:id="rId20"/>
    <p:sldLayoutId id="2147483771" r:id="rId21"/>
    <p:sldLayoutId id="2147483772" r:id="rId22"/>
    <p:sldLayoutId id="2147483761" r:id="rId23"/>
    <p:sldLayoutId id="2147483762" r:id="rId24"/>
    <p:sldLayoutId id="2147483763" r:id="rId25"/>
    <p:sldLayoutId id="2147483765" r:id="rId26"/>
    <p:sldLayoutId id="2147483766" r:id="rId2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457200" rtl="0" eaLnBrk="1" latinLnBrk="0" hangingPunct="1">
        <a:lnSpc>
          <a:spcPct val="95000"/>
        </a:lnSpc>
        <a:spcBef>
          <a:spcPct val="0"/>
        </a:spcBef>
        <a:buNone/>
        <a:defRPr sz="28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457200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700" indent="-2365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75" indent="-187325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38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7" Type="http://schemas.openxmlformats.org/officeDocument/2006/relationships/image" Target="../media/image27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December 10</a:t>
            </a:r>
            <a:r>
              <a:rPr lang="en-US" baseline="30000" dirty="0"/>
              <a:t>th</a:t>
            </a:r>
            <a:r>
              <a:rPr lang="en-US" dirty="0"/>
              <a:t>, 2019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Superconducting nanowire single photon detectors and their performance in strong magnetic fields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/>
              <a:t>erhtjhtyhy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Tomas Polakovic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PHY Argonne</a:t>
            </a:r>
          </a:p>
          <a:p>
            <a:r>
              <a:rPr lang="en-US" dirty="0"/>
              <a:t>Drexel University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417372" y="3720288"/>
            <a:ext cx="5685350" cy="685800"/>
          </a:xfrm>
        </p:spPr>
        <p:txBody>
          <a:bodyPr>
            <a:normAutofit/>
          </a:bodyPr>
          <a:lstStyle/>
          <a:p>
            <a:r>
              <a:rPr lang="en-US" dirty="0"/>
              <a:t>W.R. Armstrong, V. </a:t>
            </a:r>
            <a:r>
              <a:rPr lang="en-US" dirty="0" err="1"/>
              <a:t>Yefremenko</a:t>
            </a:r>
            <a:r>
              <a:rPr lang="en-US" dirty="0"/>
              <a:t>, J.E. Pearson, K. </a:t>
            </a:r>
            <a:r>
              <a:rPr lang="en-US" dirty="0" err="1"/>
              <a:t>Hafidi</a:t>
            </a:r>
            <a:r>
              <a:rPr lang="en-US" dirty="0"/>
              <a:t>, G. </a:t>
            </a:r>
            <a:r>
              <a:rPr lang="en-US" dirty="0" err="1"/>
              <a:t>Karapetrov</a:t>
            </a:r>
            <a:r>
              <a:rPr lang="en-US" dirty="0"/>
              <a:t>, Z.-E. </a:t>
            </a:r>
            <a:r>
              <a:rPr lang="en-US" dirty="0" err="1"/>
              <a:t>Meziani</a:t>
            </a:r>
            <a:r>
              <a:rPr lang="en-US" dirty="0"/>
              <a:t>, V. </a:t>
            </a:r>
            <a:r>
              <a:rPr lang="en-US" dirty="0" err="1"/>
              <a:t>Novosad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CPAD 2019,</a:t>
            </a:r>
          </a:p>
          <a:p>
            <a:r>
              <a:rPr lang="en-US" dirty="0"/>
              <a:t>Madison, Wisconsin</a:t>
            </a: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57D6272E-E464-724E-99DB-4D97E4A96D5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15981" b="159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281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9CA38-24F3-0B4B-8BBB-C0FB4D296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B42290-3599-544E-875F-D558EF39683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68292D-1D11-5F49-BDF5-A9222BA21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5171" y="1247534"/>
            <a:ext cx="4664931" cy="2648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E35893-0F35-DA4F-8DD4-2969E87AC8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98" y="1247534"/>
            <a:ext cx="3648457" cy="2052257"/>
          </a:xfrm>
          <a:prstGeom prst="rect">
            <a:avLst/>
          </a:prstGeom>
        </p:spPr>
      </p:pic>
      <p:sp>
        <p:nvSpPr>
          <p:cNvPr id="15" name="&quot;No&quot; Symbol 14">
            <a:extLst>
              <a:ext uri="{FF2B5EF4-FFF2-40B4-BE49-F238E27FC236}">
                <a16:creationId xmlns:a16="http://schemas.microsoft.com/office/drawing/2014/main" id="{E66D982C-C1BE-574A-A8E1-CD585DA349C0}"/>
              </a:ext>
            </a:extLst>
          </p:cNvPr>
          <p:cNvSpPr/>
          <p:nvPr/>
        </p:nvSpPr>
        <p:spPr>
          <a:xfrm>
            <a:off x="2353586" y="2329732"/>
            <a:ext cx="842838" cy="842838"/>
          </a:xfrm>
          <a:prstGeom prst="noSmoking">
            <a:avLst/>
          </a:prstGeom>
          <a:solidFill>
            <a:schemeClr val="accent6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396876-3CF0-BA47-9FA0-A3728876D996}"/>
              </a:ext>
            </a:extLst>
          </p:cNvPr>
          <p:cNvSpPr/>
          <p:nvPr/>
        </p:nvSpPr>
        <p:spPr>
          <a:xfrm>
            <a:off x="6366158" y="4098624"/>
            <a:ext cx="24639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G. </a:t>
            </a:r>
            <a:r>
              <a:rPr lang="en-US" sz="1200" dirty="0" err="1"/>
              <a:t>Berdiyorov</a:t>
            </a:r>
            <a:r>
              <a:rPr lang="en-US" sz="1200" dirty="0"/>
              <a:t>, </a:t>
            </a:r>
            <a:r>
              <a:rPr lang="en-US" sz="1200" i="1" dirty="0"/>
              <a:t>et. al., </a:t>
            </a:r>
            <a:r>
              <a:rPr lang="en-US" sz="1200" dirty="0"/>
              <a:t>PRB (2014)</a:t>
            </a:r>
          </a:p>
        </p:txBody>
      </p:sp>
    </p:spTree>
    <p:extLst>
      <p:ext uri="{BB962C8B-B14F-4D97-AF65-F5344CB8AC3E}">
        <p14:creationId xmlns:p14="http://schemas.microsoft.com/office/powerpoint/2010/main" val="201737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9CA38-24F3-0B4B-8BBB-C0FB4D296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B42290-3599-544E-875F-D558EF39683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E35893-0F35-DA4F-8DD4-2969E87AC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98" y="1247534"/>
            <a:ext cx="3648457" cy="2052257"/>
          </a:xfrm>
          <a:prstGeom prst="rect">
            <a:avLst/>
          </a:prstGeom>
        </p:spPr>
      </p:pic>
      <p:sp>
        <p:nvSpPr>
          <p:cNvPr id="15" name="&quot;No&quot; Symbol 14">
            <a:extLst>
              <a:ext uri="{FF2B5EF4-FFF2-40B4-BE49-F238E27FC236}">
                <a16:creationId xmlns:a16="http://schemas.microsoft.com/office/drawing/2014/main" id="{E66D982C-C1BE-574A-A8E1-CD585DA349C0}"/>
              </a:ext>
            </a:extLst>
          </p:cNvPr>
          <p:cNvSpPr/>
          <p:nvPr/>
        </p:nvSpPr>
        <p:spPr>
          <a:xfrm>
            <a:off x="2353586" y="2329732"/>
            <a:ext cx="842838" cy="842838"/>
          </a:xfrm>
          <a:prstGeom prst="noSmoking">
            <a:avLst/>
          </a:prstGeom>
          <a:solidFill>
            <a:schemeClr val="accent6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60D279-3F24-BA41-A738-28515F27E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569" y="384590"/>
            <a:ext cx="2276873" cy="437431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09CEB38-4FE2-174B-96EC-F9C0FB6BF69C}"/>
              </a:ext>
            </a:extLst>
          </p:cNvPr>
          <p:cNvSpPr/>
          <p:nvPr/>
        </p:nvSpPr>
        <p:spPr>
          <a:xfrm>
            <a:off x="5295569" y="4785121"/>
            <a:ext cx="24895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A.E. </a:t>
            </a:r>
            <a:r>
              <a:rPr lang="en-US" sz="1200" dirty="0" err="1"/>
              <a:t>Koshelev</a:t>
            </a:r>
            <a:r>
              <a:rPr lang="en-US" sz="1200" dirty="0"/>
              <a:t>, </a:t>
            </a:r>
            <a:r>
              <a:rPr lang="en-US" sz="1200" i="1" dirty="0"/>
              <a:t>et. al., </a:t>
            </a:r>
            <a:r>
              <a:rPr lang="en-US" sz="1200" dirty="0"/>
              <a:t>PRB (2016)</a:t>
            </a:r>
          </a:p>
        </p:txBody>
      </p:sp>
    </p:spTree>
    <p:extLst>
      <p:ext uri="{BB962C8B-B14F-4D97-AF65-F5344CB8AC3E}">
        <p14:creationId xmlns:p14="http://schemas.microsoft.com/office/powerpoint/2010/main" val="39399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86106A-2F5E-6242-A97A-5487AEA2A0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10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68BF24-E27E-424C-88BF-C12C444F22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Technology developed as a solution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679EF9-76F7-D440-927D-AE356C3EB8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Sputtering technique developed during </a:t>
            </a:r>
            <a:r>
              <a:rPr lang="en-US" dirty="0" err="1"/>
              <a:t>NbN</a:t>
            </a:r>
            <a:r>
              <a:rPr lang="en-US" dirty="0"/>
              <a:t> nanowire R&amp;D</a:t>
            </a:r>
          </a:p>
          <a:p>
            <a:r>
              <a:rPr lang="en-US" dirty="0"/>
              <a:t>Replaces passive N</a:t>
            </a:r>
            <a:r>
              <a:rPr lang="en-US" baseline="-25000" dirty="0"/>
              <a:t>2</a:t>
            </a:r>
            <a:r>
              <a:rPr lang="en-US" dirty="0"/>
              <a:t> gas with N plasma</a:t>
            </a:r>
          </a:p>
          <a:p>
            <a:r>
              <a:rPr lang="en-US" dirty="0"/>
              <a:t>Increased in particle energy eliminates need for high temperatures</a:t>
            </a:r>
          </a:p>
          <a:p>
            <a:r>
              <a:rPr lang="en-US" dirty="0"/>
              <a:t>Different momentum distributions allow for growth on non-epitaxial substrates</a:t>
            </a:r>
          </a:p>
          <a:p>
            <a:endParaRPr lang="en-US" dirty="0"/>
          </a:p>
          <a:p>
            <a:r>
              <a:rPr lang="en-US" dirty="0"/>
              <a:t>Invention report ANL-IN-17-164</a:t>
            </a:r>
          </a:p>
          <a:p>
            <a:r>
              <a:rPr lang="en-US" dirty="0"/>
              <a:t>Polakovic, </a:t>
            </a:r>
            <a:r>
              <a:rPr lang="en-US" i="1" dirty="0"/>
              <a:t>et. al.</a:t>
            </a:r>
            <a:r>
              <a:rPr lang="en-US" dirty="0"/>
              <a:t>, APL Mat (2018)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68A6501-EDD3-2E4B-967C-E39379E68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Ion Beam Assisted Sputtering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EB8C499-3348-BA4D-B7DF-F06A359CF5FB}"/>
              </a:ext>
            </a:extLst>
          </p:cNvPr>
          <p:cNvGrpSpPr/>
          <p:nvPr/>
        </p:nvGrpSpPr>
        <p:grpSpPr>
          <a:xfrm>
            <a:off x="4972903" y="1082469"/>
            <a:ext cx="2609207" cy="1675110"/>
            <a:chOff x="838200" y="2843408"/>
            <a:chExt cx="3733919" cy="239717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0916801-8828-D140-A0A8-20E914CD2824}"/>
                </a:ext>
              </a:extLst>
            </p:cNvPr>
            <p:cNvSpPr/>
            <p:nvPr/>
          </p:nvSpPr>
          <p:spPr>
            <a:xfrm rot="2368176">
              <a:off x="975362" y="3975455"/>
              <a:ext cx="939452" cy="12651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err="1"/>
                <a:t>Nb</a:t>
              </a:r>
              <a:endParaRPr lang="en-US" sz="100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BC83FC2-C191-8B44-A091-332E44C5F6A6}"/>
                </a:ext>
              </a:extLst>
            </p:cNvPr>
            <p:cNvSpPr/>
            <p:nvPr/>
          </p:nvSpPr>
          <p:spPr>
            <a:xfrm>
              <a:off x="1615857" y="3025308"/>
              <a:ext cx="2129425" cy="137786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Si</a:t>
              </a:r>
            </a:p>
          </p:txBody>
        </p:sp>
        <p:cxnSp>
          <p:nvCxnSpPr>
            <p:cNvPr id="10" name="Curved Connector 9">
              <a:extLst>
                <a:ext uri="{FF2B5EF4-FFF2-40B4-BE49-F238E27FC236}">
                  <a16:creationId xmlns:a16="http://schemas.microsoft.com/office/drawing/2014/main" id="{C44C5FA3-CC22-4245-8E40-4076B89C59AE}"/>
                </a:ext>
              </a:extLst>
            </p:cNvPr>
            <p:cNvCxnSpPr/>
            <p:nvPr/>
          </p:nvCxnSpPr>
          <p:spPr>
            <a:xfrm>
              <a:off x="838200" y="2843408"/>
              <a:ext cx="1153438" cy="513567"/>
            </a:xfrm>
            <a:prstGeom prst="curvedConnector3">
              <a:avLst/>
            </a:prstGeom>
            <a:ln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urved Connector 10">
              <a:extLst>
                <a:ext uri="{FF2B5EF4-FFF2-40B4-BE49-F238E27FC236}">
                  <a16:creationId xmlns:a16="http://schemas.microsoft.com/office/drawing/2014/main" id="{72CEBEC6-3357-3F4E-8E88-E60F9B7A95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18681" y="2843408"/>
              <a:ext cx="1153438" cy="513567"/>
            </a:xfrm>
            <a:prstGeom prst="curvedConnector3">
              <a:avLst/>
            </a:prstGeom>
            <a:ln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3B51BB1-F51C-A047-8DF0-55BE074DEC32}"/>
                </a:ext>
              </a:extLst>
            </p:cNvPr>
            <p:cNvSpPr txBox="1"/>
            <p:nvPr/>
          </p:nvSpPr>
          <p:spPr>
            <a:xfrm>
              <a:off x="838200" y="2909536"/>
              <a:ext cx="498253" cy="3523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accent6"/>
                  </a:solidFill>
                </a:rPr>
                <a:t>N2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FC9C39E-2F4B-9A46-8516-C7532F6FAAF3}"/>
                </a:ext>
              </a:extLst>
            </p:cNvPr>
            <p:cNvCxnSpPr/>
            <p:nvPr/>
          </p:nvCxnSpPr>
          <p:spPr>
            <a:xfrm flipV="1">
              <a:off x="1741118" y="3356975"/>
              <a:ext cx="375781" cy="4641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6A1D39A-0522-A54E-8480-823107B6A61D}"/>
                </a:ext>
              </a:extLst>
            </p:cNvPr>
            <p:cNvCxnSpPr/>
            <p:nvPr/>
          </p:nvCxnSpPr>
          <p:spPr>
            <a:xfrm flipV="1">
              <a:off x="1880469" y="3473271"/>
              <a:ext cx="375781" cy="4641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343354A-9285-6049-BA5B-1F4146A2C3C7}"/>
                </a:ext>
              </a:extLst>
            </p:cNvPr>
            <p:cNvCxnSpPr/>
            <p:nvPr/>
          </p:nvCxnSpPr>
          <p:spPr>
            <a:xfrm flipV="1">
              <a:off x="2032869" y="3625671"/>
              <a:ext cx="375781" cy="4641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DC109E1-801C-4247-9AEF-FE67472236FA}"/>
              </a:ext>
            </a:extLst>
          </p:cNvPr>
          <p:cNvGrpSpPr/>
          <p:nvPr/>
        </p:nvGrpSpPr>
        <p:grpSpPr>
          <a:xfrm>
            <a:off x="5007750" y="3256954"/>
            <a:ext cx="2397974" cy="1348214"/>
            <a:chOff x="6292561" y="3025308"/>
            <a:chExt cx="4131177" cy="232267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31279A4-874D-1B4B-ACBB-2A726887AE6E}"/>
                </a:ext>
              </a:extLst>
            </p:cNvPr>
            <p:cNvSpPr/>
            <p:nvPr/>
          </p:nvSpPr>
          <p:spPr>
            <a:xfrm>
              <a:off x="6966558" y="3025308"/>
              <a:ext cx="2129425" cy="137786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Si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BD7DF4E-131D-EF47-8E7E-96A40E0A9140}"/>
                </a:ext>
              </a:extLst>
            </p:cNvPr>
            <p:cNvSpPr/>
            <p:nvPr/>
          </p:nvSpPr>
          <p:spPr>
            <a:xfrm rot="2368176">
              <a:off x="6292561" y="3975455"/>
              <a:ext cx="939452" cy="12651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err="1"/>
                <a:t>Nb</a:t>
              </a:r>
              <a:endParaRPr lang="en-US" sz="1000" dirty="0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7AC2C68-49DF-BE4A-B1CD-6F4F2B48E1A6}"/>
                </a:ext>
              </a:extLst>
            </p:cNvPr>
            <p:cNvCxnSpPr/>
            <p:nvPr/>
          </p:nvCxnSpPr>
          <p:spPr>
            <a:xfrm flipV="1">
              <a:off x="7058317" y="3356975"/>
              <a:ext cx="375781" cy="4641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4396D5A-F713-7F44-B10A-45E8E76FA5CF}"/>
                </a:ext>
              </a:extLst>
            </p:cNvPr>
            <p:cNvCxnSpPr/>
            <p:nvPr/>
          </p:nvCxnSpPr>
          <p:spPr>
            <a:xfrm flipV="1">
              <a:off x="7197668" y="3473271"/>
              <a:ext cx="375781" cy="4641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5BFBA78-0E5A-A84D-98A3-39CA1159392E}"/>
                </a:ext>
              </a:extLst>
            </p:cNvPr>
            <p:cNvCxnSpPr/>
            <p:nvPr/>
          </p:nvCxnSpPr>
          <p:spPr>
            <a:xfrm flipV="1">
              <a:off x="7350068" y="3625671"/>
              <a:ext cx="375781" cy="4641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F6DAC5C-E2F7-CA4C-B3A9-D36D1369E610}"/>
                </a:ext>
              </a:extLst>
            </p:cNvPr>
            <p:cNvGrpSpPr/>
            <p:nvPr/>
          </p:nvGrpSpPr>
          <p:grpSpPr>
            <a:xfrm rot="8018894">
              <a:off x="8415035" y="3339277"/>
              <a:ext cx="1774198" cy="2243209"/>
              <a:chOff x="8668646" y="3543816"/>
              <a:chExt cx="1774198" cy="2243209"/>
            </a:xfrm>
          </p:grpSpPr>
          <p:sp>
            <p:nvSpPr>
              <p:cNvPr id="23" name="Trapezoid 22">
                <a:extLst>
                  <a:ext uri="{FF2B5EF4-FFF2-40B4-BE49-F238E27FC236}">
                    <a16:creationId xmlns:a16="http://schemas.microsoft.com/office/drawing/2014/main" id="{A16D58F7-859D-C344-BE7B-DA7830E5D462}"/>
                  </a:ext>
                </a:extLst>
              </p:cNvPr>
              <p:cNvSpPr/>
              <p:nvPr/>
            </p:nvSpPr>
            <p:spPr>
              <a:xfrm>
                <a:off x="9095983" y="4089809"/>
                <a:ext cx="837157" cy="1133544"/>
              </a:xfrm>
              <a:prstGeom prst="trapezoid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1EAFBC1-18C7-284F-B27B-D6D31F9F85AB}"/>
                  </a:ext>
                </a:extLst>
              </p:cNvPr>
              <p:cNvSpPr/>
              <p:nvPr/>
            </p:nvSpPr>
            <p:spPr>
              <a:xfrm>
                <a:off x="8855901" y="4089809"/>
                <a:ext cx="112735" cy="1133544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6A95B69-24EF-E041-BC6D-75EEA7F4079A}"/>
                  </a:ext>
                </a:extLst>
              </p:cNvPr>
              <p:cNvSpPr/>
              <p:nvPr/>
            </p:nvSpPr>
            <p:spPr>
              <a:xfrm>
                <a:off x="9395564" y="3583729"/>
                <a:ext cx="237994" cy="99305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58AC9648-FDB7-9340-BCF8-297511381332}"/>
                  </a:ext>
                </a:extLst>
              </p:cNvPr>
              <p:cNvGrpSpPr/>
              <p:nvPr/>
            </p:nvGrpSpPr>
            <p:grpSpPr>
              <a:xfrm rot="5400000">
                <a:off x="10101506" y="4099530"/>
                <a:ext cx="196032" cy="486645"/>
                <a:chOff x="9737108" y="365125"/>
                <a:chExt cx="196032" cy="486645"/>
              </a:xfrm>
            </p:grpSpPr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12F7581A-2AC5-C547-AC89-7936E62F11BC}"/>
                    </a:ext>
                  </a:extLst>
                </p:cNvPr>
                <p:cNvSpPr/>
                <p:nvPr/>
              </p:nvSpPr>
              <p:spPr>
                <a:xfrm>
                  <a:off x="9737108" y="365125"/>
                  <a:ext cx="45719" cy="48664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/>
                </a:p>
              </p:txBody>
            </p: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5127E5F8-41CE-BE43-9AD8-6BC42481E530}"/>
                    </a:ext>
                  </a:extLst>
                </p:cNvPr>
                <p:cNvCxnSpPr/>
                <p:nvPr/>
              </p:nvCxnSpPr>
              <p:spPr>
                <a:xfrm>
                  <a:off x="9933140" y="463463"/>
                  <a:ext cx="0" cy="26304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6B810F1E-6B1D-5242-A036-B01EA7DACC05}"/>
                  </a:ext>
                </a:extLst>
              </p:cNvPr>
              <p:cNvCxnSpPr>
                <a:stCxn id="25" idx="0"/>
              </p:cNvCxnSpPr>
              <p:nvPr/>
            </p:nvCxnSpPr>
            <p:spPr>
              <a:xfrm>
                <a:off x="9514561" y="3583729"/>
                <a:ext cx="68496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97A7E4A4-9274-674A-8202-986C9B5DA93F}"/>
                  </a:ext>
                </a:extLst>
              </p:cNvPr>
              <p:cNvCxnSpPr>
                <a:cxnSpLocks/>
                <a:endCxn id="37" idx="1"/>
              </p:cNvCxnSpPr>
              <p:nvPr/>
            </p:nvCxnSpPr>
            <p:spPr>
              <a:xfrm>
                <a:off x="10199522" y="3543816"/>
                <a:ext cx="0" cy="70102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77FEE004-83A4-CA42-933B-55E5794050B0}"/>
                  </a:ext>
                </a:extLst>
              </p:cNvPr>
              <p:cNvCxnSpPr/>
              <p:nvPr/>
            </p:nvCxnSpPr>
            <p:spPr>
              <a:xfrm>
                <a:off x="10212983" y="4440868"/>
                <a:ext cx="0" cy="43175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0FCBB060-AAFF-D547-A62F-53B8FCD6EB7A}"/>
                  </a:ext>
                </a:extLst>
              </p:cNvPr>
              <p:cNvCxnSpPr/>
              <p:nvPr/>
            </p:nvCxnSpPr>
            <p:spPr>
              <a:xfrm flipH="1">
                <a:off x="9857041" y="4885151"/>
                <a:ext cx="35594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2345E571-C1E4-1A44-AAE2-48D88F1DB2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319364" y="5300991"/>
                <a:ext cx="76200" cy="460982"/>
              </a:xfrm>
              <a:prstGeom prst="straightConnector1">
                <a:avLst/>
              </a:prstGeom>
              <a:ln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06F91C19-321C-D345-B917-A11EF68A6B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37108" y="5300991"/>
                <a:ext cx="76200" cy="460982"/>
              </a:xfrm>
              <a:prstGeom prst="straightConnector1">
                <a:avLst/>
              </a:prstGeom>
              <a:ln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F6251BF7-1A16-A34D-8C4A-7AED14DD4085}"/>
                  </a:ext>
                </a:extLst>
              </p:cNvPr>
              <p:cNvCxnSpPr/>
              <p:nvPr/>
            </p:nvCxnSpPr>
            <p:spPr>
              <a:xfrm>
                <a:off x="9570928" y="5326043"/>
                <a:ext cx="0" cy="460982"/>
              </a:xfrm>
              <a:prstGeom prst="straightConnector1">
                <a:avLst/>
              </a:prstGeom>
              <a:ln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DFF0B74-AA85-0543-B704-56D158DECF77}"/>
                  </a:ext>
                </a:extLst>
              </p:cNvPr>
              <p:cNvSpPr txBox="1"/>
              <p:nvPr/>
            </p:nvSpPr>
            <p:spPr>
              <a:xfrm rot="13581106">
                <a:off x="9634278" y="5227203"/>
                <a:ext cx="563924" cy="4241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solidFill>
                      <a:schemeClr val="accent6"/>
                    </a:solidFill>
                  </a:rPr>
                  <a:t>N</a:t>
                </a:r>
                <a:r>
                  <a:rPr lang="en-US" sz="1000" baseline="30000" dirty="0">
                    <a:solidFill>
                      <a:schemeClr val="accent6"/>
                    </a:solidFill>
                  </a:rPr>
                  <a:t>+</a:t>
                </a:r>
              </a:p>
            </p:txBody>
          </p:sp>
          <p:cxnSp>
            <p:nvCxnSpPr>
              <p:cNvPr id="35" name="Curved Connector 34">
                <a:extLst>
                  <a:ext uri="{FF2B5EF4-FFF2-40B4-BE49-F238E27FC236}">
                    <a16:creationId xmlns:a16="http://schemas.microsoft.com/office/drawing/2014/main" id="{569E295E-AD9A-AD45-859C-9676351ABAB0}"/>
                  </a:ext>
                </a:extLst>
              </p:cNvPr>
              <p:cNvCxnSpPr/>
              <p:nvPr/>
            </p:nvCxnSpPr>
            <p:spPr>
              <a:xfrm>
                <a:off x="8912268" y="5326043"/>
                <a:ext cx="281836" cy="230491"/>
              </a:xfrm>
              <a:prstGeom prst="curvedConnector3">
                <a:avLst/>
              </a:prstGeom>
              <a:ln>
                <a:solidFill>
                  <a:schemeClr val="bg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26AF9ED-CB60-E543-8BB9-0BADAAC96F85}"/>
                  </a:ext>
                </a:extLst>
              </p:cNvPr>
              <p:cNvSpPr txBox="1"/>
              <p:nvPr/>
            </p:nvSpPr>
            <p:spPr>
              <a:xfrm rot="13581106">
                <a:off x="8636058" y="5228026"/>
                <a:ext cx="489359" cy="4241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solidFill>
                      <a:schemeClr val="bg2">
                        <a:lumMod val="75000"/>
                      </a:schemeClr>
                    </a:solidFill>
                  </a:rPr>
                  <a:t>e</a:t>
                </a:r>
                <a:r>
                  <a:rPr lang="en-US" sz="1000" baseline="30000" dirty="0">
                    <a:solidFill>
                      <a:schemeClr val="bg2">
                        <a:lumMod val="75000"/>
                      </a:schemeClr>
                    </a:solidFill>
                  </a:rPr>
                  <a:t>-</a:t>
                </a:r>
              </a:p>
            </p:txBody>
          </p: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C34166E2-4390-1F46-A7EE-D409403B8C2F}"/>
              </a:ext>
            </a:extLst>
          </p:cNvPr>
          <p:cNvSpPr txBox="1"/>
          <p:nvPr/>
        </p:nvSpPr>
        <p:spPr>
          <a:xfrm>
            <a:off x="7088292" y="1623404"/>
            <a:ext cx="17940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Conventional sputtering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CF37391-13E2-5A4E-A3ED-8162A99425F4}"/>
              </a:ext>
            </a:extLst>
          </p:cNvPr>
          <p:cNvSpPr txBox="1"/>
          <p:nvPr/>
        </p:nvSpPr>
        <p:spPr>
          <a:xfrm>
            <a:off x="7687814" y="3201747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IBAS</a:t>
            </a:r>
          </a:p>
        </p:txBody>
      </p:sp>
    </p:spTree>
    <p:extLst>
      <p:ext uri="{BB962C8B-B14F-4D97-AF65-F5344CB8AC3E}">
        <p14:creationId xmlns:p14="http://schemas.microsoft.com/office/powerpoint/2010/main" val="214328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E127A7-93E7-654C-8D02-3B4B7D206C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11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1981A-2C48-CE42-B0DC-EA0DFEE12C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material properties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3A345C-A842-5443-ABE0-6D72391A7E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1428723"/>
            <a:ext cx="3805301" cy="3317081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Growth of films achieved with bulk T</a:t>
            </a:r>
            <a:r>
              <a:rPr lang="en-US" baseline="-25000" dirty="0"/>
              <a:t>c</a:t>
            </a:r>
            <a:r>
              <a:rPr lang="en-US" dirty="0"/>
              <a:t> as high as 14.5 K</a:t>
            </a:r>
          </a:p>
          <a:p>
            <a:r>
              <a:rPr lang="en-US" dirty="0" err="1"/>
              <a:t>ρ</a:t>
            </a:r>
            <a:r>
              <a:rPr lang="en-US" baseline="-25000" dirty="0" err="1"/>
              <a:t>N</a:t>
            </a:r>
            <a:r>
              <a:rPr lang="en-US" dirty="0"/>
              <a:t> = 110 </a:t>
            </a:r>
            <a:r>
              <a:rPr lang="en-US" dirty="0" err="1"/>
              <a:t>μΩ.cm</a:t>
            </a:r>
            <a:r>
              <a:rPr lang="en-US" dirty="0"/>
              <a:t> – disordered films</a:t>
            </a:r>
          </a:p>
          <a:p>
            <a:r>
              <a:rPr lang="en-US" dirty="0"/>
              <a:t>Perpendicular H</a:t>
            </a:r>
            <a:r>
              <a:rPr lang="en-US" baseline="-25000" dirty="0"/>
              <a:t>c2</a:t>
            </a:r>
            <a:r>
              <a:rPr lang="en-US" dirty="0"/>
              <a:t> = 32 T (in-plane </a:t>
            </a:r>
            <a:r>
              <a:rPr lang="en-US" dirty="0" err="1"/>
              <a:t>ξ</a:t>
            </a:r>
            <a:r>
              <a:rPr lang="en-US" dirty="0"/>
              <a:t>=3.2 nm)</a:t>
            </a:r>
          </a:p>
          <a:p>
            <a:r>
              <a:rPr lang="en-US" dirty="0"/>
              <a:t>Reduced sensitivity to Nitrogen concentration</a:t>
            </a:r>
          </a:p>
          <a:p>
            <a:r>
              <a:rPr lang="en-US" dirty="0"/>
              <a:t>Textured (111) growth on Si substrates</a:t>
            </a:r>
          </a:p>
          <a:p>
            <a:r>
              <a:rPr lang="en-US" dirty="0"/>
              <a:t>No presence of non-superconducting phases of </a:t>
            </a:r>
            <a:r>
              <a:rPr lang="en-US" dirty="0" err="1"/>
              <a:t>NbN</a:t>
            </a:r>
            <a:endParaRPr lang="en-US" dirty="0"/>
          </a:p>
          <a:p>
            <a:endParaRPr lang="en-US" dirty="0"/>
          </a:p>
          <a:p>
            <a:r>
              <a:rPr lang="en-US" dirty="0"/>
              <a:t>Process works at room temperature and on Si substrates</a:t>
            </a:r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86FE963-85D4-F34E-BA31-439AE5A14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Ion beam assisted sputtering of </a:t>
            </a:r>
            <a:r>
              <a:rPr lang="en-US" cap="none" dirty="0" err="1"/>
              <a:t>NbN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871AD6-C149-F946-8AB9-823A5189E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4816" y="1128389"/>
            <a:ext cx="2519184" cy="16794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4AD821-B9B8-7B47-A6B0-B1155D45A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2879843"/>
            <a:ext cx="2743200" cy="182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B3EC89-5353-0644-AF78-6BEC8DCAB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2501" y="3008790"/>
            <a:ext cx="2356359" cy="15709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AC62E2-4606-8A4A-8038-4BC1882DDD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2158" y="1193028"/>
            <a:ext cx="2281061" cy="15207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2F7E2B-DE5B-3148-A1B4-24917E4A39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872" r="22930"/>
          <a:stretch/>
        </p:blipFill>
        <p:spPr>
          <a:xfrm>
            <a:off x="7305773" y="3113305"/>
            <a:ext cx="659877" cy="6809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A8CAE7-92E8-714F-AA1B-37406B1D0103}"/>
              </a:ext>
            </a:extLst>
          </p:cNvPr>
          <p:cNvSpPr txBox="1"/>
          <p:nvPr/>
        </p:nvSpPr>
        <p:spPr>
          <a:xfrm>
            <a:off x="5440680" y="4690173"/>
            <a:ext cx="23823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Polakovic, </a:t>
            </a:r>
            <a:r>
              <a:rPr lang="en-US" sz="1000" i="1" dirty="0"/>
              <a:t>et. al.</a:t>
            </a:r>
            <a:r>
              <a:rPr lang="en-US" sz="1000" dirty="0"/>
              <a:t>, APL Materials (2018)</a:t>
            </a:r>
          </a:p>
        </p:txBody>
      </p:sp>
    </p:spTree>
    <p:extLst>
      <p:ext uri="{BB962C8B-B14F-4D97-AF65-F5344CB8AC3E}">
        <p14:creationId xmlns:p14="http://schemas.microsoft.com/office/powerpoint/2010/main" val="140980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4894EC-AB2F-2E4B-B013-0507C4BFAE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12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81D1CC-8E28-1743-8EDB-F9FD605EE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693" y="787933"/>
            <a:ext cx="2923128" cy="19487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CF783E-41D8-D04E-BA6D-3146BA887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2743985"/>
            <a:ext cx="2975274" cy="19835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DC3328-E337-6A49-A459-6039CD0469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9012" y="1050787"/>
            <a:ext cx="2066899" cy="3625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7777B8-1366-3148-B34C-8ECC61A614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0793" y="2833635"/>
            <a:ext cx="1935118" cy="5309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4D18A4-0A02-7C47-85DD-620FDEF167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4821" y="3364593"/>
            <a:ext cx="1096945" cy="2918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6AF0DA5-4572-E146-B81D-6AF5DA8FCA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8587" y="3739272"/>
            <a:ext cx="839765" cy="31255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7B5431E-BB28-964D-8163-CBCBFAF957C8}"/>
              </a:ext>
            </a:extLst>
          </p:cNvPr>
          <p:cNvSpPr txBox="1"/>
          <p:nvPr/>
        </p:nvSpPr>
        <p:spPr>
          <a:xfrm>
            <a:off x="7234821" y="1494691"/>
            <a:ext cx="933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 = 0.73 </a:t>
            </a:r>
            <a:r>
              <a:rPr lang="en-US" sz="1200" dirty="0" err="1"/>
              <a:t>Å</a:t>
            </a:r>
            <a:endParaRPr lang="en-US" sz="1200" dirty="0"/>
          </a:p>
          <a:p>
            <a:r>
              <a:rPr lang="en-US" sz="1200" dirty="0"/>
              <a:t>c = 2.84 Å</a:t>
            </a:r>
            <a:r>
              <a:rPr lang="en-US" sz="1200" baseline="30000" dirty="0"/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662D27-690E-0347-A925-CD656EA1B946}"/>
              </a:ext>
            </a:extLst>
          </p:cNvPr>
          <p:cNvSpPr txBox="1"/>
          <p:nvPr/>
        </p:nvSpPr>
        <p:spPr>
          <a:xfrm>
            <a:off x="7130793" y="4091467"/>
            <a:ext cx="9829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000" dirty="0"/>
              <a:t>τ</a:t>
            </a:r>
            <a:r>
              <a:rPr lang="en-US" sz="1000" dirty="0"/>
              <a:t> = 2.43e-15 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E2F156-56AE-2A44-84CF-34E7F76675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1124713"/>
            <a:ext cx="4023360" cy="362109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Devices typically use ultra-thin films</a:t>
            </a:r>
          </a:p>
          <a:p>
            <a:pPr lvl="1"/>
            <a:r>
              <a:rPr lang="en-US" dirty="0"/>
              <a:t>Behavior of superconductivity in 2D limit has been explored</a:t>
            </a:r>
          </a:p>
          <a:p>
            <a:pPr lvl="1"/>
            <a:endParaRPr lang="en-US" dirty="0"/>
          </a:p>
          <a:p>
            <a:r>
              <a:rPr lang="en-US" dirty="0"/>
              <a:t>A superconductor-insulator transition is observed at thickness of approx. 2 nm</a:t>
            </a:r>
          </a:p>
          <a:p>
            <a:r>
              <a:rPr lang="en-US" dirty="0"/>
              <a:t>Can be explained either by electron wave leakage (quantization of order parameter) or weak localization (strong Coulomb interaction of electrons)</a:t>
            </a:r>
          </a:p>
          <a:p>
            <a:endParaRPr lang="en-US" dirty="0"/>
          </a:p>
          <a:p>
            <a:r>
              <a:rPr lang="en-US" dirty="0"/>
              <a:t>Both theories predict similar behavior</a:t>
            </a:r>
          </a:p>
          <a:p>
            <a:pPr lvl="1"/>
            <a:r>
              <a:rPr lang="en-US" dirty="0"/>
              <a:t>Impossible to determine which effect is dominant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7EE15EE-23EB-7E4A-A137-3B5AEF304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Ion beam assisted sputtering of </a:t>
            </a:r>
            <a:r>
              <a:rPr lang="en-US" cap="none" dirty="0" err="1"/>
              <a:t>NbN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C35BCA-24E4-794C-AAE2-210018FA8316}"/>
              </a:ext>
            </a:extLst>
          </p:cNvPr>
          <p:cNvSpPr txBox="1"/>
          <p:nvPr/>
        </p:nvSpPr>
        <p:spPr>
          <a:xfrm>
            <a:off x="5440680" y="4690173"/>
            <a:ext cx="23823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Polakovic, </a:t>
            </a:r>
            <a:r>
              <a:rPr lang="en-US" sz="1000" i="1" dirty="0"/>
              <a:t>et. al</a:t>
            </a:r>
            <a:r>
              <a:rPr lang="en-US" sz="1000" dirty="0"/>
              <a:t>., APL Materials (2018)</a:t>
            </a:r>
          </a:p>
        </p:txBody>
      </p:sp>
    </p:spTree>
    <p:extLst>
      <p:ext uri="{BB962C8B-B14F-4D97-AF65-F5344CB8AC3E}">
        <p14:creationId xmlns:p14="http://schemas.microsoft.com/office/powerpoint/2010/main" val="287799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3CD79D-F8CF-9142-9269-CD0E4C3927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43400" y="4855282"/>
            <a:ext cx="457200" cy="137160"/>
          </a:xfrm>
        </p:spPr>
        <p:txBody>
          <a:bodyPr/>
          <a:lstStyle/>
          <a:p>
            <a:r>
              <a:rPr lang="en-US" dirty="0"/>
              <a:t>13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BBC0BE-3CEA-DF41-B04F-DA9BB3CC7B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SC Nanowires at Argonne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16FC74-019C-9B49-A470-951084FE23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Detectors capable of single-photon detection with saturated QE in fields up to 8 T</a:t>
            </a:r>
          </a:p>
          <a:p>
            <a:r>
              <a:rPr lang="en-US" dirty="0"/>
              <a:t>Operational temperatures of 4 K</a:t>
            </a:r>
          </a:p>
          <a:p>
            <a:r>
              <a:rPr lang="en-US" dirty="0"/>
              <a:t>Detection rates at least 100 MHz with 0 dark counts 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23DFE9-2B0C-6B47-820F-36FFC749F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Superconducting nanowire detectors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4FD6A2-74E2-6746-AED1-92A2EDBFA270}"/>
              </a:ext>
            </a:extLst>
          </p:cNvPr>
          <p:cNvSpPr/>
          <p:nvPr/>
        </p:nvSpPr>
        <p:spPr>
          <a:xfrm>
            <a:off x="5011121" y="4745804"/>
            <a:ext cx="30764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Polakovic, </a:t>
            </a:r>
            <a:r>
              <a:rPr lang="en-US" sz="1200" i="1" dirty="0"/>
              <a:t>et. al., </a:t>
            </a:r>
            <a:r>
              <a:rPr lang="en-US" sz="1200" dirty="0"/>
              <a:t>arXiv:1907.13059 (2019)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D64D58C-55B2-7B4C-A81E-C8AA5D86DE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860046" y="1030288"/>
            <a:ext cx="3751030" cy="359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02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3CD79D-F8CF-9142-9269-CD0E4C3927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43400" y="4855282"/>
            <a:ext cx="457200" cy="137160"/>
          </a:xfrm>
        </p:spPr>
        <p:txBody>
          <a:bodyPr/>
          <a:lstStyle/>
          <a:p>
            <a:r>
              <a:rPr lang="en-US" dirty="0"/>
              <a:t>14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BBC0BE-3CEA-DF41-B04F-DA9BB3CC7B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SC Nanowires at Argonne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16FC74-019C-9B49-A470-951084FE23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Detectors capable of single-photon detection with saturated QE in fields up to 8 T</a:t>
            </a:r>
          </a:p>
          <a:p>
            <a:r>
              <a:rPr lang="en-US" dirty="0"/>
              <a:t>Operational temperatures of 4 K</a:t>
            </a:r>
          </a:p>
          <a:p>
            <a:r>
              <a:rPr lang="en-US" dirty="0"/>
              <a:t>Detection rates at least 100 MHz with 0 dark counts 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23DFE9-2B0C-6B47-820F-36FFC749F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Superconducting nanowire detectors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4FD6A2-74E2-6746-AED1-92A2EDBFA270}"/>
              </a:ext>
            </a:extLst>
          </p:cNvPr>
          <p:cNvSpPr/>
          <p:nvPr/>
        </p:nvSpPr>
        <p:spPr>
          <a:xfrm>
            <a:off x="5011121" y="4745804"/>
            <a:ext cx="30764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Polakovic, </a:t>
            </a:r>
            <a:r>
              <a:rPr lang="en-US" sz="1200" i="1" dirty="0"/>
              <a:t>et. al., </a:t>
            </a:r>
            <a:r>
              <a:rPr lang="en-US" sz="1200" dirty="0"/>
              <a:t>arXiv:1907.13059 (2019)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D64D58C-55B2-7B4C-A81E-C8AA5D86D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2368" y="1405074"/>
            <a:ext cx="3017518" cy="301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4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3CD79D-F8CF-9142-9269-CD0E4C3927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43400" y="4855282"/>
            <a:ext cx="457200" cy="137160"/>
          </a:xfrm>
        </p:spPr>
        <p:txBody>
          <a:bodyPr/>
          <a:lstStyle/>
          <a:p>
            <a:r>
              <a:rPr lang="en-US" dirty="0"/>
              <a:t>15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BBC0BE-3CEA-DF41-B04F-DA9BB3CC7B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SC Nanowires at Argonne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16FC74-019C-9B49-A470-951084FE23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Detectors capable of single-photon detection with saturated QE in fields up to 8 T</a:t>
            </a:r>
          </a:p>
          <a:p>
            <a:r>
              <a:rPr lang="en-US" dirty="0"/>
              <a:t>Operational temperatures of 4 K</a:t>
            </a:r>
          </a:p>
          <a:p>
            <a:r>
              <a:rPr lang="en-US" dirty="0"/>
              <a:t>Detection rates at least 100 MHz with 0 dark counts 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23DFE9-2B0C-6B47-820F-36FFC749F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Superconducting nanowire detectors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4FD6A2-74E2-6746-AED1-92A2EDBFA270}"/>
              </a:ext>
            </a:extLst>
          </p:cNvPr>
          <p:cNvSpPr/>
          <p:nvPr/>
        </p:nvSpPr>
        <p:spPr>
          <a:xfrm>
            <a:off x="5011121" y="4745804"/>
            <a:ext cx="30764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Polakovic, </a:t>
            </a:r>
            <a:r>
              <a:rPr lang="en-US" sz="1200" i="1" dirty="0"/>
              <a:t>et. al., </a:t>
            </a:r>
            <a:r>
              <a:rPr lang="en-US" sz="1200" dirty="0"/>
              <a:t>arXiv:1907.13059 (2019)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CA82C6-B567-8D43-8893-1449CCA12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2609" y="980089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88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68F4EE5-548B-114B-85D8-4C03C61300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560" y="1464571"/>
            <a:ext cx="2648641" cy="264864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3CD79D-F8CF-9142-9269-CD0E4C3927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43400" y="4855282"/>
            <a:ext cx="457200" cy="137160"/>
          </a:xfrm>
        </p:spPr>
        <p:txBody>
          <a:bodyPr/>
          <a:lstStyle/>
          <a:p>
            <a:r>
              <a:rPr lang="en-US" dirty="0"/>
              <a:t>16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BBC0BE-3CEA-DF41-B04F-DA9BB3CC7B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SC Nanowires at Argonne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16FC74-019C-9B49-A470-951084FE23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Detectors capable of single-photon detection with saturated QE in fields up to 8 T</a:t>
            </a:r>
          </a:p>
          <a:p>
            <a:r>
              <a:rPr lang="en-US" dirty="0"/>
              <a:t>Operational temperatures of 4 K</a:t>
            </a:r>
          </a:p>
          <a:p>
            <a:r>
              <a:rPr lang="en-US" dirty="0"/>
              <a:t>Detection rates at least 100 MHz with 0 dark counts </a:t>
            </a:r>
          </a:p>
          <a:p>
            <a:endParaRPr lang="en-US" dirty="0"/>
          </a:p>
          <a:p>
            <a:r>
              <a:rPr lang="en-US" dirty="0"/>
              <a:t>Current characterization focus on high-energy photons</a:t>
            </a:r>
          </a:p>
          <a:p>
            <a:r>
              <a:rPr lang="en-US" dirty="0"/>
              <a:t>Particles + calorimetry soon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23DFE9-2B0C-6B47-820F-36FFC749F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Superconducting nanowire detectors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49ED67-777A-8C4A-AB76-6D99A90C1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7474" y="3465124"/>
            <a:ext cx="2039326" cy="13595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225D27-635A-2340-9AB9-FAA3863FAC26}"/>
              </a:ext>
            </a:extLst>
          </p:cNvPr>
          <p:cNvSpPr txBox="1"/>
          <p:nvPr/>
        </p:nvSpPr>
        <p:spPr>
          <a:xfrm>
            <a:off x="5595256" y="1270607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400 nm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A6672C-451E-DB42-9E1B-9EABA7615D5D}"/>
              </a:ext>
            </a:extLst>
          </p:cNvPr>
          <p:cNvSpPr txBox="1"/>
          <p:nvPr/>
        </p:nvSpPr>
        <p:spPr>
          <a:xfrm>
            <a:off x="7430947" y="3220961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900 nm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4FD6A2-74E2-6746-AED1-92A2EDBFA270}"/>
              </a:ext>
            </a:extLst>
          </p:cNvPr>
          <p:cNvSpPr/>
          <p:nvPr/>
        </p:nvSpPr>
        <p:spPr>
          <a:xfrm>
            <a:off x="5011121" y="4745804"/>
            <a:ext cx="30764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Polakovic, </a:t>
            </a:r>
            <a:r>
              <a:rPr lang="en-US" sz="1200" i="1" dirty="0"/>
              <a:t>et. al., </a:t>
            </a:r>
            <a:r>
              <a:rPr lang="en-US" sz="1200" dirty="0"/>
              <a:t>arXiv:1907.13059 (2019)</a:t>
            </a:r>
          </a:p>
        </p:txBody>
      </p:sp>
    </p:spTree>
    <p:extLst>
      <p:ext uri="{BB962C8B-B14F-4D97-AF65-F5344CB8AC3E}">
        <p14:creationId xmlns:p14="http://schemas.microsoft.com/office/powerpoint/2010/main" val="216179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9D320-FE2F-7B48-A044-A9BE5600A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F7946-85C5-D94C-8B5A-68CAD9660B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can fabricate SNSPDs with all their benefits that work in fields as high as 8 T</a:t>
            </a:r>
          </a:p>
          <a:p>
            <a:r>
              <a:rPr lang="en-US" dirty="0"/>
              <a:t>Preliminary results show no degradation in radiation fields of accelerators (ANL ATLAS)</a:t>
            </a:r>
          </a:p>
          <a:p>
            <a:r>
              <a:rPr lang="en-US" dirty="0"/>
              <a:t>Can operate at </a:t>
            </a:r>
            <a:r>
              <a:rPr lang="en-US" dirty="0" err="1"/>
              <a:t>LHe</a:t>
            </a:r>
            <a:r>
              <a:rPr lang="en-US" dirty="0"/>
              <a:t> temperatures (no need for additional expensive cooling facilities)</a:t>
            </a:r>
          </a:p>
          <a:p>
            <a:endParaRPr lang="en-US" dirty="0"/>
          </a:p>
          <a:p>
            <a:r>
              <a:rPr lang="en-US" dirty="0"/>
              <a:t>Stay tuned for particle ID and calorimetry in near future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FBBCB0-66CD-5944-8B69-6E56685D41C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94700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50894A0-AE00-874D-8748-FC28255C5D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And other bad things…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D93EFE5-A97D-6249-9729-7C01361331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Applications of quantum detectors outside of QIS</a:t>
            </a:r>
          </a:p>
          <a:p>
            <a:r>
              <a:rPr lang="en-US" dirty="0"/>
              <a:t>Nuclear/particle physics, cosmology, etc.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36D8C3C-8092-4446-B50C-8B285418DC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why magnetic fields?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BF29E2-0BDC-AC46-9703-D6B45B43C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873" y="1502751"/>
            <a:ext cx="4196789" cy="314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88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48436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why magnetic fields?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3102FC-2B69-DC4B-BC1A-477CD14BE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292" y="980089"/>
            <a:ext cx="6699416" cy="376842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D87ED65-1A08-4243-AE58-D0425395260E}"/>
              </a:ext>
            </a:extLst>
          </p:cNvPr>
          <p:cNvGrpSpPr/>
          <p:nvPr/>
        </p:nvGrpSpPr>
        <p:grpSpPr>
          <a:xfrm>
            <a:off x="4258013" y="2837096"/>
            <a:ext cx="2294546" cy="596347"/>
            <a:chOff x="4258013" y="2837096"/>
            <a:chExt cx="2294546" cy="596347"/>
          </a:xfrm>
        </p:grpSpPr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D1E6BC9E-40C6-F444-A421-984A4AD63D9A}"/>
                </a:ext>
              </a:extLst>
            </p:cNvPr>
            <p:cNvSpPr/>
            <p:nvPr/>
          </p:nvSpPr>
          <p:spPr>
            <a:xfrm>
              <a:off x="4258013" y="2837096"/>
              <a:ext cx="771276" cy="596347"/>
            </a:xfrm>
            <a:prstGeom prst="arc">
              <a:avLst/>
            </a:prstGeom>
            <a:ln w="38100">
              <a:solidFill>
                <a:srgbClr val="FFFF00"/>
              </a:solidFill>
              <a:headEnd type="arrow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3667BBA-7051-FE4A-A7D6-CC89973A9598}"/>
                </a:ext>
              </a:extLst>
            </p:cNvPr>
            <p:cNvSpPr txBox="1"/>
            <p:nvPr/>
          </p:nvSpPr>
          <p:spPr>
            <a:xfrm>
              <a:off x="4905954" y="3064111"/>
              <a:ext cx="1646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  <a:highlight>
                    <a:srgbClr val="C0C0C0"/>
                  </a:highlight>
                </a:rPr>
                <a:t>Nature papers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F745748-0309-594E-8976-F0CFDECB2F2D}"/>
              </a:ext>
            </a:extLst>
          </p:cNvPr>
          <p:cNvGrpSpPr/>
          <p:nvPr/>
        </p:nvGrpSpPr>
        <p:grpSpPr>
          <a:xfrm>
            <a:off x="4397072" y="1311965"/>
            <a:ext cx="2131922" cy="1703407"/>
            <a:chOff x="4397072" y="1311965"/>
            <a:chExt cx="2131922" cy="170340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F593599-2DB0-8747-9EC5-403E41711650}"/>
                </a:ext>
              </a:extLst>
            </p:cNvPr>
            <p:cNvSpPr/>
            <p:nvPr/>
          </p:nvSpPr>
          <p:spPr>
            <a:xfrm>
              <a:off x="4397072" y="2681418"/>
              <a:ext cx="333954" cy="333954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677E288-DC00-C74D-81DF-9190378567B2}"/>
                </a:ext>
              </a:extLst>
            </p:cNvPr>
            <p:cNvCxnSpPr>
              <a:stCxn id="7" idx="7"/>
            </p:cNvCxnSpPr>
            <p:nvPr/>
          </p:nvCxnSpPr>
          <p:spPr>
            <a:xfrm flipV="1">
              <a:off x="4682120" y="1311965"/>
              <a:ext cx="1392677" cy="1418359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169CB7C-F1AD-E046-9085-9D445EDECFD7}"/>
                </a:ext>
              </a:extLst>
            </p:cNvPr>
            <p:cNvSpPr txBox="1"/>
            <p:nvPr/>
          </p:nvSpPr>
          <p:spPr>
            <a:xfrm>
              <a:off x="5356878" y="2079389"/>
              <a:ext cx="11721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  <a:highlight>
                    <a:srgbClr val="C0C0C0"/>
                  </a:highlight>
                </a:rPr>
                <a:t>Detectors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67B2483-DC48-3043-89B0-5803B532F102}"/>
              </a:ext>
            </a:extLst>
          </p:cNvPr>
          <p:cNvGrpSpPr/>
          <p:nvPr/>
        </p:nvGrpSpPr>
        <p:grpSpPr>
          <a:xfrm>
            <a:off x="3421927" y="1858630"/>
            <a:ext cx="1078511" cy="1005669"/>
            <a:chOff x="3421927" y="1858630"/>
            <a:chExt cx="1078511" cy="1005669"/>
          </a:xfrm>
        </p:grpSpPr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9234EBDF-10C0-0649-9F22-175DCB8DCC9F}"/>
                </a:ext>
              </a:extLst>
            </p:cNvPr>
            <p:cNvSpPr/>
            <p:nvPr/>
          </p:nvSpPr>
          <p:spPr>
            <a:xfrm>
              <a:off x="3421927" y="2145189"/>
              <a:ext cx="1078511" cy="719110"/>
            </a:xfrm>
            <a:prstGeom prst="arc">
              <a:avLst/>
            </a:prstGeom>
            <a:ln w="28575">
              <a:solidFill>
                <a:srgbClr val="FFFF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4BE6EDA-F0FE-1F40-99B7-49BCD1788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508210" y="1858630"/>
              <a:ext cx="628871" cy="551310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2E4A21C-E9AF-1D4C-8E11-F2CAAD1D7A24}"/>
              </a:ext>
            </a:extLst>
          </p:cNvPr>
          <p:cNvGrpSpPr/>
          <p:nvPr/>
        </p:nvGrpSpPr>
        <p:grpSpPr>
          <a:xfrm>
            <a:off x="1907667" y="1747514"/>
            <a:ext cx="5185978" cy="2654758"/>
            <a:chOff x="1907667" y="1747514"/>
            <a:chExt cx="5185978" cy="2654758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BA35B237-3169-1D47-9034-C3CE71D3CB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89032" y="2730325"/>
              <a:ext cx="2000450" cy="783743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E5C0B3C9-3535-EA47-9315-BD932EA8F6D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50356" y="1747514"/>
              <a:ext cx="1448640" cy="1859500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6695149-DBCE-EA4D-A75A-AA7421C62A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02314" y="2448722"/>
              <a:ext cx="293296" cy="585135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027A1138-D30B-7248-8233-148D91A4D8E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07667" y="3248777"/>
              <a:ext cx="1085521" cy="1057261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F57D2A54-D7B1-7549-970C-0BB0B2D46A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72000" y="3777408"/>
              <a:ext cx="2521645" cy="321796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00B45A1-46DC-C04A-9EE1-1E177A421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58749" y="2794958"/>
              <a:ext cx="1833438" cy="16073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480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Hostile conditions?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950081-2F86-9744-9A91-9FF78FA403E2}"/>
              </a:ext>
            </a:extLst>
          </p:cNvPr>
          <p:cNvSpPr txBox="1"/>
          <p:nvPr/>
        </p:nvSpPr>
        <p:spPr>
          <a:xfrm>
            <a:off x="4800600" y="4430297"/>
            <a:ext cx="8130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W. Armstrong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09642E6-A005-1442-BC14-BC2B2AA72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508" y="1306093"/>
            <a:ext cx="7050024" cy="344667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309ED137-E091-0E45-8949-1915F0629B4C}"/>
              </a:ext>
            </a:extLst>
          </p:cNvPr>
          <p:cNvGrpSpPr/>
          <p:nvPr/>
        </p:nvGrpSpPr>
        <p:grpSpPr>
          <a:xfrm>
            <a:off x="5645426" y="2981740"/>
            <a:ext cx="1394753" cy="413467"/>
            <a:chOff x="5828306" y="2655736"/>
            <a:chExt cx="1394753" cy="41346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17A6E40-BC51-4F48-9E40-08168E9E3443}"/>
                </a:ext>
              </a:extLst>
            </p:cNvPr>
            <p:cNvSpPr txBox="1"/>
            <p:nvPr/>
          </p:nvSpPr>
          <p:spPr>
            <a:xfrm>
              <a:off x="6050943" y="2655736"/>
              <a:ext cx="117211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</a:rPr>
                <a:t>Detectors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A03CFE8-2AAD-3047-B060-F87E757BC473}"/>
                </a:ext>
              </a:extLst>
            </p:cNvPr>
            <p:cNvCxnSpPr>
              <a:stCxn id="3" idx="1"/>
            </p:cNvCxnSpPr>
            <p:nvPr/>
          </p:nvCxnSpPr>
          <p:spPr>
            <a:xfrm flipH="1">
              <a:off x="5828306" y="2840402"/>
              <a:ext cx="222637" cy="228801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91D4675-23D6-E843-9015-96A5773BE80A}"/>
              </a:ext>
            </a:extLst>
          </p:cNvPr>
          <p:cNvGrpSpPr/>
          <p:nvPr/>
        </p:nvGrpSpPr>
        <p:grpSpPr>
          <a:xfrm>
            <a:off x="5963479" y="3351072"/>
            <a:ext cx="2137247" cy="521214"/>
            <a:chOff x="6146359" y="3025068"/>
            <a:chExt cx="2137247" cy="52121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91EA89C-4A37-2340-AE29-8ED2C49D2F75}"/>
                </a:ext>
              </a:extLst>
            </p:cNvPr>
            <p:cNvSpPr txBox="1"/>
            <p:nvPr/>
          </p:nvSpPr>
          <p:spPr>
            <a:xfrm>
              <a:off x="6637001" y="3025068"/>
              <a:ext cx="1646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Nature papers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220841AC-2600-4A44-9648-B9ED67A185E0}"/>
                </a:ext>
              </a:extLst>
            </p:cNvPr>
            <p:cNvCxnSpPr>
              <a:stCxn id="10" idx="1"/>
            </p:cNvCxnSpPr>
            <p:nvPr/>
          </p:nvCxnSpPr>
          <p:spPr>
            <a:xfrm flipH="1">
              <a:off x="6146359" y="3209734"/>
              <a:ext cx="490642" cy="336548"/>
            </a:xfrm>
            <a:prstGeom prst="straightConnector1">
              <a:avLst/>
            </a:prstGeom>
            <a:ln>
              <a:solidFill>
                <a:schemeClr val="tx1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9E24CA2-58BD-4644-BDD7-ACA515E0C512}"/>
              </a:ext>
            </a:extLst>
          </p:cNvPr>
          <p:cNvGrpSpPr/>
          <p:nvPr/>
        </p:nvGrpSpPr>
        <p:grpSpPr>
          <a:xfrm>
            <a:off x="5963479" y="3744674"/>
            <a:ext cx="2683743" cy="1172597"/>
            <a:chOff x="6146359" y="3418670"/>
            <a:chExt cx="2683743" cy="1172597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BE28DB0-9EC5-674F-90F1-EE61185FFB90}"/>
                </a:ext>
              </a:extLst>
            </p:cNvPr>
            <p:cNvCxnSpPr/>
            <p:nvPr/>
          </p:nvCxnSpPr>
          <p:spPr>
            <a:xfrm flipH="1" flipV="1">
              <a:off x="6146359" y="3721210"/>
              <a:ext cx="1722053" cy="294199"/>
            </a:xfrm>
            <a:prstGeom prst="straightConnector1">
              <a:avLst/>
            </a:prstGeom>
            <a:ln w="3810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0A6F348-9E38-BE49-9265-26FE7B9EE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92539" y="3418670"/>
              <a:ext cx="1337563" cy="1172597"/>
            </a:xfrm>
            <a:prstGeom prst="rect">
              <a:avLst/>
            </a:prstGeom>
          </p:spPr>
        </p:pic>
      </p:grp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2184B570-4C0F-244A-8D95-F82A326710C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1" y="1030288"/>
            <a:ext cx="8372901" cy="374786"/>
          </a:xfrm>
        </p:spPr>
        <p:txBody>
          <a:bodyPr/>
          <a:lstStyle/>
          <a:p>
            <a:r>
              <a:rPr lang="en-US" dirty="0"/>
              <a:t>And other bad things…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14A8DB-376E-2C4B-A2B8-C8A918CA8311}"/>
              </a:ext>
            </a:extLst>
          </p:cNvPr>
          <p:cNvSpPr txBox="1"/>
          <p:nvPr/>
        </p:nvSpPr>
        <p:spPr>
          <a:xfrm>
            <a:off x="2631219" y="4430297"/>
            <a:ext cx="8130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W. Armstrong</a:t>
            </a:r>
          </a:p>
        </p:txBody>
      </p:sp>
    </p:spTree>
    <p:extLst>
      <p:ext uri="{BB962C8B-B14F-4D97-AF65-F5344CB8AC3E}">
        <p14:creationId xmlns:p14="http://schemas.microsoft.com/office/powerpoint/2010/main" val="164512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CDCF92-AACB-E145-AE92-E05F59C63C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944106-BDD1-FA47-B75F-88864067A7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1428723"/>
            <a:ext cx="3772144" cy="3317081"/>
          </a:xfrm>
        </p:spPr>
        <p:txBody>
          <a:bodyPr>
            <a:normAutofit/>
          </a:bodyPr>
          <a:lstStyle/>
          <a:p>
            <a:r>
              <a:rPr lang="en-US" dirty="0"/>
              <a:t>Low energy recoil detector for photodisintegration of polarized deuteron targets</a:t>
            </a:r>
          </a:p>
          <a:p>
            <a:r>
              <a:rPr lang="en-US" baseline="30000" dirty="0"/>
              <a:t>3</a:t>
            </a:r>
            <a:r>
              <a:rPr lang="en-US" dirty="0"/>
              <a:t>He tagging in J-</a:t>
            </a:r>
            <a:r>
              <a:rPr lang="el-GR" dirty="0"/>
              <a:t>Ψ</a:t>
            </a:r>
            <a:r>
              <a:rPr lang="en-US" dirty="0"/>
              <a:t> electron production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6EC60CF-1E95-4C49-AFD2-604ADBB6B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why magnetic fields?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932D7B-20BE-8941-8983-B5B04D19C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4658" y="1758293"/>
            <a:ext cx="3130122" cy="26579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55B23E-5531-7A44-8C3D-21B015FFD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7128" y="2326433"/>
            <a:ext cx="858686" cy="7527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478FDA-DCB1-E642-8CB5-23082243B68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850848" y="1889367"/>
            <a:ext cx="628871" cy="5513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48ECA9-F4E2-3F4B-8BE3-AFCEFCF241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245803" y="3455604"/>
            <a:ext cx="628871" cy="5513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DDD21F-2242-5643-A4E6-D1554A0D07E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947814" y="2667571"/>
            <a:ext cx="628871" cy="5513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5EA6C11-2AF8-C84E-9D9F-5B099686E3B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072682" y="3193705"/>
            <a:ext cx="628871" cy="5513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8F95B5-F6DB-9D42-8A08-36B7B41960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5091" y="2001698"/>
            <a:ext cx="2159186" cy="1892886"/>
          </a:xfrm>
          <a:prstGeom prst="rect">
            <a:avLst/>
          </a:prstGeom>
        </p:spPr>
      </p:pic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5EE7F485-13FF-F048-A489-D8F016022C8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1" y="1030288"/>
            <a:ext cx="8372901" cy="374786"/>
          </a:xfrm>
        </p:spPr>
        <p:txBody>
          <a:bodyPr/>
          <a:lstStyle/>
          <a:p>
            <a:r>
              <a:rPr lang="en-US" dirty="0"/>
              <a:t>And other bad things…</a:t>
            </a:r>
          </a:p>
        </p:txBody>
      </p:sp>
    </p:spTree>
    <p:extLst>
      <p:ext uri="{BB962C8B-B14F-4D97-AF65-F5344CB8AC3E}">
        <p14:creationId xmlns:p14="http://schemas.microsoft.com/office/powerpoint/2010/main" val="353787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C312B-45F9-E64F-AD7A-E9EFB9E45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need?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C742E-3164-7649-A6AA-A666392D7C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Fast + precise (&gt;= 1GHz + ~10 </a:t>
            </a:r>
            <a:r>
              <a:rPr lang="en-US" sz="2800" dirty="0" err="1"/>
              <a:t>ps</a:t>
            </a:r>
            <a:r>
              <a:rPr lang="en-US" sz="2800" dirty="0"/>
              <a:t> jitter)</a:t>
            </a:r>
          </a:p>
          <a:p>
            <a:r>
              <a:rPr lang="en-US" sz="2800" dirty="0"/>
              <a:t>Rad hard</a:t>
            </a:r>
          </a:p>
          <a:p>
            <a:r>
              <a:rPr lang="en-US" sz="2800" dirty="0"/>
              <a:t>Mag field resistant (~3 T)</a:t>
            </a:r>
          </a:p>
          <a:p>
            <a:r>
              <a:rPr lang="en-US" sz="2800" dirty="0"/>
              <a:t>Not too cold (&gt; 4.2 K)</a:t>
            </a:r>
          </a:p>
          <a:p>
            <a:r>
              <a:rPr lang="en-US" sz="2800" dirty="0"/>
              <a:t>Small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756169-C5D3-2344-BBB2-61C9EE88AD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DB49FD-C92F-4444-A9E0-A93B3B298AF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09288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DC2195-B008-A847-A608-E445CC02D4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B95F39-65BE-7E4B-828D-B9AA9906E7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Devices utilizing superconducting nanowires biased close to critical currents</a:t>
            </a:r>
          </a:p>
          <a:p>
            <a:r>
              <a:rPr lang="en-US" dirty="0"/>
              <a:t>Excitation of quasi-electrons from a Cooper pair starts an avalanche process that turns the whole wire cross section normal</a:t>
            </a:r>
          </a:p>
          <a:p>
            <a:r>
              <a:rPr lang="en-US" dirty="0"/>
              <a:t>Transition is from a superconducting to fully normal, high resistance (&gt;1 MΩ) state</a:t>
            </a:r>
          </a:p>
          <a:p>
            <a:pPr lvl="1"/>
            <a:r>
              <a:rPr lang="en-US" dirty="0"/>
              <a:t>No squid current preamplification needed</a:t>
            </a:r>
          </a:p>
          <a:p>
            <a:r>
              <a:rPr lang="en-US" u="sng" dirty="0"/>
              <a:t>Currently the best timing and rate photo-detectors available</a:t>
            </a:r>
          </a:p>
          <a:p>
            <a:r>
              <a:rPr lang="en-US" dirty="0"/>
              <a:t>Can also do particles not really an explored field</a:t>
            </a:r>
          </a:p>
          <a:p>
            <a:pPr lvl="1"/>
            <a:r>
              <a:rPr lang="en-US" dirty="0"/>
              <a:t>Lack of interest (historically)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8C11725-683B-A144-8FE0-F34634B0B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photon superconducting nanowire detectors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1D4679-1C61-C446-9167-DD8585A3A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7388" y="1428723"/>
            <a:ext cx="4606612" cy="259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90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89716C5-42BA-B144-9CE6-A8A3878EBF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72" r="22930"/>
          <a:stretch/>
        </p:blipFill>
        <p:spPr>
          <a:xfrm>
            <a:off x="4883743" y="791438"/>
            <a:ext cx="1873672" cy="193347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11172F-BD36-5942-9AE0-921B61BE31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7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DF0CC6-7E21-7440-9F5A-936C45B5C9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Technological complications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1EA16-4D62-2741-AD38-18D154AD92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Rad hard?</a:t>
            </a:r>
          </a:p>
          <a:p>
            <a:pPr lvl="1"/>
            <a:r>
              <a:rPr lang="en-US" dirty="0"/>
              <a:t>Yes. </a:t>
            </a:r>
            <a:r>
              <a:rPr lang="en-US" dirty="0" err="1"/>
              <a:t>NbN</a:t>
            </a:r>
            <a:r>
              <a:rPr lang="en-US" dirty="0"/>
              <a:t>  is a crappy form of Zircalloy</a:t>
            </a:r>
          </a:p>
          <a:p>
            <a:r>
              <a:rPr lang="en-US" dirty="0"/>
              <a:t>Not too cold?</a:t>
            </a:r>
          </a:p>
          <a:p>
            <a:pPr lvl="1"/>
            <a:r>
              <a:rPr lang="en-US" dirty="0"/>
              <a:t>Yes (T</a:t>
            </a:r>
            <a:r>
              <a:rPr lang="en-US" baseline="-25000" dirty="0"/>
              <a:t>C</a:t>
            </a:r>
            <a:r>
              <a:rPr lang="en-US" dirty="0"/>
              <a:t> &gt; 8 K)</a:t>
            </a:r>
          </a:p>
          <a:p>
            <a:r>
              <a:rPr lang="en-US" dirty="0"/>
              <a:t>Can handle strong fields?</a:t>
            </a:r>
          </a:p>
          <a:p>
            <a:pPr lvl="1"/>
            <a:r>
              <a:rPr lang="en-US" dirty="0"/>
              <a:t>Yes, H</a:t>
            </a:r>
            <a:r>
              <a:rPr lang="en-US" baseline="-25000" dirty="0"/>
              <a:t>c2</a:t>
            </a:r>
            <a:r>
              <a:rPr lang="en-US" dirty="0"/>
              <a:t>(0) ~ 30 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3E399A-75D9-6844-9D11-F0F3B7335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Niobium Nitride as detector material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22730E-049F-344D-8DE5-DA89549BE7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00" t="11156" r="26100" b="11244"/>
          <a:stretch/>
        </p:blipFill>
        <p:spPr>
          <a:xfrm>
            <a:off x="4826116" y="2775111"/>
            <a:ext cx="1988925" cy="1828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A830DA-F3B1-0645-997C-306B38FBAD60}"/>
              </a:ext>
            </a:extLst>
          </p:cNvPr>
          <p:cNvSpPr txBox="1"/>
          <p:nvPr/>
        </p:nvSpPr>
        <p:spPr>
          <a:xfrm>
            <a:off x="6815041" y="1510995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 </a:t>
            </a:r>
            <a:r>
              <a:rPr lang="en-US" dirty="0" err="1"/>
              <a:t>δ</a:t>
            </a:r>
            <a:r>
              <a:rPr lang="en-US" dirty="0"/>
              <a:t>-cubic </a:t>
            </a:r>
            <a:r>
              <a:rPr lang="en-US" dirty="0" err="1"/>
              <a:t>NbN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1174C1-5C16-9542-9294-0268C9FAFDA6}"/>
              </a:ext>
            </a:extLst>
          </p:cNvPr>
          <p:cNvSpPr txBox="1"/>
          <p:nvPr/>
        </p:nvSpPr>
        <p:spPr>
          <a:xfrm>
            <a:off x="6757415" y="3619696"/>
            <a:ext cx="23054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Non-SC </a:t>
            </a:r>
            <a:r>
              <a:rPr lang="en-US" sz="1400" dirty="0" err="1"/>
              <a:t>δ</a:t>
            </a:r>
            <a:r>
              <a:rPr lang="en-US" sz="1400" dirty="0"/>
              <a:t>’-hexagonal </a:t>
            </a:r>
            <a:r>
              <a:rPr lang="en-US" sz="1400" dirty="0" err="1"/>
              <a:t>NbN</a:t>
            </a:r>
            <a:endParaRPr lang="en-US" sz="140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425E916-84F2-3F43-99BF-053DBA58E9E9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6385273" y="2973823"/>
            <a:ext cx="429768" cy="27788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3F512EE-B540-164B-ACB3-79A4DE44DB15}"/>
              </a:ext>
            </a:extLst>
          </p:cNvPr>
          <p:cNvSpPr txBox="1"/>
          <p:nvPr/>
        </p:nvSpPr>
        <p:spPr>
          <a:xfrm>
            <a:off x="6815041" y="2850712"/>
            <a:ext cx="16690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Thermodynamically stable</a:t>
            </a:r>
          </a:p>
        </p:txBody>
      </p:sp>
    </p:spTree>
    <p:extLst>
      <p:ext uri="{BB962C8B-B14F-4D97-AF65-F5344CB8AC3E}">
        <p14:creationId xmlns:p14="http://schemas.microsoft.com/office/powerpoint/2010/main" val="189646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89716C5-42BA-B144-9CE6-A8A3878EBF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72" r="22930"/>
          <a:stretch/>
        </p:blipFill>
        <p:spPr>
          <a:xfrm>
            <a:off x="4883743" y="791438"/>
            <a:ext cx="1873672" cy="193347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11172F-BD36-5942-9AE0-921B61BE31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7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DF0CC6-7E21-7440-9F5A-936C45B5C9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Technological complications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1EA16-4D62-2741-AD38-18D154AD92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Rad hard?</a:t>
            </a:r>
          </a:p>
          <a:p>
            <a:pPr lvl="1"/>
            <a:r>
              <a:rPr lang="en-US" dirty="0"/>
              <a:t>Yes. </a:t>
            </a:r>
            <a:r>
              <a:rPr lang="en-US" dirty="0" err="1"/>
              <a:t>NbN</a:t>
            </a:r>
            <a:r>
              <a:rPr lang="en-US" dirty="0"/>
              <a:t>  is a crappy form of Zircalloy</a:t>
            </a:r>
          </a:p>
          <a:p>
            <a:r>
              <a:rPr lang="en-US" dirty="0"/>
              <a:t>Not too cold?</a:t>
            </a:r>
          </a:p>
          <a:p>
            <a:pPr lvl="1"/>
            <a:r>
              <a:rPr lang="en-US" dirty="0"/>
              <a:t>Yes (T</a:t>
            </a:r>
            <a:r>
              <a:rPr lang="en-US" baseline="-25000" dirty="0"/>
              <a:t>C</a:t>
            </a:r>
            <a:r>
              <a:rPr lang="en-US" dirty="0"/>
              <a:t> &gt; 8 K)</a:t>
            </a:r>
          </a:p>
          <a:p>
            <a:r>
              <a:rPr lang="en-US" dirty="0"/>
              <a:t>Can handle strong fields?</a:t>
            </a:r>
          </a:p>
          <a:p>
            <a:pPr lvl="1"/>
            <a:r>
              <a:rPr lang="en-US" dirty="0"/>
              <a:t>Yes, H</a:t>
            </a:r>
            <a:r>
              <a:rPr lang="en-US" baseline="-25000" dirty="0"/>
              <a:t>c2</a:t>
            </a:r>
            <a:r>
              <a:rPr lang="en-US" dirty="0"/>
              <a:t>(0) ~ 30 T</a:t>
            </a:r>
          </a:p>
          <a:p>
            <a:pPr lvl="2"/>
            <a:r>
              <a:rPr lang="en-US" dirty="0"/>
              <a:t>Wait…What?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3E399A-75D9-6844-9D11-F0F3B7335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Niobium Nitride as detector material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22730E-049F-344D-8DE5-DA89549BE7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00" t="11156" r="26100" b="11244"/>
          <a:stretch/>
        </p:blipFill>
        <p:spPr>
          <a:xfrm>
            <a:off x="4826116" y="2775111"/>
            <a:ext cx="1988925" cy="1828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A830DA-F3B1-0645-997C-306B38FBAD60}"/>
              </a:ext>
            </a:extLst>
          </p:cNvPr>
          <p:cNvSpPr txBox="1"/>
          <p:nvPr/>
        </p:nvSpPr>
        <p:spPr>
          <a:xfrm>
            <a:off x="6815041" y="1510995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 </a:t>
            </a:r>
            <a:r>
              <a:rPr lang="en-US" dirty="0" err="1"/>
              <a:t>δ</a:t>
            </a:r>
            <a:r>
              <a:rPr lang="en-US" dirty="0"/>
              <a:t>-cubic </a:t>
            </a:r>
            <a:r>
              <a:rPr lang="en-US" dirty="0" err="1"/>
              <a:t>NbN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1174C1-5C16-9542-9294-0268C9FAFDA6}"/>
              </a:ext>
            </a:extLst>
          </p:cNvPr>
          <p:cNvSpPr txBox="1"/>
          <p:nvPr/>
        </p:nvSpPr>
        <p:spPr>
          <a:xfrm>
            <a:off x="6757415" y="3619696"/>
            <a:ext cx="23054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Non-SC </a:t>
            </a:r>
            <a:r>
              <a:rPr lang="en-US" sz="1400" dirty="0" err="1"/>
              <a:t>δ</a:t>
            </a:r>
            <a:r>
              <a:rPr lang="en-US" sz="1400" dirty="0"/>
              <a:t>’-hexagonal </a:t>
            </a:r>
            <a:r>
              <a:rPr lang="en-US" sz="1400" dirty="0" err="1"/>
              <a:t>NbN</a:t>
            </a:r>
            <a:endParaRPr lang="en-US" sz="140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425E916-84F2-3F43-99BF-053DBA58E9E9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6385273" y="2973823"/>
            <a:ext cx="429768" cy="27788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3F512EE-B540-164B-ACB3-79A4DE44DB15}"/>
              </a:ext>
            </a:extLst>
          </p:cNvPr>
          <p:cNvSpPr txBox="1"/>
          <p:nvPr/>
        </p:nvSpPr>
        <p:spPr>
          <a:xfrm>
            <a:off x="6815041" y="2850712"/>
            <a:ext cx="16690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Thermodynamically stable</a:t>
            </a:r>
          </a:p>
        </p:txBody>
      </p:sp>
    </p:spTree>
    <p:extLst>
      <p:ext uri="{BB962C8B-B14F-4D97-AF65-F5344CB8AC3E}">
        <p14:creationId xmlns:p14="http://schemas.microsoft.com/office/powerpoint/2010/main" val="41869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presentation_16x9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NL template 16x9" id="{D765EF37-007E-624C-B1AB-B4EC4324DE0F}" vid="{0B05A6DC-C38D-7240-885E-0C8C59BC7C6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presentation_16x9</Template>
  <TotalTime>620</TotalTime>
  <Words>917</Words>
  <Application>Microsoft Macintosh PowerPoint</Application>
  <PresentationFormat>On-screen Show (16:9)</PresentationFormat>
  <Paragraphs>167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Wingdings</vt:lpstr>
      <vt:lpstr>presentation_16x9</vt:lpstr>
      <vt:lpstr>Superconducting nanowire single photon detectors and their performance in strong magnetic fields</vt:lpstr>
      <vt:lpstr>But why magnetic fields?</vt:lpstr>
      <vt:lpstr>But why magnetic fields?</vt:lpstr>
      <vt:lpstr>Hostile conditions?</vt:lpstr>
      <vt:lpstr>But why magnetic fields?</vt:lpstr>
      <vt:lpstr>What do we need?</vt:lpstr>
      <vt:lpstr>single photon superconducting nanowire detectors</vt:lpstr>
      <vt:lpstr>Niobium Nitride as detector material</vt:lpstr>
      <vt:lpstr>Niobium Nitride as detector material</vt:lpstr>
      <vt:lpstr>How?</vt:lpstr>
      <vt:lpstr>How?</vt:lpstr>
      <vt:lpstr>Ion Beam Assisted Sputtering</vt:lpstr>
      <vt:lpstr>Ion beam assisted sputtering of NbN</vt:lpstr>
      <vt:lpstr>Ion beam assisted sputtering of NbN</vt:lpstr>
      <vt:lpstr>Superconducting nanowire detectors</vt:lpstr>
      <vt:lpstr>Superconducting nanowire detectors</vt:lpstr>
      <vt:lpstr>Superconducting nanowire detectors</vt:lpstr>
      <vt:lpstr>Superconducting nanowire detectors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Quantum Detectors for hostile conditions</dc:title>
  <dc:creator>Polakovic, Tomas</dc:creator>
  <cp:lastModifiedBy>Polakovic, Tomas</cp:lastModifiedBy>
  <cp:revision>55</cp:revision>
  <cp:lastPrinted>2015-09-08T15:35:42Z</cp:lastPrinted>
  <dcterms:created xsi:type="dcterms:W3CDTF">2019-10-14T14:47:58Z</dcterms:created>
  <dcterms:modified xsi:type="dcterms:W3CDTF">2019-12-10T14:52:33Z</dcterms:modified>
</cp:coreProperties>
</file>