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4" r:id="rId4"/>
    <p:sldId id="265" r:id="rId5"/>
    <p:sldId id="266" r:id="rId6"/>
    <p:sldId id="267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47"/>
  </p:normalViewPr>
  <p:slideViewPr>
    <p:cSldViewPr snapToGrid="0" snapToObjects="1">
      <p:cViewPr varScale="1">
        <p:scale>
          <a:sx n="142" d="100"/>
          <a:sy n="142" d="100"/>
        </p:scale>
        <p:origin x="14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3BD0E-A00C-AB4A-8AD8-BE908F143F0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8C85-EB5E-D14D-B0A0-8770C4E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2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EBC8-F2CA-E34F-8B44-B26031F7217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FECA-73CC-654E-B953-1685737B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2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EBC8-F2CA-E34F-8B44-B26031F7217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FECA-73CC-654E-B953-1685737B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1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EBC8-F2CA-E34F-8B44-B26031F7217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FECA-73CC-654E-B953-1685737B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EBC8-F2CA-E34F-8B44-B26031F7217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FECA-73CC-654E-B953-1685737B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EBC8-F2CA-E34F-8B44-B26031F7217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FECA-73CC-654E-B953-1685737B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EBC8-F2CA-E34F-8B44-B26031F7217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FECA-73CC-654E-B953-1685737B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3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EBC8-F2CA-E34F-8B44-B26031F7217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FECA-73CC-654E-B953-1685737B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8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EBC8-F2CA-E34F-8B44-B26031F7217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FECA-73CC-654E-B953-1685737B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EBC8-F2CA-E34F-8B44-B26031F7217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FECA-73CC-654E-B953-1685737B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EBC8-F2CA-E34F-8B44-B26031F7217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FECA-73CC-654E-B953-1685737B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8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EBC8-F2CA-E34F-8B44-B26031F7217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FECA-73CC-654E-B953-1685737B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EBC8-F2CA-E34F-8B44-B26031F7217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AFECA-73CC-654E-B953-1685737B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1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56548" y="3299086"/>
            <a:ext cx="5045278" cy="3444123"/>
            <a:chOff x="627982" y="569352"/>
            <a:chExt cx="8074239" cy="4670205"/>
          </a:xfrm>
        </p:grpSpPr>
        <p:grpSp>
          <p:nvGrpSpPr>
            <p:cNvPr id="12" name="Group 11"/>
            <p:cNvGrpSpPr/>
            <p:nvPr/>
          </p:nvGrpSpPr>
          <p:grpSpPr>
            <a:xfrm>
              <a:off x="987825" y="569352"/>
              <a:ext cx="4368384" cy="4160984"/>
              <a:chOff x="987825" y="569352"/>
              <a:chExt cx="4368384" cy="4160984"/>
            </a:xfrm>
          </p:grpSpPr>
          <p:pic>
            <p:nvPicPr>
              <p:cNvPr id="14" name="Picture 13" descr="BaF2ScintSpect.tif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88" b="18840"/>
              <a:stretch/>
            </p:blipFill>
            <p:spPr>
              <a:xfrm>
                <a:off x="1115533" y="569352"/>
                <a:ext cx="4240676" cy="3982949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987825" y="882058"/>
                <a:ext cx="4145339" cy="229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2877938" y="2542999"/>
                <a:ext cx="4145339" cy="229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-970177" y="2527354"/>
                <a:ext cx="4145339" cy="229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flipV="1">
                <a:off x="3573206" y="882058"/>
                <a:ext cx="1492069" cy="10084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 descr="PastedGraphic-2.pd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82" y="677018"/>
              <a:ext cx="8074239" cy="4562539"/>
            </a:xfrm>
            <a:prstGeom prst="rect">
              <a:avLst/>
            </a:prstGeom>
          </p:spPr>
        </p:pic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80064" y="625348"/>
            <a:ext cx="4406375" cy="2904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Detection of 220 nm (UV) fast component of BaF</a:t>
            </a:r>
            <a:r>
              <a:rPr lang="en-US" sz="2400" baseline="-25000" dirty="0"/>
              <a:t>2</a:t>
            </a:r>
            <a:r>
              <a:rPr lang="en-US" sz="2400" dirty="0"/>
              <a:t> scintillation</a:t>
            </a:r>
            <a:endParaRPr lang="en-US" sz="2400" dirty="0">
              <a:solidFill>
                <a:srgbClr val="008000"/>
              </a:solidFill>
            </a:endParaRPr>
          </a:p>
          <a:p>
            <a:pPr marL="342900" indent="-342900" algn="l">
              <a:buFont typeface="Wingdings" charset="2"/>
              <a:buChar char="§"/>
            </a:pPr>
            <a:r>
              <a:rPr lang="en-US" sz="2100" dirty="0">
                <a:solidFill>
                  <a:srgbClr val="008000"/>
                </a:solidFill>
              </a:rPr>
              <a:t>Nanoparticle type that absorbs 220 nm emission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US" sz="2100" dirty="0">
                <a:solidFill>
                  <a:srgbClr val="008000"/>
                </a:solidFill>
              </a:rPr>
              <a:t>Preferably little absorption &gt;250 nm (filtering and/or blocking of 300 nm component)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US" sz="2100" dirty="0">
                <a:solidFill>
                  <a:srgbClr val="008000"/>
                </a:solidFill>
              </a:rPr>
              <a:t>Large Stokes shift to visible wavelength range for detection</a:t>
            </a:r>
          </a:p>
          <a:p>
            <a:pPr marL="274320"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BaF2ScintSpect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"/>
          <a:stretch/>
        </p:blipFill>
        <p:spPr>
          <a:xfrm>
            <a:off x="4354487" y="605835"/>
            <a:ext cx="2411347" cy="19960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66769" y="2549482"/>
            <a:ext cx="1668922" cy="314815"/>
            <a:chOff x="1113114" y="5295410"/>
            <a:chExt cx="3511798" cy="58455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113114" y="5295410"/>
              <a:ext cx="1050404" cy="4399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174816" y="5295410"/>
              <a:ext cx="1995444" cy="439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rved Up Arrow 9"/>
            <p:cNvSpPr/>
            <p:nvPr/>
          </p:nvSpPr>
          <p:spPr>
            <a:xfrm>
              <a:off x="1614800" y="5409568"/>
              <a:ext cx="3010112" cy="470397"/>
            </a:xfrm>
            <a:prstGeom prst="curvedUp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Content Placeholder 3" descr="LaYOAbsEmPlot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r="3205" b="17845"/>
          <a:stretch/>
        </p:blipFill>
        <p:spPr>
          <a:xfrm>
            <a:off x="6593525" y="558742"/>
            <a:ext cx="2496817" cy="190987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0" name="Picture 19" descr="LaYONanoTest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r="26248" b="21291"/>
          <a:stretch/>
        </p:blipFill>
        <p:spPr>
          <a:xfrm>
            <a:off x="235092" y="3571901"/>
            <a:ext cx="3741782" cy="29037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91917" y="2879282"/>
            <a:ext cx="45126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Absorption, then Stokes shift over slow component</a:t>
            </a:r>
          </a:p>
          <a:p>
            <a:r>
              <a:rPr lang="en-US" sz="1600" b="1" i="1" dirty="0">
                <a:solidFill>
                  <a:srgbClr val="FF0000"/>
                </a:solidFill>
              </a:rPr>
              <a:t>-&gt; no sensitivity in this region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3938" y="625348"/>
            <a:ext cx="981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BaF2 </a:t>
            </a:r>
            <a:r>
              <a:rPr lang="en-US" sz="1600" b="1" dirty="0" err="1"/>
              <a:t>Xtal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85287" y="2361062"/>
            <a:ext cx="248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Nano candidate simulation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3166" y="3322787"/>
            <a:ext cx="196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Nano candidate data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7820" y="4477792"/>
            <a:ext cx="1314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Thin Samples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7820" y="5488838"/>
            <a:ext cx="1306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Thick Sample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29240" y="4692448"/>
            <a:ext cx="143791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Combined:</a:t>
            </a:r>
          </a:p>
          <a:p>
            <a:r>
              <a:rPr lang="en-US" sz="1600" b="1" dirty="0"/>
              <a:t>UV Absorption</a:t>
            </a:r>
          </a:p>
          <a:p>
            <a:r>
              <a:rPr lang="en-US" sz="1600" b="1" dirty="0"/>
              <a:t>Stokes shift</a:t>
            </a:r>
          </a:p>
          <a:p>
            <a:r>
              <a:rPr lang="en-US" sz="1600" b="1" dirty="0"/>
              <a:t>Vis Emission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334" y="80048"/>
            <a:ext cx="816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Nanoparticle-enhanced readout for crystal </a:t>
            </a:r>
            <a:r>
              <a:rPr lang="en-US" sz="2800" dirty="0" err="1"/>
              <a:t>calorimetry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35092" y="6457747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S.R. Magill  Argonne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342585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96" y="533400"/>
            <a:ext cx="8662304" cy="990600"/>
          </a:xfrm>
        </p:spPr>
        <p:txBody>
          <a:bodyPr>
            <a:normAutofit/>
          </a:bodyPr>
          <a:lstStyle/>
          <a:p>
            <a:r>
              <a:rPr lang="en-US" dirty="0"/>
              <a:t>Nanoparticle Wavelength Shifting </a:t>
            </a: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278496" y="1524000"/>
            <a:ext cx="8408304" cy="88053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8000"/>
                </a:solidFill>
              </a:rPr>
              <a:t>Quantum Confinement changes material properties when particle size &lt; electron wavelength</a:t>
            </a:r>
          </a:p>
        </p:txBody>
      </p:sp>
      <p:pic>
        <p:nvPicPr>
          <p:cNvPr id="8" name="Content Placeholder 3" descr="KooleNanoFig2p7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r="11663" b="23960"/>
          <a:stretch/>
        </p:blipFill>
        <p:spPr bwMode="auto">
          <a:xfrm>
            <a:off x="278496" y="2438399"/>
            <a:ext cx="4455615" cy="402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78400" y="2438399"/>
            <a:ext cx="3691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E</a:t>
            </a:r>
            <a:r>
              <a:rPr lang="en-US" sz="2000" baseline="-25000" dirty="0" err="1">
                <a:solidFill>
                  <a:schemeClr val="accent2"/>
                </a:solidFill>
              </a:rPr>
              <a:t>g</a:t>
            </a:r>
            <a:r>
              <a:rPr lang="en-US" sz="2000" dirty="0">
                <a:solidFill>
                  <a:schemeClr val="accent2"/>
                </a:solidFill>
              </a:rPr>
              <a:t> increases with decreasing particle size -&gt; </a:t>
            </a:r>
            <a:r>
              <a:rPr lang="en-US" sz="2000" b="1" i="1" dirty="0">
                <a:solidFill>
                  <a:schemeClr val="accent2"/>
                </a:solidFill>
              </a:rPr>
              <a:t>UV photon absorption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1" y="3640666"/>
            <a:ext cx="34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Discrete energy levels form at the band-edges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4395" y="5778257"/>
            <a:ext cx="382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Emission wavelength decreases with decreasing size</a:t>
            </a:r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4334934" y="2946231"/>
            <a:ext cx="643466" cy="677502"/>
          </a:xfrm>
          <a:prstGeom prst="straightConnector1">
            <a:avLst/>
          </a:prstGeom>
          <a:ln w="381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64725" y="3979333"/>
            <a:ext cx="921677" cy="369219"/>
          </a:xfrm>
          <a:prstGeom prst="straightConnector1">
            <a:avLst/>
          </a:prstGeom>
          <a:ln w="381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334934" y="5283200"/>
            <a:ext cx="779462" cy="839718"/>
          </a:xfrm>
          <a:prstGeom prst="straightConnector1">
            <a:avLst/>
          </a:prstGeom>
          <a:ln w="381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A314-698B-B948-98E7-412BE8605CEB}" type="datetime1">
              <a:rPr lang="en-US" smtClean="0"/>
              <a:t>12/9/19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86402" y="4511151"/>
            <a:ext cx="3183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</a:rPr>
              <a:t>Stokes Shift </a:t>
            </a:r>
            <a:r>
              <a:rPr lang="en-US" sz="2000" dirty="0">
                <a:solidFill>
                  <a:schemeClr val="accent2"/>
                </a:solidFill>
              </a:rPr>
              <a:t>is difference between absorption and emission wavelength</a:t>
            </a:r>
          </a:p>
        </p:txBody>
      </p:sp>
    </p:spTree>
    <p:extLst>
      <p:ext uri="{BB962C8B-B14F-4D97-AF65-F5344CB8AC3E}">
        <p14:creationId xmlns:p14="http://schemas.microsoft.com/office/powerpoint/2010/main" val="14768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BaF2 Crystal Readout </a:t>
            </a:r>
            <a:r>
              <a:rPr lang="mr-IN" dirty="0"/>
              <a:t>–</a:t>
            </a:r>
            <a:r>
              <a:rPr lang="en-US" dirty="0"/>
              <a:t> Mu2e Upgrade</a:t>
            </a:r>
          </a:p>
        </p:txBody>
      </p:sp>
      <p:pic>
        <p:nvPicPr>
          <p:cNvPr id="4" name="Picture 3" descr="BaF2ScintSpect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"/>
          <a:stretch/>
        </p:blipFill>
        <p:spPr>
          <a:xfrm>
            <a:off x="53501" y="1376009"/>
            <a:ext cx="4993173" cy="4064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8576" y="2434429"/>
            <a:ext cx="4405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Fast components (195, 224 nm)</a:t>
            </a:r>
          </a:p>
          <a:p>
            <a:pPr marL="800100" lvl="1" indent="-342900">
              <a:buFontTx/>
              <a:buChar char="-"/>
            </a:pPr>
            <a:r>
              <a:rPr lang="en-US" sz="2000" b="1" dirty="0">
                <a:solidFill>
                  <a:srgbClr val="008000"/>
                </a:solidFill>
              </a:rPr>
              <a:t>Decay time ~1 ns</a:t>
            </a:r>
          </a:p>
          <a:p>
            <a:pPr lvl="1"/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Slow component (250 -&gt; 400 nm)</a:t>
            </a:r>
          </a:p>
          <a:p>
            <a:pPr marL="800100" lvl="1" indent="-34290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Decay time ~650 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13114" y="5295410"/>
            <a:ext cx="3511798" cy="584555"/>
            <a:chOff x="1113114" y="5295410"/>
            <a:chExt cx="3511798" cy="58455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113114" y="5295410"/>
              <a:ext cx="1050404" cy="4399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174816" y="5295410"/>
              <a:ext cx="1995444" cy="439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rved Up Arrow 11"/>
            <p:cNvSpPr/>
            <p:nvPr/>
          </p:nvSpPr>
          <p:spPr>
            <a:xfrm>
              <a:off x="1614800" y="5409568"/>
              <a:ext cx="3010112" cy="470397"/>
            </a:xfrm>
            <a:prstGeom prst="curvedUp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5950252"/>
            <a:ext cx="8546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Absorption, then Stokes shift over slow component to sensor</a:t>
            </a:r>
          </a:p>
          <a:p>
            <a:r>
              <a:rPr lang="en-US" sz="2400" dirty="0">
                <a:solidFill>
                  <a:srgbClr val="008000"/>
                </a:solidFill>
              </a:rPr>
              <a:t>		</a:t>
            </a:r>
            <a:r>
              <a:rPr lang="en-US" sz="2400" i="1" dirty="0">
                <a:solidFill>
                  <a:srgbClr val="FF0000"/>
                </a:solidFill>
              </a:rPr>
              <a:t>no sensitivity for slow component!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CC49-7EB5-1744-9659-43F4AA55C04B}" type="datetime1">
              <a:rPr lang="en-US" smtClean="0"/>
              <a:t>12/9/19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72667" y="4809067"/>
            <a:ext cx="2608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SiPM</a:t>
            </a:r>
            <a:r>
              <a:rPr lang="en-US" sz="2000" dirty="0"/>
              <a:t> peak sensitivity</a:t>
            </a:r>
          </a:p>
          <a:p>
            <a:r>
              <a:rPr lang="en-US" sz="2000" dirty="0"/>
              <a:t>(425 nm)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24912" y="4690533"/>
            <a:ext cx="912288" cy="3386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33400"/>
            <a:ext cx="8458200" cy="9906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Absorption/emission of candidate nanoparticle</a:t>
            </a:r>
          </a:p>
        </p:txBody>
      </p:sp>
      <p:pic>
        <p:nvPicPr>
          <p:cNvPr id="5" name="Content Placeholder 3" descr="LaYOAbsEmPlo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r="3205" b="17845"/>
          <a:stretch/>
        </p:blipFill>
        <p:spPr>
          <a:xfrm>
            <a:off x="241300" y="1524000"/>
            <a:ext cx="5980355" cy="4893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21654" y="1891931"/>
            <a:ext cx="29049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Absorption:</a:t>
            </a:r>
          </a:p>
          <a:p>
            <a:r>
              <a:rPr lang="en-US" sz="2000" b="1" i="1" dirty="0">
                <a:solidFill>
                  <a:srgbClr val="008000"/>
                </a:solidFill>
              </a:rPr>
              <a:t>strong &lt; 250 nm</a:t>
            </a:r>
          </a:p>
          <a:p>
            <a:r>
              <a:rPr lang="en-US" sz="2000" b="1" i="1" dirty="0">
                <a:solidFill>
                  <a:srgbClr val="008000"/>
                </a:solidFill>
              </a:rPr>
              <a:t>weak &gt; 250 nm 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0000FF"/>
                </a:solidFill>
              </a:rPr>
              <a:t>Emission:</a:t>
            </a:r>
          </a:p>
          <a:p>
            <a:r>
              <a:rPr lang="en-US" sz="2000" b="1" i="1" dirty="0">
                <a:solidFill>
                  <a:srgbClr val="008000"/>
                </a:solidFill>
              </a:rPr>
              <a:t>300 nm &lt; </a:t>
            </a:r>
            <a:r>
              <a:rPr lang="en-US" sz="2000" b="1" i="1" dirty="0" err="1">
                <a:solidFill>
                  <a:srgbClr val="008000"/>
                </a:solidFill>
              </a:rPr>
              <a:t>λ</a:t>
            </a:r>
            <a:r>
              <a:rPr lang="en-US" sz="2000" b="1" i="1" dirty="0">
                <a:solidFill>
                  <a:srgbClr val="008000"/>
                </a:solidFill>
              </a:rPr>
              <a:t> &lt; 600 nm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>
                <a:solidFill>
                  <a:srgbClr val="008000"/>
                </a:solidFill>
              </a:rPr>
              <a:t>Stokes Shift:</a:t>
            </a:r>
          </a:p>
          <a:p>
            <a:r>
              <a:rPr lang="en-US" sz="2000" b="1" dirty="0">
                <a:solidFill>
                  <a:srgbClr val="008000"/>
                </a:solidFill>
              </a:rPr>
              <a:t>~200 nm peak-to-peak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95FF-7E37-034D-B86E-B6045E4F7A3E}" type="datetime1">
              <a:rPr lang="en-US" smtClean="0"/>
              <a:t>12/9/19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5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75733" y="789294"/>
            <a:ext cx="8111068" cy="4721522"/>
            <a:chOff x="627982" y="569352"/>
            <a:chExt cx="8074239" cy="4670205"/>
          </a:xfrm>
        </p:grpSpPr>
        <p:grpSp>
          <p:nvGrpSpPr>
            <p:cNvPr id="25" name="Group 24"/>
            <p:cNvGrpSpPr/>
            <p:nvPr/>
          </p:nvGrpSpPr>
          <p:grpSpPr>
            <a:xfrm>
              <a:off x="987825" y="569352"/>
              <a:ext cx="4368384" cy="4160984"/>
              <a:chOff x="987825" y="569352"/>
              <a:chExt cx="4368384" cy="4160984"/>
            </a:xfrm>
          </p:grpSpPr>
          <p:pic>
            <p:nvPicPr>
              <p:cNvPr id="27" name="Picture 26" descr="BaF2ScintSpect.tif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88" b="18840"/>
              <a:stretch/>
            </p:blipFill>
            <p:spPr>
              <a:xfrm>
                <a:off x="1115533" y="569352"/>
                <a:ext cx="4240676" cy="3982949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987825" y="882058"/>
                <a:ext cx="4145339" cy="229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5400000">
                <a:off x="2877938" y="2542999"/>
                <a:ext cx="4145339" cy="229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-970177" y="2527354"/>
                <a:ext cx="4145339" cy="229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3573206" y="882058"/>
                <a:ext cx="1492069" cy="10084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6" name="Picture 25" descr="PastedGraphic-2.pd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82" y="677018"/>
              <a:ext cx="8074239" cy="456253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166172" y="6124137"/>
            <a:ext cx="6927028" cy="646331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Overlap of slow component and nanoparticle emission:</a:t>
            </a:r>
          </a:p>
          <a:p>
            <a:r>
              <a:rPr lang="en-US" dirty="0">
                <a:solidFill>
                  <a:srgbClr val="0000FF"/>
                </a:solidFill>
              </a:rPr>
              <a:t>1) wave-shift to longer wavelength, or 2) resin coating on the </a:t>
            </a:r>
            <a:r>
              <a:rPr lang="en-US" dirty="0" err="1">
                <a:solidFill>
                  <a:srgbClr val="0000FF"/>
                </a:solidFill>
              </a:rPr>
              <a:t>SiPM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791413" y="4419601"/>
            <a:ext cx="492720" cy="1704536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313" y="5348374"/>
            <a:ext cx="3680100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224 nm emission of BaF2</a:t>
            </a:r>
          </a:p>
          <a:p>
            <a:r>
              <a:rPr lang="en-US" b="1" dirty="0"/>
              <a:t>absorption peak of nanoparticle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1571" y="5243995"/>
            <a:ext cx="2622429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Little absorption for wavelengths &gt;250 nm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802884" y="4419600"/>
            <a:ext cx="1987383" cy="82439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D057-DBFD-DF4B-8009-703D89C7A131}" type="datetime1">
              <a:rPr lang="en-US" smtClean="0"/>
              <a:t>12/9/19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1979" y="450220"/>
            <a:ext cx="85773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Candidate nanoparticle for BaF2 Readout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08654" y="4893653"/>
            <a:ext cx="223342" cy="45472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0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Tests of selected nanoparticles</a:t>
            </a:r>
          </a:p>
        </p:txBody>
      </p:sp>
      <p:pic>
        <p:nvPicPr>
          <p:cNvPr id="4" name="Picture 3" descr="LaYONanoTest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r="26248" b="21291"/>
          <a:stretch/>
        </p:blipFill>
        <p:spPr>
          <a:xfrm>
            <a:off x="-1" y="2205269"/>
            <a:ext cx="5346085" cy="4591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085" y="2311248"/>
            <a:ext cx="379791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660066"/>
                </a:solidFill>
              </a:rPr>
              <a:t>purple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it appears that passing through more nanoparticles helps </a:t>
            </a:r>
            <a:r>
              <a:rPr lang="mr-IN" dirty="0"/>
              <a:t>–</a:t>
            </a:r>
            <a:r>
              <a:rPr lang="en-US" dirty="0"/>
              <a:t> small reduction in the peak at 220 nm and a larger reduction in the signal &gt; 245 nm.  </a:t>
            </a:r>
          </a:p>
          <a:p>
            <a:endParaRPr lang="en-US" dirty="0"/>
          </a:p>
          <a:p>
            <a:r>
              <a:rPr lang="en-US" i="1" dirty="0">
                <a:solidFill>
                  <a:srgbClr val="008000"/>
                </a:solidFill>
              </a:rPr>
              <a:t>-&gt; determine the amount of nanoparticles in the grease by optimizing the 220/300 ratio for maximum rejection of light &gt;250 nm.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sz="2000" i="1" dirty="0">
                <a:solidFill>
                  <a:srgbClr val="008000"/>
                </a:solidFill>
              </a:rPr>
              <a:t>-&gt; Ratio of 220/300 for </a:t>
            </a:r>
            <a:r>
              <a:rPr lang="en-US" sz="2000" i="1" dirty="0">
                <a:solidFill>
                  <a:srgbClr val="660066"/>
                </a:solidFill>
              </a:rPr>
              <a:t>purple (thick) </a:t>
            </a:r>
            <a:r>
              <a:rPr lang="en-US" sz="2000" i="1" dirty="0">
                <a:solidFill>
                  <a:srgbClr val="008000"/>
                </a:solidFill>
              </a:rPr>
              <a:t>sample is ~2/1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024" y="1407745"/>
            <a:ext cx="8230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Tested a nanoparticle sample made at UTA by </a:t>
            </a:r>
            <a:r>
              <a:rPr lang="en-US" sz="2400" i="1" u="sng" dirty="0">
                <a:solidFill>
                  <a:srgbClr val="008000"/>
                </a:solidFill>
              </a:rPr>
              <a:t>mixing nanoparticles in UV-transparent grease (DOW-Corning)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5410-6E74-7643-8EA3-44BAA174D5D3}" type="datetime1">
              <a:rPr lang="en-US" smtClean="0"/>
              <a:t>12/9/19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00500" y="3771900"/>
            <a:ext cx="11625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366FF"/>
                </a:solidFill>
              </a:rPr>
              <a:t>Thin sample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6940" y="4457700"/>
            <a:ext cx="14223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Nano/grease++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2872" y="3004968"/>
            <a:ext cx="13175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Nano/grease+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8176" y="5359400"/>
            <a:ext cx="12422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0066"/>
                </a:solidFill>
              </a:rPr>
              <a:t>Thick sample</a:t>
            </a:r>
          </a:p>
        </p:txBody>
      </p:sp>
    </p:spTree>
    <p:extLst>
      <p:ext uri="{BB962C8B-B14F-4D97-AF65-F5344CB8AC3E}">
        <p14:creationId xmlns:p14="http://schemas.microsoft.com/office/powerpoint/2010/main" val="369363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940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Nanoparticle-enhanced Night Vision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4837" y="5284784"/>
            <a:ext cx="4205599" cy="1334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UTA LaF3:Ce nanoparticles in transparent polycarbonate (contacts)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</a:rPr>
              <a:t>Enhancement for 10% LaF3:Ce: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</a:rPr>
              <a:t>230 nm &lt; </a:t>
            </a:r>
            <a:r>
              <a:rPr lang="en-US" sz="1800" b="1" dirty="0" err="1">
                <a:solidFill>
                  <a:srgbClr val="008000"/>
                </a:solidFill>
              </a:rPr>
              <a:t>λ</a:t>
            </a:r>
            <a:r>
              <a:rPr lang="en-US" sz="1800" b="1" dirty="0">
                <a:solidFill>
                  <a:srgbClr val="008000"/>
                </a:solidFill>
              </a:rPr>
              <a:t> &lt; 390 nm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 descr="UVNightDeer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0"/>
          <a:stretch/>
        </p:blipFill>
        <p:spPr>
          <a:xfrm>
            <a:off x="4438954" y="1731245"/>
            <a:ext cx="4511101" cy="23028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741" y="1157891"/>
            <a:ext cx="401550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b="1" dirty="0" err="1">
                <a:solidFill>
                  <a:srgbClr val="000090"/>
                </a:solidFill>
              </a:rPr>
              <a:t>Science</a:t>
            </a:r>
            <a:r>
              <a:rPr lang="en-US" dirty="0" err="1">
                <a:solidFill>
                  <a:srgbClr val="800000"/>
                </a:solidFill>
              </a:rPr>
              <a:t>Daily</a:t>
            </a:r>
            <a:endParaRPr lang="en-US" dirty="0"/>
          </a:p>
          <a:p>
            <a:endParaRPr lang="en-US" sz="1000" b="1" dirty="0"/>
          </a:p>
          <a:p>
            <a:r>
              <a:rPr lang="en-US" sz="1600" b="1" dirty="0"/>
              <a:t>Bats Scan The Rainforest With UV-Eyes</a:t>
            </a:r>
            <a:endParaRPr lang="en-US" sz="800" b="1" dirty="0"/>
          </a:p>
          <a:p>
            <a:r>
              <a:rPr lang="en-US" sz="1200" dirty="0"/>
              <a:t>“Bats from Central and South America that live on nectar from flowers can see ultraviolet light (Nature, 9 October 2003).”</a:t>
            </a:r>
            <a:endParaRPr lang="en-US" sz="1000" dirty="0"/>
          </a:p>
          <a:p>
            <a:endParaRPr lang="en-US" sz="800" dirty="0"/>
          </a:p>
          <a:p>
            <a:r>
              <a:rPr lang="en-US" sz="1100" dirty="0"/>
              <a:t>“There is little light at night.  But compared to daylight, the </a:t>
            </a:r>
            <a:r>
              <a:rPr lang="en-US" sz="1100" dirty="0" err="1"/>
              <a:t>colour</a:t>
            </a:r>
            <a:r>
              <a:rPr lang="en-US" sz="1100" dirty="0"/>
              <a:t> spectrum is shifted towards short, UV-wavelengths.”</a:t>
            </a:r>
          </a:p>
          <a:p>
            <a:endParaRPr lang="en-US" sz="800" dirty="0"/>
          </a:p>
          <a:p>
            <a:r>
              <a:rPr lang="en-US" sz="1000" dirty="0"/>
              <a:t>“Interestingly, bats achieve an absorption efficiency in the UV bandwidth of nearly 50 percent of their photoreceptors major peak of absorbance (alpha-band).  </a:t>
            </a:r>
            <a:r>
              <a:rPr lang="en-US" sz="1000" i="1" dirty="0">
                <a:solidFill>
                  <a:srgbClr val="0000FF"/>
                </a:solidFill>
              </a:rPr>
              <a:t>This is nearly five times the value expected from in-vitro measurements of beta-band absorption in rhodopsin molecules.</a:t>
            </a:r>
            <a:r>
              <a:rPr lang="en-US" sz="1000" dirty="0"/>
              <a:t>  Whether this indicates a </a:t>
            </a:r>
            <a:r>
              <a:rPr lang="en-US" sz="1000" i="1" dirty="0">
                <a:solidFill>
                  <a:srgbClr val="0000FF"/>
                </a:solidFill>
              </a:rPr>
              <a:t>novel mechanism for light perception</a:t>
            </a:r>
            <a:r>
              <a:rPr lang="en-US" sz="1000" dirty="0"/>
              <a:t> in the bats eye that is still </a:t>
            </a:r>
            <a:r>
              <a:rPr lang="en-US" sz="1000" dirty="0" err="1"/>
              <a:t>unkown</a:t>
            </a:r>
            <a:r>
              <a:rPr lang="en-US" sz="1000" dirty="0"/>
              <a:t> for mammals remains open.”</a:t>
            </a:r>
          </a:p>
          <a:p>
            <a:r>
              <a:rPr lang="en-US" sz="1400" dirty="0">
                <a:solidFill>
                  <a:srgbClr val="008000"/>
                </a:solidFill>
              </a:rPr>
              <a:t>-&gt; High efficiency for UV absorption is a characteristic of quantum confinement in nanoparticles – </a:t>
            </a:r>
            <a:r>
              <a:rPr lang="en-US" sz="1400" i="1" dirty="0">
                <a:solidFill>
                  <a:srgbClr val="008000"/>
                </a:solidFill>
              </a:rPr>
              <a:t>Bat eye rods are coated with nanoparticles!?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79393" y="1270005"/>
            <a:ext cx="155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 . . and Deer</a:t>
            </a:r>
          </a:p>
        </p:txBody>
      </p:sp>
      <p:pic>
        <p:nvPicPr>
          <p:cNvPr id="13" name="Picture 12" descr="LaF3CeNightVision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52784" r="51378" b="3628"/>
          <a:stretch/>
        </p:blipFill>
        <p:spPr>
          <a:xfrm>
            <a:off x="4868644" y="4284789"/>
            <a:ext cx="4081411" cy="23341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3862205" y="4991525"/>
            <a:ext cx="177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Ratio N%/0% LaF3:Ce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1343" y="6536590"/>
            <a:ext cx="163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Wavelength (nm)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2970" y="4945334"/>
            <a:ext cx="194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 . . and now Us!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019176" y="6016757"/>
            <a:ext cx="868260" cy="10912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572</Words>
  <Application>Microsoft Macintosh PowerPoint</Application>
  <PresentationFormat>On-screen Show (4:3)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Mangal</vt:lpstr>
      <vt:lpstr>Wingdings</vt:lpstr>
      <vt:lpstr>Office Theme</vt:lpstr>
      <vt:lpstr>PowerPoint Presentation</vt:lpstr>
      <vt:lpstr>Nanoparticle Wavelength Shifting </vt:lpstr>
      <vt:lpstr>BaF2 Crystal Readout – Mu2e Upgrade</vt:lpstr>
      <vt:lpstr>Absorption/emission of candidate nanoparticle</vt:lpstr>
      <vt:lpstr>PowerPoint Presentation</vt:lpstr>
      <vt:lpstr>Tests of selected nanoparticles</vt:lpstr>
      <vt:lpstr>Nanoparticle-enhanced Night Vision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Magill</dc:creator>
  <cp:lastModifiedBy>Roger Rusack</cp:lastModifiedBy>
  <cp:revision>10</cp:revision>
  <dcterms:created xsi:type="dcterms:W3CDTF">2019-12-04T15:21:35Z</dcterms:created>
  <dcterms:modified xsi:type="dcterms:W3CDTF">2019-12-09T18:40:33Z</dcterms:modified>
</cp:coreProperties>
</file>