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notesMasterIdLst>
    <p:notesMasterId r:id="rId15"/>
  </p:notesMasterIdLst>
  <p:handoutMasterIdLst>
    <p:handoutMasterId r:id="rId16"/>
  </p:handoutMasterIdLst>
  <p:sldIdLst>
    <p:sldId id="256" r:id="rId2"/>
    <p:sldId id="257" r:id="rId3"/>
    <p:sldId id="258" r:id="rId4"/>
    <p:sldId id="260" r:id="rId5"/>
    <p:sldId id="263" r:id="rId6"/>
    <p:sldId id="261" r:id="rId7"/>
    <p:sldId id="262" r:id="rId8"/>
    <p:sldId id="265" r:id="rId9"/>
    <p:sldId id="259" r:id="rId10"/>
    <p:sldId id="268" r:id="rId11"/>
    <p:sldId id="266" r:id="rId12"/>
    <p:sldId id="267" r:id="rId13"/>
    <p:sldId id="269" r:id="rId14"/>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7F3D"/>
    <a:srgbClr val="20FF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672" autoAdjust="0"/>
    <p:restoredTop sz="86333" autoAdjust="0"/>
  </p:normalViewPr>
  <p:slideViewPr>
    <p:cSldViewPr snapToGrid="0" snapToObjects="1">
      <p:cViewPr varScale="1">
        <p:scale>
          <a:sx n="134" d="100"/>
          <a:sy n="134" d="100"/>
        </p:scale>
        <p:origin x="200" y="1016"/>
      </p:cViewPr>
      <p:guideLst>
        <p:guide orient="horz" pos="1800"/>
        <p:guide pos="2880"/>
      </p:guideLst>
    </p:cSldViewPr>
  </p:slideViewPr>
  <p:outlineViewPr>
    <p:cViewPr>
      <p:scale>
        <a:sx n="33" d="100"/>
        <a:sy n="33" d="100"/>
      </p:scale>
      <p:origin x="0" y="144"/>
    </p:cViewPr>
  </p:outlineViewPr>
  <p:notesTextViewPr>
    <p:cViewPr>
      <p:scale>
        <a:sx n="100" d="100"/>
        <a:sy n="100" d="100"/>
      </p:scale>
      <p:origin x="0" y="0"/>
    </p:cViewPr>
  </p:notesTextViewPr>
  <p:sorterViewPr>
    <p:cViewPr>
      <p:scale>
        <a:sx n="46" d="100"/>
        <a:sy n="4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E9C44F3-944F-314A-87A3-57506275F05D}" type="datetimeFigureOut">
              <a:rPr lang="en-US" smtClean="0"/>
              <a:pPr/>
              <a:t>12/8/19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7CDE255-5622-C044-9500-9C86B906B313}" type="slidenum">
              <a:rPr lang="en-US" smtClean="0"/>
              <a:pPr/>
              <a:t>‹#›</a:t>
            </a:fld>
            <a:endParaRPr lang="en-US"/>
          </a:p>
        </p:txBody>
      </p:sp>
    </p:spTree>
    <p:extLst>
      <p:ext uri="{BB962C8B-B14F-4D97-AF65-F5344CB8AC3E}">
        <p14:creationId xmlns:p14="http://schemas.microsoft.com/office/powerpoint/2010/main" val="320263755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765E18-8713-C74B-A04E-858ED6901C13}" type="datetimeFigureOut">
              <a:rPr lang="en-US" smtClean="0"/>
              <a:pPr/>
              <a:t>12/8/19</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CF2887-9433-F64C-AE38-D2533FF49F75}" type="slidenum">
              <a:rPr lang="en-US" smtClean="0"/>
              <a:pPr/>
              <a:t>‹#›</a:t>
            </a:fld>
            <a:endParaRPr lang="en-US"/>
          </a:p>
        </p:txBody>
      </p:sp>
    </p:spTree>
    <p:extLst>
      <p:ext uri="{BB962C8B-B14F-4D97-AF65-F5344CB8AC3E}">
        <p14:creationId xmlns:p14="http://schemas.microsoft.com/office/powerpoint/2010/main" val="160999791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60589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EDCFC5E-1DFB-6143-B684-149A82FEEBE6}" type="datetime1">
              <a:rPr lang="en-US" smtClean="0"/>
              <a:t>12/8/19</a:t>
            </a:fld>
            <a:endParaRPr lang="en-GB" dirty="0"/>
          </a:p>
        </p:txBody>
      </p:sp>
      <p:sp>
        <p:nvSpPr>
          <p:cNvPr id="5" name="Footer Placeholder 4"/>
          <p:cNvSpPr>
            <a:spLocks noGrp="1"/>
          </p:cNvSpPr>
          <p:nvPr>
            <p:ph type="ftr" sz="quarter" idx="11"/>
          </p:nvPr>
        </p:nvSpPr>
        <p:spPr>
          <a:xfrm>
            <a:off x="3307261" y="5311048"/>
            <a:ext cx="2627872" cy="304271"/>
          </a:xfrm>
        </p:spPr>
        <p:txBody>
          <a:bodyPr/>
          <a:lstStyle/>
          <a:p>
            <a:r>
              <a:rPr lang="en-GB"/>
              <a:t>Calorimetry BRN - CPAD 2019 Madison. </a:t>
            </a:r>
            <a:endParaRPr lang="en-GB" dirty="0"/>
          </a:p>
        </p:txBody>
      </p:sp>
      <p:sp>
        <p:nvSpPr>
          <p:cNvPr id="6" name="Slide Number Placeholder 5"/>
          <p:cNvSpPr>
            <a:spLocks noGrp="1"/>
          </p:cNvSpPr>
          <p:nvPr>
            <p:ph type="sldNum" sz="quarter" idx="12"/>
          </p:nvPr>
        </p:nvSpPr>
        <p:spPr/>
        <p:txBody>
          <a:bodyPr/>
          <a:lstStyle>
            <a:lvl1pPr>
              <a:defRPr sz="1200">
                <a:solidFill>
                  <a:schemeClr val="bg1">
                    <a:lumMod val="50000"/>
                  </a:schemeClr>
                </a:solidFill>
              </a:defRPr>
            </a:lvl1pPr>
          </a:lstStyle>
          <a:p>
            <a:fld id="{E9676D24-1C10-7F46-81DA-8C959901AACB}" type="slidenum">
              <a:rPr lang="en-GB" smtClean="0"/>
              <a:pPr/>
              <a:t>‹#›</a:t>
            </a:fld>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C0C51-258F-4A49-805D-B86AE1A71216}" type="datetime1">
              <a:rPr lang="en-US" smtClean="0"/>
              <a:t>12/8/19</a:t>
            </a:fld>
            <a:endParaRPr lang="en-GB"/>
          </a:p>
        </p:txBody>
      </p:sp>
      <p:sp>
        <p:nvSpPr>
          <p:cNvPr id="5" name="Footer Placeholder 4"/>
          <p:cNvSpPr>
            <a:spLocks noGrp="1"/>
          </p:cNvSpPr>
          <p:nvPr>
            <p:ph type="ftr" sz="quarter" idx="11"/>
          </p:nvPr>
        </p:nvSpPr>
        <p:spPr/>
        <p:txBody>
          <a:bodyPr/>
          <a:lstStyle/>
          <a:p>
            <a:r>
              <a:rPr lang="en-GB"/>
              <a:t>Calorimetry BRN - CPAD 2019 Madison. </a:t>
            </a:r>
          </a:p>
        </p:txBody>
      </p:sp>
      <p:sp>
        <p:nvSpPr>
          <p:cNvPr id="6" name="Slide Number Placeholder 5"/>
          <p:cNvSpPr>
            <a:spLocks noGrp="1"/>
          </p:cNvSpPr>
          <p:nvPr>
            <p:ph type="sldNum" sz="quarter" idx="12"/>
          </p:nvPr>
        </p:nvSpPr>
        <p:spPr/>
        <p:txBody>
          <a:bodyPr/>
          <a:lstStyle/>
          <a:p>
            <a:fld id="{E9676D24-1C10-7F46-81DA-8C959901AACB}"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p>
            <a:fld id="{B95F7DF6-A403-2641-8A38-AE7D4E0CAEB1}" type="datetime1">
              <a:rPr lang="en-US" smtClean="0"/>
              <a:t>12/8/19</a:t>
            </a:fld>
            <a:endParaRPr lang="en-GB"/>
          </a:p>
        </p:txBody>
      </p:sp>
      <p:sp>
        <p:nvSpPr>
          <p:cNvPr id="17" name="Footer Placeholder 16"/>
          <p:cNvSpPr>
            <a:spLocks noGrp="1"/>
          </p:cNvSpPr>
          <p:nvPr>
            <p:ph type="ftr" sz="quarter" idx="11"/>
          </p:nvPr>
        </p:nvSpPr>
        <p:spPr/>
        <p:txBody>
          <a:bodyPr/>
          <a:lstStyle/>
          <a:p>
            <a:r>
              <a:rPr lang="en-GB"/>
              <a:t>Calorimetry BRN - CPAD 2019 Madison. </a:t>
            </a:r>
          </a:p>
        </p:txBody>
      </p:sp>
      <p:sp>
        <p:nvSpPr>
          <p:cNvPr id="29" name="Slide Number Placeholder 28"/>
          <p:cNvSpPr>
            <a:spLocks noGrp="1"/>
          </p:cNvSpPr>
          <p:nvPr>
            <p:ph type="sldNum" sz="quarter" idx="12"/>
          </p:nvPr>
        </p:nvSpPr>
        <p:spPr/>
        <p:txBody>
          <a:bodyPr/>
          <a:lstStyle/>
          <a:p>
            <a:fld id="{E9676D24-1C10-7F46-81DA-8C959901AACB}" type="slidenum">
              <a:rPr lang="en-GB" smtClean="0"/>
              <a:pPr/>
              <a:t>‹#›</a:t>
            </a:fld>
            <a:endParaRPr lang="en-GB"/>
          </a:p>
        </p:txBody>
      </p:sp>
      <p:sp>
        <p:nvSpPr>
          <p:cNvPr id="8" name="Title 7"/>
          <p:cNvSpPr>
            <a:spLocks noGrp="1"/>
          </p:cNvSpPr>
          <p:nvPr>
            <p:ph type="ctrTitle"/>
          </p:nvPr>
        </p:nvSpPr>
        <p:spPr>
          <a:xfrm>
            <a:off x="1371600" y="3619501"/>
            <a:ext cx="7772400" cy="564029"/>
          </a:xfrm>
        </p:spPr>
        <p:txBody>
          <a:bodyPr/>
          <a:lstStyle>
            <a:lvl1pPr marR="9144" algn="l">
              <a:defRPr sz="4000" b="1" cap="all" spc="0" baseline="0">
                <a:effectLst>
                  <a:reflection blurRad="12700" stA="34000" endA="740" endPos="53000" dir="5400000" sy="-100000" algn="bl" rotWithShape="0"/>
                </a:effectLst>
              </a:defRPr>
            </a:lvl1pPr>
          </a:lstStyle>
          <a:p>
            <a:r>
              <a:rPr kumimoji="0" lang="en-US"/>
              <a:t>Click to edit Master title style</a:t>
            </a:r>
            <a:endParaRPr kumimoji="0" lang="en-US" dirty="0"/>
          </a:p>
        </p:txBody>
      </p:sp>
      <p:sp>
        <p:nvSpPr>
          <p:cNvPr id="9" name="Subtitle 8"/>
          <p:cNvSpPr>
            <a:spLocks noGrp="1"/>
          </p:cNvSpPr>
          <p:nvPr>
            <p:ph type="subTitle" idx="1"/>
          </p:nvPr>
        </p:nvSpPr>
        <p:spPr>
          <a:xfrm>
            <a:off x="1371600" y="2362200"/>
            <a:ext cx="7772400" cy="125730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endParaRPr kumimoji="0"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isposition personnalisée">
    <p:bg>
      <p:bgPr>
        <a:solidFill>
          <a:schemeClr val="bg1"/>
        </a:solidFill>
        <a:effectLst/>
      </p:bgPr>
    </p:bg>
    <p:spTree>
      <p:nvGrpSpPr>
        <p:cNvPr id="1" name=""/>
        <p:cNvGrpSpPr/>
        <p:nvPr/>
      </p:nvGrpSpPr>
      <p:grpSpPr>
        <a:xfrm>
          <a:off x="0" y="0"/>
          <a:ext cx="0" cy="0"/>
          <a:chOff x="0" y="0"/>
          <a:chExt cx="0" cy="0"/>
        </a:xfrm>
      </p:grpSpPr>
      <p:sp>
        <p:nvSpPr>
          <p:cNvPr id="11" name="Espace réservé du texte 10"/>
          <p:cNvSpPr>
            <a:spLocks noGrp="1"/>
          </p:cNvSpPr>
          <p:nvPr>
            <p:ph type="body" sz="quarter" idx="10"/>
          </p:nvPr>
        </p:nvSpPr>
        <p:spPr>
          <a:xfrm>
            <a:off x="628650" y="1148739"/>
            <a:ext cx="7966710" cy="4201746"/>
          </a:xfrm>
        </p:spPr>
        <p:txBody>
          <a:bodyPr>
            <a:normAutofit/>
          </a:bodyPr>
          <a:lstStyle>
            <a:lvl1pPr marL="128582" indent="-128582">
              <a:buFont typeface="Arial" panose="020B0604020202020204" pitchFamily="34" charset="0"/>
              <a:buChar char="•"/>
              <a:defRPr sz="2000" b="1" i="0">
                <a:latin typeface="Times New Roman" panose="02020603050405020304" pitchFamily="18" charset="0"/>
                <a:ea typeface="Verdana" charset="0"/>
                <a:cs typeface="Times New Roman" panose="02020603050405020304" pitchFamily="18" charset="0"/>
              </a:defRPr>
            </a:lvl1pPr>
          </a:lstStyle>
          <a:p>
            <a:pPr marL="128582" marR="0" lvl="0" indent="-128582" algn="l" defTabSz="514329" rtl="0" eaLnBrk="1" fontAlgn="auto" latinLnBrk="0" hangingPunct="1">
              <a:lnSpc>
                <a:spcPct val="90000"/>
              </a:lnSpc>
              <a:spcBef>
                <a:spcPts val="562"/>
              </a:spcBef>
              <a:spcAft>
                <a:spcPts val="0"/>
              </a:spcAft>
              <a:buClrTx/>
              <a:buSzTx/>
              <a:buFont typeface="Arial" panose="020B0604020202020204" pitchFamily="34" charset="0"/>
              <a:buNone/>
              <a:tabLst/>
              <a:defRPr/>
            </a:pPr>
            <a:r>
              <a:rPr lang="en-US" dirty="0"/>
              <a:t>Edit Master text styles</a:t>
            </a:r>
          </a:p>
        </p:txBody>
      </p:sp>
      <p:sp>
        <p:nvSpPr>
          <p:cNvPr id="3" name="ZoneTexte 2"/>
          <p:cNvSpPr txBox="1"/>
          <p:nvPr/>
        </p:nvSpPr>
        <p:spPr>
          <a:xfrm>
            <a:off x="8711295" y="5350486"/>
            <a:ext cx="408214" cy="184666"/>
          </a:xfrm>
          <a:prstGeom prst="rect">
            <a:avLst/>
          </a:prstGeom>
          <a:noFill/>
        </p:spPr>
        <p:txBody>
          <a:bodyPr wrap="square" rtlCol="0">
            <a:spAutoFit/>
          </a:bodyPr>
          <a:lstStyle/>
          <a:p>
            <a:pPr algn="ctr"/>
            <a:fld id="{6A7F335B-2479-CC4E-8105-4FD4AF2B92BA}" type="slidenum">
              <a:rPr lang="fr-FR" sz="600" b="0" i="0" smtClean="0">
                <a:solidFill>
                  <a:srgbClr val="28446F"/>
                </a:solidFill>
                <a:latin typeface="Verdana" charset="0"/>
                <a:ea typeface="Verdana" charset="0"/>
                <a:cs typeface="Verdana" charset="0"/>
              </a:rPr>
              <a:t>‹#›</a:t>
            </a:fld>
            <a:endParaRPr lang="fr-FR" sz="600" b="0" i="0" dirty="0">
              <a:solidFill>
                <a:srgbClr val="28446F"/>
              </a:solidFill>
              <a:latin typeface="Verdana" charset="0"/>
              <a:ea typeface="Verdana" charset="0"/>
              <a:cs typeface="Verdana" charset="0"/>
            </a:endParaRPr>
          </a:p>
        </p:txBody>
      </p:sp>
      <p:sp>
        <p:nvSpPr>
          <p:cNvPr id="10" name="Rectangle 9">
            <a:extLst>
              <a:ext uri="{FF2B5EF4-FFF2-40B4-BE49-F238E27FC236}">
                <a16:creationId xmlns:a16="http://schemas.microsoft.com/office/drawing/2014/main" id="{C6D1342B-FC5F-A44C-8067-1BE313389A3B}"/>
              </a:ext>
            </a:extLst>
          </p:cNvPr>
          <p:cNvSpPr/>
          <p:nvPr userDrawn="1"/>
        </p:nvSpPr>
        <p:spPr>
          <a:xfrm>
            <a:off x="0" y="5413380"/>
            <a:ext cx="9144000" cy="286380"/>
          </a:xfrm>
          <a:prstGeom prst="rect">
            <a:avLst/>
          </a:prstGeom>
          <a:gradFill>
            <a:gsLst>
              <a:gs pos="1000">
                <a:schemeClr val="bg1"/>
              </a:gs>
              <a:gs pos="50000">
                <a:srgbClr val="FFC000"/>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25" dirty="0"/>
          </a:p>
        </p:txBody>
      </p:sp>
      <p:sp>
        <p:nvSpPr>
          <p:cNvPr id="12" name="Date Placeholder 3">
            <a:extLst>
              <a:ext uri="{FF2B5EF4-FFF2-40B4-BE49-F238E27FC236}">
                <a16:creationId xmlns:a16="http://schemas.microsoft.com/office/drawing/2014/main" id="{3019DC08-2736-014F-8CE3-44EDC5B2B1F1}"/>
              </a:ext>
            </a:extLst>
          </p:cNvPr>
          <p:cNvSpPr>
            <a:spLocks noGrp="1"/>
          </p:cNvSpPr>
          <p:nvPr>
            <p:ph type="dt" sz="half" idx="11"/>
          </p:nvPr>
        </p:nvSpPr>
        <p:spPr>
          <a:xfrm>
            <a:off x="628650" y="5419716"/>
            <a:ext cx="2057400" cy="304271"/>
          </a:xfrm>
          <a:prstGeom prst="rect">
            <a:avLst/>
          </a:prstGeom>
        </p:spPr>
        <p:txBody>
          <a:bodyPr/>
          <a:lstStyle>
            <a:lvl1pPr>
              <a:defRPr sz="750">
                <a:latin typeface="Times New Roman" panose="02020603050405020304" pitchFamily="18" charset="0"/>
                <a:cs typeface="Times New Roman" panose="02020603050405020304" pitchFamily="18" charset="0"/>
              </a:defRPr>
            </a:lvl1pPr>
          </a:lstStyle>
          <a:p>
            <a:r>
              <a:rPr lang="fr-FR" dirty="0"/>
              <a:t>28/10/2019</a:t>
            </a:r>
          </a:p>
        </p:txBody>
      </p:sp>
      <p:sp>
        <p:nvSpPr>
          <p:cNvPr id="13" name="Footer Placeholder 4">
            <a:extLst>
              <a:ext uri="{FF2B5EF4-FFF2-40B4-BE49-F238E27FC236}">
                <a16:creationId xmlns:a16="http://schemas.microsoft.com/office/drawing/2014/main" id="{D9D3A5CF-271E-2642-9651-6177EF6A386D}"/>
              </a:ext>
            </a:extLst>
          </p:cNvPr>
          <p:cNvSpPr>
            <a:spLocks noGrp="1"/>
          </p:cNvSpPr>
          <p:nvPr>
            <p:ph type="ftr" sz="quarter" idx="12"/>
          </p:nvPr>
        </p:nvSpPr>
        <p:spPr>
          <a:xfrm>
            <a:off x="3028950" y="5419716"/>
            <a:ext cx="3086100" cy="304271"/>
          </a:xfrm>
          <a:prstGeom prst="rect">
            <a:avLst/>
          </a:prstGeom>
        </p:spPr>
        <p:txBody>
          <a:bodyPr/>
          <a:lstStyle>
            <a:lvl1pPr>
              <a:defRPr sz="750">
                <a:latin typeface="Times New Roman" panose="02020603050405020304" pitchFamily="18" charset="0"/>
                <a:cs typeface="Times New Roman" panose="02020603050405020304" pitchFamily="18" charset="0"/>
              </a:defRPr>
            </a:lvl1pPr>
          </a:lstStyle>
          <a:p>
            <a:pPr algn="ctr"/>
            <a:r>
              <a:rPr lang="fr-FR" dirty="0"/>
              <a:t>2019 NSS MIC, Manchester</a:t>
            </a:r>
          </a:p>
        </p:txBody>
      </p:sp>
      <p:sp>
        <p:nvSpPr>
          <p:cNvPr id="14" name="Slide Number Placeholder 5">
            <a:extLst>
              <a:ext uri="{FF2B5EF4-FFF2-40B4-BE49-F238E27FC236}">
                <a16:creationId xmlns:a16="http://schemas.microsoft.com/office/drawing/2014/main" id="{C7F9E390-E125-E442-AB19-842EFF04D8CD}"/>
              </a:ext>
            </a:extLst>
          </p:cNvPr>
          <p:cNvSpPr>
            <a:spLocks noGrp="1"/>
          </p:cNvSpPr>
          <p:nvPr>
            <p:ph type="sldNum" sz="quarter" idx="13"/>
          </p:nvPr>
        </p:nvSpPr>
        <p:spPr>
          <a:xfrm>
            <a:off x="6457950" y="5419716"/>
            <a:ext cx="2057400" cy="304271"/>
          </a:xfrm>
          <a:prstGeom prst="rect">
            <a:avLst/>
          </a:prstGeom>
        </p:spPr>
        <p:txBody>
          <a:bodyPr/>
          <a:lstStyle>
            <a:lvl1pPr algn="r">
              <a:defRPr/>
            </a:lvl1pPr>
          </a:lstStyle>
          <a:p>
            <a:fld id="{A7C427A6-BAF3-D244-836B-461935EB9A46}" type="slidenum">
              <a:rPr lang="fr-FR" smtClean="0"/>
              <a:pPr/>
              <a:t>‹#›</a:t>
            </a:fld>
            <a:endParaRPr lang="fr-FR" dirty="0"/>
          </a:p>
        </p:txBody>
      </p:sp>
      <p:sp>
        <p:nvSpPr>
          <p:cNvPr id="17" name="Rectangle 16">
            <a:extLst>
              <a:ext uri="{FF2B5EF4-FFF2-40B4-BE49-F238E27FC236}">
                <a16:creationId xmlns:a16="http://schemas.microsoft.com/office/drawing/2014/main" id="{095559AA-2396-5C47-BE3F-F0E5393DCDE6}"/>
              </a:ext>
            </a:extLst>
          </p:cNvPr>
          <p:cNvSpPr/>
          <p:nvPr userDrawn="1"/>
        </p:nvSpPr>
        <p:spPr>
          <a:xfrm>
            <a:off x="0" y="12162"/>
            <a:ext cx="9144000" cy="71653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125"/>
          </a:p>
        </p:txBody>
      </p:sp>
      <p:sp>
        <p:nvSpPr>
          <p:cNvPr id="18" name="Title Placeholder 1">
            <a:extLst>
              <a:ext uri="{FF2B5EF4-FFF2-40B4-BE49-F238E27FC236}">
                <a16:creationId xmlns:a16="http://schemas.microsoft.com/office/drawing/2014/main" id="{D488B8D1-1179-1342-BEFE-FB8BD54A17D1}"/>
              </a:ext>
            </a:extLst>
          </p:cNvPr>
          <p:cNvSpPr txBox="1">
            <a:spLocks/>
          </p:cNvSpPr>
          <p:nvPr userDrawn="1"/>
        </p:nvSpPr>
        <p:spPr>
          <a:xfrm>
            <a:off x="628650" y="22437"/>
            <a:ext cx="7886700" cy="906578"/>
          </a:xfrm>
          <a:prstGeom prst="rect">
            <a:avLst/>
          </a:prstGeom>
        </p:spPr>
        <p:txBody>
          <a:bodyPr vert="horz" lIns="57150" tIns="28575" rIns="57150" bIns="28575" rtlCol="0" anchor="ctr">
            <a:normAutofit/>
          </a:bodyPr>
          <a:lstStyle>
            <a:lvl1pPr algn="ctr" defTabSz="822960" rtl="0" eaLnBrk="1" latinLnBrk="0" hangingPunct="1">
              <a:lnSpc>
                <a:spcPct val="90000"/>
              </a:lnSpc>
              <a:spcBef>
                <a:spcPct val="0"/>
              </a:spcBef>
              <a:buNone/>
              <a:defRPr sz="3960" kern="1200">
                <a:solidFill>
                  <a:schemeClr val="tx1"/>
                </a:solidFill>
                <a:latin typeface="+mj-lt"/>
                <a:ea typeface="+mj-ea"/>
                <a:cs typeface="+mj-cs"/>
              </a:defRPr>
            </a:lvl1pPr>
          </a:lstStyle>
          <a:p>
            <a:endParaRPr lang="en-US" sz="2250" dirty="0">
              <a:latin typeface="Times New Roman" panose="02020603050405020304" pitchFamily="18" charset="0"/>
              <a:cs typeface="Times New Roman" panose="02020603050405020304" pitchFamily="18" charset="0"/>
            </a:endParaRPr>
          </a:p>
        </p:txBody>
      </p:sp>
      <p:sp>
        <p:nvSpPr>
          <p:cNvPr id="2" name="Titre 1"/>
          <p:cNvSpPr>
            <a:spLocks noGrp="1"/>
          </p:cNvSpPr>
          <p:nvPr>
            <p:ph type="title" hasCustomPrompt="1"/>
          </p:nvPr>
        </p:nvSpPr>
        <p:spPr>
          <a:xfrm>
            <a:off x="628650" y="16354"/>
            <a:ext cx="7886700" cy="912661"/>
          </a:xfrm>
        </p:spPr>
        <p:txBody>
          <a:bodyPr>
            <a:noAutofit/>
          </a:bodyPr>
          <a:lstStyle>
            <a:lvl1pPr algn="ctr">
              <a:defRPr sz="3000" b="0" i="0">
                <a:solidFill>
                  <a:srgbClr val="28446F"/>
                </a:solidFill>
                <a:latin typeface="Verdana" charset="0"/>
                <a:ea typeface="Verdana" charset="0"/>
                <a:cs typeface="Verdana" charset="0"/>
              </a:defRPr>
            </a:lvl1pPr>
          </a:lstStyle>
          <a:p>
            <a:r>
              <a:rPr lang="fr-FR" dirty="0"/>
              <a:t>Cliquez et modifiez le titre</a:t>
            </a:r>
          </a:p>
        </p:txBody>
      </p:sp>
      <p:pic>
        <p:nvPicPr>
          <p:cNvPr id="15" name="Picture 7" descr="CERNNormal">
            <a:extLst>
              <a:ext uri="{FF2B5EF4-FFF2-40B4-BE49-F238E27FC236}">
                <a16:creationId xmlns:a16="http://schemas.microsoft.com/office/drawing/2014/main" id="{EFCFD0D6-A52B-E44E-BA0C-3123E0709990}"/>
              </a:ext>
            </a:extLst>
          </p:cNvPr>
          <p:cNvPicPr>
            <a:picLocks noChangeAspect="1" noChangeArrowheads="1"/>
          </p:cNvPicPr>
          <p:nvPr userDrawn="1"/>
        </p:nvPicPr>
        <p:blipFill>
          <a:blip r:embed="rId2"/>
          <a:srcRect/>
          <a:stretch>
            <a:fillRect/>
          </a:stretch>
        </p:blipFill>
        <p:spPr bwMode="auto">
          <a:xfrm>
            <a:off x="0" y="0"/>
            <a:ext cx="844550" cy="703792"/>
          </a:xfrm>
          <a:prstGeom prst="rect">
            <a:avLst/>
          </a:prstGeom>
          <a:noFill/>
        </p:spPr>
      </p:pic>
      <p:pic>
        <p:nvPicPr>
          <p:cNvPr id="16" name="Picture 14">
            <a:extLst>
              <a:ext uri="{FF2B5EF4-FFF2-40B4-BE49-F238E27FC236}">
                <a16:creationId xmlns:a16="http://schemas.microsoft.com/office/drawing/2014/main" id="{0F1B11BF-B28E-E84D-AF78-D7D77A998813}"/>
              </a:ext>
            </a:extLst>
          </p:cNvPr>
          <p:cNvPicPr>
            <a:picLocks noChangeAspect="1" noChangeArrowheads="1"/>
          </p:cNvPicPr>
          <p:nvPr userDrawn="1"/>
        </p:nvPicPr>
        <p:blipFill>
          <a:blip r:embed="rId3"/>
          <a:srcRect/>
          <a:stretch>
            <a:fillRect/>
          </a:stretch>
        </p:blipFill>
        <p:spPr bwMode="auto">
          <a:xfrm>
            <a:off x="8390966" y="31130"/>
            <a:ext cx="757529" cy="673359"/>
          </a:xfrm>
          <a:prstGeom prst="rect">
            <a:avLst/>
          </a:prstGeom>
          <a:noFill/>
        </p:spPr>
      </p:pic>
    </p:spTree>
    <p:extLst>
      <p:ext uri="{BB962C8B-B14F-4D97-AF65-F5344CB8AC3E}">
        <p14:creationId xmlns:p14="http://schemas.microsoft.com/office/powerpoint/2010/main" val="3636921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DAE5D0-5005-FF4F-8C85-14116CB26C91}" type="datetime1">
              <a:rPr lang="en-US" smtClean="0"/>
              <a:t>12/8/19</a:t>
            </a:fld>
            <a:endParaRPr lang="en-GB"/>
          </a:p>
        </p:txBody>
      </p:sp>
      <p:sp>
        <p:nvSpPr>
          <p:cNvPr id="5" name="Footer Placeholder 4"/>
          <p:cNvSpPr>
            <a:spLocks noGrp="1"/>
          </p:cNvSpPr>
          <p:nvPr>
            <p:ph type="ftr" sz="quarter" idx="11"/>
          </p:nvPr>
        </p:nvSpPr>
        <p:spPr/>
        <p:txBody>
          <a:bodyPr/>
          <a:lstStyle/>
          <a:p>
            <a:r>
              <a:rPr lang="en-GB"/>
              <a:t>Calorimetry BRN - CPAD 2019 Madison. </a:t>
            </a:r>
          </a:p>
        </p:txBody>
      </p:sp>
      <p:sp>
        <p:nvSpPr>
          <p:cNvPr id="6" name="Slide Number Placeholder 5"/>
          <p:cNvSpPr>
            <a:spLocks noGrp="1"/>
          </p:cNvSpPr>
          <p:nvPr>
            <p:ph type="sldNum" sz="quarter" idx="12"/>
          </p:nvPr>
        </p:nvSpPr>
        <p:spPr/>
        <p:txBody>
          <a:bodyPr/>
          <a:lstStyle/>
          <a:p>
            <a:fld id="{E9676D24-1C10-7F46-81DA-8C959901AACB}"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DD0ED31-036A-DC42-8203-041401502FBF}" type="datetime1">
              <a:rPr lang="en-US" smtClean="0"/>
              <a:t>12/8/19</a:t>
            </a:fld>
            <a:endParaRPr lang="en-GB"/>
          </a:p>
        </p:txBody>
      </p:sp>
      <p:sp>
        <p:nvSpPr>
          <p:cNvPr id="6" name="Footer Placeholder 5"/>
          <p:cNvSpPr>
            <a:spLocks noGrp="1"/>
          </p:cNvSpPr>
          <p:nvPr>
            <p:ph type="ftr" sz="quarter" idx="11"/>
          </p:nvPr>
        </p:nvSpPr>
        <p:spPr/>
        <p:txBody>
          <a:bodyPr/>
          <a:lstStyle/>
          <a:p>
            <a:r>
              <a:rPr lang="en-GB"/>
              <a:t>Calorimetry BRN - CPAD 2019 Madison. </a:t>
            </a:r>
          </a:p>
        </p:txBody>
      </p:sp>
      <p:sp>
        <p:nvSpPr>
          <p:cNvPr id="7" name="Slide Number Placeholder 6"/>
          <p:cNvSpPr>
            <a:spLocks noGrp="1"/>
          </p:cNvSpPr>
          <p:nvPr>
            <p:ph type="sldNum" sz="quarter" idx="12"/>
          </p:nvPr>
        </p:nvSpPr>
        <p:spPr/>
        <p:txBody>
          <a:bodyPr/>
          <a:lstStyle/>
          <a:p>
            <a:fld id="{E9676D24-1C10-7F46-81DA-8C959901AACB}"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6CADC3-1B0E-5247-AA13-B7AAC9A73691}" type="datetime1">
              <a:rPr lang="en-US" smtClean="0"/>
              <a:t>12/8/19</a:t>
            </a:fld>
            <a:endParaRPr lang="en-GB"/>
          </a:p>
        </p:txBody>
      </p:sp>
      <p:sp>
        <p:nvSpPr>
          <p:cNvPr id="8" name="Footer Placeholder 7"/>
          <p:cNvSpPr>
            <a:spLocks noGrp="1"/>
          </p:cNvSpPr>
          <p:nvPr>
            <p:ph type="ftr" sz="quarter" idx="11"/>
          </p:nvPr>
        </p:nvSpPr>
        <p:spPr/>
        <p:txBody>
          <a:bodyPr/>
          <a:lstStyle/>
          <a:p>
            <a:r>
              <a:rPr lang="en-GB"/>
              <a:t>Calorimetry BRN - CPAD 2019 Madison. </a:t>
            </a:r>
          </a:p>
        </p:txBody>
      </p:sp>
      <p:sp>
        <p:nvSpPr>
          <p:cNvPr id="9" name="Slide Number Placeholder 8"/>
          <p:cNvSpPr>
            <a:spLocks noGrp="1"/>
          </p:cNvSpPr>
          <p:nvPr>
            <p:ph type="sldNum" sz="quarter" idx="12"/>
          </p:nvPr>
        </p:nvSpPr>
        <p:spPr/>
        <p:txBody>
          <a:bodyPr/>
          <a:lstStyle/>
          <a:p>
            <a:fld id="{E9676D24-1C10-7F46-81DA-8C959901AACB}" type="slidenum">
              <a:rPr lang="en-GB" smtClean="0"/>
              <a:pPr/>
              <a:t>‹#›</a:t>
            </a:fld>
            <a:endParaRPr lang="en-GB"/>
          </a:p>
        </p:txBody>
      </p:sp>
      <p:cxnSp>
        <p:nvCxnSpPr>
          <p:cNvPr id="10" name="Straight Connector 9"/>
          <p:cNvCxnSpPr/>
          <p:nvPr userDrawn="1"/>
        </p:nvCxnSpPr>
        <p:spPr>
          <a:xfrm flipV="1">
            <a:off x="0" y="635000"/>
            <a:ext cx="9174040" cy="1"/>
          </a:xfrm>
          <a:prstGeom prst="line">
            <a:avLst/>
          </a:prstGeom>
          <a:ln w="15875" cap="flat" cmpd="sng" algn="ctr">
            <a:solidFill>
              <a:srgbClr val="00009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277C2F1-7D0E-CF4E-A99F-AA3F15CC4507}" type="datetime1">
              <a:rPr lang="en-US" smtClean="0"/>
              <a:t>12/8/19</a:t>
            </a:fld>
            <a:endParaRPr lang="en-GB"/>
          </a:p>
        </p:txBody>
      </p:sp>
      <p:sp>
        <p:nvSpPr>
          <p:cNvPr id="4" name="Footer Placeholder 3"/>
          <p:cNvSpPr>
            <a:spLocks noGrp="1"/>
          </p:cNvSpPr>
          <p:nvPr>
            <p:ph type="ftr" sz="quarter" idx="11"/>
          </p:nvPr>
        </p:nvSpPr>
        <p:spPr/>
        <p:txBody>
          <a:bodyPr/>
          <a:lstStyle/>
          <a:p>
            <a:r>
              <a:rPr lang="en-GB"/>
              <a:t>Calorimetry BRN - CPAD 2019 Madison. </a:t>
            </a:r>
          </a:p>
        </p:txBody>
      </p:sp>
      <p:sp>
        <p:nvSpPr>
          <p:cNvPr id="5" name="Slide Number Placeholder 4"/>
          <p:cNvSpPr>
            <a:spLocks noGrp="1"/>
          </p:cNvSpPr>
          <p:nvPr>
            <p:ph type="sldNum" sz="quarter" idx="12"/>
          </p:nvPr>
        </p:nvSpPr>
        <p:spPr/>
        <p:txBody>
          <a:bodyPr/>
          <a:lstStyle/>
          <a:p>
            <a:fld id="{E9676D24-1C10-7F46-81DA-8C959901AACB}"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DE8AD7-2BBF-584F-85CF-B97E9D7CAF4A}" type="datetime1">
              <a:rPr lang="en-US" smtClean="0"/>
              <a:t>12/8/19</a:t>
            </a:fld>
            <a:endParaRPr lang="en-GB"/>
          </a:p>
        </p:txBody>
      </p:sp>
      <p:sp>
        <p:nvSpPr>
          <p:cNvPr id="3" name="Footer Placeholder 2"/>
          <p:cNvSpPr>
            <a:spLocks noGrp="1"/>
          </p:cNvSpPr>
          <p:nvPr>
            <p:ph type="ftr" sz="quarter" idx="11"/>
          </p:nvPr>
        </p:nvSpPr>
        <p:spPr/>
        <p:txBody>
          <a:bodyPr/>
          <a:lstStyle/>
          <a:p>
            <a:r>
              <a:rPr lang="en-GB"/>
              <a:t>Calorimetry BRN - CPAD 2019 Madison. </a:t>
            </a:r>
          </a:p>
        </p:txBody>
      </p:sp>
      <p:sp>
        <p:nvSpPr>
          <p:cNvPr id="4" name="Slide Number Placeholder 3"/>
          <p:cNvSpPr>
            <a:spLocks noGrp="1"/>
          </p:cNvSpPr>
          <p:nvPr>
            <p:ph type="sldNum" sz="quarter" idx="12"/>
          </p:nvPr>
        </p:nvSpPr>
        <p:spPr/>
        <p:txBody>
          <a:bodyPr/>
          <a:lstStyle/>
          <a:p>
            <a:fld id="{E9676D24-1C10-7F46-81DA-8C959901AACB}"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2B811FC-249B-3143-84F5-5A7B6D011A85}" type="datetime1">
              <a:rPr lang="en-US" smtClean="0"/>
              <a:t>12/8/19</a:t>
            </a:fld>
            <a:endParaRPr lang="en-GB"/>
          </a:p>
        </p:txBody>
      </p:sp>
      <p:sp>
        <p:nvSpPr>
          <p:cNvPr id="6" name="Footer Placeholder 5"/>
          <p:cNvSpPr>
            <a:spLocks noGrp="1"/>
          </p:cNvSpPr>
          <p:nvPr>
            <p:ph type="ftr" sz="quarter" idx="11"/>
          </p:nvPr>
        </p:nvSpPr>
        <p:spPr/>
        <p:txBody>
          <a:bodyPr/>
          <a:lstStyle/>
          <a:p>
            <a:r>
              <a:rPr lang="en-GB"/>
              <a:t>Calorimetry BRN - CPAD 2019 Madison. </a:t>
            </a:r>
          </a:p>
        </p:txBody>
      </p:sp>
      <p:sp>
        <p:nvSpPr>
          <p:cNvPr id="7" name="Slide Number Placeholder 6"/>
          <p:cNvSpPr>
            <a:spLocks noGrp="1"/>
          </p:cNvSpPr>
          <p:nvPr>
            <p:ph type="sldNum" sz="quarter" idx="12"/>
          </p:nvPr>
        </p:nvSpPr>
        <p:spPr/>
        <p:txBody>
          <a:bodyPr/>
          <a:lstStyle/>
          <a:p>
            <a:fld id="{E9676D24-1C10-7F46-81DA-8C959901AACB}"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4A76220-6CE0-1349-B6AB-38A98DD15B98}" type="datetime1">
              <a:rPr lang="en-US" smtClean="0"/>
              <a:t>12/8/19</a:t>
            </a:fld>
            <a:endParaRPr lang="en-GB" dirty="0"/>
          </a:p>
        </p:txBody>
      </p:sp>
      <p:sp>
        <p:nvSpPr>
          <p:cNvPr id="6" name="Footer Placeholder 5"/>
          <p:cNvSpPr>
            <a:spLocks noGrp="1"/>
          </p:cNvSpPr>
          <p:nvPr>
            <p:ph type="ftr" sz="quarter" idx="11"/>
          </p:nvPr>
        </p:nvSpPr>
        <p:spPr/>
        <p:txBody>
          <a:bodyPr/>
          <a:lstStyle/>
          <a:p>
            <a:r>
              <a:rPr lang="en-GB"/>
              <a:t>Calorimetry BRN - CPAD 2019 Madison. </a:t>
            </a:r>
            <a:endParaRPr lang="en-GB" dirty="0"/>
          </a:p>
        </p:txBody>
      </p:sp>
      <p:sp>
        <p:nvSpPr>
          <p:cNvPr id="7" name="Slide Number Placeholder 6"/>
          <p:cNvSpPr>
            <a:spLocks noGrp="1"/>
          </p:cNvSpPr>
          <p:nvPr>
            <p:ph type="sldNum" sz="quarter" idx="12"/>
          </p:nvPr>
        </p:nvSpPr>
        <p:spPr/>
        <p:txBody>
          <a:bodyPr/>
          <a:lstStyle/>
          <a:p>
            <a:fld id="{E9676D24-1C10-7F46-81DA-8C959901AACB}"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6B8867-2DDB-7F4B-9DAF-F4A7C0386715}" type="datetime1">
              <a:rPr lang="en-US" smtClean="0"/>
              <a:t>12/8/19</a:t>
            </a:fld>
            <a:endParaRPr lang="en-GB"/>
          </a:p>
        </p:txBody>
      </p:sp>
      <p:sp>
        <p:nvSpPr>
          <p:cNvPr id="5" name="Footer Placeholder 4"/>
          <p:cNvSpPr>
            <a:spLocks noGrp="1"/>
          </p:cNvSpPr>
          <p:nvPr>
            <p:ph type="ftr" sz="quarter" idx="11"/>
          </p:nvPr>
        </p:nvSpPr>
        <p:spPr/>
        <p:txBody>
          <a:bodyPr/>
          <a:lstStyle/>
          <a:p>
            <a:r>
              <a:rPr lang="en-GB"/>
              <a:t>Calorimetry BRN - CPAD 2019 Madison. </a:t>
            </a:r>
          </a:p>
        </p:txBody>
      </p:sp>
      <p:sp>
        <p:nvSpPr>
          <p:cNvPr id="6" name="Slide Number Placeholder 5"/>
          <p:cNvSpPr>
            <a:spLocks noGrp="1"/>
          </p:cNvSpPr>
          <p:nvPr>
            <p:ph type="sldNum" sz="quarter" idx="12"/>
          </p:nvPr>
        </p:nvSpPr>
        <p:spPr/>
        <p:txBody>
          <a:bodyPr/>
          <a:lstStyle/>
          <a:p>
            <a:fld id="{E9676D24-1C10-7F46-81DA-8C959901AACB}"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490"/>
            <a:ext cx="8229600" cy="417805"/>
          </a:xfrm>
          <a:prstGeom prst="rect">
            <a:avLst/>
          </a:prstGeom>
          <a:solidFill>
            <a:srgbClr val="002060"/>
          </a:solidFill>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623018"/>
            <a:ext cx="8229600" cy="467394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E55EBFA9-C3DB-D540-A92C-6D4C4A7C15CC}" type="datetime1">
              <a:rPr lang="en-US" smtClean="0"/>
              <a:t>12/8/19</a:t>
            </a:fld>
            <a:endParaRPr lang="en-GB" dirty="0"/>
          </a:p>
        </p:txBody>
      </p:sp>
      <p:sp>
        <p:nvSpPr>
          <p:cNvPr id="5" name="Footer Placeholder 4"/>
          <p:cNvSpPr>
            <a:spLocks noGrp="1"/>
          </p:cNvSpPr>
          <p:nvPr>
            <p:ph type="ftr" sz="quarter" idx="3"/>
          </p:nvPr>
        </p:nvSpPr>
        <p:spPr>
          <a:xfrm>
            <a:off x="3307261" y="5311048"/>
            <a:ext cx="3076606" cy="304271"/>
          </a:xfrm>
          <a:prstGeom prst="rect">
            <a:avLst/>
          </a:prstGeom>
        </p:spPr>
        <p:txBody>
          <a:bodyPr vert="horz" lIns="91440" tIns="45720" rIns="91440" bIns="45720" rtlCol="0" anchor="ctr"/>
          <a:lstStyle>
            <a:lvl1pPr algn="ctr">
              <a:defRPr sz="1200">
                <a:solidFill>
                  <a:schemeClr val="tx1">
                    <a:tint val="75000"/>
                  </a:schemeClr>
                </a:solidFill>
              </a:defRPr>
            </a:lvl1pPr>
            <a:lvl2pPr algn="l">
              <a:defRPr sz="1400">
                <a:solidFill>
                  <a:schemeClr val="tx1">
                    <a:lumMod val="50000"/>
                    <a:lumOff val="50000"/>
                  </a:schemeClr>
                </a:solidFill>
              </a:defRPr>
            </a:lvl2pPr>
          </a:lstStyle>
          <a:p>
            <a:r>
              <a:rPr lang="en-GB" dirty="0"/>
              <a:t>Calorimetry BRN - CPAD 2019 Madison. </a:t>
            </a:r>
          </a:p>
        </p:txBody>
      </p:sp>
      <p:sp>
        <p:nvSpPr>
          <p:cNvPr id="6" name="Slide Number Placeholder 5"/>
          <p:cNvSpPr>
            <a:spLocks noGrp="1"/>
          </p:cNvSpPr>
          <p:nvPr>
            <p:ph type="sldNum" sz="quarter" idx="4"/>
          </p:nvPr>
        </p:nvSpPr>
        <p:spPr>
          <a:xfrm>
            <a:off x="8142084" y="5410730"/>
            <a:ext cx="1001917" cy="304271"/>
          </a:xfrm>
          <a:prstGeom prst="rect">
            <a:avLst/>
          </a:prstGeom>
        </p:spPr>
        <p:txBody>
          <a:bodyPr vert="horz" lIns="91440" tIns="45720" rIns="91440" bIns="45720" rtlCol="0" anchor="ctr"/>
          <a:lstStyle>
            <a:lvl1pPr algn="r">
              <a:defRPr sz="1400">
                <a:solidFill>
                  <a:srgbClr val="002060"/>
                </a:solidFill>
              </a:defRPr>
            </a:lvl1pPr>
          </a:lstStyle>
          <a:p>
            <a:fld id="{E9676D24-1C10-7F46-81DA-8C959901AACB}" type="slidenum">
              <a:rPr lang="en-GB" smtClean="0"/>
              <a:pPr/>
              <a:t>‹#›</a:t>
            </a:fld>
            <a:endParaRPr lang="en-GB" dirty="0"/>
          </a:p>
        </p:txBody>
      </p:sp>
      <p:cxnSp>
        <p:nvCxnSpPr>
          <p:cNvPr id="11" name="Straight Connector 10"/>
          <p:cNvCxnSpPr/>
          <p:nvPr/>
        </p:nvCxnSpPr>
        <p:spPr>
          <a:xfrm>
            <a:off x="457200" y="5305302"/>
            <a:ext cx="8229600" cy="1323"/>
          </a:xfrm>
          <a:prstGeom prst="line">
            <a:avLst/>
          </a:prstGeom>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75" r:id="rId1"/>
    <p:sldLayoutId id="2147483674"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p:txStyles>
    <p:titleStyle>
      <a:lvl1pPr algn="l" defTabSz="457200" rtl="0" eaLnBrk="1" latinLnBrk="0" hangingPunct="1">
        <a:spcBef>
          <a:spcPct val="0"/>
        </a:spcBef>
        <a:buNone/>
        <a:defRPr kumimoji="0" lang="en-US" sz="3800" b="0" kern="1200" cap="none" spc="-150" baseline="0" dirty="0">
          <a:solidFill>
            <a:schemeClr val="bg1"/>
          </a:solidFill>
          <a:latin typeface="+mj-lt"/>
          <a:ea typeface="+mj-ea"/>
          <a:cs typeface="+mj-cs"/>
        </a:defRPr>
      </a:lvl1pPr>
    </p:titleStyle>
    <p:bodyStyle>
      <a:lvl1pPr marL="342900" indent="-342900" algn="l" defTabSz="457200" rtl="0" eaLnBrk="1" latinLnBrk="0" hangingPunct="1">
        <a:spcBef>
          <a:spcPct val="20000"/>
        </a:spcBef>
        <a:buFont typeface="Courier New"/>
        <a:buChar char="o"/>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008000"/>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mailto:flanni@bnl.gov" TargetMode="External"/><Relationship Id="rId2" Type="http://schemas.openxmlformats.org/officeDocument/2006/relationships/hyperlink" Target="mailto:rusack@umn.edu"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f"/><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jpg"/><Relationship Id="rId1" Type="http://schemas.openxmlformats.org/officeDocument/2006/relationships/slideLayout" Target="../slideLayouts/slideLayout5.xml"/><Relationship Id="rId5" Type="http://schemas.openxmlformats.org/officeDocument/2006/relationships/image" Target="../media/image11.tiff"/><Relationship Id="rId4" Type="http://schemas.openxmlformats.org/officeDocument/2006/relationships/image" Target="../media/image10.tiff"/></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16.png"/><Relationship Id="rId11" Type="http://schemas.openxmlformats.org/officeDocument/2006/relationships/image" Target="../media/image21.emf"/><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1BDB6-8A14-F241-AC14-2B2A3A5CF2F3}"/>
              </a:ext>
            </a:extLst>
          </p:cNvPr>
          <p:cNvSpPr>
            <a:spLocks noGrp="1"/>
          </p:cNvSpPr>
          <p:nvPr>
            <p:ph type="title"/>
          </p:nvPr>
        </p:nvSpPr>
        <p:spPr/>
        <p:txBody>
          <a:bodyPr>
            <a:normAutofit fontScale="90000"/>
          </a:bodyPr>
          <a:lstStyle/>
          <a:p>
            <a:r>
              <a:rPr lang="en-US" dirty="0"/>
              <a:t>Calorimeter BRN</a:t>
            </a:r>
          </a:p>
        </p:txBody>
      </p:sp>
      <p:sp>
        <p:nvSpPr>
          <p:cNvPr id="3" name="Text Placeholder 2">
            <a:extLst>
              <a:ext uri="{FF2B5EF4-FFF2-40B4-BE49-F238E27FC236}">
                <a16:creationId xmlns:a16="http://schemas.microsoft.com/office/drawing/2014/main" id="{16B7F263-B394-004A-BA4C-84A96D1B60B2}"/>
              </a:ext>
            </a:extLst>
          </p:cNvPr>
          <p:cNvSpPr>
            <a:spLocks noGrp="1"/>
          </p:cNvSpPr>
          <p:nvPr>
            <p:ph type="body" idx="1"/>
          </p:nvPr>
        </p:nvSpPr>
        <p:spPr/>
        <p:txBody>
          <a:bodyPr/>
          <a:lstStyle/>
          <a:p>
            <a:r>
              <a:rPr lang="en-US" dirty="0">
                <a:solidFill>
                  <a:srgbClr val="FFFF00"/>
                </a:solidFill>
              </a:rPr>
              <a:t>Roger </a:t>
            </a:r>
            <a:r>
              <a:rPr lang="en-US" dirty="0" err="1">
                <a:solidFill>
                  <a:srgbClr val="FFFF00"/>
                </a:solidFill>
              </a:rPr>
              <a:t>Rusack</a:t>
            </a:r>
            <a:r>
              <a:rPr lang="en-US" dirty="0">
                <a:solidFill>
                  <a:srgbClr val="FFFF00"/>
                </a:solidFill>
              </a:rPr>
              <a:t> – The University of Minnesota</a:t>
            </a:r>
          </a:p>
        </p:txBody>
      </p:sp>
      <p:sp>
        <p:nvSpPr>
          <p:cNvPr id="4" name="Date Placeholder 3">
            <a:extLst>
              <a:ext uri="{FF2B5EF4-FFF2-40B4-BE49-F238E27FC236}">
                <a16:creationId xmlns:a16="http://schemas.microsoft.com/office/drawing/2014/main" id="{F2FBE434-3254-944D-A5C3-EF5F4CA6A80E}"/>
              </a:ext>
            </a:extLst>
          </p:cNvPr>
          <p:cNvSpPr>
            <a:spLocks noGrp="1"/>
          </p:cNvSpPr>
          <p:nvPr>
            <p:ph type="dt" sz="half" idx="10"/>
          </p:nvPr>
        </p:nvSpPr>
        <p:spPr/>
        <p:txBody>
          <a:bodyPr/>
          <a:lstStyle/>
          <a:p>
            <a:fld id="{87B5DC83-59D6-4048-90C5-6385D34E6B03}" type="datetime1">
              <a:rPr lang="en-US" smtClean="0"/>
              <a:t>12/8/19</a:t>
            </a:fld>
            <a:endParaRPr lang="en-GB" dirty="0"/>
          </a:p>
        </p:txBody>
      </p:sp>
      <p:sp>
        <p:nvSpPr>
          <p:cNvPr id="5" name="Footer Placeholder 4">
            <a:extLst>
              <a:ext uri="{FF2B5EF4-FFF2-40B4-BE49-F238E27FC236}">
                <a16:creationId xmlns:a16="http://schemas.microsoft.com/office/drawing/2014/main" id="{79198CEE-385B-AD4B-BFBC-1E0C869393FD}"/>
              </a:ext>
            </a:extLst>
          </p:cNvPr>
          <p:cNvSpPr>
            <a:spLocks noGrp="1"/>
          </p:cNvSpPr>
          <p:nvPr>
            <p:ph type="ftr" sz="quarter" idx="11"/>
          </p:nvPr>
        </p:nvSpPr>
        <p:spPr/>
        <p:txBody>
          <a:bodyPr/>
          <a:lstStyle/>
          <a:p>
            <a:r>
              <a:rPr lang="en-GB"/>
              <a:t>Calorimetry BRN - CPAD 2019 Madison. </a:t>
            </a:r>
            <a:endParaRPr lang="en-GB" dirty="0"/>
          </a:p>
        </p:txBody>
      </p:sp>
      <p:sp>
        <p:nvSpPr>
          <p:cNvPr id="6" name="Slide Number Placeholder 5">
            <a:extLst>
              <a:ext uri="{FF2B5EF4-FFF2-40B4-BE49-F238E27FC236}">
                <a16:creationId xmlns:a16="http://schemas.microsoft.com/office/drawing/2014/main" id="{4427869E-2BF2-2E44-82F4-535D4E84E5A3}"/>
              </a:ext>
            </a:extLst>
          </p:cNvPr>
          <p:cNvSpPr>
            <a:spLocks noGrp="1"/>
          </p:cNvSpPr>
          <p:nvPr>
            <p:ph type="sldNum" sz="quarter" idx="12"/>
          </p:nvPr>
        </p:nvSpPr>
        <p:spPr/>
        <p:txBody>
          <a:bodyPr/>
          <a:lstStyle/>
          <a:p>
            <a:fld id="{E9676D24-1C10-7F46-81DA-8C959901AACB}" type="slidenum">
              <a:rPr lang="en-GB" smtClean="0"/>
              <a:pPr/>
              <a:t>1</a:t>
            </a:fld>
            <a:endParaRPr lang="en-GB"/>
          </a:p>
        </p:txBody>
      </p:sp>
    </p:spTree>
    <p:extLst>
      <p:ext uri="{BB962C8B-B14F-4D97-AF65-F5344CB8AC3E}">
        <p14:creationId xmlns:p14="http://schemas.microsoft.com/office/powerpoint/2010/main" val="41390257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CE37E7-30F9-F645-9397-B41FDB7BEB4F}"/>
              </a:ext>
            </a:extLst>
          </p:cNvPr>
          <p:cNvSpPr>
            <a:spLocks noGrp="1"/>
          </p:cNvSpPr>
          <p:nvPr>
            <p:ph type="title"/>
          </p:nvPr>
        </p:nvSpPr>
        <p:spPr>
          <a:xfrm>
            <a:off x="1285875" y="6147"/>
            <a:ext cx="6874247" cy="627659"/>
          </a:xfrm>
        </p:spPr>
        <p:txBody>
          <a:bodyPr/>
          <a:lstStyle/>
          <a:p>
            <a:r>
              <a:rPr lang="fr-FR" dirty="0" err="1">
                <a:solidFill>
                  <a:schemeClr val="bg1"/>
                </a:solidFill>
              </a:rPr>
              <a:t>Fast</a:t>
            </a:r>
            <a:r>
              <a:rPr lang="fr-FR" dirty="0">
                <a:solidFill>
                  <a:schemeClr val="bg1"/>
                </a:solidFill>
              </a:rPr>
              <a:t> Timing: </a:t>
            </a:r>
            <a:r>
              <a:rPr lang="fr-FR" dirty="0" err="1">
                <a:solidFill>
                  <a:schemeClr val="bg1"/>
                </a:solidFill>
              </a:rPr>
              <a:t>Metascintillators</a:t>
            </a:r>
            <a:endParaRPr lang="fr-FR" dirty="0">
              <a:solidFill>
                <a:schemeClr val="bg1"/>
              </a:solidFill>
            </a:endParaRPr>
          </a:p>
        </p:txBody>
      </p:sp>
      <p:sp>
        <p:nvSpPr>
          <p:cNvPr id="4" name="Date Placeholder 3">
            <a:extLst>
              <a:ext uri="{FF2B5EF4-FFF2-40B4-BE49-F238E27FC236}">
                <a16:creationId xmlns:a16="http://schemas.microsoft.com/office/drawing/2014/main" id="{6E38B6A1-2A08-C446-BBB1-B6E7705D2E3E}"/>
              </a:ext>
            </a:extLst>
          </p:cNvPr>
          <p:cNvSpPr>
            <a:spLocks noGrp="1"/>
          </p:cNvSpPr>
          <p:nvPr>
            <p:ph type="dt" sz="half" idx="11"/>
          </p:nvPr>
        </p:nvSpPr>
        <p:spPr>
          <a:xfrm>
            <a:off x="1285875" y="5473429"/>
            <a:ext cx="1714500" cy="228203"/>
          </a:xfrm>
          <a:prstGeom prst="rect">
            <a:avLst/>
          </a:prstGeom>
        </p:spPr>
        <p:txBody>
          <a:bodyPr/>
          <a:lstStyle>
            <a:lvl1pPr>
              <a:defRPr sz="750">
                <a:latin typeface="Times New Roman" panose="02020603050405020304" pitchFamily="18" charset="0"/>
                <a:cs typeface="Times New Roman" panose="02020603050405020304" pitchFamily="18" charset="0"/>
              </a:defRPr>
            </a:lvl1pPr>
          </a:lstStyle>
          <a:p>
            <a:r>
              <a:rPr lang="fr-FR" sz="1000" dirty="0"/>
              <a:t>20/11/2019</a:t>
            </a:r>
          </a:p>
        </p:txBody>
      </p:sp>
      <p:sp>
        <p:nvSpPr>
          <p:cNvPr id="5" name="Footer Placeholder 4">
            <a:extLst>
              <a:ext uri="{FF2B5EF4-FFF2-40B4-BE49-F238E27FC236}">
                <a16:creationId xmlns:a16="http://schemas.microsoft.com/office/drawing/2014/main" id="{9A17D0B3-4700-4543-B525-4666F0885DD0}"/>
              </a:ext>
            </a:extLst>
          </p:cNvPr>
          <p:cNvSpPr>
            <a:spLocks noGrp="1"/>
          </p:cNvSpPr>
          <p:nvPr>
            <p:ph type="ftr" sz="quarter" idx="12"/>
          </p:nvPr>
        </p:nvSpPr>
        <p:spPr>
          <a:xfrm>
            <a:off x="3286125" y="5464962"/>
            <a:ext cx="2571750" cy="228203"/>
          </a:xfrm>
          <a:prstGeom prst="rect">
            <a:avLst/>
          </a:prstGeom>
        </p:spPr>
        <p:txBody>
          <a:bodyPr/>
          <a:lstStyle>
            <a:lvl1pPr>
              <a:defRPr sz="750">
                <a:latin typeface="Times New Roman" panose="02020603050405020304" pitchFamily="18" charset="0"/>
                <a:cs typeface="Times New Roman" panose="02020603050405020304" pitchFamily="18" charset="0"/>
              </a:defRPr>
            </a:lvl1pPr>
          </a:lstStyle>
          <a:p>
            <a:pPr algn="ctr"/>
            <a:r>
              <a:rPr lang="fr-FR" sz="1000" dirty="0"/>
              <a:t>P. Lecoq, DOE BRN</a:t>
            </a:r>
          </a:p>
        </p:txBody>
      </p:sp>
      <p:sp>
        <p:nvSpPr>
          <p:cNvPr id="6" name="Slide Number Placeholder 5">
            <a:extLst>
              <a:ext uri="{FF2B5EF4-FFF2-40B4-BE49-F238E27FC236}">
                <a16:creationId xmlns:a16="http://schemas.microsoft.com/office/drawing/2014/main" id="{84B6BABF-9EB7-1844-9B05-852D4114977A}"/>
              </a:ext>
            </a:extLst>
          </p:cNvPr>
          <p:cNvSpPr>
            <a:spLocks noGrp="1"/>
          </p:cNvSpPr>
          <p:nvPr>
            <p:ph type="sldNum" sz="quarter" idx="13"/>
          </p:nvPr>
        </p:nvSpPr>
        <p:spPr>
          <a:xfrm>
            <a:off x="6666792" y="5464962"/>
            <a:ext cx="1714500" cy="228203"/>
          </a:xfrm>
          <a:prstGeom prst="rect">
            <a:avLst/>
          </a:prstGeom>
        </p:spPr>
        <p:txBody>
          <a:bodyPr/>
          <a:lstStyle>
            <a:lvl1pPr algn="r">
              <a:defRPr/>
            </a:lvl1pPr>
          </a:lstStyle>
          <a:p>
            <a:fld id="{A7C427A6-BAF3-D244-836B-461935EB9A46}" type="slidenum">
              <a:rPr lang="fr-FR" smtClean="0"/>
              <a:pPr/>
              <a:t>10</a:t>
            </a:fld>
            <a:endParaRPr lang="fr-FR" dirty="0"/>
          </a:p>
        </p:txBody>
      </p:sp>
      <p:grpSp>
        <p:nvGrpSpPr>
          <p:cNvPr id="7" name="Group 6">
            <a:extLst>
              <a:ext uri="{FF2B5EF4-FFF2-40B4-BE49-F238E27FC236}">
                <a16:creationId xmlns:a16="http://schemas.microsoft.com/office/drawing/2014/main" id="{D6C8FD53-0198-1445-87DE-47ED263AC53A}"/>
              </a:ext>
            </a:extLst>
          </p:cNvPr>
          <p:cNvGrpSpPr/>
          <p:nvPr/>
        </p:nvGrpSpPr>
        <p:grpSpPr>
          <a:xfrm>
            <a:off x="1676367" y="3654088"/>
            <a:ext cx="1903085" cy="1703970"/>
            <a:chOff x="2842839" y="3861048"/>
            <a:chExt cx="3574435" cy="2613055"/>
          </a:xfrm>
        </p:grpSpPr>
        <p:cxnSp>
          <p:nvCxnSpPr>
            <p:cNvPr id="8" name="Straight Arrow Connector 7">
              <a:extLst>
                <a:ext uri="{FF2B5EF4-FFF2-40B4-BE49-F238E27FC236}">
                  <a16:creationId xmlns:a16="http://schemas.microsoft.com/office/drawing/2014/main" id="{1902F85A-4270-934C-A05D-E29F3B2F178D}"/>
                </a:ext>
              </a:extLst>
            </p:cNvPr>
            <p:cNvCxnSpPr>
              <a:cxnSpLocks/>
              <a:endCxn id="10" idx="0"/>
            </p:cNvCxnSpPr>
            <p:nvPr/>
          </p:nvCxnSpPr>
          <p:spPr bwMode="auto">
            <a:xfrm>
              <a:off x="4572001" y="3861048"/>
              <a:ext cx="36004" cy="1512169"/>
            </a:xfrm>
            <a:prstGeom prst="straightConnector1">
              <a:avLst/>
            </a:prstGeom>
            <a:solidFill>
              <a:schemeClr val="accent1"/>
            </a:solidFill>
            <a:ln w="50800" cap="flat" cmpd="sng" algn="ctr">
              <a:solidFill>
                <a:schemeClr val="accent2"/>
              </a:solidFill>
              <a:prstDash val="solid"/>
              <a:round/>
              <a:headEnd type="none" w="med" len="med"/>
              <a:tailEnd type="triangle"/>
            </a:ln>
            <a:effectLst/>
          </p:spPr>
        </p:cxnSp>
        <p:grpSp>
          <p:nvGrpSpPr>
            <p:cNvPr id="9" name="Group 8">
              <a:extLst>
                <a:ext uri="{FF2B5EF4-FFF2-40B4-BE49-F238E27FC236}">
                  <a16:creationId xmlns:a16="http://schemas.microsoft.com/office/drawing/2014/main" id="{35EB279A-659E-4844-9BC5-0D91FC30E20A}"/>
                </a:ext>
              </a:extLst>
            </p:cNvPr>
            <p:cNvGrpSpPr/>
            <p:nvPr/>
          </p:nvGrpSpPr>
          <p:grpSpPr>
            <a:xfrm>
              <a:off x="2842839" y="5373216"/>
              <a:ext cx="3574435" cy="1100887"/>
              <a:chOff x="2842839" y="5229200"/>
              <a:chExt cx="3574435" cy="1100887"/>
            </a:xfrm>
          </p:grpSpPr>
          <p:sp>
            <p:nvSpPr>
              <p:cNvPr id="10" name="Oval 9">
                <a:extLst>
                  <a:ext uri="{FF2B5EF4-FFF2-40B4-BE49-F238E27FC236}">
                    <a16:creationId xmlns:a16="http://schemas.microsoft.com/office/drawing/2014/main" id="{4FEAE16C-688D-7045-A69A-0D2465206B7D}"/>
                  </a:ext>
                </a:extLst>
              </p:cNvPr>
              <p:cNvSpPr/>
              <p:nvPr/>
            </p:nvSpPr>
            <p:spPr bwMode="auto">
              <a:xfrm>
                <a:off x="2843808" y="5229200"/>
                <a:ext cx="3528392" cy="1100887"/>
              </a:xfrm>
              <a:prstGeom prst="ellipse">
                <a:avLst/>
              </a:prstGeom>
              <a:noFill/>
              <a:ln w="31750" cap="flat" cmpd="sng" algn="ctr">
                <a:solidFill>
                  <a:srgbClr val="FF0000"/>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algn="ctr" defTabSz="761970" eaLnBrk="0" fontAlgn="base" hangingPunct="0">
                  <a:spcBef>
                    <a:spcPct val="0"/>
                  </a:spcBef>
                  <a:spcAft>
                    <a:spcPct val="0"/>
                  </a:spcAft>
                </a:pPr>
                <a:endParaRPr lang="en-US" sz="2333">
                  <a:latin typeface="Arial" pitchFamily="-65" charset="0"/>
                </a:endParaRPr>
              </a:p>
            </p:txBody>
          </p:sp>
          <p:sp>
            <p:nvSpPr>
              <p:cNvPr id="11" name="TextBox 10">
                <a:extLst>
                  <a:ext uri="{FF2B5EF4-FFF2-40B4-BE49-F238E27FC236}">
                    <a16:creationId xmlns:a16="http://schemas.microsoft.com/office/drawing/2014/main" id="{0249DE9A-E58F-F34E-A342-2E35BC0E41E6}"/>
                  </a:ext>
                </a:extLst>
              </p:cNvPr>
              <p:cNvSpPr txBox="1"/>
              <p:nvPr/>
            </p:nvSpPr>
            <p:spPr>
              <a:xfrm>
                <a:off x="2842839" y="5438329"/>
                <a:ext cx="3574435" cy="653002"/>
              </a:xfrm>
              <a:prstGeom prst="rect">
                <a:avLst/>
              </a:prstGeom>
              <a:noFill/>
            </p:spPr>
            <p:txBody>
              <a:bodyPr wrap="none" rtlCol="0">
                <a:spAutoFit/>
              </a:bodyPr>
              <a:lstStyle/>
              <a:p>
                <a:pPr algn="ctr"/>
                <a:r>
                  <a:rPr lang="en-US" sz="1167" b="1" dirty="0">
                    <a:solidFill>
                      <a:srgbClr val="FF0000"/>
                    </a:solidFill>
                    <a:latin typeface="Times New Roman" panose="02020603050405020304" pitchFamily="18" charset="0"/>
                    <a:cs typeface="Times New Roman" panose="02020603050405020304" pitchFamily="18" charset="0"/>
                  </a:rPr>
                  <a:t>Light transport to </a:t>
                </a:r>
                <a:r>
                  <a:rPr lang="en-US" sz="1167" b="1" dirty="0" err="1">
                    <a:solidFill>
                      <a:srgbClr val="FF0000"/>
                    </a:solidFill>
                    <a:latin typeface="Times New Roman" panose="02020603050405020304" pitchFamily="18" charset="0"/>
                    <a:cs typeface="Times New Roman" panose="02020603050405020304" pitchFamily="18" charset="0"/>
                  </a:rPr>
                  <a:t>SiPM</a:t>
                </a:r>
                <a:endParaRPr lang="en-US" sz="1167" b="1" dirty="0">
                  <a:solidFill>
                    <a:srgbClr val="FF0000"/>
                  </a:solidFill>
                  <a:latin typeface="Times New Roman" panose="02020603050405020304" pitchFamily="18" charset="0"/>
                  <a:cs typeface="Times New Roman" panose="02020603050405020304" pitchFamily="18" charset="0"/>
                </a:endParaRPr>
              </a:p>
              <a:p>
                <a:pPr algn="ctr"/>
                <a:r>
                  <a:rPr lang="en-US" sz="1000" dirty="0">
                    <a:latin typeface="Times New Roman" panose="02020603050405020304" pitchFamily="18" charset="0"/>
                    <a:cs typeface="Times New Roman" panose="02020603050405020304" pitchFamily="18" charset="0"/>
                  </a:rPr>
                  <a:t>Photonic crystals, photonic fibers</a:t>
                </a:r>
              </a:p>
            </p:txBody>
          </p:sp>
        </p:grpSp>
      </p:grpSp>
      <p:pic>
        <p:nvPicPr>
          <p:cNvPr id="12" name="Picture 11">
            <a:extLst>
              <a:ext uri="{FF2B5EF4-FFF2-40B4-BE49-F238E27FC236}">
                <a16:creationId xmlns:a16="http://schemas.microsoft.com/office/drawing/2014/main" id="{922B8B58-D8C1-0143-AC12-5DB9646E3D6E}"/>
              </a:ext>
            </a:extLst>
          </p:cNvPr>
          <p:cNvPicPr>
            <a:picLocks noChangeAspect="1"/>
          </p:cNvPicPr>
          <p:nvPr/>
        </p:nvPicPr>
        <p:blipFill>
          <a:blip r:embed="rId2"/>
          <a:stretch>
            <a:fillRect/>
          </a:stretch>
        </p:blipFill>
        <p:spPr>
          <a:xfrm>
            <a:off x="1762447" y="2609155"/>
            <a:ext cx="1670735" cy="1479794"/>
          </a:xfrm>
          <a:prstGeom prst="rect">
            <a:avLst/>
          </a:prstGeom>
        </p:spPr>
      </p:pic>
      <p:grpSp>
        <p:nvGrpSpPr>
          <p:cNvPr id="13" name="Group 12">
            <a:extLst>
              <a:ext uri="{FF2B5EF4-FFF2-40B4-BE49-F238E27FC236}">
                <a16:creationId xmlns:a16="http://schemas.microsoft.com/office/drawing/2014/main" id="{C8E9A57C-B3E5-484D-ABB5-966CFD631BE5}"/>
              </a:ext>
            </a:extLst>
          </p:cNvPr>
          <p:cNvGrpSpPr/>
          <p:nvPr/>
        </p:nvGrpSpPr>
        <p:grpSpPr>
          <a:xfrm>
            <a:off x="2689175" y="1006055"/>
            <a:ext cx="1834156" cy="1634413"/>
            <a:chOff x="5134005" y="1196530"/>
            <a:chExt cx="3073964" cy="2041565"/>
          </a:xfrm>
        </p:grpSpPr>
        <p:grpSp>
          <p:nvGrpSpPr>
            <p:cNvPr id="14" name="Group 13">
              <a:extLst>
                <a:ext uri="{FF2B5EF4-FFF2-40B4-BE49-F238E27FC236}">
                  <a16:creationId xmlns:a16="http://schemas.microsoft.com/office/drawing/2014/main" id="{3DE96F2D-BC83-DA42-AE63-4A2F6C4D3016}"/>
                </a:ext>
              </a:extLst>
            </p:cNvPr>
            <p:cNvGrpSpPr/>
            <p:nvPr/>
          </p:nvGrpSpPr>
          <p:grpSpPr>
            <a:xfrm>
              <a:off x="5134005" y="1196530"/>
              <a:ext cx="3073964" cy="1139311"/>
              <a:chOff x="5134005" y="1196530"/>
              <a:chExt cx="3073964" cy="1139311"/>
            </a:xfrm>
          </p:grpSpPr>
          <p:sp>
            <p:nvSpPr>
              <p:cNvPr id="16" name="Oval 15">
                <a:extLst>
                  <a:ext uri="{FF2B5EF4-FFF2-40B4-BE49-F238E27FC236}">
                    <a16:creationId xmlns:a16="http://schemas.microsoft.com/office/drawing/2014/main" id="{EF13F897-30B3-3C48-9120-E9443B467AB9}"/>
                  </a:ext>
                </a:extLst>
              </p:cNvPr>
              <p:cNvSpPr/>
              <p:nvPr/>
            </p:nvSpPr>
            <p:spPr bwMode="auto">
              <a:xfrm>
                <a:off x="5210811" y="1196530"/>
                <a:ext cx="2952325" cy="1139311"/>
              </a:xfrm>
              <a:prstGeom prst="ellipse">
                <a:avLst/>
              </a:prstGeom>
              <a:noFill/>
              <a:ln w="31750" cap="flat" cmpd="sng" algn="ctr">
                <a:solidFill>
                  <a:srgbClr val="FF0000"/>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algn="ctr" defTabSz="761970" eaLnBrk="0" fontAlgn="base" hangingPunct="0">
                  <a:spcBef>
                    <a:spcPct val="0"/>
                  </a:spcBef>
                  <a:spcAft>
                    <a:spcPct val="0"/>
                  </a:spcAft>
                </a:pPr>
                <a:endParaRPr lang="en-US" sz="2333">
                  <a:latin typeface="Arial" pitchFamily="-65" charset="0"/>
                </a:endParaRPr>
              </a:p>
            </p:txBody>
          </p:sp>
          <p:sp>
            <p:nvSpPr>
              <p:cNvPr id="17" name="TextBox 16">
                <a:extLst>
                  <a:ext uri="{FF2B5EF4-FFF2-40B4-BE49-F238E27FC236}">
                    <a16:creationId xmlns:a16="http://schemas.microsoft.com/office/drawing/2014/main" id="{E4C0BA5C-3A73-5E4E-B4D4-E2DF6BC7CC18}"/>
                  </a:ext>
                </a:extLst>
              </p:cNvPr>
              <p:cNvSpPr txBox="1"/>
              <p:nvPr/>
            </p:nvSpPr>
            <p:spPr>
              <a:xfrm>
                <a:off x="5134005" y="1420087"/>
                <a:ext cx="3073964" cy="724123"/>
              </a:xfrm>
              <a:prstGeom prst="rect">
                <a:avLst/>
              </a:prstGeom>
              <a:noFill/>
            </p:spPr>
            <p:txBody>
              <a:bodyPr wrap="none" rtlCol="0">
                <a:spAutoFit/>
              </a:bodyPr>
              <a:lstStyle/>
              <a:p>
                <a:pPr algn="ctr"/>
                <a:r>
                  <a:rPr lang="en-US" sz="1167" b="1" dirty="0">
                    <a:solidFill>
                      <a:srgbClr val="FF0000"/>
                    </a:solidFill>
                    <a:latin typeface="Times New Roman" panose="02020603050405020304" pitchFamily="18" charset="0"/>
                    <a:cs typeface="Times New Roman" panose="02020603050405020304" pitchFamily="18" charset="0"/>
                  </a:rPr>
                  <a:t>Prompt emission</a:t>
                </a:r>
              </a:p>
              <a:p>
                <a:pPr algn="ctr"/>
                <a:r>
                  <a:rPr lang="en-US" sz="1000" dirty="0">
                    <a:latin typeface="Times New Roman" panose="02020603050405020304" pitchFamily="18" charset="0"/>
                    <a:cs typeface="Times New Roman" panose="02020603050405020304" pitchFamily="18" charset="0"/>
                  </a:rPr>
                  <a:t>Quantum confined (bi)-excitons</a:t>
                </a:r>
              </a:p>
              <a:p>
                <a:pPr algn="ctr"/>
                <a:r>
                  <a:rPr lang="en-US" sz="1000" dirty="0">
                    <a:latin typeface="Times New Roman" panose="02020603050405020304" pitchFamily="18" charset="0"/>
                    <a:cs typeface="Times New Roman" panose="02020603050405020304" pitchFamily="18" charset="0"/>
                  </a:rPr>
                  <a:t>in nanocrystals</a:t>
                </a:r>
              </a:p>
            </p:txBody>
          </p:sp>
        </p:grpSp>
        <p:cxnSp>
          <p:nvCxnSpPr>
            <p:cNvPr id="15" name="Straight Arrow Connector 14">
              <a:extLst>
                <a:ext uri="{FF2B5EF4-FFF2-40B4-BE49-F238E27FC236}">
                  <a16:creationId xmlns:a16="http://schemas.microsoft.com/office/drawing/2014/main" id="{BFA0EE4F-0463-A149-9190-70B603EA9B84}"/>
                </a:ext>
              </a:extLst>
            </p:cNvPr>
            <p:cNvCxnSpPr>
              <a:cxnSpLocks/>
            </p:cNvCxnSpPr>
            <p:nvPr/>
          </p:nvCxnSpPr>
          <p:spPr bwMode="auto">
            <a:xfrm flipV="1">
              <a:off x="5295375" y="2299647"/>
              <a:ext cx="1115532" cy="938448"/>
            </a:xfrm>
            <a:prstGeom prst="straightConnector1">
              <a:avLst/>
            </a:prstGeom>
            <a:solidFill>
              <a:schemeClr val="accent1"/>
            </a:solidFill>
            <a:ln w="50800" cap="flat" cmpd="sng" algn="ctr">
              <a:solidFill>
                <a:schemeClr val="accent2"/>
              </a:solidFill>
              <a:prstDash val="solid"/>
              <a:round/>
              <a:headEnd type="none" w="med" len="med"/>
              <a:tailEnd type="triangle"/>
            </a:ln>
            <a:effectLst/>
          </p:spPr>
        </p:cxnSp>
      </p:grpSp>
      <p:grpSp>
        <p:nvGrpSpPr>
          <p:cNvPr id="18" name="Group 17">
            <a:extLst>
              <a:ext uri="{FF2B5EF4-FFF2-40B4-BE49-F238E27FC236}">
                <a16:creationId xmlns:a16="http://schemas.microsoft.com/office/drawing/2014/main" id="{84287FE5-51EB-B347-AF57-7D12580A8F24}"/>
              </a:ext>
            </a:extLst>
          </p:cNvPr>
          <p:cNvGrpSpPr/>
          <p:nvPr/>
        </p:nvGrpSpPr>
        <p:grpSpPr>
          <a:xfrm>
            <a:off x="851690" y="1007974"/>
            <a:ext cx="1757068" cy="1648443"/>
            <a:chOff x="323528" y="1209569"/>
            <a:chExt cx="3024336" cy="2192289"/>
          </a:xfrm>
        </p:grpSpPr>
        <p:grpSp>
          <p:nvGrpSpPr>
            <p:cNvPr id="19" name="Group 18">
              <a:extLst>
                <a:ext uri="{FF2B5EF4-FFF2-40B4-BE49-F238E27FC236}">
                  <a16:creationId xmlns:a16="http://schemas.microsoft.com/office/drawing/2014/main" id="{B76F341F-6F6A-6447-A283-73C0E42A057F}"/>
                </a:ext>
              </a:extLst>
            </p:cNvPr>
            <p:cNvGrpSpPr/>
            <p:nvPr/>
          </p:nvGrpSpPr>
          <p:grpSpPr>
            <a:xfrm>
              <a:off x="323528" y="1209569"/>
              <a:ext cx="3024336" cy="1139311"/>
              <a:chOff x="323528" y="1209569"/>
              <a:chExt cx="3024336" cy="1139311"/>
            </a:xfrm>
          </p:grpSpPr>
          <p:sp>
            <p:nvSpPr>
              <p:cNvPr id="21" name="Oval 20">
                <a:extLst>
                  <a:ext uri="{FF2B5EF4-FFF2-40B4-BE49-F238E27FC236}">
                    <a16:creationId xmlns:a16="http://schemas.microsoft.com/office/drawing/2014/main" id="{D6B1EA0C-BD28-CE49-98C3-36E08ED11A43}"/>
                  </a:ext>
                </a:extLst>
              </p:cNvPr>
              <p:cNvSpPr/>
              <p:nvPr/>
            </p:nvSpPr>
            <p:spPr bwMode="auto">
              <a:xfrm>
                <a:off x="323528" y="1209569"/>
                <a:ext cx="3024336" cy="1139311"/>
              </a:xfrm>
              <a:prstGeom prst="ellipse">
                <a:avLst/>
              </a:prstGeom>
              <a:noFill/>
              <a:ln w="31750" cap="flat" cmpd="sng" algn="ctr">
                <a:solidFill>
                  <a:srgbClr val="FF0000"/>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algn="ctr" defTabSz="761970" eaLnBrk="0" fontAlgn="base" hangingPunct="0">
                  <a:spcBef>
                    <a:spcPct val="0"/>
                  </a:spcBef>
                  <a:spcAft>
                    <a:spcPct val="0"/>
                  </a:spcAft>
                </a:pPr>
                <a:endParaRPr lang="en-US" sz="2333">
                  <a:latin typeface="Arial" pitchFamily="-65" charset="0"/>
                </a:endParaRPr>
              </a:p>
            </p:txBody>
          </p:sp>
          <p:sp>
            <p:nvSpPr>
              <p:cNvPr id="22" name="TextBox 21">
                <a:extLst>
                  <a:ext uri="{FF2B5EF4-FFF2-40B4-BE49-F238E27FC236}">
                    <a16:creationId xmlns:a16="http://schemas.microsoft.com/office/drawing/2014/main" id="{B1215739-29B4-A542-AA51-66B5FC187A5F}"/>
                  </a:ext>
                </a:extLst>
              </p:cNvPr>
              <p:cNvSpPr txBox="1"/>
              <p:nvPr/>
            </p:nvSpPr>
            <p:spPr>
              <a:xfrm>
                <a:off x="602085" y="1452348"/>
                <a:ext cx="2494827" cy="770965"/>
              </a:xfrm>
              <a:prstGeom prst="rect">
                <a:avLst/>
              </a:prstGeom>
              <a:noFill/>
            </p:spPr>
            <p:txBody>
              <a:bodyPr wrap="none" rtlCol="0">
                <a:spAutoFit/>
              </a:bodyPr>
              <a:lstStyle/>
              <a:p>
                <a:pPr algn="ctr"/>
                <a:r>
                  <a:rPr lang="en-US" sz="1167" b="1" dirty="0">
                    <a:solidFill>
                      <a:srgbClr val="FF0000"/>
                    </a:solidFill>
                    <a:latin typeface="Times New Roman" panose="02020603050405020304" pitchFamily="18" charset="0"/>
                    <a:cs typeface="Times New Roman" panose="02020603050405020304" pitchFamily="18" charset="0"/>
                  </a:rPr>
                  <a:t>High </a:t>
                </a:r>
                <a:r>
                  <a:rPr lang="en-US" sz="1167" b="1" dirty="0" err="1">
                    <a:solidFill>
                      <a:srgbClr val="FF0000"/>
                    </a:solidFill>
                    <a:latin typeface="Times New Roman" panose="02020603050405020304" pitchFamily="18" charset="0"/>
                    <a:cs typeface="Times New Roman" panose="02020603050405020304" pitchFamily="18" charset="0"/>
                  </a:rPr>
                  <a:t>stoping</a:t>
                </a:r>
                <a:r>
                  <a:rPr lang="en-US" sz="1167" b="1" dirty="0">
                    <a:solidFill>
                      <a:srgbClr val="FF0000"/>
                    </a:solidFill>
                    <a:latin typeface="Times New Roman" panose="02020603050405020304" pitchFamily="18" charset="0"/>
                    <a:cs typeface="Times New Roman" panose="02020603050405020304" pitchFamily="18" charset="0"/>
                  </a:rPr>
                  <a:t> power</a:t>
                </a:r>
              </a:p>
              <a:p>
                <a:pPr algn="ctr"/>
                <a:r>
                  <a:rPr lang="en-US" sz="1000" dirty="0">
                    <a:latin typeface="Times New Roman" panose="02020603050405020304" pitchFamily="18" charset="0"/>
                    <a:cs typeface="Times New Roman" panose="02020603050405020304" pitchFamily="18" charset="0"/>
                  </a:rPr>
                  <a:t>L(Y,G)SO, (</a:t>
                </a:r>
                <a:r>
                  <a:rPr lang="en-US" sz="1000" dirty="0" err="1">
                    <a:latin typeface="Times New Roman" panose="02020603050405020304" pitchFamily="18" charset="0"/>
                    <a:cs typeface="Times New Roman" panose="02020603050405020304" pitchFamily="18" charset="0"/>
                  </a:rPr>
                  <a:t>La,Ce</a:t>
                </a:r>
                <a:r>
                  <a:rPr lang="en-US" sz="1000" dirty="0">
                    <a:latin typeface="Times New Roman" panose="02020603050405020304" pitchFamily="18" charset="0"/>
                    <a:cs typeface="Times New Roman" panose="02020603050405020304" pitchFamily="18" charset="0"/>
                  </a:rPr>
                  <a:t>)Br3, </a:t>
                </a:r>
              </a:p>
              <a:p>
                <a:pPr algn="ctr"/>
                <a:r>
                  <a:rPr lang="en-US" sz="1000" dirty="0">
                    <a:latin typeface="Times New Roman" panose="02020603050405020304" pitchFamily="18" charset="0"/>
                    <a:cs typeface="Times New Roman" panose="02020603050405020304" pitchFamily="18" charset="0"/>
                  </a:rPr>
                  <a:t>BGO, </a:t>
                </a:r>
                <a:r>
                  <a:rPr lang="en-US" sz="1000" dirty="0" err="1">
                    <a:latin typeface="Times New Roman" panose="02020603050405020304" pitchFamily="18" charset="0"/>
                    <a:cs typeface="Times New Roman" panose="02020603050405020304" pitchFamily="18" charset="0"/>
                  </a:rPr>
                  <a:t>CsI</a:t>
                </a:r>
                <a:endParaRPr lang="en-US" sz="1000" dirty="0">
                  <a:latin typeface="Times New Roman" panose="02020603050405020304" pitchFamily="18" charset="0"/>
                  <a:cs typeface="Times New Roman" panose="02020603050405020304" pitchFamily="18" charset="0"/>
                </a:endParaRPr>
              </a:p>
            </p:txBody>
          </p:sp>
        </p:grpSp>
        <p:cxnSp>
          <p:nvCxnSpPr>
            <p:cNvPr id="20" name="Straight Arrow Connector 19">
              <a:extLst>
                <a:ext uri="{FF2B5EF4-FFF2-40B4-BE49-F238E27FC236}">
                  <a16:creationId xmlns:a16="http://schemas.microsoft.com/office/drawing/2014/main" id="{5008DDC4-5679-524E-85E1-D02FE82FBDC9}"/>
                </a:ext>
              </a:extLst>
            </p:cNvPr>
            <p:cNvCxnSpPr>
              <a:cxnSpLocks/>
            </p:cNvCxnSpPr>
            <p:nvPr/>
          </p:nvCxnSpPr>
          <p:spPr bwMode="auto">
            <a:xfrm flipH="1" flipV="1">
              <a:off x="1989115" y="2348880"/>
              <a:ext cx="1045032" cy="1052978"/>
            </a:xfrm>
            <a:prstGeom prst="straightConnector1">
              <a:avLst/>
            </a:prstGeom>
            <a:solidFill>
              <a:schemeClr val="accent1"/>
            </a:solidFill>
            <a:ln w="50800" cap="flat" cmpd="sng" algn="ctr">
              <a:solidFill>
                <a:schemeClr val="accent2"/>
              </a:solidFill>
              <a:prstDash val="solid"/>
              <a:round/>
              <a:headEnd type="none" w="med" len="med"/>
              <a:tailEnd type="triangle"/>
            </a:ln>
            <a:effectLst/>
          </p:spPr>
        </p:cxnSp>
      </p:grpSp>
      <p:pic>
        <p:nvPicPr>
          <p:cNvPr id="38" name="Picture 37">
            <a:extLst>
              <a:ext uri="{FF2B5EF4-FFF2-40B4-BE49-F238E27FC236}">
                <a16:creationId xmlns:a16="http://schemas.microsoft.com/office/drawing/2014/main" id="{C59DBF84-5666-AE4E-8472-A99A132726A5}"/>
              </a:ext>
            </a:extLst>
          </p:cNvPr>
          <p:cNvPicPr>
            <a:picLocks noChangeAspect="1"/>
          </p:cNvPicPr>
          <p:nvPr/>
        </p:nvPicPr>
        <p:blipFill>
          <a:blip r:embed="rId3"/>
          <a:stretch>
            <a:fillRect/>
          </a:stretch>
        </p:blipFill>
        <p:spPr>
          <a:xfrm>
            <a:off x="4505232" y="949602"/>
            <a:ext cx="1812075" cy="1893433"/>
          </a:xfrm>
          <a:prstGeom prst="rect">
            <a:avLst/>
          </a:prstGeom>
        </p:spPr>
      </p:pic>
      <p:grpSp>
        <p:nvGrpSpPr>
          <p:cNvPr id="40" name="Group 39">
            <a:extLst>
              <a:ext uri="{FF2B5EF4-FFF2-40B4-BE49-F238E27FC236}">
                <a16:creationId xmlns:a16="http://schemas.microsoft.com/office/drawing/2014/main" id="{B03BCDA6-5A00-4843-AD78-EF2141B80D55}"/>
              </a:ext>
            </a:extLst>
          </p:cNvPr>
          <p:cNvGrpSpPr/>
          <p:nvPr/>
        </p:nvGrpSpPr>
        <p:grpSpPr>
          <a:xfrm>
            <a:off x="6294329" y="963776"/>
            <a:ext cx="2076728" cy="1878203"/>
            <a:chOff x="6638795" y="1156531"/>
            <a:chExt cx="2492074" cy="2253843"/>
          </a:xfrm>
        </p:grpSpPr>
        <p:pic>
          <p:nvPicPr>
            <p:cNvPr id="30" name="Picture 29">
              <a:extLst>
                <a:ext uri="{FF2B5EF4-FFF2-40B4-BE49-F238E27FC236}">
                  <a16:creationId xmlns:a16="http://schemas.microsoft.com/office/drawing/2014/main" id="{F4CF0953-BA6B-7F49-BF30-64DC1DA02AD4}"/>
                </a:ext>
              </a:extLst>
            </p:cNvPr>
            <p:cNvPicPr>
              <a:picLocks noChangeAspect="1"/>
            </p:cNvPicPr>
            <p:nvPr/>
          </p:nvPicPr>
          <p:blipFill>
            <a:blip r:embed="rId4"/>
            <a:stretch>
              <a:fillRect/>
            </a:stretch>
          </p:blipFill>
          <p:spPr>
            <a:xfrm>
              <a:off x="6638795" y="1546106"/>
              <a:ext cx="2492074" cy="1864268"/>
            </a:xfrm>
            <a:prstGeom prst="rect">
              <a:avLst/>
            </a:prstGeom>
          </p:spPr>
        </p:pic>
        <p:pic>
          <p:nvPicPr>
            <p:cNvPr id="39" name="Picture 38">
              <a:extLst>
                <a:ext uri="{FF2B5EF4-FFF2-40B4-BE49-F238E27FC236}">
                  <a16:creationId xmlns:a16="http://schemas.microsoft.com/office/drawing/2014/main" id="{1A8887D8-E26C-AE4F-8C1D-98C7C10B0FAE}"/>
                </a:ext>
              </a:extLst>
            </p:cNvPr>
            <p:cNvPicPr>
              <a:picLocks noChangeAspect="1"/>
            </p:cNvPicPr>
            <p:nvPr/>
          </p:nvPicPr>
          <p:blipFill>
            <a:blip r:embed="rId5"/>
            <a:stretch>
              <a:fillRect/>
            </a:stretch>
          </p:blipFill>
          <p:spPr>
            <a:xfrm>
              <a:off x="6651697" y="1156531"/>
              <a:ext cx="639394" cy="649707"/>
            </a:xfrm>
            <a:prstGeom prst="rect">
              <a:avLst/>
            </a:prstGeom>
          </p:spPr>
        </p:pic>
      </p:grpSp>
      <p:grpSp>
        <p:nvGrpSpPr>
          <p:cNvPr id="41" name="Group 40">
            <a:extLst>
              <a:ext uri="{FF2B5EF4-FFF2-40B4-BE49-F238E27FC236}">
                <a16:creationId xmlns:a16="http://schemas.microsoft.com/office/drawing/2014/main" id="{1A4858F4-6F8A-0A45-820F-9371912357A8}"/>
              </a:ext>
            </a:extLst>
          </p:cNvPr>
          <p:cNvGrpSpPr/>
          <p:nvPr/>
        </p:nvGrpSpPr>
        <p:grpSpPr>
          <a:xfrm>
            <a:off x="4067738" y="2841979"/>
            <a:ext cx="2131917" cy="1750083"/>
            <a:chOff x="1251589" y="1022038"/>
            <a:chExt cx="2841914" cy="2109813"/>
          </a:xfrm>
        </p:grpSpPr>
        <p:pic>
          <p:nvPicPr>
            <p:cNvPr id="42" name="Picture 41">
              <a:extLst>
                <a:ext uri="{FF2B5EF4-FFF2-40B4-BE49-F238E27FC236}">
                  <a16:creationId xmlns:a16="http://schemas.microsoft.com/office/drawing/2014/main" id="{3E268D13-A220-0E47-AF21-85862EDC2E41}"/>
                </a:ext>
              </a:extLst>
            </p:cNvPr>
            <p:cNvPicPr>
              <a:picLocks noChangeAspect="1"/>
            </p:cNvPicPr>
            <p:nvPr/>
          </p:nvPicPr>
          <p:blipFill>
            <a:blip r:embed="rId6"/>
            <a:stretch>
              <a:fillRect/>
            </a:stretch>
          </p:blipFill>
          <p:spPr>
            <a:xfrm>
              <a:off x="1251589" y="1022038"/>
              <a:ext cx="2841914" cy="2109813"/>
            </a:xfrm>
            <a:prstGeom prst="rect">
              <a:avLst/>
            </a:prstGeom>
          </p:spPr>
        </p:pic>
        <p:sp>
          <p:nvSpPr>
            <p:cNvPr id="43" name="ZoneTexte 35">
              <a:extLst>
                <a:ext uri="{FF2B5EF4-FFF2-40B4-BE49-F238E27FC236}">
                  <a16:creationId xmlns:a16="http://schemas.microsoft.com/office/drawing/2014/main" id="{E9153469-9A40-C54F-B6E6-98D0A47817BF}"/>
                </a:ext>
              </a:extLst>
            </p:cNvPr>
            <p:cNvSpPr txBox="1">
              <a:spLocks noChangeArrowheads="1"/>
            </p:cNvSpPr>
            <p:nvPr/>
          </p:nvSpPr>
          <p:spPr bwMode="auto">
            <a:xfrm>
              <a:off x="2706922" y="1839872"/>
              <a:ext cx="1150056" cy="482353"/>
            </a:xfrm>
            <a:prstGeom prst="rect">
              <a:avLst/>
            </a:prstGeom>
            <a:noFill/>
            <a:ln w="9525">
              <a:noFill/>
              <a:miter lim="800000"/>
              <a:headEnd/>
              <a:tailEnd/>
            </a:ln>
          </p:spPr>
          <p:txBody>
            <a:bodyPr wrap="none">
              <a:prstTxWarp prst="textNoShape">
                <a:avLst/>
              </a:prstTxWarp>
              <a:spAutoFit/>
            </a:bodyPr>
            <a:lstStyle/>
            <a:p>
              <a:pPr algn="ctr"/>
              <a:r>
                <a:rPr lang="fr-FR" sz="1000" dirty="0" err="1">
                  <a:solidFill>
                    <a:srgbClr val="FF0000"/>
                  </a:solidFill>
                  <a:latin typeface="Times New Roman" panose="02020603050405020304" pitchFamily="18" charset="0"/>
                  <a:cs typeface="Times New Roman" panose="02020603050405020304" pitchFamily="18" charset="0"/>
                </a:rPr>
                <a:t>CdSe</a:t>
              </a:r>
              <a:r>
                <a:rPr lang="fr-FR" sz="1000" dirty="0">
                  <a:solidFill>
                    <a:srgbClr val="FF0000"/>
                  </a:solidFill>
                  <a:latin typeface="Times New Roman" panose="02020603050405020304" pitchFamily="18" charset="0"/>
                  <a:cs typeface="Times New Roman" panose="02020603050405020304" pitchFamily="18" charset="0"/>
                </a:rPr>
                <a:t>/</a:t>
              </a:r>
              <a:r>
                <a:rPr lang="fr-FR" sz="1000" dirty="0" err="1">
                  <a:solidFill>
                    <a:srgbClr val="FF0000"/>
                  </a:solidFill>
                  <a:latin typeface="Times New Roman" panose="02020603050405020304" pitchFamily="18" charset="0"/>
                  <a:cs typeface="Times New Roman" panose="02020603050405020304" pitchFamily="18" charset="0"/>
                </a:rPr>
                <a:t>CdS</a:t>
              </a:r>
              <a:endParaRPr lang="fr-FR" sz="1000" dirty="0">
                <a:solidFill>
                  <a:srgbClr val="FF0000"/>
                </a:solidFill>
                <a:latin typeface="Times New Roman" panose="02020603050405020304" pitchFamily="18" charset="0"/>
                <a:cs typeface="Times New Roman" panose="02020603050405020304" pitchFamily="18" charset="0"/>
              </a:endParaRPr>
            </a:p>
            <a:p>
              <a:pPr algn="ctr"/>
              <a:r>
                <a:rPr lang="fr-FR" sz="1000" dirty="0" err="1">
                  <a:solidFill>
                    <a:srgbClr val="FF0000"/>
                  </a:solidFill>
                  <a:latin typeface="Times New Roman" panose="02020603050405020304" pitchFamily="18" charset="0"/>
                  <a:cs typeface="Times New Roman" panose="02020603050405020304" pitchFamily="18" charset="0"/>
                </a:rPr>
                <a:t>nanoplatelets</a:t>
              </a:r>
              <a:endParaRPr lang="fr-FR" sz="1000" dirty="0">
                <a:solidFill>
                  <a:srgbClr val="FF0000"/>
                </a:solidFill>
                <a:latin typeface="Times New Roman" panose="02020603050405020304" pitchFamily="18" charset="0"/>
                <a:cs typeface="Times New Roman" panose="02020603050405020304" pitchFamily="18" charset="0"/>
              </a:endParaRPr>
            </a:p>
          </p:txBody>
        </p:sp>
      </p:grpSp>
      <p:grpSp>
        <p:nvGrpSpPr>
          <p:cNvPr id="47" name="Group 46">
            <a:extLst>
              <a:ext uri="{FF2B5EF4-FFF2-40B4-BE49-F238E27FC236}">
                <a16:creationId xmlns:a16="http://schemas.microsoft.com/office/drawing/2014/main" id="{D0291407-7764-2D44-A3D6-0B6751F9CFDC}"/>
              </a:ext>
            </a:extLst>
          </p:cNvPr>
          <p:cNvGrpSpPr/>
          <p:nvPr/>
        </p:nvGrpSpPr>
        <p:grpSpPr>
          <a:xfrm>
            <a:off x="6191044" y="2846297"/>
            <a:ext cx="2206202" cy="1881962"/>
            <a:chOff x="6514853" y="3415556"/>
            <a:chExt cx="2647442" cy="2258354"/>
          </a:xfrm>
        </p:grpSpPr>
        <p:pic>
          <p:nvPicPr>
            <p:cNvPr id="45" name="Picture 44">
              <a:extLst>
                <a:ext uri="{FF2B5EF4-FFF2-40B4-BE49-F238E27FC236}">
                  <a16:creationId xmlns:a16="http://schemas.microsoft.com/office/drawing/2014/main" id="{FC970869-A862-3948-8F6B-EC59E2232F92}"/>
                </a:ext>
              </a:extLst>
            </p:cNvPr>
            <p:cNvPicPr>
              <a:picLocks noChangeAspect="1"/>
            </p:cNvPicPr>
            <p:nvPr/>
          </p:nvPicPr>
          <p:blipFill>
            <a:blip r:embed="rId7"/>
            <a:stretch>
              <a:fillRect/>
            </a:stretch>
          </p:blipFill>
          <p:spPr>
            <a:xfrm>
              <a:off x="6514853" y="3415556"/>
              <a:ext cx="2647442" cy="2258354"/>
            </a:xfrm>
            <a:prstGeom prst="rect">
              <a:avLst/>
            </a:prstGeom>
          </p:spPr>
        </p:pic>
        <p:sp>
          <p:nvSpPr>
            <p:cNvPr id="46" name="ZoneTexte 35">
              <a:extLst>
                <a:ext uri="{FF2B5EF4-FFF2-40B4-BE49-F238E27FC236}">
                  <a16:creationId xmlns:a16="http://schemas.microsoft.com/office/drawing/2014/main" id="{312933CE-8423-BC44-BC02-3BECF93B4E56}"/>
                </a:ext>
              </a:extLst>
            </p:cNvPr>
            <p:cNvSpPr txBox="1">
              <a:spLocks noChangeArrowheads="1"/>
            </p:cNvSpPr>
            <p:nvPr/>
          </p:nvSpPr>
          <p:spPr bwMode="auto">
            <a:xfrm>
              <a:off x="7093800" y="4946150"/>
              <a:ext cx="1229568" cy="480132"/>
            </a:xfrm>
            <a:prstGeom prst="rect">
              <a:avLst/>
            </a:prstGeom>
            <a:noFill/>
            <a:ln w="9525">
              <a:noFill/>
              <a:miter lim="800000"/>
              <a:headEnd/>
              <a:tailEnd/>
            </a:ln>
          </p:spPr>
          <p:txBody>
            <a:bodyPr wrap="none">
              <a:prstTxWarp prst="textNoShape">
                <a:avLst/>
              </a:prstTxWarp>
              <a:spAutoFit/>
            </a:bodyPr>
            <a:lstStyle/>
            <a:p>
              <a:pPr algn="ctr"/>
              <a:r>
                <a:rPr lang="fr-FR" sz="1000" dirty="0" err="1">
                  <a:solidFill>
                    <a:srgbClr val="FF0000"/>
                  </a:solidFill>
                  <a:latin typeface="Times New Roman" panose="02020603050405020304" pitchFamily="18" charset="0"/>
                  <a:cs typeface="Times New Roman" panose="02020603050405020304" pitchFamily="18" charset="0"/>
                </a:rPr>
                <a:t>ZnO:Ga</a:t>
              </a:r>
              <a:r>
                <a:rPr lang="fr-FR" sz="1000" dirty="0">
                  <a:solidFill>
                    <a:srgbClr val="FF0000"/>
                  </a:solidFill>
                  <a:latin typeface="Times New Roman" panose="02020603050405020304" pitchFamily="18" charset="0"/>
                  <a:cs typeface="Times New Roman" panose="02020603050405020304" pitchFamily="18" charset="0"/>
                </a:rPr>
                <a:t> </a:t>
              </a:r>
              <a:r>
                <a:rPr lang="fr-FR" sz="1000" dirty="0" err="1">
                  <a:solidFill>
                    <a:srgbClr val="FF0000"/>
                  </a:solidFill>
                  <a:latin typeface="Times New Roman" panose="02020603050405020304" pitchFamily="18" charset="0"/>
                  <a:cs typeface="Times New Roman" panose="02020603050405020304" pitchFamily="18" charset="0"/>
                </a:rPr>
                <a:t>powder</a:t>
              </a:r>
              <a:endParaRPr lang="fr-FR" sz="1000" dirty="0">
                <a:solidFill>
                  <a:srgbClr val="FF0000"/>
                </a:solidFill>
                <a:latin typeface="Times New Roman" panose="02020603050405020304" pitchFamily="18" charset="0"/>
                <a:cs typeface="Times New Roman" panose="02020603050405020304" pitchFamily="18" charset="0"/>
              </a:endParaRPr>
            </a:p>
            <a:p>
              <a:pPr algn="ctr"/>
              <a:r>
                <a:rPr lang="fr-FR" sz="1000" dirty="0" err="1">
                  <a:solidFill>
                    <a:srgbClr val="FF0000"/>
                  </a:solidFill>
                  <a:latin typeface="Times New Roman" panose="02020603050405020304" pitchFamily="18" charset="0"/>
                  <a:cs typeface="Times New Roman" panose="02020603050405020304" pitchFamily="18" charset="0"/>
                </a:rPr>
                <a:t>ZnO:Ga</a:t>
              </a:r>
              <a:r>
                <a:rPr lang="fr-FR" sz="1000" dirty="0">
                  <a:solidFill>
                    <a:srgbClr val="FF0000"/>
                  </a:solidFill>
                  <a:latin typeface="Times New Roman" panose="02020603050405020304" pitchFamily="18" charset="0"/>
                  <a:cs typeface="Times New Roman" panose="02020603050405020304" pitchFamily="18" charset="0"/>
                </a:rPr>
                <a:t> in PS</a:t>
              </a:r>
            </a:p>
          </p:txBody>
        </p:sp>
      </p:grpSp>
      <p:sp>
        <p:nvSpPr>
          <p:cNvPr id="48" name="TextBox 47">
            <a:extLst>
              <a:ext uri="{FF2B5EF4-FFF2-40B4-BE49-F238E27FC236}">
                <a16:creationId xmlns:a16="http://schemas.microsoft.com/office/drawing/2014/main" id="{26214068-753F-8343-8DCF-849BF00B16A0}"/>
              </a:ext>
            </a:extLst>
          </p:cNvPr>
          <p:cNvSpPr txBox="1"/>
          <p:nvPr/>
        </p:nvSpPr>
        <p:spPr>
          <a:xfrm>
            <a:off x="4616823" y="4560796"/>
            <a:ext cx="2826671" cy="912814"/>
          </a:xfrm>
          <a:prstGeom prst="rect">
            <a:avLst/>
          </a:prstGeom>
          <a:noFill/>
        </p:spPr>
        <p:txBody>
          <a:bodyPr wrap="none" rtlCol="0">
            <a:spAutoFit/>
          </a:bodyPr>
          <a:lstStyle/>
          <a:p>
            <a:r>
              <a:rPr lang="fr-FR" sz="1333" b="1" dirty="0" err="1">
                <a:latin typeface="Times New Roman" panose="02020603050405020304" pitchFamily="18" charset="0"/>
                <a:cs typeface="Times New Roman" panose="02020603050405020304" pitchFamily="18" charset="0"/>
              </a:rPr>
              <a:t>Also</a:t>
            </a:r>
            <a:r>
              <a:rPr lang="fr-FR" sz="1333" b="1" dirty="0">
                <a:latin typeface="Times New Roman" panose="02020603050405020304" pitchFamily="18" charset="0"/>
                <a:cs typeface="Times New Roman" panose="02020603050405020304" pitchFamily="18" charset="0"/>
              </a:rPr>
              <a:t>: 	</a:t>
            </a:r>
            <a:r>
              <a:rPr lang="fr-FR" sz="1333" b="1" dirty="0" err="1">
                <a:latin typeface="Times New Roman" panose="02020603050405020304" pitchFamily="18" charset="0"/>
                <a:cs typeface="Times New Roman" panose="02020603050405020304" pitchFamily="18" charset="0"/>
              </a:rPr>
              <a:t>ZnO:Ga</a:t>
            </a:r>
            <a:r>
              <a:rPr lang="fr-FR" sz="1333" b="1" dirty="0">
                <a:latin typeface="Times New Roman" panose="02020603050405020304" pitchFamily="18" charset="0"/>
                <a:cs typeface="Times New Roman" panose="02020603050405020304" pitchFamily="18" charset="0"/>
              </a:rPr>
              <a:t> </a:t>
            </a:r>
            <a:r>
              <a:rPr lang="fr-FR" sz="1333" b="1" dirty="0" err="1">
                <a:latin typeface="Times New Roman" panose="02020603050405020304" pitchFamily="18" charset="0"/>
                <a:cs typeface="Times New Roman" panose="02020603050405020304" pitchFamily="18" charset="0"/>
              </a:rPr>
              <a:t>nanorods</a:t>
            </a:r>
            <a:r>
              <a:rPr lang="fr-FR" sz="1333" b="1" dirty="0">
                <a:latin typeface="Times New Roman" panose="02020603050405020304" pitchFamily="18" charset="0"/>
                <a:cs typeface="Times New Roman" panose="02020603050405020304" pitchFamily="18" charset="0"/>
              </a:rPr>
              <a:t>	</a:t>
            </a:r>
          </a:p>
          <a:p>
            <a:r>
              <a:rPr lang="fr-FR" sz="1333" b="1" dirty="0">
                <a:latin typeface="Times New Roman" panose="02020603050405020304" pitchFamily="18" charset="0"/>
                <a:cs typeface="Times New Roman" panose="02020603050405020304" pitchFamily="18" charset="0"/>
              </a:rPr>
              <a:t>	</a:t>
            </a:r>
            <a:r>
              <a:rPr lang="fr-FR" sz="1333" b="1" dirty="0" err="1">
                <a:latin typeface="Times New Roman" panose="02020603050405020304" pitchFamily="18" charset="0"/>
                <a:cs typeface="Times New Roman" panose="02020603050405020304" pitchFamily="18" charset="0"/>
              </a:rPr>
              <a:t>Methyl-amonium</a:t>
            </a:r>
            <a:r>
              <a:rPr lang="fr-FR" sz="1333" b="1" dirty="0">
                <a:latin typeface="Times New Roman" panose="02020603050405020304" pitchFamily="18" charset="0"/>
                <a:cs typeface="Times New Roman" panose="02020603050405020304" pitchFamily="18" charset="0"/>
              </a:rPr>
              <a:t> </a:t>
            </a:r>
            <a:r>
              <a:rPr lang="fr-FR" sz="1333" b="1" dirty="0" err="1">
                <a:latin typeface="Times New Roman" panose="02020603050405020304" pitchFamily="18" charset="0"/>
                <a:cs typeface="Times New Roman" panose="02020603050405020304" pitchFamily="18" charset="0"/>
              </a:rPr>
              <a:t>perovskites</a:t>
            </a:r>
            <a:endParaRPr lang="fr-FR" sz="1333" b="1" dirty="0">
              <a:latin typeface="Times New Roman" panose="02020603050405020304" pitchFamily="18" charset="0"/>
              <a:cs typeface="Times New Roman" panose="02020603050405020304" pitchFamily="18" charset="0"/>
            </a:endParaRPr>
          </a:p>
          <a:p>
            <a:r>
              <a:rPr lang="fr-FR" sz="1333" b="1" dirty="0">
                <a:latin typeface="Times New Roman" panose="02020603050405020304" pitchFamily="18" charset="0"/>
                <a:cs typeface="Times New Roman" panose="02020603050405020304" pitchFamily="18" charset="0"/>
              </a:rPr>
              <a:t>	</a:t>
            </a:r>
            <a:r>
              <a:rPr lang="fr-FR" sz="1333" b="1" dirty="0" err="1">
                <a:latin typeface="Times New Roman" panose="02020603050405020304" pitchFamily="18" charset="0"/>
                <a:cs typeface="Times New Roman" panose="02020603050405020304" pitchFamily="18" charset="0"/>
              </a:rPr>
              <a:t>HfO</a:t>
            </a:r>
            <a:r>
              <a:rPr lang="fr-FR" sz="1333" b="1" dirty="0">
                <a:latin typeface="Times New Roman" panose="02020603050405020304" pitchFamily="18" charset="0"/>
                <a:cs typeface="Times New Roman" panose="02020603050405020304" pitchFamily="18" charset="0"/>
              </a:rPr>
              <a:t> quantum dots</a:t>
            </a:r>
          </a:p>
          <a:p>
            <a:r>
              <a:rPr lang="fr-FR" sz="1333" b="1" dirty="0">
                <a:latin typeface="Times New Roman" panose="02020603050405020304" pitchFamily="18" charset="0"/>
                <a:cs typeface="Times New Roman" panose="02020603050405020304" pitchFamily="18" charset="0"/>
              </a:rPr>
              <a:t>	</a:t>
            </a:r>
            <a:r>
              <a:rPr lang="fr-FR" sz="1333" b="1" dirty="0" err="1">
                <a:latin typeface="Times New Roman" panose="02020603050405020304" pitchFamily="18" charset="0"/>
                <a:cs typeface="Times New Roman" panose="02020603050405020304" pitchFamily="18" charset="0"/>
              </a:rPr>
              <a:t>InGaN</a:t>
            </a:r>
            <a:r>
              <a:rPr lang="fr-FR" sz="1333" b="1" dirty="0">
                <a:latin typeface="Times New Roman" panose="02020603050405020304" pitchFamily="18" charset="0"/>
                <a:cs typeface="Times New Roman" panose="02020603050405020304" pitchFamily="18" charset="0"/>
              </a:rPr>
              <a:t>/</a:t>
            </a:r>
            <a:r>
              <a:rPr lang="fr-FR" sz="1333" b="1" dirty="0" err="1">
                <a:latin typeface="Times New Roman" panose="02020603050405020304" pitchFamily="18" charset="0"/>
                <a:cs typeface="Times New Roman" panose="02020603050405020304" pitchFamily="18" charset="0"/>
              </a:rPr>
              <a:t>GaN</a:t>
            </a:r>
            <a:r>
              <a:rPr lang="fr-FR" sz="1333" b="1" dirty="0">
                <a:latin typeface="Times New Roman" panose="02020603050405020304" pitchFamily="18" charset="0"/>
                <a:cs typeface="Times New Roman" panose="02020603050405020304" pitchFamily="18" charset="0"/>
              </a:rPr>
              <a:t> MQW structures</a:t>
            </a:r>
          </a:p>
        </p:txBody>
      </p:sp>
    </p:spTree>
    <p:extLst>
      <p:ext uri="{BB962C8B-B14F-4D97-AF65-F5344CB8AC3E}">
        <p14:creationId xmlns:p14="http://schemas.microsoft.com/office/powerpoint/2010/main" val="1656807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E8C4C-F780-6A4B-86FA-25EE4E6B0F4B}"/>
              </a:ext>
            </a:extLst>
          </p:cNvPr>
          <p:cNvSpPr>
            <a:spLocks noGrp="1"/>
          </p:cNvSpPr>
          <p:nvPr>
            <p:ph type="title"/>
          </p:nvPr>
        </p:nvSpPr>
        <p:spPr/>
        <p:txBody>
          <a:bodyPr>
            <a:normAutofit fontScale="90000"/>
          </a:bodyPr>
          <a:lstStyle/>
          <a:p>
            <a:r>
              <a:rPr lang="en-US" dirty="0"/>
              <a:t>Priority Research Needs for Calorimeters</a:t>
            </a:r>
          </a:p>
        </p:txBody>
      </p:sp>
      <p:sp>
        <p:nvSpPr>
          <p:cNvPr id="7" name="Content Placeholder 6">
            <a:extLst>
              <a:ext uri="{FF2B5EF4-FFF2-40B4-BE49-F238E27FC236}">
                <a16:creationId xmlns:a16="http://schemas.microsoft.com/office/drawing/2014/main" id="{0C7E80F7-43FE-5C49-B1F4-7C9DB40B64D4}"/>
              </a:ext>
            </a:extLst>
          </p:cNvPr>
          <p:cNvSpPr>
            <a:spLocks noGrp="1"/>
          </p:cNvSpPr>
          <p:nvPr>
            <p:ph idx="1"/>
          </p:nvPr>
        </p:nvSpPr>
        <p:spPr/>
        <p:txBody>
          <a:bodyPr>
            <a:normAutofit fontScale="85000" lnSpcReduction="10000"/>
          </a:bodyPr>
          <a:lstStyle/>
          <a:p>
            <a:r>
              <a:rPr lang="en-US" dirty="0"/>
              <a:t>For noble liquid calorimeters </a:t>
            </a:r>
          </a:p>
          <a:p>
            <a:pPr lvl="1"/>
            <a:r>
              <a:rPr lang="en-US" dirty="0"/>
              <a:t>Multi-layer electrodes with high transverse and longitudinal segmentation to fully exploit particle flow algorithms. </a:t>
            </a:r>
          </a:p>
          <a:p>
            <a:pPr lvl="2"/>
            <a:r>
              <a:rPr lang="en-US" dirty="0"/>
              <a:t>the development of cold electronics, transmission line technology and high-channel cryogenic feedthroughs.</a:t>
            </a:r>
          </a:p>
          <a:p>
            <a:r>
              <a:rPr lang="en-US" dirty="0"/>
              <a:t>For Silicon sampling calorimeters, </a:t>
            </a:r>
          </a:p>
          <a:p>
            <a:pPr lvl="1"/>
            <a:r>
              <a:rPr lang="en-US" dirty="0"/>
              <a:t>Integration of readout electronics into the the silicon sensor substrate to improve energy resolution of EM calorimeters and to simplify their construction.</a:t>
            </a:r>
          </a:p>
          <a:p>
            <a:r>
              <a:rPr lang="en-US" dirty="0"/>
              <a:t>Crystals</a:t>
            </a:r>
          </a:p>
          <a:p>
            <a:pPr lvl="1"/>
            <a:r>
              <a:rPr lang="en-US" dirty="0"/>
              <a:t>Investigation of low-cost, high-light-yield, fast and radiation-tolerant inorganic scintillators.</a:t>
            </a:r>
          </a:p>
          <a:p>
            <a:r>
              <a:rPr lang="en-US" dirty="0"/>
              <a:t>Plastic scintillators:</a:t>
            </a:r>
          </a:p>
          <a:p>
            <a:pPr lvl="1"/>
            <a:r>
              <a:rPr lang="en-US" dirty="0"/>
              <a:t>Investigation of low-cost, high-light-yield, fast and radiation-tolerant plastic scintillators.</a:t>
            </a:r>
          </a:p>
          <a:p>
            <a:r>
              <a:rPr lang="en-US" dirty="0"/>
              <a:t>Photodetector technology: </a:t>
            </a:r>
          </a:p>
          <a:p>
            <a:pPr lvl="1"/>
            <a:r>
              <a:rPr lang="en-US" dirty="0"/>
              <a:t>improved UV sensitivity, larger dynamic range though smaller pixels, direct coupling to, or integration with readout electronics.</a:t>
            </a:r>
          </a:p>
          <a:p>
            <a:endParaRPr lang="en-US" dirty="0"/>
          </a:p>
          <a:p>
            <a:endParaRPr lang="en-US" dirty="0"/>
          </a:p>
          <a:p>
            <a:endParaRPr lang="en-US" dirty="0"/>
          </a:p>
          <a:p>
            <a:endParaRPr lang="en-US" dirty="0"/>
          </a:p>
          <a:p>
            <a:endParaRPr lang="en-US" dirty="0"/>
          </a:p>
          <a:p>
            <a:endParaRPr lang="en-US" dirty="0"/>
          </a:p>
        </p:txBody>
      </p:sp>
      <p:sp>
        <p:nvSpPr>
          <p:cNvPr id="3" name="Date Placeholder 2">
            <a:extLst>
              <a:ext uri="{FF2B5EF4-FFF2-40B4-BE49-F238E27FC236}">
                <a16:creationId xmlns:a16="http://schemas.microsoft.com/office/drawing/2014/main" id="{8E5B866A-BFD4-B144-998A-967514B5AA84}"/>
              </a:ext>
            </a:extLst>
          </p:cNvPr>
          <p:cNvSpPr>
            <a:spLocks noGrp="1"/>
          </p:cNvSpPr>
          <p:nvPr>
            <p:ph type="dt" sz="half" idx="10"/>
          </p:nvPr>
        </p:nvSpPr>
        <p:spPr/>
        <p:txBody>
          <a:bodyPr/>
          <a:lstStyle/>
          <a:p>
            <a:fld id="{8277C2F1-7D0E-CF4E-A99F-AA3F15CC4507}" type="datetime1">
              <a:rPr lang="en-US" smtClean="0"/>
              <a:t>12/8/19</a:t>
            </a:fld>
            <a:endParaRPr lang="en-GB"/>
          </a:p>
        </p:txBody>
      </p:sp>
      <p:sp>
        <p:nvSpPr>
          <p:cNvPr id="4" name="Footer Placeholder 3">
            <a:extLst>
              <a:ext uri="{FF2B5EF4-FFF2-40B4-BE49-F238E27FC236}">
                <a16:creationId xmlns:a16="http://schemas.microsoft.com/office/drawing/2014/main" id="{51BA5EF1-D2A2-0A48-8229-011A92294F6B}"/>
              </a:ext>
            </a:extLst>
          </p:cNvPr>
          <p:cNvSpPr>
            <a:spLocks noGrp="1"/>
          </p:cNvSpPr>
          <p:nvPr>
            <p:ph type="ftr" sz="quarter" idx="11"/>
          </p:nvPr>
        </p:nvSpPr>
        <p:spPr/>
        <p:txBody>
          <a:bodyPr/>
          <a:lstStyle/>
          <a:p>
            <a:r>
              <a:rPr lang="en-GB"/>
              <a:t>Calorimetry BRN - CPAD 2019 Madison. </a:t>
            </a:r>
          </a:p>
        </p:txBody>
      </p:sp>
      <p:sp>
        <p:nvSpPr>
          <p:cNvPr id="5" name="Slide Number Placeholder 4">
            <a:extLst>
              <a:ext uri="{FF2B5EF4-FFF2-40B4-BE49-F238E27FC236}">
                <a16:creationId xmlns:a16="http://schemas.microsoft.com/office/drawing/2014/main" id="{9719E502-C95F-BA44-B7DF-8F20B36EA6BB}"/>
              </a:ext>
            </a:extLst>
          </p:cNvPr>
          <p:cNvSpPr>
            <a:spLocks noGrp="1"/>
          </p:cNvSpPr>
          <p:nvPr>
            <p:ph type="sldNum" sz="quarter" idx="12"/>
          </p:nvPr>
        </p:nvSpPr>
        <p:spPr/>
        <p:txBody>
          <a:bodyPr/>
          <a:lstStyle/>
          <a:p>
            <a:fld id="{E9676D24-1C10-7F46-81DA-8C959901AACB}" type="slidenum">
              <a:rPr lang="en-GB" smtClean="0"/>
              <a:pPr/>
              <a:t>11</a:t>
            </a:fld>
            <a:endParaRPr lang="en-GB"/>
          </a:p>
        </p:txBody>
      </p:sp>
    </p:spTree>
    <p:extLst>
      <p:ext uri="{BB962C8B-B14F-4D97-AF65-F5344CB8AC3E}">
        <p14:creationId xmlns:p14="http://schemas.microsoft.com/office/powerpoint/2010/main" val="1996083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F8128-618A-BD4A-A534-13CEFA6B8A1A}"/>
              </a:ext>
            </a:extLst>
          </p:cNvPr>
          <p:cNvSpPr>
            <a:spLocks noGrp="1"/>
          </p:cNvSpPr>
          <p:nvPr>
            <p:ph type="title"/>
          </p:nvPr>
        </p:nvSpPr>
        <p:spPr/>
        <p:txBody>
          <a:bodyPr>
            <a:normAutofit fontScale="90000"/>
          </a:bodyPr>
          <a:lstStyle/>
          <a:p>
            <a:r>
              <a:rPr lang="en-US" dirty="0"/>
              <a:t>Cross-Cutting Needs</a:t>
            </a:r>
          </a:p>
        </p:txBody>
      </p:sp>
      <p:sp>
        <p:nvSpPr>
          <p:cNvPr id="3" name="Content Placeholder 2">
            <a:extLst>
              <a:ext uri="{FF2B5EF4-FFF2-40B4-BE49-F238E27FC236}">
                <a16:creationId xmlns:a16="http://schemas.microsoft.com/office/drawing/2014/main" id="{DD4C631C-5F69-E447-8CB0-6969EB7B13EE}"/>
              </a:ext>
            </a:extLst>
          </p:cNvPr>
          <p:cNvSpPr>
            <a:spLocks noGrp="1"/>
          </p:cNvSpPr>
          <p:nvPr>
            <p:ph idx="1"/>
          </p:nvPr>
        </p:nvSpPr>
        <p:spPr/>
        <p:txBody>
          <a:bodyPr>
            <a:normAutofit fontScale="92500" lnSpcReduction="20000"/>
          </a:bodyPr>
          <a:lstStyle/>
          <a:p>
            <a:r>
              <a:rPr lang="en-US" dirty="0"/>
              <a:t>Picosecond-level clock distribution systems. </a:t>
            </a:r>
          </a:p>
          <a:p>
            <a:pPr lvl="1"/>
            <a:r>
              <a:rPr lang="en-US" dirty="0"/>
              <a:t>Any system that relies on precisely measuring the time interval between signals between different detector channels requires a high quality, low-jitter and low-wander clock distribution system.</a:t>
            </a:r>
          </a:p>
          <a:p>
            <a:r>
              <a:rPr lang="en-US" dirty="0"/>
              <a:t>Precision test beams. </a:t>
            </a:r>
          </a:p>
          <a:p>
            <a:pPr lvl="1"/>
            <a:r>
              <a:rPr lang="en-US" dirty="0"/>
              <a:t>Low-dispersion electron beams for accurate characterization of calorimetry. Energies of less than 20 GeV with a dispersion of better than 0.5\% would compliment the beams available at the CERN SPS.</a:t>
            </a:r>
          </a:p>
          <a:p>
            <a:r>
              <a:rPr lang="en-US" dirty="0"/>
              <a:t>Datalinks with 100 </a:t>
            </a:r>
            <a:r>
              <a:rPr lang="en-US" dirty="0" err="1"/>
              <a:t>Gbs</a:t>
            </a:r>
            <a:r>
              <a:rPr lang="en-US" dirty="0"/>
              <a:t> data rates. </a:t>
            </a:r>
          </a:p>
          <a:p>
            <a:r>
              <a:rPr lang="en-US" dirty="0"/>
              <a:t>Continued access to radiation hard ASIC technology.</a:t>
            </a:r>
          </a:p>
          <a:p>
            <a:r>
              <a:rPr lang="en-US" dirty="0"/>
              <a:t>Continued development of GEANT to match the new information being used in calorimeters</a:t>
            </a:r>
          </a:p>
          <a:p>
            <a:r>
              <a:rPr lang="en-US" dirty="0"/>
              <a:t>Modern image processing technology.</a:t>
            </a:r>
          </a:p>
          <a:p>
            <a:pPr lvl="1"/>
            <a:r>
              <a:rPr lang="en-US" dirty="0"/>
              <a:t>Both hardware (GPUs, FPGAs) and software (image processing and deep learning) to reconstruct complex events both in real time and offline.</a:t>
            </a:r>
          </a:p>
          <a:p>
            <a:r>
              <a:rPr lang="en-US" dirty="0"/>
              <a:t>Power delivery systems, in particular improved DC-DC converters. </a:t>
            </a:r>
          </a:p>
          <a:p>
            <a:pPr marL="0" indent="0">
              <a:buNone/>
            </a:pPr>
            <a:endParaRPr lang="en-US" dirty="0"/>
          </a:p>
        </p:txBody>
      </p:sp>
      <p:sp>
        <p:nvSpPr>
          <p:cNvPr id="4" name="Date Placeholder 3">
            <a:extLst>
              <a:ext uri="{FF2B5EF4-FFF2-40B4-BE49-F238E27FC236}">
                <a16:creationId xmlns:a16="http://schemas.microsoft.com/office/drawing/2014/main" id="{D3C71284-87B3-BD4E-B6AB-8B951F1873A8}"/>
              </a:ext>
            </a:extLst>
          </p:cNvPr>
          <p:cNvSpPr>
            <a:spLocks noGrp="1"/>
          </p:cNvSpPr>
          <p:nvPr>
            <p:ph type="dt" sz="half" idx="10"/>
          </p:nvPr>
        </p:nvSpPr>
        <p:spPr/>
        <p:txBody>
          <a:bodyPr/>
          <a:lstStyle/>
          <a:p>
            <a:fld id="{98DAE5D0-5005-FF4F-8C85-14116CB26C91}" type="datetime1">
              <a:rPr lang="en-US" smtClean="0"/>
              <a:t>12/8/19</a:t>
            </a:fld>
            <a:endParaRPr lang="en-GB"/>
          </a:p>
        </p:txBody>
      </p:sp>
      <p:sp>
        <p:nvSpPr>
          <p:cNvPr id="5" name="Footer Placeholder 4">
            <a:extLst>
              <a:ext uri="{FF2B5EF4-FFF2-40B4-BE49-F238E27FC236}">
                <a16:creationId xmlns:a16="http://schemas.microsoft.com/office/drawing/2014/main" id="{E892A486-7DA4-1647-A1EF-AF6D32FE0E2F}"/>
              </a:ext>
            </a:extLst>
          </p:cNvPr>
          <p:cNvSpPr>
            <a:spLocks noGrp="1"/>
          </p:cNvSpPr>
          <p:nvPr>
            <p:ph type="ftr" sz="quarter" idx="11"/>
          </p:nvPr>
        </p:nvSpPr>
        <p:spPr/>
        <p:txBody>
          <a:bodyPr/>
          <a:lstStyle/>
          <a:p>
            <a:r>
              <a:rPr lang="en-GB"/>
              <a:t>Calorimetry BRN - CPAD 2019 Madison. </a:t>
            </a:r>
          </a:p>
        </p:txBody>
      </p:sp>
      <p:sp>
        <p:nvSpPr>
          <p:cNvPr id="6" name="Slide Number Placeholder 5">
            <a:extLst>
              <a:ext uri="{FF2B5EF4-FFF2-40B4-BE49-F238E27FC236}">
                <a16:creationId xmlns:a16="http://schemas.microsoft.com/office/drawing/2014/main" id="{4C512793-FC61-F645-B1C9-0E55EF9D2EA2}"/>
              </a:ext>
            </a:extLst>
          </p:cNvPr>
          <p:cNvSpPr>
            <a:spLocks noGrp="1"/>
          </p:cNvSpPr>
          <p:nvPr>
            <p:ph type="sldNum" sz="quarter" idx="12"/>
          </p:nvPr>
        </p:nvSpPr>
        <p:spPr/>
        <p:txBody>
          <a:bodyPr/>
          <a:lstStyle/>
          <a:p>
            <a:fld id="{E9676D24-1C10-7F46-81DA-8C959901AACB}" type="slidenum">
              <a:rPr lang="en-GB" smtClean="0"/>
              <a:pPr/>
              <a:t>12</a:t>
            </a:fld>
            <a:endParaRPr lang="en-GB"/>
          </a:p>
        </p:txBody>
      </p:sp>
    </p:spTree>
    <p:extLst>
      <p:ext uri="{BB962C8B-B14F-4D97-AF65-F5344CB8AC3E}">
        <p14:creationId xmlns:p14="http://schemas.microsoft.com/office/powerpoint/2010/main" val="2568022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CA4C8-A720-3843-96D6-5A805F2B7993}"/>
              </a:ext>
            </a:extLst>
          </p:cNvPr>
          <p:cNvSpPr>
            <a:spLocks noGrp="1"/>
          </p:cNvSpPr>
          <p:nvPr>
            <p:ph type="title"/>
          </p:nvPr>
        </p:nvSpPr>
        <p:spPr/>
        <p:txBody>
          <a:bodyPr>
            <a:normAutofit fontScale="90000"/>
          </a:bodyPr>
          <a:lstStyle/>
          <a:p>
            <a:r>
              <a:rPr lang="en-US" dirty="0"/>
              <a:t>Feedback from you.</a:t>
            </a:r>
          </a:p>
        </p:txBody>
      </p:sp>
      <p:sp>
        <p:nvSpPr>
          <p:cNvPr id="4" name="Date Placeholder 3">
            <a:extLst>
              <a:ext uri="{FF2B5EF4-FFF2-40B4-BE49-F238E27FC236}">
                <a16:creationId xmlns:a16="http://schemas.microsoft.com/office/drawing/2014/main" id="{DBE3F869-EAE8-6745-B7E7-766D91702565}"/>
              </a:ext>
            </a:extLst>
          </p:cNvPr>
          <p:cNvSpPr>
            <a:spLocks noGrp="1"/>
          </p:cNvSpPr>
          <p:nvPr>
            <p:ph type="dt" sz="half" idx="10"/>
          </p:nvPr>
        </p:nvSpPr>
        <p:spPr/>
        <p:txBody>
          <a:bodyPr/>
          <a:lstStyle/>
          <a:p>
            <a:fld id="{98DAE5D0-5005-FF4F-8C85-14116CB26C91}" type="datetime1">
              <a:rPr lang="en-US" smtClean="0"/>
              <a:t>12/8/19</a:t>
            </a:fld>
            <a:endParaRPr lang="en-GB"/>
          </a:p>
        </p:txBody>
      </p:sp>
      <p:sp>
        <p:nvSpPr>
          <p:cNvPr id="5" name="Footer Placeholder 4">
            <a:extLst>
              <a:ext uri="{FF2B5EF4-FFF2-40B4-BE49-F238E27FC236}">
                <a16:creationId xmlns:a16="http://schemas.microsoft.com/office/drawing/2014/main" id="{D8ADF97E-8E79-5945-86B3-7346125F3951}"/>
              </a:ext>
            </a:extLst>
          </p:cNvPr>
          <p:cNvSpPr>
            <a:spLocks noGrp="1"/>
          </p:cNvSpPr>
          <p:nvPr>
            <p:ph type="ftr" sz="quarter" idx="11"/>
          </p:nvPr>
        </p:nvSpPr>
        <p:spPr/>
        <p:txBody>
          <a:bodyPr/>
          <a:lstStyle/>
          <a:p>
            <a:r>
              <a:rPr lang="en-GB"/>
              <a:t>Calorimetry BRN - CPAD 2019 Madison. </a:t>
            </a:r>
          </a:p>
        </p:txBody>
      </p:sp>
      <p:sp>
        <p:nvSpPr>
          <p:cNvPr id="6" name="Slide Number Placeholder 5">
            <a:extLst>
              <a:ext uri="{FF2B5EF4-FFF2-40B4-BE49-F238E27FC236}">
                <a16:creationId xmlns:a16="http://schemas.microsoft.com/office/drawing/2014/main" id="{C42BC75F-FA73-0440-A07E-10CF6095569A}"/>
              </a:ext>
            </a:extLst>
          </p:cNvPr>
          <p:cNvSpPr>
            <a:spLocks noGrp="1"/>
          </p:cNvSpPr>
          <p:nvPr>
            <p:ph type="sldNum" sz="quarter" idx="12"/>
          </p:nvPr>
        </p:nvSpPr>
        <p:spPr/>
        <p:txBody>
          <a:bodyPr/>
          <a:lstStyle/>
          <a:p>
            <a:fld id="{E9676D24-1C10-7F46-81DA-8C959901AACB}" type="slidenum">
              <a:rPr lang="en-GB" smtClean="0"/>
              <a:pPr/>
              <a:t>13</a:t>
            </a:fld>
            <a:endParaRPr lang="en-GB"/>
          </a:p>
        </p:txBody>
      </p:sp>
      <p:sp>
        <p:nvSpPr>
          <p:cNvPr id="7" name="TextBox 6">
            <a:extLst>
              <a:ext uri="{FF2B5EF4-FFF2-40B4-BE49-F238E27FC236}">
                <a16:creationId xmlns:a16="http://schemas.microsoft.com/office/drawing/2014/main" id="{07DE02E3-B4FB-C04B-B339-7F00BBE802F5}"/>
              </a:ext>
            </a:extLst>
          </p:cNvPr>
          <p:cNvSpPr txBox="1"/>
          <p:nvPr/>
        </p:nvSpPr>
        <p:spPr>
          <a:xfrm>
            <a:off x="2095499" y="1678008"/>
            <a:ext cx="4953001" cy="646331"/>
          </a:xfrm>
          <a:prstGeom prst="rect">
            <a:avLst/>
          </a:prstGeom>
          <a:noFill/>
        </p:spPr>
        <p:txBody>
          <a:bodyPr wrap="square" rtlCol="0">
            <a:spAutoFit/>
          </a:bodyPr>
          <a:lstStyle/>
          <a:p>
            <a:r>
              <a:rPr lang="en-US" dirty="0">
                <a:solidFill>
                  <a:srgbClr val="C00000"/>
                </a:solidFill>
              </a:rPr>
              <a:t>Please send your thoughts, comments, criticisms and ideas to Francesco </a:t>
            </a:r>
            <a:r>
              <a:rPr lang="en-US" dirty="0" err="1">
                <a:solidFill>
                  <a:srgbClr val="C00000"/>
                </a:solidFill>
              </a:rPr>
              <a:t>Lanni</a:t>
            </a:r>
            <a:r>
              <a:rPr lang="en-US" dirty="0">
                <a:solidFill>
                  <a:srgbClr val="C00000"/>
                </a:solidFill>
              </a:rPr>
              <a:t> and me at:  </a:t>
            </a:r>
          </a:p>
        </p:txBody>
      </p:sp>
      <p:sp>
        <p:nvSpPr>
          <p:cNvPr id="8" name="TextBox 7">
            <a:extLst>
              <a:ext uri="{FF2B5EF4-FFF2-40B4-BE49-F238E27FC236}">
                <a16:creationId xmlns:a16="http://schemas.microsoft.com/office/drawing/2014/main" id="{96B5AEBD-B046-454F-BF63-EA6BBB195467}"/>
              </a:ext>
            </a:extLst>
          </p:cNvPr>
          <p:cNvSpPr txBox="1"/>
          <p:nvPr/>
        </p:nvSpPr>
        <p:spPr>
          <a:xfrm>
            <a:off x="3143250" y="2773673"/>
            <a:ext cx="2105025" cy="646331"/>
          </a:xfrm>
          <a:prstGeom prst="rect">
            <a:avLst/>
          </a:prstGeom>
          <a:noFill/>
        </p:spPr>
        <p:txBody>
          <a:bodyPr wrap="square" rtlCol="0">
            <a:spAutoFit/>
          </a:bodyPr>
          <a:lstStyle/>
          <a:p>
            <a:r>
              <a:rPr lang="en-US" dirty="0">
                <a:hlinkClick r:id="rId2"/>
              </a:rPr>
              <a:t>rusack@umn.edu</a:t>
            </a:r>
            <a:endParaRPr lang="en-US" dirty="0"/>
          </a:p>
          <a:p>
            <a:r>
              <a:rPr lang="en-US" dirty="0">
                <a:hlinkClick r:id="rId3"/>
              </a:rPr>
              <a:t>flanni@bnl.gov</a:t>
            </a:r>
            <a:endParaRPr lang="en-US" dirty="0"/>
          </a:p>
        </p:txBody>
      </p:sp>
    </p:spTree>
    <p:extLst>
      <p:ext uri="{BB962C8B-B14F-4D97-AF65-F5344CB8AC3E}">
        <p14:creationId xmlns:p14="http://schemas.microsoft.com/office/powerpoint/2010/main" val="2725576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8AF4E-1767-684C-81AB-A83C0919ABE6}"/>
              </a:ext>
            </a:extLst>
          </p:cNvPr>
          <p:cNvSpPr>
            <a:spLocks noGrp="1"/>
          </p:cNvSpPr>
          <p:nvPr>
            <p:ph type="title"/>
          </p:nvPr>
        </p:nvSpPr>
        <p:spPr/>
        <p:txBody>
          <a:bodyPr>
            <a:normAutofit fontScale="90000"/>
          </a:bodyPr>
          <a:lstStyle/>
          <a:p>
            <a:r>
              <a:rPr lang="en-US" dirty="0"/>
              <a:t>WHO</a:t>
            </a:r>
          </a:p>
        </p:txBody>
      </p:sp>
      <p:sp>
        <p:nvSpPr>
          <p:cNvPr id="4" name="Date Placeholder 3">
            <a:extLst>
              <a:ext uri="{FF2B5EF4-FFF2-40B4-BE49-F238E27FC236}">
                <a16:creationId xmlns:a16="http://schemas.microsoft.com/office/drawing/2014/main" id="{596C6FBE-5771-BA4E-86DD-A5C651DF4802}"/>
              </a:ext>
            </a:extLst>
          </p:cNvPr>
          <p:cNvSpPr>
            <a:spLocks noGrp="1"/>
          </p:cNvSpPr>
          <p:nvPr>
            <p:ph type="dt" sz="half" idx="10"/>
          </p:nvPr>
        </p:nvSpPr>
        <p:spPr/>
        <p:txBody>
          <a:bodyPr/>
          <a:lstStyle/>
          <a:p>
            <a:fld id="{98DAE5D0-5005-FF4F-8C85-14116CB26C91}" type="datetime1">
              <a:rPr lang="en-US" smtClean="0"/>
              <a:t>12/8/19</a:t>
            </a:fld>
            <a:endParaRPr lang="en-GB"/>
          </a:p>
        </p:txBody>
      </p:sp>
      <p:sp>
        <p:nvSpPr>
          <p:cNvPr id="5" name="Footer Placeholder 4">
            <a:extLst>
              <a:ext uri="{FF2B5EF4-FFF2-40B4-BE49-F238E27FC236}">
                <a16:creationId xmlns:a16="http://schemas.microsoft.com/office/drawing/2014/main" id="{E68E5B62-D233-7640-A3F6-3589D0689FB9}"/>
              </a:ext>
            </a:extLst>
          </p:cNvPr>
          <p:cNvSpPr>
            <a:spLocks noGrp="1"/>
          </p:cNvSpPr>
          <p:nvPr>
            <p:ph type="ftr" sz="quarter" idx="11"/>
          </p:nvPr>
        </p:nvSpPr>
        <p:spPr/>
        <p:txBody>
          <a:bodyPr/>
          <a:lstStyle/>
          <a:p>
            <a:r>
              <a:rPr lang="en-GB"/>
              <a:t>Calorimetry BRN - CPAD 2019 Madison. </a:t>
            </a:r>
          </a:p>
        </p:txBody>
      </p:sp>
      <p:sp>
        <p:nvSpPr>
          <p:cNvPr id="6" name="Slide Number Placeholder 5">
            <a:extLst>
              <a:ext uri="{FF2B5EF4-FFF2-40B4-BE49-F238E27FC236}">
                <a16:creationId xmlns:a16="http://schemas.microsoft.com/office/drawing/2014/main" id="{F042B3C5-5FA6-B34A-A437-4542D9B2989B}"/>
              </a:ext>
            </a:extLst>
          </p:cNvPr>
          <p:cNvSpPr>
            <a:spLocks noGrp="1"/>
          </p:cNvSpPr>
          <p:nvPr>
            <p:ph type="sldNum" sz="quarter" idx="12"/>
          </p:nvPr>
        </p:nvSpPr>
        <p:spPr/>
        <p:txBody>
          <a:bodyPr/>
          <a:lstStyle/>
          <a:p>
            <a:fld id="{E9676D24-1C10-7F46-81DA-8C959901AACB}" type="slidenum">
              <a:rPr lang="en-GB" smtClean="0"/>
              <a:pPr/>
              <a:t>2</a:t>
            </a:fld>
            <a:endParaRPr lang="en-GB"/>
          </a:p>
        </p:txBody>
      </p:sp>
      <p:sp>
        <p:nvSpPr>
          <p:cNvPr id="7" name="TextBox 6">
            <a:extLst>
              <a:ext uri="{FF2B5EF4-FFF2-40B4-BE49-F238E27FC236}">
                <a16:creationId xmlns:a16="http://schemas.microsoft.com/office/drawing/2014/main" id="{21C93B76-2666-D945-8EED-16E4E898087B}"/>
              </a:ext>
            </a:extLst>
          </p:cNvPr>
          <p:cNvSpPr txBox="1"/>
          <p:nvPr/>
        </p:nvSpPr>
        <p:spPr>
          <a:xfrm>
            <a:off x="702734" y="461433"/>
            <a:ext cx="7577667" cy="369332"/>
          </a:xfrm>
          <a:prstGeom prst="rect">
            <a:avLst/>
          </a:prstGeom>
          <a:noFill/>
        </p:spPr>
        <p:txBody>
          <a:bodyPr wrap="square" rtlCol="0">
            <a:spAutoFit/>
          </a:bodyPr>
          <a:lstStyle/>
          <a:p>
            <a:r>
              <a:rPr lang="en-US" dirty="0"/>
              <a:t>Conveners – Francesco </a:t>
            </a:r>
            <a:r>
              <a:rPr lang="en-US" dirty="0" err="1"/>
              <a:t>Lanni</a:t>
            </a:r>
            <a:r>
              <a:rPr lang="en-US" dirty="0"/>
              <a:t> (BNL) and Roger </a:t>
            </a:r>
            <a:r>
              <a:rPr lang="en-US" dirty="0" err="1"/>
              <a:t>Rusack</a:t>
            </a:r>
            <a:r>
              <a:rPr lang="en-US" dirty="0"/>
              <a:t> (Minnesota)</a:t>
            </a:r>
          </a:p>
        </p:txBody>
      </p:sp>
      <p:sp>
        <p:nvSpPr>
          <p:cNvPr id="8" name="TextBox 7">
            <a:extLst>
              <a:ext uri="{FF2B5EF4-FFF2-40B4-BE49-F238E27FC236}">
                <a16:creationId xmlns:a16="http://schemas.microsoft.com/office/drawing/2014/main" id="{427EC425-CEB0-D849-9769-7FF5FC387B6D}"/>
              </a:ext>
            </a:extLst>
          </p:cNvPr>
          <p:cNvSpPr txBox="1"/>
          <p:nvPr/>
        </p:nvSpPr>
        <p:spPr>
          <a:xfrm>
            <a:off x="804333" y="1223433"/>
            <a:ext cx="6417734" cy="1477328"/>
          </a:xfrm>
          <a:prstGeom prst="rect">
            <a:avLst/>
          </a:prstGeom>
          <a:noFill/>
        </p:spPr>
        <p:txBody>
          <a:bodyPr wrap="square" rtlCol="0">
            <a:spAutoFit/>
          </a:bodyPr>
          <a:lstStyle/>
          <a:p>
            <a:r>
              <a:rPr lang="en-US" dirty="0"/>
              <a:t>Sub-conveners – </a:t>
            </a:r>
          </a:p>
          <a:p>
            <a:r>
              <a:rPr lang="en-US" dirty="0"/>
              <a:t>	</a:t>
            </a:r>
            <a:r>
              <a:rPr lang="en-US" dirty="0" err="1"/>
              <a:t>Nural</a:t>
            </a:r>
            <a:r>
              <a:rPr lang="en-US" dirty="0"/>
              <a:t> </a:t>
            </a:r>
            <a:r>
              <a:rPr lang="en-US" dirty="0" err="1"/>
              <a:t>Akchurin</a:t>
            </a:r>
            <a:r>
              <a:rPr lang="en-US" dirty="0"/>
              <a:t> (Texas Tech)  </a:t>
            </a:r>
          </a:p>
          <a:p>
            <a:r>
              <a:rPr lang="en-US" dirty="0"/>
              <a:t>	Sarah Eno (Maryland)</a:t>
            </a:r>
          </a:p>
          <a:p>
            <a:r>
              <a:rPr lang="en-US" dirty="0"/>
              <a:t>	Paolo </a:t>
            </a:r>
            <a:r>
              <a:rPr lang="en-US" dirty="0" err="1"/>
              <a:t>Rumerio</a:t>
            </a:r>
            <a:r>
              <a:rPr lang="en-US" dirty="0"/>
              <a:t> (Alabama) </a:t>
            </a:r>
          </a:p>
          <a:p>
            <a:r>
              <a:rPr lang="en-US" dirty="0"/>
              <a:t>	</a:t>
            </a:r>
            <a:r>
              <a:rPr lang="en-US" dirty="0" err="1"/>
              <a:t>Renyuan</a:t>
            </a:r>
            <a:r>
              <a:rPr lang="en-US" dirty="0"/>
              <a:t> Zhu (Caltech)</a:t>
            </a:r>
          </a:p>
        </p:txBody>
      </p:sp>
      <p:sp>
        <p:nvSpPr>
          <p:cNvPr id="9" name="TextBox 8">
            <a:extLst>
              <a:ext uri="{FF2B5EF4-FFF2-40B4-BE49-F238E27FC236}">
                <a16:creationId xmlns:a16="http://schemas.microsoft.com/office/drawing/2014/main" id="{6C77E5C4-C18E-5D4D-B40D-03640ECA6A02}"/>
              </a:ext>
            </a:extLst>
          </p:cNvPr>
          <p:cNvSpPr txBox="1"/>
          <p:nvPr/>
        </p:nvSpPr>
        <p:spPr>
          <a:xfrm>
            <a:off x="702734" y="3032543"/>
            <a:ext cx="7069667" cy="1477328"/>
          </a:xfrm>
          <a:prstGeom prst="rect">
            <a:avLst/>
          </a:prstGeom>
          <a:noFill/>
        </p:spPr>
        <p:txBody>
          <a:bodyPr wrap="square" rtlCol="0">
            <a:spAutoFit/>
          </a:bodyPr>
          <a:lstStyle/>
          <a:p>
            <a:r>
              <a:rPr lang="en-US" dirty="0"/>
              <a:t>With input from: Marty </a:t>
            </a:r>
            <a:r>
              <a:rPr lang="en-US" dirty="0" err="1"/>
              <a:t>Bradenbach</a:t>
            </a:r>
            <a:r>
              <a:rPr lang="en-US" dirty="0"/>
              <a:t>, </a:t>
            </a:r>
            <a:r>
              <a:rPr lang="en-US" dirty="0" err="1"/>
              <a:t>Vitaliy</a:t>
            </a:r>
            <a:r>
              <a:rPr lang="en-US" dirty="0"/>
              <a:t> </a:t>
            </a:r>
            <a:r>
              <a:rPr lang="en-US" dirty="0" err="1"/>
              <a:t>Fadeyev</a:t>
            </a:r>
            <a:r>
              <a:rPr lang="en-US" dirty="0"/>
              <a:t>, Jim </a:t>
            </a:r>
            <a:r>
              <a:rPr lang="en-US" dirty="0" err="1"/>
              <a:t>Brau</a:t>
            </a:r>
            <a:r>
              <a:rPr lang="en-US" dirty="0"/>
              <a:t>, Marcello </a:t>
            </a:r>
            <a:r>
              <a:rPr lang="en-US" dirty="0" err="1"/>
              <a:t>Mannelli</a:t>
            </a:r>
            <a:r>
              <a:rPr lang="en-US" dirty="0"/>
              <a:t>, Paul Lecoq, Jim </a:t>
            </a:r>
            <a:r>
              <a:rPr lang="en-US" dirty="0" err="1"/>
              <a:t>Hirschauer</a:t>
            </a:r>
            <a:r>
              <a:rPr lang="en-US" dirty="0"/>
              <a:t>, Craig Woody, Stephen E. </a:t>
            </a:r>
            <a:r>
              <a:rPr lang="en-US" dirty="0" err="1"/>
              <a:t>Derenzo</a:t>
            </a:r>
            <a:r>
              <a:rPr lang="en-US" dirty="0"/>
              <a:t> David </a:t>
            </a:r>
            <a:r>
              <a:rPr lang="en-US" dirty="0" err="1"/>
              <a:t>Hitlin</a:t>
            </a:r>
            <a:r>
              <a:rPr lang="en-US" dirty="0"/>
              <a:t>, Paul Lecoq, Sasha </a:t>
            </a:r>
            <a:r>
              <a:rPr lang="en-US" dirty="0" err="1"/>
              <a:t>Ledovskoy</a:t>
            </a:r>
            <a:r>
              <a:rPr lang="en-US" dirty="0"/>
              <a:t>, Charles L. Melcher,, Adam Para,</a:t>
            </a:r>
          </a:p>
          <a:p>
            <a:r>
              <a:rPr lang="en-US" dirty="0" err="1"/>
              <a:t>Gaudio</a:t>
            </a:r>
            <a:r>
              <a:rPr lang="en-US" dirty="0"/>
              <a:t> Gabriella, Lorenzo </a:t>
            </a:r>
            <a:r>
              <a:rPr lang="en-US" dirty="0" err="1"/>
              <a:t>Pezotti</a:t>
            </a:r>
            <a:r>
              <a:rPr lang="en-US" dirty="0"/>
              <a:t>, Paolo </a:t>
            </a:r>
            <a:r>
              <a:rPr lang="en-US" dirty="0" err="1"/>
              <a:t>Giacomelli</a:t>
            </a:r>
            <a:r>
              <a:rPr lang="en-US" dirty="0"/>
              <a:t>, Artur </a:t>
            </a:r>
            <a:r>
              <a:rPr lang="en-US" dirty="0" err="1"/>
              <a:t>Apreysian</a:t>
            </a:r>
            <a:r>
              <a:rPr lang="en-US" dirty="0"/>
              <a:t>, Maria </a:t>
            </a:r>
            <a:r>
              <a:rPr lang="en-US" dirty="0" err="1"/>
              <a:t>Spiropolou</a:t>
            </a:r>
            <a:r>
              <a:rPr lang="en-US" dirty="0"/>
              <a:t>, Alessandro </a:t>
            </a:r>
            <a:r>
              <a:rPr lang="en-US" dirty="0" err="1"/>
              <a:t>Tricolli</a:t>
            </a:r>
            <a:r>
              <a:rPr lang="en-US" dirty="0"/>
              <a:t>, Martin </a:t>
            </a:r>
            <a:r>
              <a:rPr lang="en-US" dirty="0" err="1"/>
              <a:t>Aleska</a:t>
            </a:r>
            <a:r>
              <a:rPr lang="en-US" dirty="0"/>
              <a:t>, Hong Ma.</a:t>
            </a:r>
          </a:p>
        </p:txBody>
      </p:sp>
      <p:sp>
        <p:nvSpPr>
          <p:cNvPr id="10" name="TextBox 9">
            <a:extLst>
              <a:ext uri="{FF2B5EF4-FFF2-40B4-BE49-F238E27FC236}">
                <a16:creationId xmlns:a16="http://schemas.microsoft.com/office/drawing/2014/main" id="{36C2199A-F9C4-8244-AEC9-B110C11D4384}"/>
              </a:ext>
            </a:extLst>
          </p:cNvPr>
          <p:cNvSpPr txBox="1"/>
          <p:nvPr/>
        </p:nvSpPr>
        <p:spPr>
          <a:xfrm>
            <a:off x="2074334" y="4703235"/>
            <a:ext cx="5317066" cy="646331"/>
          </a:xfrm>
          <a:prstGeom prst="rect">
            <a:avLst/>
          </a:prstGeom>
          <a:noFill/>
        </p:spPr>
        <p:txBody>
          <a:bodyPr wrap="square" rtlCol="0">
            <a:spAutoFit/>
          </a:bodyPr>
          <a:lstStyle/>
          <a:p>
            <a:r>
              <a:rPr lang="en-US" dirty="0"/>
              <a:t>Not a complete representation of the field, but good representation from multiple sub-disciplines.</a:t>
            </a:r>
          </a:p>
        </p:txBody>
      </p:sp>
    </p:spTree>
    <p:extLst>
      <p:ext uri="{BB962C8B-B14F-4D97-AF65-F5344CB8AC3E}">
        <p14:creationId xmlns:p14="http://schemas.microsoft.com/office/powerpoint/2010/main" val="11995588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F9843-7A54-6146-BBA4-6635546EAF91}"/>
              </a:ext>
            </a:extLst>
          </p:cNvPr>
          <p:cNvSpPr>
            <a:spLocks noGrp="1"/>
          </p:cNvSpPr>
          <p:nvPr>
            <p:ph type="title"/>
          </p:nvPr>
        </p:nvSpPr>
        <p:spPr/>
        <p:txBody>
          <a:bodyPr>
            <a:normAutofit fontScale="90000"/>
          </a:bodyPr>
          <a:lstStyle/>
          <a:p>
            <a:r>
              <a:rPr lang="en-US" dirty="0"/>
              <a:t>Timeline:</a:t>
            </a:r>
          </a:p>
        </p:txBody>
      </p:sp>
      <p:sp>
        <p:nvSpPr>
          <p:cNvPr id="3" name="Date Placeholder 2">
            <a:extLst>
              <a:ext uri="{FF2B5EF4-FFF2-40B4-BE49-F238E27FC236}">
                <a16:creationId xmlns:a16="http://schemas.microsoft.com/office/drawing/2014/main" id="{1E4CA523-F1FA-5A4A-BE5C-7B7255DE88F2}"/>
              </a:ext>
            </a:extLst>
          </p:cNvPr>
          <p:cNvSpPr>
            <a:spLocks noGrp="1"/>
          </p:cNvSpPr>
          <p:nvPr>
            <p:ph type="dt" sz="half" idx="10"/>
          </p:nvPr>
        </p:nvSpPr>
        <p:spPr/>
        <p:txBody>
          <a:bodyPr/>
          <a:lstStyle/>
          <a:p>
            <a:fld id="{8277C2F1-7D0E-CF4E-A99F-AA3F15CC4507}" type="datetime1">
              <a:rPr lang="en-US" smtClean="0"/>
              <a:t>12/8/19</a:t>
            </a:fld>
            <a:endParaRPr lang="en-GB"/>
          </a:p>
        </p:txBody>
      </p:sp>
      <p:sp>
        <p:nvSpPr>
          <p:cNvPr id="4" name="Footer Placeholder 3">
            <a:extLst>
              <a:ext uri="{FF2B5EF4-FFF2-40B4-BE49-F238E27FC236}">
                <a16:creationId xmlns:a16="http://schemas.microsoft.com/office/drawing/2014/main" id="{32D64490-D745-7F48-9777-7292AC32EBF4}"/>
              </a:ext>
            </a:extLst>
          </p:cNvPr>
          <p:cNvSpPr>
            <a:spLocks noGrp="1"/>
          </p:cNvSpPr>
          <p:nvPr>
            <p:ph type="ftr" sz="quarter" idx="11"/>
          </p:nvPr>
        </p:nvSpPr>
        <p:spPr/>
        <p:txBody>
          <a:bodyPr/>
          <a:lstStyle/>
          <a:p>
            <a:r>
              <a:rPr lang="en-GB"/>
              <a:t>Calorimetry BRN - CPAD 2019 Madison. </a:t>
            </a:r>
          </a:p>
        </p:txBody>
      </p:sp>
      <p:sp>
        <p:nvSpPr>
          <p:cNvPr id="5" name="Slide Number Placeholder 4">
            <a:extLst>
              <a:ext uri="{FF2B5EF4-FFF2-40B4-BE49-F238E27FC236}">
                <a16:creationId xmlns:a16="http://schemas.microsoft.com/office/drawing/2014/main" id="{DE84FBE2-12E2-2443-8528-2E61E2A9BC59}"/>
              </a:ext>
            </a:extLst>
          </p:cNvPr>
          <p:cNvSpPr>
            <a:spLocks noGrp="1"/>
          </p:cNvSpPr>
          <p:nvPr>
            <p:ph type="sldNum" sz="quarter" idx="12"/>
          </p:nvPr>
        </p:nvSpPr>
        <p:spPr/>
        <p:txBody>
          <a:bodyPr/>
          <a:lstStyle/>
          <a:p>
            <a:fld id="{E9676D24-1C10-7F46-81DA-8C959901AACB}" type="slidenum">
              <a:rPr lang="en-GB" smtClean="0"/>
              <a:pPr/>
              <a:t>3</a:t>
            </a:fld>
            <a:endParaRPr lang="en-GB"/>
          </a:p>
        </p:txBody>
      </p:sp>
      <p:sp>
        <p:nvSpPr>
          <p:cNvPr id="6" name="TextBox 5">
            <a:extLst>
              <a:ext uri="{FF2B5EF4-FFF2-40B4-BE49-F238E27FC236}">
                <a16:creationId xmlns:a16="http://schemas.microsoft.com/office/drawing/2014/main" id="{B2DF9CA0-389C-7945-8F98-293D219D5D39}"/>
              </a:ext>
            </a:extLst>
          </p:cNvPr>
          <p:cNvSpPr txBox="1"/>
          <p:nvPr/>
        </p:nvSpPr>
        <p:spPr>
          <a:xfrm>
            <a:off x="804333" y="469901"/>
            <a:ext cx="7255934" cy="1200329"/>
          </a:xfrm>
          <a:prstGeom prst="rect">
            <a:avLst/>
          </a:prstGeom>
          <a:noFill/>
        </p:spPr>
        <p:txBody>
          <a:bodyPr wrap="square" rtlCol="0">
            <a:spAutoFit/>
          </a:bodyPr>
          <a:lstStyle/>
          <a:p>
            <a:r>
              <a:rPr lang="en-US" dirty="0"/>
              <a:t>Our focus was on calorimeters for collider experiments, because that is where the next major challenges in calorimetry will come from. There are of course others but the main physics driver that requires novel calorimetry is experiments at future colliders.  </a:t>
            </a:r>
          </a:p>
        </p:txBody>
      </p:sp>
      <p:sp>
        <p:nvSpPr>
          <p:cNvPr id="7" name="TextBox 6">
            <a:extLst>
              <a:ext uri="{FF2B5EF4-FFF2-40B4-BE49-F238E27FC236}">
                <a16:creationId xmlns:a16="http://schemas.microsoft.com/office/drawing/2014/main" id="{92DD1E46-3C0E-9D4C-836E-12ED5A3FD718}"/>
              </a:ext>
            </a:extLst>
          </p:cNvPr>
          <p:cNvSpPr txBox="1"/>
          <p:nvPr/>
        </p:nvSpPr>
        <p:spPr>
          <a:xfrm>
            <a:off x="1259931" y="1792736"/>
            <a:ext cx="4292600" cy="369332"/>
          </a:xfrm>
          <a:prstGeom prst="rect">
            <a:avLst/>
          </a:prstGeom>
          <a:noFill/>
        </p:spPr>
        <p:txBody>
          <a:bodyPr wrap="square" rtlCol="0">
            <a:spAutoFit/>
          </a:bodyPr>
          <a:lstStyle/>
          <a:p>
            <a:r>
              <a:rPr lang="en-US" i="1" dirty="0"/>
              <a:t>And we don’t know what they are!</a:t>
            </a:r>
          </a:p>
        </p:txBody>
      </p:sp>
      <p:pic>
        <p:nvPicPr>
          <p:cNvPr id="9" name="Picture 8">
            <a:extLst>
              <a:ext uri="{FF2B5EF4-FFF2-40B4-BE49-F238E27FC236}">
                <a16:creationId xmlns:a16="http://schemas.microsoft.com/office/drawing/2014/main" id="{33BDDE8A-D6FF-784F-9686-5940EF3AF3E2}"/>
              </a:ext>
            </a:extLst>
          </p:cNvPr>
          <p:cNvPicPr>
            <a:picLocks noChangeAspect="1"/>
          </p:cNvPicPr>
          <p:nvPr/>
        </p:nvPicPr>
        <p:blipFill>
          <a:blip r:embed="rId2"/>
          <a:stretch>
            <a:fillRect/>
          </a:stretch>
        </p:blipFill>
        <p:spPr>
          <a:xfrm>
            <a:off x="716982" y="2311507"/>
            <a:ext cx="7430636" cy="3521270"/>
          </a:xfrm>
          <a:prstGeom prst="rect">
            <a:avLst/>
          </a:prstGeom>
        </p:spPr>
      </p:pic>
      <p:sp>
        <p:nvSpPr>
          <p:cNvPr id="10" name="TextBox 9">
            <a:extLst>
              <a:ext uri="{FF2B5EF4-FFF2-40B4-BE49-F238E27FC236}">
                <a16:creationId xmlns:a16="http://schemas.microsoft.com/office/drawing/2014/main" id="{B494BD0C-8569-624D-897C-400B1DFFACC3}"/>
              </a:ext>
            </a:extLst>
          </p:cNvPr>
          <p:cNvSpPr txBox="1"/>
          <p:nvPr/>
        </p:nvSpPr>
        <p:spPr>
          <a:xfrm>
            <a:off x="4944533" y="1792736"/>
            <a:ext cx="2912534" cy="369332"/>
          </a:xfrm>
          <a:prstGeom prst="rect">
            <a:avLst/>
          </a:prstGeom>
          <a:noFill/>
        </p:spPr>
        <p:txBody>
          <a:bodyPr wrap="square" rtlCol="0">
            <a:spAutoFit/>
          </a:bodyPr>
          <a:lstStyle/>
          <a:p>
            <a:r>
              <a:rPr lang="en-US" i="1" dirty="0"/>
              <a:t>But we can guess.</a:t>
            </a:r>
          </a:p>
        </p:txBody>
      </p:sp>
    </p:spTree>
    <p:extLst>
      <p:ext uri="{BB962C8B-B14F-4D97-AF65-F5344CB8AC3E}">
        <p14:creationId xmlns:p14="http://schemas.microsoft.com/office/powerpoint/2010/main" val="1966812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0C310-DDE7-CD4E-9A93-DD19681760AC}"/>
              </a:ext>
            </a:extLst>
          </p:cNvPr>
          <p:cNvSpPr>
            <a:spLocks noGrp="1"/>
          </p:cNvSpPr>
          <p:nvPr>
            <p:ph type="title"/>
          </p:nvPr>
        </p:nvSpPr>
        <p:spPr/>
        <p:txBody>
          <a:bodyPr>
            <a:normAutofit fontScale="90000"/>
          </a:bodyPr>
          <a:lstStyle/>
          <a:p>
            <a:r>
              <a:rPr lang="en-US" dirty="0"/>
              <a:t>Preparatory Meetings</a:t>
            </a:r>
          </a:p>
        </p:txBody>
      </p:sp>
      <p:sp>
        <p:nvSpPr>
          <p:cNvPr id="3" name="Date Placeholder 2">
            <a:extLst>
              <a:ext uri="{FF2B5EF4-FFF2-40B4-BE49-F238E27FC236}">
                <a16:creationId xmlns:a16="http://schemas.microsoft.com/office/drawing/2014/main" id="{82869E4A-959C-5945-AEC1-84EA3EC0C6E6}"/>
              </a:ext>
            </a:extLst>
          </p:cNvPr>
          <p:cNvSpPr>
            <a:spLocks noGrp="1"/>
          </p:cNvSpPr>
          <p:nvPr>
            <p:ph type="dt" sz="half" idx="10"/>
          </p:nvPr>
        </p:nvSpPr>
        <p:spPr/>
        <p:txBody>
          <a:bodyPr/>
          <a:lstStyle/>
          <a:p>
            <a:fld id="{8277C2F1-7D0E-CF4E-A99F-AA3F15CC4507}" type="datetime1">
              <a:rPr lang="en-US" smtClean="0"/>
              <a:t>12/8/19</a:t>
            </a:fld>
            <a:endParaRPr lang="en-GB"/>
          </a:p>
        </p:txBody>
      </p:sp>
      <p:sp>
        <p:nvSpPr>
          <p:cNvPr id="4" name="Footer Placeholder 3">
            <a:extLst>
              <a:ext uri="{FF2B5EF4-FFF2-40B4-BE49-F238E27FC236}">
                <a16:creationId xmlns:a16="http://schemas.microsoft.com/office/drawing/2014/main" id="{B262333A-B656-B14D-8C53-450C003C3016}"/>
              </a:ext>
            </a:extLst>
          </p:cNvPr>
          <p:cNvSpPr>
            <a:spLocks noGrp="1"/>
          </p:cNvSpPr>
          <p:nvPr>
            <p:ph type="ftr" sz="quarter" idx="11"/>
          </p:nvPr>
        </p:nvSpPr>
        <p:spPr/>
        <p:txBody>
          <a:bodyPr/>
          <a:lstStyle/>
          <a:p>
            <a:r>
              <a:rPr lang="en-GB"/>
              <a:t>Calorimetry BRN - CPAD 2019 Madison. </a:t>
            </a:r>
          </a:p>
        </p:txBody>
      </p:sp>
      <p:sp>
        <p:nvSpPr>
          <p:cNvPr id="5" name="Slide Number Placeholder 4">
            <a:extLst>
              <a:ext uri="{FF2B5EF4-FFF2-40B4-BE49-F238E27FC236}">
                <a16:creationId xmlns:a16="http://schemas.microsoft.com/office/drawing/2014/main" id="{21A2A3D4-B967-1042-ADD8-1B8DB9946BDF}"/>
              </a:ext>
            </a:extLst>
          </p:cNvPr>
          <p:cNvSpPr>
            <a:spLocks noGrp="1"/>
          </p:cNvSpPr>
          <p:nvPr>
            <p:ph type="sldNum" sz="quarter" idx="12"/>
          </p:nvPr>
        </p:nvSpPr>
        <p:spPr/>
        <p:txBody>
          <a:bodyPr/>
          <a:lstStyle/>
          <a:p>
            <a:fld id="{E9676D24-1C10-7F46-81DA-8C959901AACB}" type="slidenum">
              <a:rPr lang="en-GB" smtClean="0"/>
              <a:pPr/>
              <a:t>4</a:t>
            </a:fld>
            <a:endParaRPr lang="en-GB"/>
          </a:p>
        </p:txBody>
      </p:sp>
      <p:sp>
        <p:nvSpPr>
          <p:cNvPr id="6" name="TextBox 5">
            <a:extLst>
              <a:ext uri="{FF2B5EF4-FFF2-40B4-BE49-F238E27FC236}">
                <a16:creationId xmlns:a16="http://schemas.microsoft.com/office/drawing/2014/main" id="{C660FF38-71BB-1E41-942C-7BAD317180CA}"/>
              </a:ext>
            </a:extLst>
          </p:cNvPr>
          <p:cNvSpPr txBox="1"/>
          <p:nvPr/>
        </p:nvSpPr>
        <p:spPr>
          <a:xfrm>
            <a:off x="719667" y="461434"/>
            <a:ext cx="7086600" cy="646331"/>
          </a:xfrm>
          <a:prstGeom prst="rect">
            <a:avLst/>
          </a:prstGeom>
          <a:noFill/>
        </p:spPr>
        <p:txBody>
          <a:bodyPr wrap="square" rtlCol="0">
            <a:spAutoFit/>
          </a:bodyPr>
          <a:lstStyle/>
          <a:p>
            <a:r>
              <a:rPr lang="en-US" dirty="0">
                <a:solidFill>
                  <a:srgbClr val="002060"/>
                </a:solidFill>
              </a:rPr>
              <a:t>The calorimetry group held several min-workshops on different aspects of calorimetry these were:</a:t>
            </a:r>
          </a:p>
        </p:txBody>
      </p:sp>
      <p:sp>
        <p:nvSpPr>
          <p:cNvPr id="7" name="TextBox 6">
            <a:extLst>
              <a:ext uri="{FF2B5EF4-FFF2-40B4-BE49-F238E27FC236}">
                <a16:creationId xmlns:a16="http://schemas.microsoft.com/office/drawing/2014/main" id="{C6F51862-1928-E044-9E4D-373E12BC8A9A}"/>
              </a:ext>
            </a:extLst>
          </p:cNvPr>
          <p:cNvSpPr txBox="1"/>
          <p:nvPr/>
        </p:nvSpPr>
        <p:spPr>
          <a:xfrm>
            <a:off x="1612900" y="1110801"/>
            <a:ext cx="5300133" cy="1754326"/>
          </a:xfrm>
          <a:prstGeom prst="rect">
            <a:avLst/>
          </a:prstGeom>
          <a:noFill/>
        </p:spPr>
        <p:txBody>
          <a:bodyPr wrap="square" rtlCol="0">
            <a:spAutoFit/>
          </a:bodyPr>
          <a:lstStyle/>
          <a:p>
            <a:r>
              <a:rPr lang="en-US" dirty="0">
                <a:solidFill>
                  <a:srgbClr val="002060"/>
                </a:solidFill>
              </a:rPr>
              <a:t>Imaging – with input from </a:t>
            </a:r>
            <a:r>
              <a:rPr lang="en-US" dirty="0" err="1">
                <a:solidFill>
                  <a:srgbClr val="002060"/>
                </a:solidFill>
              </a:rPr>
              <a:t>SiD</a:t>
            </a:r>
            <a:r>
              <a:rPr lang="en-US" dirty="0">
                <a:solidFill>
                  <a:srgbClr val="002060"/>
                </a:solidFill>
              </a:rPr>
              <a:t> and HGAL groups.</a:t>
            </a:r>
          </a:p>
          <a:p>
            <a:r>
              <a:rPr lang="en-US" dirty="0">
                <a:solidFill>
                  <a:srgbClr val="002060"/>
                </a:solidFill>
              </a:rPr>
              <a:t>Crystals – Novel crystals for calorimetry </a:t>
            </a:r>
          </a:p>
          <a:p>
            <a:r>
              <a:rPr lang="en-US" dirty="0">
                <a:solidFill>
                  <a:srgbClr val="002060"/>
                </a:solidFill>
              </a:rPr>
              <a:t>Dual Readout – new ideas in dual readout calorimeters</a:t>
            </a:r>
          </a:p>
          <a:p>
            <a:r>
              <a:rPr lang="en-US" dirty="0">
                <a:solidFill>
                  <a:srgbClr val="002060"/>
                </a:solidFill>
              </a:rPr>
              <a:t>Electronics for calorimeters</a:t>
            </a:r>
          </a:p>
          <a:p>
            <a:r>
              <a:rPr lang="en-US" dirty="0">
                <a:solidFill>
                  <a:srgbClr val="002060"/>
                </a:solidFill>
              </a:rPr>
              <a:t>Noble liquids.</a:t>
            </a:r>
          </a:p>
          <a:p>
            <a:r>
              <a:rPr lang="en-US" dirty="0">
                <a:solidFill>
                  <a:srgbClr val="002060"/>
                </a:solidFill>
              </a:rPr>
              <a:t>Timing with calorimeters </a:t>
            </a:r>
          </a:p>
        </p:txBody>
      </p:sp>
      <p:sp>
        <p:nvSpPr>
          <p:cNvPr id="8" name="TextBox 7">
            <a:extLst>
              <a:ext uri="{FF2B5EF4-FFF2-40B4-BE49-F238E27FC236}">
                <a16:creationId xmlns:a16="http://schemas.microsoft.com/office/drawing/2014/main" id="{88D34B62-0A47-254B-83B8-16C883FDAB3E}"/>
              </a:ext>
            </a:extLst>
          </p:cNvPr>
          <p:cNvSpPr txBox="1"/>
          <p:nvPr/>
        </p:nvSpPr>
        <p:spPr>
          <a:xfrm>
            <a:off x="719667" y="3100986"/>
            <a:ext cx="7848600" cy="646331"/>
          </a:xfrm>
          <a:prstGeom prst="rect">
            <a:avLst/>
          </a:prstGeom>
          <a:noFill/>
        </p:spPr>
        <p:txBody>
          <a:bodyPr wrap="square" rtlCol="0">
            <a:spAutoFit/>
          </a:bodyPr>
          <a:lstStyle/>
          <a:p>
            <a:r>
              <a:rPr lang="en-US" dirty="0">
                <a:solidFill>
                  <a:schemeClr val="accent2">
                    <a:lumMod val="75000"/>
                  </a:schemeClr>
                </a:solidFill>
              </a:rPr>
              <a:t>Focus was on the applications of calorimetry in future collider experiments, what is the current state-of-the-art and what direction we might go in.  </a:t>
            </a:r>
          </a:p>
        </p:txBody>
      </p:sp>
      <p:sp>
        <p:nvSpPr>
          <p:cNvPr id="10" name="TextBox 9">
            <a:extLst>
              <a:ext uri="{FF2B5EF4-FFF2-40B4-BE49-F238E27FC236}">
                <a16:creationId xmlns:a16="http://schemas.microsoft.com/office/drawing/2014/main" id="{7D7CEA2E-D642-604F-8BA1-BE01556A3A6B}"/>
              </a:ext>
            </a:extLst>
          </p:cNvPr>
          <p:cNvSpPr txBox="1"/>
          <p:nvPr/>
        </p:nvSpPr>
        <p:spPr>
          <a:xfrm>
            <a:off x="719667" y="3894886"/>
            <a:ext cx="7526866" cy="646331"/>
          </a:xfrm>
          <a:prstGeom prst="rect">
            <a:avLst/>
          </a:prstGeom>
          <a:noFill/>
        </p:spPr>
        <p:txBody>
          <a:bodyPr wrap="square" rtlCol="0">
            <a:spAutoFit/>
          </a:bodyPr>
          <a:lstStyle/>
          <a:p>
            <a:r>
              <a:rPr lang="en-US" dirty="0">
                <a:solidFill>
                  <a:srgbClr val="007F3D"/>
                </a:solidFill>
              </a:rPr>
              <a:t>Each meeting started with the question: What can we invest in now to develop technology that would help make better calorimeters in ten years from now.</a:t>
            </a:r>
          </a:p>
        </p:txBody>
      </p:sp>
      <p:sp>
        <p:nvSpPr>
          <p:cNvPr id="11" name="TextBox 10">
            <a:extLst>
              <a:ext uri="{FF2B5EF4-FFF2-40B4-BE49-F238E27FC236}">
                <a16:creationId xmlns:a16="http://schemas.microsoft.com/office/drawing/2014/main" id="{A1082826-F81D-784C-98D7-8B7CB19749C2}"/>
              </a:ext>
            </a:extLst>
          </p:cNvPr>
          <p:cNvSpPr txBox="1"/>
          <p:nvPr/>
        </p:nvSpPr>
        <p:spPr>
          <a:xfrm>
            <a:off x="1109133" y="4688786"/>
            <a:ext cx="6570134" cy="369332"/>
          </a:xfrm>
          <a:prstGeom prst="rect">
            <a:avLst/>
          </a:prstGeom>
          <a:noFill/>
        </p:spPr>
        <p:txBody>
          <a:bodyPr wrap="square" rtlCol="0">
            <a:spAutoFit/>
          </a:bodyPr>
          <a:lstStyle/>
          <a:p>
            <a:r>
              <a:rPr lang="en-US" u="sng" dirty="0"/>
              <a:t>Game changers preferred but incremental improvements too.  </a:t>
            </a:r>
          </a:p>
        </p:txBody>
      </p:sp>
    </p:spTree>
    <p:extLst>
      <p:ext uri="{BB962C8B-B14F-4D97-AF65-F5344CB8AC3E}">
        <p14:creationId xmlns:p14="http://schemas.microsoft.com/office/powerpoint/2010/main" val="4085513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37F4D-DF01-5440-9AD1-22580A9A1A10}"/>
              </a:ext>
            </a:extLst>
          </p:cNvPr>
          <p:cNvSpPr>
            <a:spLocks noGrp="1"/>
          </p:cNvSpPr>
          <p:nvPr>
            <p:ph type="title"/>
          </p:nvPr>
        </p:nvSpPr>
        <p:spPr/>
        <p:txBody>
          <a:bodyPr>
            <a:normAutofit fontScale="90000"/>
          </a:bodyPr>
          <a:lstStyle/>
          <a:p>
            <a:r>
              <a:rPr lang="en-US" dirty="0"/>
              <a:t>Recent </a:t>
            </a:r>
            <a:r>
              <a:rPr lang="en-US"/>
              <a:t>paradigm shifts</a:t>
            </a:r>
            <a:endParaRPr lang="en-US" dirty="0"/>
          </a:p>
        </p:txBody>
      </p:sp>
      <p:sp>
        <p:nvSpPr>
          <p:cNvPr id="3" name="Date Placeholder 2">
            <a:extLst>
              <a:ext uri="{FF2B5EF4-FFF2-40B4-BE49-F238E27FC236}">
                <a16:creationId xmlns:a16="http://schemas.microsoft.com/office/drawing/2014/main" id="{CC9AB318-CA66-2240-970A-578A7C762E40}"/>
              </a:ext>
            </a:extLst>
          </p:cNvPr>
          <p:cNvSpPr>
            <a:spLocks noGrp="1"/>
          </p:cNvSpPr>
          <p:nvPr>
            <p:ph type="dt" sz="half" idx="10"/>
          </p:nvPr>
        </p:nvSpPr>
        <p:spPr/>
        <p:txBody>
          <a:bodyPr/>
          <a:lstStyle/>
          <a:p>
            <a:fld id="{8277C2F1-7D0E-CF4E-A99F-AA3F15CC4507}" type="datetime1">
              <a:rPr lang="en-US" smtClean="0"/>
              <a:t>12/8/19</a:t>
            </a:fld>
            <a:endParaRPr lang="en-GB"/>
          </a:p>
        </p:txBody>
      </p:sp>
      <p:sp>
        <p:nvSpPr>
          <p:cNvPr id="4" name="Footer Placeholder 3">
            <a:extLst>
              <a:ext uri="{FF2B5EF4-FFF2-40B4-BE49-F238E27FC236}">
                <a16:creationId xmlns:a16="http://schemas.microsoft.com/office/drawing/2014/main" id="{278F3D10-AF82-ED49-BC4C-E2D463651D77}"/>
              </a:ext>
            </a:extLst>
          </p:cNvPr>
          <p:cNvSpPr>
            <a:spLocks noGrp="1"/>
          </p:cNvSpPr>
          <p:nvPr>
            <p:ph type="ftr" sz="quarter" idx="11"/>
          </p:nvPr>
        </p:nvSpPr>
        <p:spPr/>
        <p:txBody>
          <a:bodyPr/>
          <a:lstStyle/>
          <a:p>
            <a:r>
              <a:rPr lang="en-GB"/>
              <a:t>Calorimetry BRN - CPAD 2019 Madison. </a:t>
            </a:r>
          </a:p>
        </p:txBody>
      </p:sp>
      <p:sp>
        <p:nvSpPr>
          <p:cNvPr id="5" name="Slide Number Placeholder 4">
            <a:extLst>
              <a:ext uri="{FF2B5EF4-FFF2-40B4-BE49-F238E27FC236}">
                <a16:creationId xmlns:a16="http://schemas.microsoft.com/office/drawing/2014/main" id="{7438DCA2-9C62-FD4E-B386-AC203760E45B}"/>
              </a:ext>
            </a:extLst>
          </p:cNvPr>
          <p:cNvSpPr>
            <a:spLocks noGrp="1"/>
          </p:cNvSpPr>
          <p:nvPr>
            <p:ph type="sldNum" sz="quarter" idx="12"/>
          </p:nvPr>
        </p:nvSpPr>
        <p:spPr/>
        <p:txBody>
          <a:bodyPr/>
          <a:lstStyle/>
          <a:p>
            <a:fld id="{E9676D24-1C10-7F46-81DA-8C959901AACB}" type="slidenum">
              <a:rPr lang="en-GB" smtClean="0"/>
              <a:pPr/>
              <a:t>5</a:t>
            </a:fld>
            <a:endParaRPr lang="en-GB"/>
          </a:p>
        </p:txBody>
      </p:sp>
      <p:sp>
        <p:nvSpPr>
          <p:cNvPr id="11" name="TextBox 10">
            <a:extLst>
              <a:ext uri="{FF2B5EF4-FFF2-40B4-BE49-F238E27FC236}">
                <a16:creationId xmlns:a16="http://schemas.microsoft.com/office/drawing/2014/main" id="{B91CDD03-AD97-AD45-95C6-4BFBB0079A33}"/>
              </a:ext>
            </a:extLst>
          </p:cNvPr>
          <p:cNvSpPr txBox="1"/>
          <p:nvPr/>
        </p:nvSpPr>
        <p:spPr>
          <a:xfrm>
            <a:off x="948266" y="427393"/>
            <a:ext cx="6976532" cy="923330"/>
          </a:xfrm>
          <a:prstGeom prst="rect">
            <a:avLst/>
          </a:prstGeom>
          <a:noFill/>
        </p:spPr>
        <p:txBody>
          <a:bodyPr wrap="square" rtlCol="0">
            <a:spAutoFit/>
          </a:bodyPr>
          <a:lstStyle/>
          <a:p>
            <a:r>
              <a:rPr lang="en-US" i="1" u="sng" dirty="0">
                <a:solidFill>
                  <a:schemeClr val="accent2">
                    <a:lumMod val="75000"/>
                  </a:schemeClr>
                </a:solidFill>
              </a:rPr>
              <a:t>Particle Flow:</a:t>
            </a:r>
          </a:p>
          <a:p>
            <a:r>
              <a:rPr lang="en-US" dirty="0">
                <a:solidFill>
                  <a:schemeClr val="accent2">
                    <a:lumMod val="75000"/>
                  </a:schemeClr>
                </a:solidFill>
              </a:rPr>
              <a:t>	No longer use calorimeters in isolation.  Calorimeters and tracker information combined to understand the event. </a:t>
            </a:r>
          </a:p>
        </p:txBody>
      </p:sp>
      <p:sp>
        <p:nvSpPr>
          <p:cNvPr id="12" name="TextBox 11">
            <a:extLst>
              <a:ext uri="{FF2B5EF4-FFF2-40B4-BE49-F238E27FC236}">
                <a16:creationId xmlns:a16="http://schemas.microsoft.com/office/drawing/2014/main" id="{00A089F8-180A-E74D-AC6F-DC2C9AE2F2F0}"/>
              </a:ext>
            </a:extLst>
          </p:cNvPr>
          <p:cNvSpPr txBox="1"/>
          <p:nvPr/>
        </p:nvSpPr>
        <p:spPr>
          <a:xfrm>
            <a:off x="948265" y="1336011"/>
            <a:ext cx="6976533" cy="923330"/>
          </a:xfrm>
          <a:prstGeom prst="rect">
            <a:avLst/>
          </a:prstGeom>
          <a:noFill/>
        </p:spPr>
        <p:txBody>
          <a:bodyPr wrap="square" rtlCol="0">
            <a:spAutoFit/>
          </a:bodyPr>
          <a:lstStyle/>
          <a:p>
            <a:r>
              <a:rPr lang="en-US" i="1" u="sng" dirty="0">
                <a:solidFill>
                  <a:schemeClr val="accent2">
                    <a:lumMod val="75000"/>
                  </a:schemeClr>
                </a:solidFill>
              </a:rPr>
              <a:t>Precision Timing</a:t>
            </a:r>
          </a:p>
          <a:p>
            <a:r>
              <a:rPr lang="en-US" dirty="0">
                <a:solidFill>
                  <a:schemeClr val="accent2">
                    <a:lumMod val="75000"/>
                  </a:schemeClr>
                </a:solidFill>
              </a:rPr>
              <a:t>	Measurement of the time of arrival of a shower to better than 30 </a:t>
            </a:r>
            <a:r>
              <a:rPr lang="en-US" dirty="0" err="1">
                <a:solidFill>
                  <a:schemeClr val="accent2">
                    <a:lumMod val="75000"/>
                  </a:schemeClr>
                </a:solidFill>
              </a:rPr>
              <a:t>ps</a:t>
            </a:r>
            <a:r>
              <a:rPr lang="en-US" dirty="0">
                <a:solidFill>
                  <a:schemeClr val="accent2">
                    <a:lumMod val="75000"/>
                  </a:schemeClr>
                </a:solidFill>
              </a:rPr>
              <a:t> has been demonstrated </a:t>
            </a:r>
          </a:p>
        </p:txBody>
      </p:sp>
      <p:sp>
        <p:nvSpPr>
          <p:cNvPr id="13" name="TextBox 12">
            <a:extLst>
              <a:ext uri="{FF2B5EF4-FFF2-40B4-BE49-F238E27FC236}">
                <a16:creationId xmlns:a16="http://schemas.microsoft.com/office/drawing/2014/main" id="{8A20D77C-0C3E-0342-8875-7D0D5E17493A}"/>
              </a:ext>
            </a:extLst>
          </p:cNvPr>
          <p:cNvSpPr txBox="1"/>
          <p:nvPr/>
        </p:nvSpPr>
        <p:spPr>
          <a:xfrm>
            <a:off x="948265" y="2335762"/>
            <a:ext cx="6976533" cy="923330"/>
          </a:xfrm>
          <a:prstGeom prst="rect">
            <a:avLst/>
          </a:prstGeom>
          <a:noFill/>
        </p:spPr>
        <p:txBody>
          <a:bodyPr wrap="square" rtlCol="0">
            <a:spAutoFit/>
          </a:bodyPr>
          <a:lstStyle/>
          <a:p>
            <a:r>
              <a:rPr lang="en-US" i="1" u="sng" dirty="0">
                <a:solidFill>
                  <a:schemeClr val="accent2">
                    <a:lumMod val="75000"/>
                  </a:schemeClr>
                </a:solidFill>
              </a:rPr>
              <a:t>5D </a:t>
            </a:r>
            <a:r>
              <a:rPr lang="en-US" i="1" u="sng" dirty="0" err="1">
                <a:solidFill>
                  <a:schemeClr val="accent2">
                    <a:lumMod val="75000"/>
                  </a:schemeClr>
                </a:solidFill>
              </a:rPr>
              <a:t>Calorimetery</a:t>
            </a:r>
            <a:r>
              <a:rPr lang="en-US" i="1" u="sng" dirty="0">
                <a:solidFill>
                  <a:schemeClr val="accent2">
                    <a:lumMod val="75000"/>
                  </a:schemeClr>
                </a:solidFill>
              </a:rPr>
              <a:t>:</a:t>
            </a:r>
          </a:p>
          <a:p>
            <a:r>
              <a:rPr lang="en-US" dirty="0">
                <a:solidFill>
                  <a:schemeClr val="accent2">
                    <a:lumMod val="75000"/>
                  </a:schemeClr>
                </a:solidFill>
              </a:rPr>
              <a:t>	Measure position, energy and time of signal. Use all signals to disentangle complex events.</a:t>
            </a:r>
          </a:p>
        </p:txBody>
      </p:sp>
      <p:sp>
        <p:nvSpPr>
          <p:cNvPr id="14" name="TextBox 13">
            <a:extLst>
              <a:ext uri="{FF2B5EF4-FFF2-40B4-BE49-F238E27FC236}">
                <a16:creationId xmlns:a16="http://schemas.microsoft.com/office/drawing/2014/main" id="{5319327C-F010-8C46-8D2B-2563735728D1}"/>
              </a:ext>
            </a:extLst>
          </p:cNvPr>
          <p:cNvSpPr txBox="1"/>
          <p:nvPr/>
        </p:nvSpPr>
        <p:spPr>
          <a:xfrm>
            <a:off x="948265" y="3336968"/>
            <a:ext cx="6976533" cy="923330"/>
          </a:xfrm>
          <a:prstGeom prst="rect">
            <a:avLst/>
          </a:prstGeom>
          <a:noFill/>
        </p:spPr>
        <p:txBody>
          <a:bodyPr wrap="square" rtlCol="0">
            <a:spAutoFit/>
          </a:bodyPr>
          <a:lstStyle/>
          <a:p>
            <a:r>
              <a:rPr lang="en-US" i="1" u="sng" dirty="0">
                <a:solidFill>
                  <a:schemeClr val="accent2">
                    <a:lumMod val="75000"/>
                  </a:schemeClr>
                </a:solidFill>
              </a:rPr>
              <a:t>UV sensitive photodetectors</a:t>
            </a:r>
          </a:p>
          <a:p>
            <a:r>
              <a:rPr lang="en-US" dirty="0">
                <a:solidFill>
                  <a:schemeClr val="accent2">
                    <a:lumMod val="75000"/>
                  </a:schemeClr>
                </a:solidFill>
              </a:rPr>
              <a:t>	Developments in neutrino and dark matter detectors </a:t>
            </a:r>
            <a:r>
              <a:rPr lang="en-US" dirty="0">
                <a:solidFill>
                  <a:schemeClr val="accent2">
                    <a:lumMod val="75000"/>
                  </a:schemeClr>
                </a:solidFill>
                <a:sym typeface="Wingdings" pitchFamily="2" charset="2"/>
              </a:rPr>
              <a:t> Cerenkov signal detection and photosensors in </a:t>
            </a:r>
            <a:r>
              <a:rPr lang="en-US" dirty="0" err="1">
                <a:solidFill>
                  <a:schemeClr val="accent2">
                    <a:lumMod val="75000"/>
                  </a:schemeClr>
                </a:solidFill>
                <a:sym typeface="Wingdings" pitchFamily="2" charset="2"/>
              </a:rPr>
              <a:t>LAr</a:t>
            </a:r>
            <a:r>
              <a:rPr lang="en-US" dirty="0">
                <a:solidFill>
                  <a:schemeClr val="accent2">
                    <a:lumMod val="75000"/>
                  </a:schemeClr>
                </a:solidFill>
                <a:sym typeface="Wingdings" pitchFamily="2" charset="2"/>
              </a:rPr>
              <a:t> calorimeters.</a:t>
            </a:r>
            <a:r>
              <a:rPr lang="en-US" dirty="0">
                <a:solidFill>
                  <a:schemeClr val="accent2">
                    <a:lumMod val="75000"/>
                  </a:schemeClr>
                </a:solidFill>
              </a:rPr>
              <a:t> </a:t>
            </a:r>
          </a:p>
        </p:txBody>
      </p:sp>
      <p:sp>
        <p:nvSpPr>
          <p:cNvPr id="15" name="TextBox 14">
            <a:extLst>
              <a:ext uri="{FF2B5EF4-FFF2-40B4-BE49-F238E27FC236}">
                <a16:creationId xmlns:a16="http://schemas.microsoft.com/office/drawing/2014/main" id="{29535D1F-2977-474D-B109-403D28D3F6BE}"/>
              </a:ext>
            </a:extLst>
          </p:cNvPr>
          <p:cNvSpPr txBox="1"/>
          <p:nvPr/>
        </p:nvSpPr>
        <p:spPr>
          <a:xfrm>
            <a:off x="948265" y="4345730"/>
            <a:ext cx="6976533" cy="923330"/>
          </a:xfrm>
          <a:prstGeom prst="rect">
            <a:avLst/>
          </a:prstGeom>
          <a:noFill/>
        </p:spPr>
        <p:txBody>
          <a:bodyPr wrap="square" rtlCol="0">
            <a:spAutoFit/>
          </a:bodyPr>
          <a:lstStyle/>
          <a:p>
            <a:r>
              <a:rPr lang="en-US" i="1" u="sng" dirty="0">
                <a:solidFill>
                  <a:schemeClr val="accent2">
                    <a:lumMod val="75000"/>
                  </a:schemeClr>
                </a:solidFill>
              </a:rPr>
              <a:t>MAPS Technology</a:t>
            </a:r>
          </a:p>
          <a:p>
            <a:r>
              <a:rPr lang="en-US" dirty="0">
                <a:solidFill>
                  <a:schemeClr val="accent2">
                    <a:lumMod val="75000"/>
                  </a:schemeClr>
                </a:solidFill>
              </a:rPr>
              <a:t>	Development of integrated sensor and readout technology with high voltage silicon. </a:t>
            </a:r>
          </a:p>
        </p:txBody>
      </p:sp>
    </p:spTree>
    <p:extLst>
      <p:ext uri="{BB962C8B-B14F-4D97-AF65-F5344CB8AC3E}">
        <p14:creationId xmlns:p14="http://schemas.microsoft.com/office/powerpoint/2010/main" val="1972496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C1413-6115-3D43-90AE-F5ABDC4CD7F0}"/>
              </a:ext>
            </a:extLst>
          </p:cNvPr>
          <p:cNvSpPr>
            <a:spLocks noGrp="1"/>
          </p:cNvSpPr>
          <p:nvPr>
            <p:ph type="title"/>
          </p:nvPr>
        </p:nvSpPr>
        <p:spPr/>
        <p:txBody>
          <a:bodyPr>
            <a:normAutofit fontScale="90000"/>
          </a:bodyPr>
          <a:lstStyle/>
          <a:p>
            <a:r>
              <a:rPr lang="en-US" dirty="0"/>
              <a:t>Imaging calorimeters</a:t>
            </a:r>
          </a:p>
        </p:txBody>
      </p:sp>
      <p:sp>
        <p:nvSpPr>
          <p:cNvPr id="3" name="Date Placeholder 2">
            <a:extLst>
              <a:ext uri="{FF2B5EF4-FFF2-40B4-BE49-F238E27FC236}">
                <a16:creationId xmlns:a16="http://schemas.microsoft.com/office/drawing/2014/main" id="{2DC921CD-A454-684D-BEB0-C2FB605D981F}"/>
              </a:ext>
            </a:extLst>
          </p:cNvPr>
          <p:cNvSpPr>
            <a:spLocks noGrp="1"/>
          </p:cNvSpPr>
          <p:nvPr>
            <p:ph type="dt" sz="half" idx="10"/>
          </p:nvPr>
        </p:nvSpPr>
        <p:spPr/>
        <p:txBody>
          <a:bodyPr/>
          <a:lstStyle/>
          <a:p>
            <a:fld id="{8277C2F1-7D0E-CF4E-A99F-AA3F15CC4507}" type="datetime1">
              <a:rPr lang="en-US" smtClean="0"/>
              <a:t>12/8/19</a:t>
            </a:fld>
            <a:endParaRPr lang="en-GB"/>
          </a:p>
        </p:txBody>
      </p:sp>
      <p:sp>
        <p:nvSpPr>
          <p:cNvPr id="4" name="Footer Placeholder 3">
            <a:extLst>
              <a:ext uri="{FF2B5EF4-FFF2-40B4-BE49-F238E27FC236}">
                <a16:creationId xmlns:a16="http://schemas.microsoft.com/office/drawing/2014/main" id="{133E4377-2B5A-1546-B14F-0D7F49BE4047}"/>
              </a:ext>
            </a:extLst>
          </p:cNvPr>
          <p:cNvSpPr>
            <a:spLocks noGrp="1"/>
          </p:cNvSpPr>
          <p:nvPr>
            <p:ph type="ftr" sz="quarter" idx="11"/>
          </p:nvPr>
        </p:nvSpPr>
        <p:spPr/>
        <p:txBody>
          <a:bodyPr/>
          <a:lstStyle/>
          <a:p>
            <a:r>
              <a:rPr lang="en-GB"/>
              <a:t>Calorimetry BRN - CPAD 2019 Madison. </a:t>
            </a:r>
          </a:p>
        </p:txBody>
      </p:sp>
      <p:sp>
        <p:nvSpPr>
          <p:cNvPr id="5" name="Slide Number Placeholder 4">
            <a:extLst>
              <a:ext uri="{FF2B5EF4-FFF2-40B4-BE49-F238E27FC236}">
                <a16:creationId xmlns:a16="http://schemas.microsoft.com/office/drawing/2014/main" id="{8429AC0E-9E44-EE4F-AE10-D60D11873B10}"/>
              </a:ext>
            </a:extLst>
          </p:cNvPr>
          <p:cNvSpPr>
            <a:spLocks noGrp="1"/>
          </p:cNvSpPr>
          <p:nvPr>
            <p:ph type="sldNum" sz="quarter" idx="12"/>
          </p:nvPr>
        </p:nvSpPr>
        <p:spPr/>
        <p:txBody>
          <a:bodyPr/>
          <a:lstStyle/>
          <a:p>
            <a:fld id="{E9676D24-1C10-7F46-81DA-8C959901AACB}" type="slidenum">
              <a:rPr lang="en-GB" smtClean="0"/>
              <a:pPr/>
              <a:t>6</a:t>
            </a:fld>
            <a:endParaRPr lang="en-GB"/>
          </a:p>
        </p:txBody>
      </p:sp>
      <p:pic>
        <p:nvPicPr>
          <p:cNvPr id="7" name="Picture 6">
            <a:extLst>
              <a:ext uri="{FF2B5EF4-FFF2-40B4-BE49-F238E27FC236}">
                <a16:creationId xmlns:a16="http://schemas.microsoft.com/office/drawing/2014/main" id="{4367F832-3EF8-7A40-A20C-6FF8C3BDBF06}"/>
              </a:ext>
            </a:extLst>
          </p:cNvPr>
          <p:cNvPicPr>
            <a:picLocks noChangeAspect="1"/>
          </p:cNvPicPr>
          <p:nvPr/>
        </p:nvPicPr>
        <p:blipFill>
          <a:blip r:embed="rId2"/>
          <a:stretch>
            <a:fillRect/>
          </a:stretch>
        </p:blipFill>
        <p:spPr>
          <a:xfrm>
            <a:off x="366712" y="406029"/>
            <a:ext cx="2638425" cy="2633009"/>
          </a:xfrm>
          <a:prstGeom prst="rect">
            <a:avLst/>
          </a:prstGeom>
        </p:spPr>
      </p:pic>
      <p:pic>
        <p:nvPicPr>
          <p:cNvPr id="8" name="Picture 2">
            <a:extLst>
              <a:ext uri="{FF2B5EF4-FFF2-40B4-BE49-F238E27FC236}">
                <a16:creationId xmlns:a16="http://schemas.microsoft.com/office/drawing/2014/main" id="{D8824F42-F0DF-B648-9373-7BBAA34318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415"/>
          <a:stretch>
            <a:fillRect/>
          </a:stretch>
        </p:blipFill>
        <p:spPr bwMode="auto">
          <a:xfrm>
            <a:off x="4845564" y="533023"/>
            <a:ext cx="3432629" cy="2573662"/>
          </a:xfrm>
          <a:prstGeom prst="rect">
            <a:avLst/>
          </a:prstGeom>
          <a:noFill/>
          <a:ln>
            <a:noFill/>
          </a:ln>
          <a:effectLst/>
          <a:extLst>
            <a:ext uri="{909E8E84-426E-40DD-AFC4-6F175D3DCCD1}">
              <a14:hiddenFill xmlns:a14="http://schemas.microsoft.com/office/drawing/2010/main">
                <a:blipFill dpi="0" rotWithShape="0">
                  <a:blip/>
                  <a:srcRect l="5415"/>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Box 9">
            <a:extLst>
              <a:ext uri="{FF2B5EF4-FFF2-40B4-BE49-F238E27FC236}">
                <a16:creationId xmlns:a16="http://schemas.microsoft.com/office/drawing/2014/main" id="{D3E2A35C-E51A-F048-BCD8-1F9F7DD53E14}"/>
              </a:ext>
            </a:extLst>
          </p:cNvPr>
          <p:cNvSpPr txBox="1"/>
          <p:nvPr/>
        </p:nvSpPr>
        <p:spPr>
          <a:xfrm>
            <a:off x="160868" y="3658164"/>
            <a:ext cx="4411133" cy="923330"/>
          </a:xfrm>
          <a:prstGeom prst="rect">
            <a:avLst/>
          </a:prstGeom>
          <a:noFill/>
        </p:spPr>
        <p:txBody>
          <a:bodyPr wrap="square" rtlCol="0">
            <a:spAutoFit/>
          </a:bodyPr>
          <a:lstStyle/>
          <a:p>
            <a:r>
              <a:rPr lang="en-US" dirty="0"/>
              <a:t>Main focus was on how to simplify the construction using MAPS technology </a:t>
            </a:r>
            <a:r>
              <a:rPr lang="en-US" dirty="0">
                <a:sym typeface="Wingdings" pitchFamily="2" charset="2"/>
              </a:rPr>
              <a:t>and counting hits in small pixels. </a:t>
            </a:r>
            <a:r>
              <a:rPr lang="en-US" dirty="0"/>
              <a:t>  </a:t>
            </a:r>
          </a:p>
        </p:txBody>
      </p:sp>
      <p:pic>
        <p:nvPicPr>
          <p:cNvPr id="11" name="Picture 10">
            <a:extLst>
              <a:ext uri="{FF2B5EF4-FFF2-40B4-BE49-F238E27FC236}">
                <a16:creationId xmlns:a16="http://schemas.microsoft.com/office/drawing/2014/main" id="{D9B14545-5582-8A47-BF86-4B7FFBCF4C51}"/>
              </a:ext>
            </a:extLst>
          </p:cNvPr>
          <p:cNvPicPr>
            <a:picLocks noChangeAspect="1"/>
          </p:cNvPicPr>
          <p:nvPr/>
        </p:nvPicPr>
        <p:blipFill>
          <a:blip r:embed="rId4"/>
          <a:stretch>
            <a:fillRect/>
          </a:stretch>
        </p:blipFill>
        <p:spPr>
          <a:xfrm>
            <a:off x="4572000" y="3276863"/>
            <a:ext cx="4114799" cy="1949943"/>
          </a:xfrm>
          <a:prstGeom prst="rect">
            <a:avLst/>
          </a:prstGeom>
        </p:spPr>
      </p:pic>
      <p:sp>
        <p:nvSpPr>
          <p:cNvPr id="12" name="TextBox 11">
            <a:extLst>
              <a:ext uri="{FF2B5EF4-FFF2-40B4-BE49-F238E27FC236}">
                <a16:creationId xmlns:a16="http://schemas.microsoft.com/office/drawing/2014/main" id="{46460C12-C4BA-E24E-B760-AABF1A61B26B}"/>
              </a:ext>
            </a:extLst>
          </p:cNvPr>
          <p:cNvSpPr txBox="1"/>
          <p:nvPr/>
        </p:nvSpPr>
        <p:spPr>
          <a:xfrm>
            <a:off x="160868" y="4677833"/>
            <a:ext cx="4684697" cy="369332"/>
          </a:xfrm>
          <a:prstGeom prst="rect">
            <a:avLst/>
          </a:prstGeom>
          <a:noFill/>
        </p:spPr>
        <p:txBody>
          <a:bodyPr wrap="square" rtlCol="0">
            <a:spAutoFit/>
          </a:bodyPr>
          <a:lstStyle/>
          <a:p>
            <a:r>
              <a:rPr lang="en-US" dirty="0"/>
              <a:t>Suitable for linear and circular </a:t>
            </a:r>
            <a:r>
              <a:rPr lang="en-US" dirty="0" err="1"/>
              <a:t>ee</a:t>
            </a:r>
            <a:r>
              <a:rPr lang="en-US" dirty="0"/>
              <a:t> machines.</a:t>
            </a:r>
          </a:p>
        </p:txBody>
      </p:sp>
      <p:sp>
        <p:nvSpPr>
          <p:cNvPr id="13" name="TextBox 12">
            <a:extLst>
              <a:ext uri="{FF2B5EF4-FFF2-40B4-BE49-F238E27FC236}">
                <a16:creationId xmlns:a16="http://schemas.microsoft.com/office/drawing/2014/main" id="{60BFF4E8-6DAB-4140-BD27-89D46ECE0FD9}"/>
              </a:ext>
            </a:extLst>
          </p:cNvPr>
          <p:cNvSpPr txBox="1"/>
          <p:nvPr/>
        </p:nvSpPr>
        <p:spPr>
          <a:xfrm>
            <a:off x="160868" y="3288832"/>
            <a:ext cx="3369733" cy="369332"/>
          </a:xfrm>
          <a:prstGeom prst="rect">
            <a:avLst/>
          </a:prstGeom>
          <a:noFill/>
        </p:spPr>
        <p:txBody>
          <a:bodyPr wrap="square" rtlCol="0">
            <a:spAutoFit/>
          </a:bodyPr>
          <a:lstStyle/>
          <a:p>
            <a:r>
              <a:rPr lang="en-US" dirty="0"/>
              <a:t>EM resolution ~20/√E.</a:t>
            </a:r>
          </a:p>
        </p:txBody>
      </p:sp>
      <p:cxnSp>
        <p:nvCxnSpPr>
          <p:cNvPr id="14" name="Straight Arrow Connector 13">
            <a:extLst>
              <a:ext uri="{FF2B5EF4-FFF2-40B4-BE49-F238E27FC236}">
                <a16:creationId xmlns:a16="http://schemas.microsoft.com/office/drawing/2014/main" id="{85A71E28-7D04-7D44-AFE8-BEC8562DC791}"/>
              </a:ext>
            </a:extLst>
          </p:cNvPr>
          <p:cNvCxnSpPr/>
          <p:nvPr/>
        </p:nvCxnSpPr>
        <p:spPr>
          <a:xfrm>
            <a:off x="3095625" y="1628775"/>
            <a:ext cx="1628775" cy="0"/>
          </a:xfrm>
          <a:prstGeom prst="straightConnector1">
            <a:avLst/>
          </a:prstGeom>
          <a:ln w="38100">
            <a:solidFill>
              <a:srgbClr val="C00000"/>
            </a:solidFill>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0133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B3889-74D0-634A-BC9A-564DA5B2E61F}"/>
              </a:ext>
            </a:extLst>
          </p:cNvPr>
          <p:cNvSpPr>
            <a:spLocks noGrp="1"/>
          </p:cNvSpPr>
          <p:nvPr>
            <p:ph type="title"/>
          </p:nvPr>
        </p:nvSpPr>
        <p:spPr/>
        <p:txBody>
          <a:bodyPr>
            <a:normAutofit fontScale="90000"/>
          </a:bodyPr>
          <a:lstStyle/>
          <a:p>
            <a:r>
              <a:rPr lang="en-US" dirty="0"/>
              <a:t>Noble Liquids at FCC </a:t>
            </a:r>
            <a:r>
              <a:rPr lang="en-US" dirty="0" err="1"/>
              <a:t>hh</a:t>
            </a:r>
            <a:endParaRPr lang="en-US" dirty="0"/>
          </a:p>
        </p:txBody>
      </p:sp>
      <p:sp>
        <p:nvSpPr>
          <p:cNvPr id="3" name="Date Placeholder 2">
            <a:extLst>
              <a:ext uri="{FF2B5EF4-FFF2-40B4-BE49-F238E27FC236}">
                <a16:creationId xmlns:a16="http://schemas.microsoft.com/office/drawing/2014/main" id="{EA31222C-9FEC-B04E-B93B-E111487C0C2B}"/>
              </a:ext>
            </a:extLst>
          </p:cNvPr>
          <p:cNvSpPr>
            <a:spLocks noGrp="1"/>
          </p:cNvSpPr>
          <p:nvPr>
            <p:ph type="dt" sz="half" idx="10"/>
          </p:nvPr>
        </p:nvSpPr>
        <p:spPr/>
        <p:txBody>
          <a:bodyPr/>
          <a:lstStyle/>
          <a:p>
            <a:fld id="{8277C2F1-7D0E-CF4E-A99F-AA3F15CC4507}" type="datetime1">
              <a:rPr lang="en-US" smtClean="0"/>
              <a:t>12/8/19</a:t>
            </a:fld>
            <a:endParaRPr lang="en-GB"/>
          </a:p>
        </p:txBody>
      </p:sp>
      <p:sp>
        <p:nvSpPr>
          <p:cNvPr id="4" name="Footer Placeholder 3">
            <a:extLst>
              <a:ext uri="{FF2B5EF4-FFF2-40B4-BE49-F238E27FC236}">
                <a16:creationId xmlns:a16="http://schemas.microsoft.com/office/drawing/2014/main" id="{78E2BF1F-F363-234C-B0E8-746DC41DB301}"/>
              </a:ext>
            </a:extLst>
          </p:cNvPr>
          <p:cNvSpPr>
            <a:spLocks noGrp="1"/>
          </p:cNvSpPr>
          <p:nvPr>
            <p:ph type="ftr" sz="quarter" idx="11"/>
          </p:nvPr>
        </p:nvSpPr>
        <p:spPr/>
        <p:txBody>
          <a:bodyPr/>
          <a:lstStyle/>
          <a:p>
            <a:r>
              <a:rPr lang="en-GB"/>
              <a:t>Calorimetry BRN - CPAD 2019 Madison. </a:t>
            </a:r>
          </a:p>
        </p:txBody>
      </p:sp>
      <p:sp>
        <p:nvSpPr>
          <p:cNvPr id="5" name="Slide Number Placeholder 4">
            <a:extLst>
              <a:ext uri="{FF2B5EF4-FFF2-40B4-BE49-F238E27FC236}">
                <a16:creationId xmlns:a16="http://schemas.microsoft.com/office/drawing/2014/main" id="{CA286270-4F04-DE43-B81C-AB24E46AE1B2}"/>
              </a:ext>
            </a:extLst>
          </p:cNvPr>
          <p:cNvSpPr>
            <a:spLocks noGrp="1"/>
          </p:cNvSpPr>
          <p:nvPr>
            <p:ph type="sldNum" sz="quarter" idx="12"/>
          </p:nvPr>
        </p:nvSpPr>
        <p:spPr/>
        <p:txBody>
          <a:bodyPr/>
          <a:lstStyle/>
          <a:p>
            <a:fld id="{E9676D24-1C10-7F46-81DA-8C959901AACB}" type="slidenum">
              <a:rPr lang="en-GB" smtClean="0"/>
              <a:pPr/>
              <a:t>7</a:t>
            </a:fld>
            <a:endParaRPr lang="en-GB"/>
          </a:p>
        </p:txBody>
      </p:sp>
      <p:pic>
        <p:nvPicPr>
          <p:cNvPr id="7" name="Picture 6">
            <a:extLst>
              <a:ext uri="{FF2B5EF4-FFF2-40B4-BE49-F238E27FC236}">
                <a16:creationId xmlns:a16="http://schemas.microsoft.com/office/drawing/2014/main" id="{75B3C33C-2B55-5F48-9BE9-D05D43CE2FB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1975" y="939540"/>
            <a:ext cx="7294519" cy="3925281"/>
          </a:xfrm>
          <a:prstGeom prst="rect">
            <a:avLst/>
          </a:prstGeom>
        </p:spPr>
      </p:pic>
      <p:sp>
        <p:nvSpPr>
          <p:cNvPr id="8" name="TextBox 7">
            <a:extLst>
              <a:ext uri="{FF2B5EF4-FFF2-40B4-BE49-F238E27FC236}">
                <a16:creationId xmlns:a16="http://schemas.microsoft.com/office/drawing/2014/main" id="{4CBE5D86-8FFD-A748-BB42-EB83E9BD3B68}"/>
              </a:ext>
            </a:extLst>
          </p:cNvPr>
          <p:cNvSpPr txBox="1"/>
          <p:nvPr/>
        </p:nvSpPr>
        <p:spPr>
          <a:xfrm>
            <a:off x="3530676" y="4910323"/>
            <a:ext cx="2994987" cy="369332"/>
          </a:xfrm>
          <a:prstGeom prst="rect">
            <a:avLst/>
          </a:prstGeom>
          <a:noFill/>
        </p:spPr>
        <p:txBody>
          <a:bodyPr wrap="none" rtlCol="0">
            <a:spAutoFit/>
          </a:bodyPr>
          <a:lstStyle/>
          <a:p>
            <a:r>
              <a:rPr lang="en-US" dirty="0"/>
              <a:t>Inspired by ATLAS and HGCAL </a:t>
            </a:r>
          </a:p>
        </p:txBody>
      </p:sp>
      <p:sp>
        <p:nvSpPr>
          <p:cNvPr id="9" name="TextBox 8">
            <a:extLst>
              <a:ext uri="{FF2B5EF4-FFF2-40B4-BE49-F238E27FC236}">
                <a16:creationId xmlns:a16="http://schemas.microsoft.com/office/drawing/2014/main" id="{83E4D330-7EBE-504D-9D67-B30C0C59CE29}"/>
              </a:ext>
            </a:extLst>
          </p:cNvPr>
          <p:cNvSpPr txBox="1"/>
          <p:nvPr/>
        </p:nvSpPr>
        <p:spPr>
          <a:xfrm>
            <a:off x="457200" y="365983"/>
            <a:ext cx="7874000" cy="369332"/>
          </a:xfrm>
          <a:prstGeom prst="rect">
            <a:avLst/>
          </a:prstGeom>
          <a:noFill/>
        </p:spPr>
        <p:txBody>
          <a:bodyPr wrap="square" rtlCol="0">
            <a:spAutoFit/>
          </a:bodyPr>
          <a:lstStyle/>
          <a:p>
            <a:r>
              <a:rPr lang="en-US" dirty="0"/>
              <a:t>Radiation levels will be ten times larger than HL-LHC and pileup ~ 1,000!</a:t>
            </a:r>
          </a:p>
        </p:txBody>
      </p:sp>
    </p:spTree>
    <p:extLst>
      <p:ext uri="{BB962C8B-B14F-4D97-AF65-F5344CB8AC3E}">
        <p14:creationId xmlns:p14="http://schemas.microsoft.com/office/powerpoint/2010/main" val="2261225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F295A-D3B1-694E-A4E3-AF24426BE996}"/>
              </a:ext>
            </a:extLst>
          </p:cNvPr>
          <p:cNvSpPr>
            <a:spLocks noGrp="1"/>
          </p:cNvSpPr>
          <p:nvPr>
            <p:ph type="title"/>
          </p:nvPr>
        </p:nvSpPr>
        <p:spPr/>
        <p:txBody>
          <a:bodyPr>
            <a:normAutofit fontScale="90000"/>
          </a:bodyPr>
          <a:lstStyle/>
          <a:p>
            <a:r>
              <a:rPr lang="en-US" dirty="0"/>
              <a:t>FCC –</a:t>
            </a:r>
            <a:r>
              <a:rPr lang="en-US" dirty="0" err="1"/>
              <a:t>hh</a:t>
            </a:r>
            <a:r>
              <a:rPr lang="en-US" dirty="0"/>
              <a:t> Calorimeter</a:t>
            </a:r>
          </a:p>
        </p:txBody>
      </p:sp>
      <p:sp>
        <p:nvSpPr>
          <p:cNvPr id="3" name="Date Placeholder 2">
            <a:extLst>
              <a:ext uri="{FF2B5EF4-FFF2-40B4-BE49-F238E27FC236}">
                <a16:creationId xmlns:a16="http://schemas.microsoft.com/office/drawing/2014/main" id="{25F61461-B73E-C742-905A-4F5A602D3334}"/>
              </a:ext>
            </a:extLst>
          </p:cNvPr>
          <p:cNvSpPr>
            <a:spLocks noGrp="1"/>
          </p:cNvSpPr>
          <p:nvPr>
            <p:ph type="dt" sz="half" idx="10"/>
          </p:nvPr>
        </p:nvSpPr>
        <p:spPr/>
        <p:txBody>
          <a:bodyPr/>
          <a:lstStyle/>
          <a:p>
            <a:fld id="{8277C2F1-7D0E-CF4E-A99F-AA3F15CC4507}" type="datetime1">
              <a:rPr lang="en-US" smtClean="0"/>
              <a:t>12/8/19</a:t>
            </a:fld>
            <a:endParaRPr lang="en-GB"/>
          </a:p>
        </p:txBody>
      </p:sp>
      <p:sp>
        <p:nvSpPr>
          <p:cNvPr id="4" name="Footer Placeholder 3">
            <a:extLst>
              <a:ext uri="{FF2B5EF4-FFF2-40B4-BE49-F238E27FC236}">
                <a16:creationId xmlns:a16="http://schemas.microsoft.com/office/drawing/2014/main" id="{BCA26277-734B-E343-8580-7DEF389A9F47}"/>
              </a:ext>
            </a:extLst>
          </p:cNvPr>
          <p:cNvSpPr>
            <a:spLocks noGrp="1"/>
          </p:cNvSpPr>
          <p:nvPr>
            <p:ph type="ftr" sz="quarter" idx="11"/>
          </p:nvPr>
        </p:nvSpPr>
        <p:spPr/>
        <p:txBody>
          <a:bodyPr/>
          <a:lstStyle/>
          <a:p>
            <a:r>
              <a:rPr lang="en-GB"/>
              <a:t>Calorimetry BRN - CPAD 2019 Madison. </a:t>
            </a:r>
          </a:p>
        </p:txBody>
      </p:sp>
      <p:sp>
        <p:nvSpPr>
          <p:cNvPr id="5" name="Slide Number Placeholder 4">
            <a:extLst>
              <a:ext uri="{FF2B5EF4-FFF2-40B4-BE49-F238E27FC236}">
                <a16:creationId xmlns:a16="http://schemas.microsoft.com/office/drawing/2014/main" id="{4294D9FE-155F-D048-B547-F539F1751306}"/>
              </a:ext>
            </a:extLst>
          </p:cNvPr>
          <p:cNvSpPr>
            <a:spLocks noGrp="1"/>
          </p:cNvSpPr>
          <p:nvPr>
            <p:ph type="sldNum" sz="quarter" idx="12"/>
          </p:nvPr>
        </p:nvSpPr>
        <p:spPr/>
        <p:txBody>
          <a:bodyPr/>
          <a:lstStyle/>
          <a:p>
            <a:fld id="{E9676D24-1C10-7F46-81DA-8C959901AACB}" type="slidenum">
              <a:rPr lang="en-GB" smtClean="0"/>
              <a:pPr/>
              <a:t>8</a:t>
            </a:fld>
            <a:endParaRPr lang="en-GB"/>
          </a:p>
        </p:txBody>
      </p:sp>
      <p:pic>
        <p:nvPicPr>
          <p:cNvPr id="6" name="Picture 5" descr="Faltova-ecal_fccBerlin.jpg">
            <a:extLst>
              <a:ext uri="{FF2B5EF4-FFF2-40B4-BE49-F238E27FC236}">
                <a16:creationId xmlns:a16="http://schemas.microsoft.com/office/drawing/2014/main" id="{01B848EB-1B0A-8546-9F0A-494A89DDBA1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7950" y="520520"/>
            <a:ext cx="2009499" cy="1825704"/>
          </a:xfrm>
          <a:prstGeom prst="rect">
            <a:avLst/>
          </a:prstGeom>
        </p:spPr>
      </p:pic>
      <p:pic>
        <p:nvPicPr>
          <p:cNvPr id="7" name="Picture 6">
            <a:extLst>
              <a:ext uri="{FF2B5EF4-FFF2-40B4-BE49-F238E27FC236}">
                <a16:creationId xmlns:a16="http://schemas.microsoft.com/office/drawing/2014/main" id="{FDA41CD9-5A94-CA48-9F49-2BA94C98530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45564" y="492721"/>
            <a:ext cx="4106149" cy="1987021"/>
          </a:xfrm>
          <a:prstGeom prst="rect">
            <a:avLst/>
          </a:prstGeom>
        </p:spPr>
      </p:pic>
      <p:pic>
        <p:nvPicPr>
          <p:cNvPr id="8" name="Picture 7" descr="Faltova-ecal_fccBerlin.jpg">
            <a:extLst>
              <a:ext uri="{FF2B5EF4-FFF2-40B4-BE49-F238E27FC236}">
                <a16:creationId xmlns:a16="http://schemas.microsoft.com/office/drawing/2014/main" id="{495C4C48-C6E7-8542-85C8-36FA09E0AE2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7950" y="520520"/>
            <a:ext cx="2009499" cy="1825704"/>
          </a:xfrm>
          <a:prstGeom prst="rect">
            <a:avLst/>
          </a:prstGeom>
        </p:spPr>
      </p:pic>
      <p:pic>
        <p:nvPicPr>
          <p:cNvPr id="9" name="Picture 8">
            <a:extLst>
              <a:ext uri="{FF2B5EF4-FFF2-40B4-BE49-F238E27FC236}">
                <a16:creationId xmlns:a16="http://schemas.microsoft.com/office/drawing/2014/main" id="{93529EB8-5A87-0D43-B8BB-118C79D663C4}"/>
              </a:ext>
            </a:extLst>
          </p:cNvPr>
          <p:cNvPicPr>
            <a:picLocks noChangeAspect="1"/>
          </p:cNvPicPr>
          <p:nvPr/>
        </p:nvPicPr>
        <p:blipFill>
          <a:blip r:embed="rId4"/>
          <a:stretch>
            <a:fillRect/>
          </a:stretch>
        </p:blipFill>
        <p:spPr>
          <a:xfrm>
            <a:off x="2530759" y="478080"/>
            <a:ext cx="2009499" cy="1778716"/>
          </a:xfrm>
          <a:prstGeom prst="rect">
            <a:avLst/>
          </a:prstGeom>
        </p:spPr>
      </p:pic>
      <p:sp>
        <p:nvSpPr>
          <p:cNvPr id="10" name="TextBox 9">
            <a:extLst>
              <a:ext uri="{FF2B5EF4-FFF2-40B4-BE49-F238E27FC236}">
                <a16:creationId xmlns:a16="http://schemas.microsoft.com/office/drawing/2014/main" id="{34873FB7-3171-AE43-8CDA-2A7A16471B08}"/>
              </a:ext>
            </a:extLst>
          </p:cNvPr>
          <p:cNvSpPr txBox="1"/>
          <p:nvPr/>
        </p:nvSpPr>
        <p:spPr>
          <a:xfrm>
            <a:off x="990194" y="1367438"/>
            <a:ext cx="927460" cy="307777"/>
          </a:xfrm>
          <a:prstGeom prst="rect">
            <a:avLst/>
          </a:prstGeom>
          <a:noFill/>
        </p:spPr>
        <p:txBody>
          <a:bodyPr wrap="square" rtlCol="0">
            <a:spAutoFit/>
          </a:bodyPr>
          <a:lstStyle/>
          <a:p>
            <a:r>
              <a:rPr lang="de-DE" sz="1400" dirty="0"/>
              <a:t>EM Barrel</a:t>
            </a:r>
          </a:p>
        </p:txBody>
      </p:sp>
      <p:sp>
        <p:nvSpPr>
          <p:cNvPr id="11" name="TextBox 10">
            <a:extLst>
              <a:ext uri="{FF2B5EF4-FFF2-40B4-BE49-F238E27FC236}">
                <a16:creationId xmlns:a16="http://schemas.microsoft.com/office/drawing/2014/main" id="{CB3C1591-9303-384F-A5FF-D1863920BA2C}"/>
              </a:ext>
            </a:extLst>
          </p:cNvPr>
          <p:cNvSpPr txBox="1"/>
          <p:nvPr/>
        </p:nvSpPr>
        <p:spPr>
          <a:xfrm>
            <a:off x="3086181" y="2148896"/>
            <a:ext cx="1485819" cy="523220"/>
          </a:xfrm>
          <a:prstGeom prst="rect">
            <a:avLst/>
          </a:prstGeom>
          <a:noFill/>
        </p:spPr>
        <p:txBody>
          <a:bodyPr wrap="square" rtlCol="0">
            <a:spAutoFit/>
          </a:bodyPr>
          <a:lstStyle/>
          <a:p>
            <a:r>
              <a:rPr lang="de-DE" sz="1400" dirty="0"/>
              <a:t>EM </a:t>
            </a:r>
            <a:r>
              <a:rPr lang="de-DE" sz="1400" dirty="0" err="1"/>
              <a:t>and</a:t>
            </a:r>
            <a:r>
              <a:rPr lang="de-DE" sz="1400" dirty="0"/>
              <a:t> </a:t>
            </a:r>
            <a:r>
              <a:rPr lang="de-DE" sz="1400" dirty="0" err="1"/>
              <a:t>Hadronic</a:t>
            </a:r>
            <a:r>
              <a:rPr lang="de-DE" sz="1400" dirty="0"/>
              <a:t> </a:t>
            </a:r>
            <a:r>
              <a:rPr lang="de-DE" sz="1400" dirty="0" err="1"/>
              <a:t>EndCap</a:t>
            </a:r>
            <a:endParaRPr lang="de-DE" sz="1400" dirty="0"/>
          </a:p>
        </p:txBody>
      </p:sp>
      <p:pic>
        <p:nvPicPr>
          <p:cNvPr id="12" name="Picture 11">
            <a:extLst>
              <a:ext uri="{FF2B5EF4-FFF2-40B4-BE49-F238E27FC236}">
                <a16:creationId xmlns:a16="http://schemas.microsoft.com/office/drawing/2014/main" id="{65049051-F789-F847-BDB9-B142FBFB10B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90194" y="3104739"/>
            <a:ext cx="6932815" cy="1847994"/>
          </a:xfrm>
          <a:prstGeom prst="rect">
            <a:avLst/>
          </a:prstGeom>
        </p:spPr>
      </p:pic>
    </p:spTree>
    <p:extLst>
      <p:ext uri="{BB962C8B-B14F-4D97-AF65-F5344CB8AC3E}">
        <p14:creationId xmlns:p14="http://schemas.microsoft.com/office/powerpoint/2010/main" val="663823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34BC7-A70E-5D49-9F8E-67F224F8D3ED}"/>
              </a:ext>
            </a:extLst>
          </p:cNvPr>
          <p:cNvSpPr>
            <a:spLocks noGrp="1"/>
          </p:cNvSpPr>
          <p:nvPr>
            <p:ph type="title"/>
          </p:nvPr>
        </p:nvSpPr>
        <p:spPr>
          <a:xfrm>
            <a:off x="1285875" y="7888"/>
            <a:ext cx="6572250" cy="931913"/>
          </a:xfrm>
        </p:spPr>
        <p:txBody>
          <a:bodyPr/>
          <a:lstStyle/>
          <a:p>
            <a:r>
              <a:rPr lang="fr-FR" i="0" dirty="0">
                <a:solidFill>
                  <a:schemeClr val="bg1"/>
                </a:solidFill>
              </a:rPr>
              <a:t>New perspectives </a:t>
            </a:r>
            <a:r>
              <a:rPr lang="fr-FR" i="0" dirty="0" err="1">
                <a:solidFill>
                  <a:schemeClr val="bg1"/>
                </a:solidFill>
              </a:rPr>
              <a:t>with</a:t>
            </a:r>
            <a:r>
              <a:rPr lang="fr-FR" i="0" dirty="0">
                <a:solidFill>
                  <a:schemeClr val="bg1"/>
                </a:solidFill>
              </a:rPr>
              <a:t> </a:t>
            </a:r>
            <a:r>
              <a:rPr lang="fr-FR" i="0" dirty="0" err="1">
                <a:solidFill>
                  <a:schemeClr val="bg1"/>
                </a:solidFill>
              </a:rPr>
              <a:t>Garnets</a:t>
            </a:r>
            <a:br>
              <a:rPr lang="fr-FR" i="0" dirty="0">
                <a:solidFill>
                  <a:schemeClr val="bg1"/>
                </a:solidFill>
              </a:rPr>
            </a:br>
            <a:r>
              <a:rPr lang="fr-FR" sz="1667" i="1" dirty="0">
                <a:solidFill>
                  <a:schemeClr val="bg1"/>
                </a:solidFill>
              </a:rPr>
              <a:t>YAG, </a:t>
            </a:r>
            <a:r>
              <a:rPr lang="fr-FR" sz="1667" i="1" dirty="0" err="1">
                <a:solidFill>
                  <a:schemeClr val="bg1"/>
                </a:solidFill>
              </a:rPr>
              <a:t>LuAG</a:t>
            </a:r>
            <a:r>
              <a:rPr lang="fr-FR" sz="1667" i="1" dirty="0">
                <a:solidFill>
                  <a:schemeClr val="bg1"/>
                </a:solidFill>
              </a:rPr>
              <a:t>, GGAG, GYAG, </a:t>
            </a:r>
            <a:r>
              <a:rPr lang="fr-FR" sz="1667" i="1" dirty="0" err="1">
                <a:solidFill>
                  <a:schemeClr val="bg1"/>
                </a:solidFill>
              </a:rPr>
              <a:t>GLuAG</a:t>
            </a:r>
            <a:r>
              <a:rPr lang="fr-FR" sz="1667" i="1" dirty="0">
                <a:solidFill>
                  <a:schemeClr val="bg1"/>
                </a:solidFill>
              </a:rPr>
              <a:t>, Ce</a:t>
            </a:r>
            <a:r>
              <a:rPr lang="fr-FR" sz="1667" i="1" baseline="30000" dirty="0">
                <a:solidFill>
                  <a:schemeClr val="bg1"/>
                </a:solidFill>
              </a:rPr>
              <a:t>3+ </a:t>
            </a:r>
            <a:r>
              <a:rPr lang="fr-FR" sz="1667" i="1" dirty="0">
                <a:solidFill>
                  <a:schemeClr val="bg1"/>
                </a:solidFill>
              </a:rPr>
              <a:t>or Pr</a:t>
            </a:r>
            <a:r>
              <a:rPr lang="fr-FR" sz="1667" i="1" baseline="30000" dirty="0">
                <a:solidFill>
                  <a:schemeClr val="bg1"/>
                </a:solidFill>
              </a:rPr>
              <a:t>3+</a:t>
            </a:r>
            <a:r>
              <a:rPr lang="fr-FR" sz="1667" i="1" dirty="0">
                <a:solidFill>
                  <a:schemeClr val="bg1"/>
                </a:solidFill>
              </a:rPr>
              <a:t> </a:t>
            </a:r>
            <a:r>
              <a:rPr lang="fr-FR" sz="1667" i="1" dirty="0" err="1">
                <a:solidFill>
                  <a:schemeClr val="bg1"/>
                </a:solidFill>
              </a:rPr>
              <a:t>doped</a:t>
            </a:r>
            <a:endParaRPr lang="fr-FR" i="0" dirty="0">
              <a:solidFill>
                <a:schemeClr val="bg1"/>
              </a:solidFill>
            </a:endParaRPr>
          </a:p>
        </p:txBody>
      </p:sp>
      <p:sp>
        <p:nvSpPr>
          <p:cNvPr id="3" name="Text Placeholder 2">
            <a:extLst>
              <a:ext uri="{FF2B5EF4-FFF2-40B4-BE49-F238E27FC236}">
                <a16:creationId xmlns:a16="http://schemas.microsoft.com/office/drawing/2014/main" id="{40A76288-83E4-8947-8CE4-CE5FF9A15F46}"/>
              </a:ext>
            </a:extLst>
          </p:cNvPr>
          <p:cNvSpPr>
            <a:spLocks noGrp="1"/>
          </p:cNvSpPr>
          <p:nvPr>
            <p:ph type="body" sz="quarter" idx="10"/>
          </p:nvPr>
        </p:nvSpPr>
        <p:spPr>
          <a:xfrm>
            <a:off x="4842933" y="954405"/>
            <a:ext cx="3454400" cy="1769533"/>
          </a:xfrm>
        </p:spPr>
        <p:txBody>
          <a:bodyPr>
            <a:normAutofit/>
          </a:bodyPr>
          <a:lstStyle/>
          <a:p>
            <a:r>
              <a:rPr lang="fr-FR" sz="1667" b="0" dirty="0"/>
              <a:t>Can </a:t>
            </a:r>
            <a:r>
              <a:rPr lang="fr-FR" sz="1667" b="0" dirty="0" err="1"/>
              <a:t>be</a:t>
            </a:r>
            <a:r>
              <a:rPr lang="fr-FR" sz="1667" b="0" dirty="0"/>
              <a:t> </a:t>
            </a:r>
            <a:r>
              <a:rPr lang="fr-FR" sz="1667" b="0" dirty="0" err="1"/>
              <a:t>produced</a:t>
            </a:r>
            <a:r>
              <a:rPr lang="fr-FR" sz="1667" b="0" dirty="0"/>
              <a:t> as </a:t>
            </a:r>
            <a:r>
              <a:rPr lang="fr-FR" sz="1667" b="0" dirty="0" err="1"/>
              <a:t>Ceramics</a:t>
            </a:r>
            <a:endParaRPr lang="fr-FR" sz="1667" b="0" dirty="0"/>
          </a:p>
        </p:txBody>
      </p:sp>
      <p:graphicFrame>
        <p:nvGraphicFramePr>
          <p:cNvPr id="5" name="Table 4">
            <a:extLst>
              <a:ext uri="{FF2B5EF4-FFF2-40B4-BE49-F238E27FC236}">
                <a16:creationId xmlns:a16="http://schemas.microsoft.com/office/drawing/2014/main" id="{A440062B-3850-8945-8E8D-B7F3E0DB3D44}"/>
              </a:ext>
            </a:extLst>
          </p:cNvPr>
          <p:cNvGraphicFramePr>
            <a:graphicFrameLocks noGrp="1"/>
          </p:cNvGraphicFramePr>
          <p:nvPr>
            <p:extLst/>
          </p:nvPr>
        </p:nvGraphicFramePr>
        <p:xfrm>
          <a:off x="747080" y="960143"/>
          <a:ext cx="3892655" cy="2057400"/>
        </p:xfrm>
        <a:graphic>
          <a:graphicData uri="http://schemas.openxmlformats.org/drawingml/2006/table">
            <a:tbl>
              <a:tblPr firstRow="1" bandRow="1">
                <a:tableStyleId>{5C22544A-7EE6-4342-B048-85BDC9FD1C3A}</a:tableStyleId>
              </a:tblPr>
              <a:tblGrid>
                <a:gridCol w="813858">
                  <a:extLst>
                    <a:ext uri="{9D8B030D-6E8A-4147-A177-3AD203B41FA5}">
                      <a16:colId xmlns:a16="http://schemas.microsoft.com/office/drawing/2014/main" val="666422706"/>
                    </a:ext>
                  </a:extLst>
                </a:gridCol>
                <a:gridCol w="637117">
                  <a:extLst>
                    <a:ext uri="{9D8B030D-6E8A-4147-A177-3AD203B41FA5}">
                      <a16:colId xmlns:a16="http://schemas.microsoft.com/office/drawing/2014/main" val="3453190586"/>
                    </a:ext>
                  </a:extLst>
                </a:gridCol>
                <a:gridCol w="607483">
                  <a:extLst>
                    <a:ext uri="{9D8B030D-6E8A-4147-A177-3AD203B41FA5}">
                      <a16:colId xmlns:a16="http://schemas.microsoft.com/office/drawing/2014/main" val="2320790554"/>
                    </a:ext>
                  </a:extLst>
                </a:gridCol>
                <a:gridCol w="618067">
                  <a:extLst>
                    <a:ext uri="{9D8B030D-6E8A-4147-A177-3AD203B41FA5}">
                      <a16:colId xmlns:a16="http://schemas.microsoft.com/office/drawing/2014/main" val="431702608"/>
                    </a:ext>
                  </a:extLst>
                </a:gridCol>
                <a:gridCol w="592667">
                  <a:extLst>
                    <a:ext uri="{9D8B030D-6E8A-4147-A177-3AD203B41FA5}">
                      <a16:colId xmlns:a16="http://schemas.microsoft.com/office/drawing/2014/main" val="3808052065"/>
                    </a:ext>
                  </a:extLst>
                </a:gridCol>
                <a:gridCol w="623463">
                  <a:extLst>
                    <a:ext uri="{9D8B030D-6E8A-4147-A177-3AD203B41FA5}">
                      <a16:colId xmlns:a16="http://schemas.microsoft.com/office/drawing/2014/main" val="3381739105"/>
                    </a:ext>
                  </a:extLst>
                </a:gridCol>
              </a:tblGrid>
              <a:tr h="533400">
                <a:tc>
                  <a:txBody>
                    <a:bodyPr/>
                    <a:lstStyle/>
                    <a:p>
                      <a:pPr algn="ctr"/>
                      <a:endParaRPr lang="fr-FR" sz="1500" dirty="0"/>
                    </a:p>
                  </a:txBody>
                  <a:tcPr marL="76200" marR="76200" marT="38100" marB="38100"/>
                </a:tc>
                <a:tc>
                  <a:txBody>
                    <a:bodyPr/>
                    <a:lstStyle/>
                    <a:p>
                      <a:pPr algn="ctr"/>
                      <a:r>
                        <a:rPr lang="fr-FR" sz="1500" dirty="0"/>
                        <a:t>YAG</a:t>
                      </a:r>
                    </a:p>
                  </a:txBody>
                  <a:tcPr marL="75000" marR="76200" marT="38100" marB="38100"/>
                </a:tc>
                <a:tc>
                  <a:txBody>
                    <a:bodyPr/>
                    <a:lstStyle/>
                    <a:p>
                      <a:pPr algn="ctr"/>
                      <a:r>
                        <a:rPr lang="fr-FR" sz="1500" dirty="0" err="1"/>
                        <a:t>LuAG</a:t>
                      </a:r>
                      <a:endParaRPr lang="fr-FR" sz="1500" dirty="0"/>
                    </a:p>
                  </a:txBody>
                  <a:tcPr marL="75000" marR="76200" marT="38100" marB="38100"/>
                </a:tc>
                <a:tc>
                  <a:txBody>
                    <a:bodyPr/>
                    <a:lstStyle/>
                    <a:p>
                      <a:pPr algn="ctr"/>
                      <a:r>
                        <a:rPr lang="fr-FR" sz="1500" dirty="0"/>
                        <a:t>GGAG</a:t>
                      </a:r>
                    </a:p>
                  </a:txBody>
                  <a:tcPr marL="75000" marR="76200" marT="38100" marB="38100"/>
                </a:tc>
                <a:tc>
                  <a:txBody>
                    <a:bodyPr/>
                    <a:lstStyle/>
                    <a:p>
                      <a:pPr algn="ctr"/>
                      <a:r>
                        <a:rPr lang="fr-FR" sz="1500" dirty="0"/>
                        <a:t>GYGAG</a:t>
                      </a:r>
                    </a:p>
                  </a:txBody>
                  <a:tcPr marL="75000" marR="76200" marT="38100" marB="38100"/>
                </a:tc>
                <a:tc>
                  <a:txBody>
                    <a:bodyPr/>
                    <a:lstStyle/>
                    <a:p>
                      <a:pPr algn="ctr"/>
                      <a:r>
                        <a:rPr lang="fr-FR" sz="1500" dirty="0" err="1"/>
                        <a:t>GLuGAG</a:t>
                      </a:r>
                      <a:endParaRPr lang="fr-FR" sz="1500" dirty="0"/>
                    </a:p>
                  </a:txBody>
                  <a:tcPr marL="75000" marR="76200" marT="38100" marB="38100"/>
                </a:tc>
                <a:extLst>
                  <a:ext uri="{0D108BD9-81ED-4DB2-BD59-A6C34878D82A}">
                    <a16:rowId xmlns:a16="http://schemas.microsoft.com/office/drawing/2014/main" val="1725334600"/>
                  </a:ext>
                </a:extLst>
              </a:tr>
              <a:tr h="381000">
                <a:tc>
                  <a:txBody>
                    <a:bodyPr/>
                    <a:lstStyle/>
                    <a:p>
                      <a:r>
                        <a:rPr lang="fr-FR" sz="1000" dirty="0" err="1">
                          <a:latin typeface="Times New Roman" panose="02020603050405020304" pitchFamily="18" charset="0"/>
                          <a:cs typeface="Times New Roman" panose="02020603050405020304" pitchFamily="18" charset="0"/>
                        </a:rPr>
                        <a:t>Density</a:t>
                      </a:r>
                      <a:r>
                        <a:rPr lang="fr-FR" sz="1000" dirty="0">
                          <a:latin typeface="Times New Roman" panose="02020603050405020304" pitchFamily="18" charset="0"/>
                          <a:cs typeface="Times New Roman" panose="02020603050405020304" pitchFamily="18" charset="0"/>
                        </a:rPr>
                        <a:t> g/cm</a:t>
                      </a:r>
                      <a:r>
                        <a:rPr lang="fr-FR" sz="1000" baseline="30000" dirty="0">
                          <a:latin typeface="Times New Roman" panose="02020603050405020304" pitchFamily="18" charset="0"/>
                          <a:cs typeface="Times New Roman" panose="02020603050405020304" pitchFamily="18" charset="0"/>
                        </a:rPr>
                        <a:t>3</a:t>
                      </a:r>
                    </a:p>
                  </a:txBody>
                  <a:tcPr marL="76200" marR="76200" marT="38100" marB="38100"/>
                </a:tc>
                <a:tc>
                  <a:txBody>
                    <a:bodyPr/>
                    <a:lstStyle/>
                    <a:p>
                      <a:pPr algn="ctr"/>
                      <a:r>
                        <a:rPr lang="fr-FR" sz="1000" dirty="0">
                          <a:latin typeface="Times New Roman" panose="02020603050405020304" pitchFamily="18" charset="0"/>
                          <a:cs typeface="Times New Roman" panose="02020603050405020304" pitchFamily="18" charset="0"/>
                        </a:rPr>
                        <a:t>4.56</a:t>
                      </a:r>
                    </a:p>
                  </a:txBody>
                  <a:tcPr marL="75000" marR="76200" marT="38100" marB="38100"/>
                </a:tc>
                <a:tc>
                  <a:txBody>
                    <a:bodyPr/>
                    <a:lstStyle/>
                    <a:p>
                      <a:pPr algn="ctr"/>
                      <a:r>
                        <a:rPr lang="fr-FR" sz="1000" dirty="0">
                          <a:latin typeface="Times New Roman" panose="02020603050405020304" pitchFamily="18" charset="0"/>
                          <a:cs typeface="Times New Roman" panose="02020603050405020304" pitchFamily="18" charset="0"/>
                        </a:rPr>
                        <a:t>6.73</a:t>
                      </a:r>
                    </a:p>
                  </a:txBody>
                  <a:tcPr marL="75000" marR="76200" marT="38100" marB="38100"/>
                </a:tc>
                <a:tc>
                  <a:txBody>
                    <a:bodyPr/>
                    <a:lstStyle/>
                    <a:p>
                      <a:pPr algn="ctr"/>
                      <a:r>
                        <a:rPr lang="fr-FR" sz="1000" dirty="0">
                          <a:latin typeface="Times New Roman" panose="02020603050405020304" pitchFamily="18" charset="0"/>
                          <a:cs typeface="Times New Roman" panose="02020603050405020304" pitchFamily="18" charset="0"/>
                        </a:rPr>
                        <a:t>6.7</a:t>
                      </a:r>
                    </a:p>
                  </a:txBody>
                  <a:tcPr marL="75000" marR="76200" marT="38100" marB="38100"/>
                </a:tc>
                <a:tc>
                  <a:txBody>
                    <a:bodyPr/>
                    <a:lstStyle/>
                    <a:p>
                      <a:pPr algn="ctr"/>
                      <a:r>
                        <a:rPr lang="fr-FR" sz="1000" dirty="0">
                          <a:latin typeface="Times New Roman" panose="02020603050405020304" pitchFamily="18" charset="0"/>
                          <a:cs typeface="Times New Roman" panose="02020603050405020304" pitchFamily="18" charset="0"/>
                        </a:rPr>
                        <a:t>5.8</a:t>
                      </a:r>
                    </a:p>
                  </a:txBody>
                  <a:tcPr marL="75000" marR="76200" marT="38100" marB="38100"/>
                </a:tc>
                <a:tc>
                  <a:txBody>
                    <a:bodyPr/>
                    <a:lstStyle/>
                    <a:p>
                      <a:pPr algn="ctr"/>
                      <a:r>
                        <a:rPr lang="fr-FR" sz="1000" dirty="0">
                          <a:latin typeface="Times New Roman" panose="02020603050405020304" pitchFamily="18" charset="0"/>
                          <a:cs typeface="Times New Roman" panose="02020603050405020304" pitchFamily="18" charset="0"/>
                        </a:rPr>
                        <a:t>6.8</a:t>
                      </a:r>
                    </a:p>
                  </a:txBody>
                  <a:tcPr marL="75000" marR="76200" marT="38100" marB="38100"/>
                </a:tc>
                <a:extLst>
                  <a:ext uri="{0D108BD9-81ED-4DB2-BD59-A6C34878D82A}">
                    <a16:rowId xmlns:a16="http://schemas.microsoft.com/office/drawing/2014/main" val="3454854492"/>
                  </a:ext>
                </a:extLst>
              </a:tr>
              <a:tr h="381000">
                <a:tc>
                  <a:txBody>
                    <a:bodyPr/>
                    <a:lstStyle/>
                    <a:p>
                      <a:r>
                        <a:rPr lang="fr-FR" sz="1000" dirty="0" err="1">
                          <a:latin typeface="Times New Roman" panose="02020603050405020304" pitchFamily="18" charset="0"/>
                          <a:cs typeface="Times New Roman" panose="02020603050405020304" pitchFamily="18" charset="0"/>
                        </a:rPr>
                        <a:t>Wavelength</a:t>
                      </a:r>
                      <a:r>
                        <a:rPr lang="fr-FR" sz="1000" dirty="0">
                          <a:latin typeface="Times New Roman" panose="02020603050405020304" pitchFamily="18" charset="0"/>
                          <a:cs typeface="Times New Roman" panose="02020603050405020304" pitchFamily="18" charset="0"/>
                        </a:rPr>
                        <a:t> nm</a:t>
                      </a:r>
                    </a:p>
                  </a:txBody>
                  <a:tcPr marL="76200" marR="76200" marT="38100" marB="38100"/>
                </a:tc>
                <a:tc>
                  <a:txBody>
                    <a:bodyPr/>
                    <a:lstStyle/>
                    <a:p>
                      <a:pPr algn="ctr"/>
                      <a:r>
                        <a:rPr lang="fr-FR" sz="1000" dirty="0">
                          <a:latin typeface="Times New Roman" panose="02020603050405020304" pitchFamily="18" charset="0"/>
                          <a:cs typeface="Times New Roman" panose="02020603050405020304" pitchFamily="18" charset="0"/>
                        </a:rPr>
                        <a:t>550</a:t>
                      </a:r>
                    </a:p>
                  </a:txBody>
                  <a:tcPr marL="75000" marR="76200" marT="38100" marB="38100"/>
                </a:tc>
                <a:tc>
                  <a:txBody>
                    <a:bodyPr/>
                    <a:lstStyle/>
                    <a:p>
                      <a:pPr algn="ctr"/>
                      <a:r>
                        <a:rPr lang="fr-FR" sz="1000" dirty="0">
                          <a:latin typeface="Times New Roman" panose="02020603050405020304" pitchFamily="18" charset="0"/>
                          <a:cs typeface="Times New Roman" panose="02020603050405020304" pitchFamily="18" charset="0"/>
                        </a:rPr>
                        <a:t>520</a:t>
                      </a:r>
                    </a:p>
                  </a:txBody>
                  <a:tcPr marL="75000" marR="76200" marT="38100" marB="38100"/>
                </a:tc>
                <a:tc>
                  <a:txBody>
                    <a:bodyPr/>
                    <a:lstStyle/>
                    <a:p>
                      <a:pPr algn="ctr"/>
                      <a:r>
                        <a:rPr lang="fr-FR" sz="1000" dirty="0">
                          <a:latin typeface="Times New Roman" panose="02020603050405020304" pitchFamily="18" charset="0"/>
                          <a:cs typeface="Times New Roman" panose="02020603050405020304" pitchFamily="18" charset="0"/>
                        </a:rPr>
                        <a:t>520</a:t>
                      </a:r>
                    </a:p>
                  </a:txBody>
                  <a:tcPr marL="75000" marR="76200" marT="38100" marB="38100"/>
                </a:tc>
                <a:tc>
                  <a:txBody>
                    <a:bodyPr/>
                    <a:lstStyle/>
                    <a:p>
                      <a:pPr algn="ctr"/>
                      <a:r>
                        <a:rPr lang="fr-FR" sz="1000" dirty="0">
                          <a:latin typeface="Times New Roman" panose="02020603050405020304" pitchFamily="18" charset="0"/>
                          <a:cs typeface="Times New Roman" panose="02020603050405020304" pitchFamily="18" charset="0"/>
                        </a:rPr>
                        <a:t>560</a:t>
                      </a:r>
                    </a:p>
                  </a:txBody>
                  <a:tcPr marL="75000" marR="76200" marT="38100" marB="38100"/>
                </a:tc>
                <a:tc>
                  <a:txBody>
                    <a:bodyPr/>
                    <a:lstStyle/>
                    <a:p>
                      <a:pPr algn="ctr"/>
                      <a:r>
                        <a:rPr lang="fr-FR" sz="1000" dirty="0">
                          <a:latin typeface="Times New Roman" panose="02020603050405020304" pitchFamily="18" charset="0"/>
                          <a:cs typeface="Times New Roman" panose="02020603050405020304" pitchFamily="18" charset="0"/>
                        </a:rPr>
                        <a:t>545</a:t>
                      </a:r>
                    </a:p>
                  </a:txBody>
                  <a:tcPr marL="75000" marR="76200" marT="38100" marB="38100"/>
                </a:tc>
                <a:extLst>
                  <a:ext uri="{0D108BD9-81ED-4DB2-BD59-A6C34878D82A}">
                    <a16:rowId xmlns:a16="http://schemas.microsoft.com/office/drawing/2014/main" val="1231787414"/>
                  </a:ext>
                </a:extLst>
              </a:tr>
              <a:tr h="381000">
                <a:tc>
                  <a:txBody>
                    <a:bodyPr/>
                    <a:lstStyle/>
                    <a:p>
                      <a:r>
                        <a:rPr lang="fr-FR" sz="1000" dirty="0">
                          <a:latin typeface="Times New Roman" panose="02020603050405020304" pitchFamily="18" charset="0"/>
                          <a:cs typeface="Times New Roman" panose="02020603050405020304" pitchFamily="18" charset="0"/>
                        </a:rPr>
                        <a:t>Light </a:t>
                      </a:r>
                      <a:r>
                        <a:rPr lang="fr-FR" sz="1000" dirty="0" err="1">
                          <a:latin typeface="Times New Roman" panose="02020603050405020304" pitchFamily="18" charset="0"/>
                          <a:cs typeface="Times New Roman" panose="02020603050405020304" pitchFamily="18" charset="0"/>
                        </a:rPr>
                        <a:t>Yield</a:t>
                      </a:r>
                      <a:endParaRPr lang="fr-FR" sz="1000" dirty="0">
                        <a:latin typeface="Times New Roman" panose="02020603050405020304" pitchFamily="18" charset="0"/>
                        <a:cs typeface="Times New Roman" panose="02020603050405020304" pitchFamily="18" charset="0"/>
                      </a:endParaRPr>
                    </a:p>
                    <a:p>
                      <a:r>
                        <a:rPr lang="fr-FR" sz="1000" dirty="0">
                          <a:latin typeface="Times New Roman" panose="02020603050405020304" pitchFamily="18" charset="0"/>
                          <a:cs typeface="Times New Roman" panose="02020603050405020304" pitchFamily="18" charset="0"/>
                        </a:rPr>
                        <a:t>Ph/MeV</a:t>
                      </a:r>
                    </a:p>
                  </a:txBody>
                  <a:tcPr marL="76200" marR="76200" marT="38100" marB="38100"/>
                </a:tc>
                <a:tc>
                  <a:txBody>
                    <a:bodyPr/>
                    <a:lstStyle/>
                    <a:p>
                      <a:pPr algn="ctr"/>
                      <a:r>
                        <a:rPr lang="fr-FR" sz="1000" dirty="0">
                          <a:latin typeface="Times New Roman" panose="02020603050405020304" pitchFamily="18" charset="0"/>
                          <a:cs typeface="Times New Roman" panose="02020603050405020304" pitchFamily="18" charset="0"/>
                        </a:rPr>
                        <a:t>11000</a:t>
                      </a:r>
                    </a:p>
                  </a:txBody>
                  <a:tcPr marL="75000" marR="76200" marT="38100" marB="38100"/>
                </a:tc>
                <a:tc>
                  <a:txBody>
                    <a:bodyPr/>
                    <a:lstStyle/>
                    <a:p>
                      <a:pPr algn="ctr"/>
                      <a:r>
                        <a:rPr lang="fr-FR" sz="1000" dirty="0">
                          <a:latin typeface="Times New Roman" panose="02020603050405020304" pitchFamily="18" charset="0"/>
                          <a:cs typeface="Times New Roman" panose="02020603050405020304" pitchFamily="18" charset="0"/>
                        </a:rPr>
                        <a:t>14000</a:t>
                      </a:r>
                    </a:p>
                  </a:txBody>
                  <a:tcPr marL="75000" marR="76200" marT="38100" marB="38100"/>
                </a:tc>
                <a:tc>
                  <a:txBody>
                    <a:bodyPr/>
                    <a:lstStyle/>
                    <a:p>
                      <a:pPr algn="ctr"/>
                      <a:r>
                        <a:rPr lang="fr-FR" sz="1000" dirty="0">
                          <a:latin typeface="Times New Roman" panose="02020603050405020304" pitchFamily="18" charset="0"/>
                          <a:cs typeface="Times New Roman" panose="02020603050405020304" pitchFamily="18" charset="0"/>
                        </a:rPr>
                        <a:t>46000</a:t>
                      </a:r>
                    </a:p>
                  </a:txBody>
                  <a:tcPr marL="75000" marR="76200" marT="38100" marB="38100"/>
                </a:tc>
                <a:tc>
                  <a:txBody>
                    <a:bodyPr/>
                    <a:lstStyle/>
                    <a:p>
                      <a:pPr algn="ctr"/>
                      <a:r>
                        <a:rPr lang="fr-FR" sz="1000" dirty="0">
                          <a:latin typeface="Times New Roman" panose="02020603050405020304" pitchFamily="18" charset="0"/>
                          <a:cs typeface="Times New Roman" panose="02020603050405020304" pitchFamily="18" charset="0"/>
                        </a:rPr>
                        <a:t>60000</a:t>
                      </a:r>
                    </a:p>
                  </a:txBody>
                  <a:tcPr marL="75000" marR="76200" marT="38100" marB="38100"/>
                </a:tc>
                <a:tc>
                  <a:txBody>
                    <a:bodyPr/>
                    <a:lstStyle/>
                    <a:p>
                      <a:pPr algn="ctr"/>
                      <a:r>
                        <a:rPr lang="fr-FR" sz="1000" dirty="0">
                          <a:latin typeface="Times New Roman" panose="02020603050405020304" pitchFamily="18" charset="0"/>
                          <a:cs typeface="Times New Roman" panose="02020603050405020304" pitchFamily="18" charset="0"/>
                        </a:rPr>
                        <a:t>50000</a:t>
                      </a:r>
                    </a:p>
                  </a:txBody>
                  <a:tcPr marL="75000" marR="76200" marT="38100" marB="38100"/>
                </a:tc>
                <a:extLst>
                  <a:ext uri="{0D108BD9-81ED-4DB2-BD59-A6C34878D82A}">
                    <a16:rowId xmlns:a16="http://schemas.microsoft.com/office/drawing/2014/main" val="2230946164"/>
                  </a:ext>
                </a:extLst>
              </a:tr>
              <a:tr h="381000">
                <a:tc>
                  <a:txBody>
                    <a:bodyPr/>
                    <a:lstStyle/>
                    <a:p>
                      <a:r>
                        <a:rPr lang="fr-FR" sz="1000" dirty="0" err="1">
                          <a:latin typeface="Times New Roman" panose="02020603050405020304" pitchFamily="18" charset="0"/>
                          <a:cs typeface="Times New Roman" panose="02020603050405020304" pitchFamily="18" charset="0"/>
                        </a:rPr>
                        <a:t>Decay</a:t>
                      </a:r>
                      <a:r>
                        <a:rPr lang="fr-FR" sz="1000" dirty="0">
                          <a:latin typeface="Times New Roman" panose="02020603050405020304" pitchFamily="18" charset="0"/>
                          <a:cs typeface="Times New Roman" panose="02020603050405020304" pitchFamily="18" charset="0"/>
                        </a:rPr>
                        <a:t> time</a:t>
                      </a:r>
                    </a:p>
                    <a:p>
                      <a:r>
                        <a:rPr lang="fr-FR" sz="1000" dirty="0">
                          <a:latin typeface="Times New Roman" panose="02020603050405020304" pitchFamily="18" charset="0"/>
                          <a:cs typeface="Times New Roman" panose="02020603050405020304" pitchFamily="18" charset="0"/>
                        </a:rPr>
                        <a:t>ns</a:t>
                      </a:r>
                    </a:p>
                  </a:txBody>
                  <a:tcPr marL="76200" marR="76200" marT="38100" marB="38100"/>
                </a:tc>
                <a:tc>
                  <a:txBody>
                    <a:bodyPr/>
                    <a:lstStyle/>
                    <a:p>
                      <a:pPr algn="ctr"/>
                      <a:r>
                        <a:rPr lang="fr-FR" sz="1000" dirty="0">
                          <a:latin typeface="Times New Roman" panose="02020603050405020304" pitchFamily="18" charset="0"/>
                          <a:cs typeface="Times New Roman" panose="02020603050405020304" pitchFamily="18" charset="0"/>
                        </a:rPr>
                        <a:t>70</a:t>
                      </a:r>
                    </a:p>
                  </a:txBody>
                  <a:tcPr marL="75000" marR="76200" marT="38100" marB="38100"/>
                </a:tc>
                <a:tc>
                  <a:txBody>
                    <a:bodyPr/>
                    <a:lstStyle/>
                    <a:p>
                      <a:pPr algn="ctr"/>
                      <a:r>
                        <a:rPr lang="fr-FR" sz="1000" dirty="0">
                          <a:latin typeface="Times New Roman" panose="02020603050405020304" pitchFamily="18" charset="0"/>
                          <a:cs typeface="Times New Roman" panose="02020603050405020304" pitchFamily="18" charset="0"/>
                        </a:rPr>
                        <a:t>100</a:t>
                      </a:r>
                    </a:p>
                  </a:txBody>
                  <a:tcPr marL="75000" marR="76200" marT="38100" marB="38100"/>
                </a:tc>
                <a:tc>
                  <a:txBody>
                    <a:bodyPr/>
                    <a:lstStyle/>
                    <a:p>
                      <a:pPr algn="ctr"/>
                      <a:r>
                        <a:rPr lang="fr-FR" sz="1000" dirty="0">
                          <a:latin typeface="Times New Roman" panose="02020603050405020304" pitchFamily="18" charset="0"/>
                          <a:cs typeface="Times New Roman" panose="02020603050405020304" pitchFamily="18" charset="0"/>
                        </a:rPr>
                        <a:t>80/800</a:t>
                      </a:r>
                    </a:p>
                  </a:txBody>
                  <a:tcPr marL="75000" marR="76200" marT="38100" marB="38100"/>
                </a:tc>
                <a:tc>
                  <a:txBody>
                    <a:bodyPr/>
                    <a:lstStyle/>
                    <a:p>
                      <a:pPr algn="ctr"/>
                      <a:r>
                        <a:rPr lang="fr-FR" sz="1000" dirty="0">
                          <a:latin typeface="Times New Roman" panose="02020603050405020304" pitchFamily="18" charset="0"/>
                          <a:cs typeface="Times New Roman" panose="02020603050405020304" pitchFamily="18" charset="0"/>
                        </a:rPr>
                        <a:t>100/600</a:t>
                      </a:r>
                    </a:p>
                  </a:txBody>
                  <a:tcPr marL="75000" marR="76200" marT="38100" marB="38100"/>
                </a:tc>
                <a:tc>
                  <a:txBody>
                    <a:bodyPr/>
                    <a:lstStyle/>
                    <a:p>
                      <a:pPr algn="ctr"/>
                      <a:r>
                        <a:rPr lang="fr-FR" sz="1000" dirty="0">
                          <a:latin typeface="Times New Roman" panose="02020603050405020304" pitchFamily="18" charset="0"/>
                          <a:cs typeface="Times New Roman" panose="02020603050405020304" pitchFamily="18" charset="0"/>
                        </a:rPr>
                        <a:t>75/190</a:t>
                      </a:r>
                    </a:p>
                  </a:txBody>
                  <a:tcPr marL="75000" marR="76200" marT="38100" marB="38100"/>
                </a:tc>
                <a:extLst>
                  <a:ext uri="{0D108BD9-81ED-4DB2-BD59-A6C34878D82A}">
                    <a16:rowId xmlns:a16="http://schemas.microsoft.com/office/drawing/2014/main" val="1523468892"/>
                  </a:ext>
                </a:extLst>
              </a:tr>
            </a:tbl>
          </a:graphicData>
        </a:graphic>
      </p:graphicFrame>
      <p:sp>
        <p:nvSpPr>
          <p:cNvPr id="6" name="Text Placeholder 2">
            <a:extLst>
              <a:ext uri="{FF2B5EF4-FFF2-40B4-BE49-F238E27FC236}">
                <a16:creationId xmlns:a16="http://schemas.microsoft.com/office/drawing/2014/main" id="{E519536D-63C2-EB4E-96BD-A41CF2F5805F}"/>
              </a:ext>
            </a:extLst>
          </p:cNvPr>
          <p:cNvSpPr txBox="1">
            <a:spLocks/>
          </p:cNvSpPr>
          <p:nvPr/>
        </p:nvSpPr>
        <p:spPr>
          <a:xfrm>
            <a:off x="863600" y="2791672"/>
            <a:ext cx="3454400" cy="1077595"/>
          </a:xfrm>
          <a:prstGeom prst="rect">
            <a:avLst/>
          </a:prstGeom>
        </p:spPr>
        <p:txBody>
          <a:bodyPr vert="horz" lIns="76200" tIns="38100" rIns="76200" bIns="38100" rtlCol="0">
            <a:normAutofit fontScale="92500" lnSpcReduction="10000"/>
          </a:bodyPr>
          <a:lstStyle>
            <a:lvl1pPr marL="154305" indent="-154305" algn="l" defTabSz="617220" rtl="0" eaLnBrk="1" latinLnBrk="0" hangingPunct="1">
              <a:lnSpc>
                <a:spcPct val="90000"/>
              </a:lnSpc>
              <a:spcBef>
                <a:spcPts val="675"/>
              </a:spcBef>
              <a:buFont typeface="Arial" panose="020B0604020202020204" pitchFamily="34" charset="0"/>
              <a:buChar char="•"/>
              <a:defRPr sz="2400" b="1" i="0" kern="1200">
                <a:solidFill>
                  <a:schemeClr val="tx1"/>
                </a:solidFill>
                <a:latin typeface="Times New Roman" panose="02020603050405020304" pitchFamily="18" charset="0"/>
                <a:ea typeface="Verdana" charset="0"/>
                <a:cs typeface="Times New Roman" panose="02020603050405020304" pitchFamily="18" charset="0"/>
              </a:defRPr>
            </a:lvl1pPr>
            <a:lvl2pPr marL="462915" indent="-154305" algn="l" defTabSz="617220" rtl="0" eaLnBrk="1" latinLnBrk="0" hangingPunct="1">
              <a:lnSpc>
                <a:spcPct val="90000"/>
              </a:lnSpc>
              <a:spcBef>
                <a:spcPts val="338"/>
              </a:spcBef>
              <a:buFont typeface="Arial" panose="020B0604020202020204" pitchFamily="34" charset="0"/>
              <a:buChar char="•"/>
              <a:defRPr sz="1620" kern="1200">
                <a:solidFill>
                  <a:schemeClr val="tx1"/>
                </a:solidFill>
                <a:latin typeface="+mn-lt"/>
                <a:ea typeface="+mn-ea"/>
                <a:cs typeface="+mn-cs"/>
              </a:defRPr>
            </a:lvl2pPr>
            <a:lvl3pPr marL="771525" indent="-154305" algn="l" defTabSz="617220" rtl="0" eaLnBrk="1" latinLnBrk="0" hangingPunct="1">
              <a:lnSpc>
                <a:spcPct val="90000"/>
              </a:lnSpc>
              <a:spcBef>
                <a:spcPts val="338"/>
              </a:spcBef>
              <a:buFont typeface="Arial" panose="020B0604020202020204" pitchFamily="34" charset="0"/>
              <a:buChar char="•"/>
              <a:defRPr sz="1350" kern="1200">
                <a:solidFill>
                  <a:schemeClr val="tx1"/>
                </a:solidFill>
                <a:latin typeface="+mn-lt"/>
                <a:ea typeface="+mn-ea"/>
                <a:cs typeface="+mn-cs"/>
              </a:defRPr>
            </a:lvl3pPr>
            <a:lvl4pPr marL="108013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4pPr>
            <a:lvl5pPr marL="138874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5pPr>
            <a:lvl6pPr marL="169735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6pPr>
            <a:lvl7pPr marL="200596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7pPr>
            <a:lvl8pPr marL="231457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8pPr>
            <a:lvl9pPr marL="262318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9pPr>
          </a:lstStyle>
          <a:p>
            <a:r>
              <a:rPr lang="fr-FR" sz="1833" b="0" dirty="0"/>
              <a:t>Efficient </a:t>
            </a:r>
            <a:r>
              <a:rPr lang="fr-FR" sz="1833" b="0" dirty="0" err="1"/>
              <a:t>di-valent</a:t>
            </a:r>
            <a:r>
              <a:rPr lang="fr-FR" sz="1833" b="0" dirty="0"/>
              <a:t>  </a:t>
            </a:r>
            <a:r>
              <a:rPr lang="fr-FR" sz="1833" b="0" dirty="0" err="1"/>
              <a:t>co</a:t>
            </a:r>
            <a:r>
              <a:rPr lang="fr-FR" sz="1833" b="0" dirty="0"/>
              <a:t>-doping </a:t>
            </a:r>
            <a:r>
              <a:rPr lang="fr-FR" sz="1833" b="0" dirty="0" err="1"/>
              <a:t>strategies</a:t>
            </a:r>
            <a:r>
              <a:rPr lang="fr-FR" sz="1833" b="0" dirty="0"/>
              <a:t> (Mg</a:t>
            </a:r>
            <a:r>
              <a:rPr lang="fr-FR" sz="1833" b="0" baseline="30000" dirty="0"/>
              <a:t>2+</a:t>
            </a:r>
            <a:r>
              <a:rPr lang="fr-FR" sz="1833" b="0" dirty="0"/>
              <a:t>)</a:t>
            </a:r>
          </a:p>
          <a:p>
            <a:pPr lvl="1"/>
            <a:r>
              <a:rPr lang="fr-FR" sz="1250" dirty="0">
                <a:latin typeface="Times New Roman" panose="02020603050405020304" pitchFamily="18" charset="0"/>
                <a:cs typeface="Times New Roman" panose="02020603050405020304" pitchFamily="18" charset="0"/>
              </a:rPr>
              <a:t>To </a:t>
            </a:r>
            <a:r>
              <a:rPr lang="fr-FR" sz="1250" dirty="0" err="1">
                <a:latin typeface="Times New Roman" panose="02020603050405020304" pitchFamily="18" charset="0"/>
                <a:cs typeface="Times New Roman" panose="02020603050405020304" pitchFamily="18" charset="0"/>
              </a:rPr>
              <a:t>suppress</a:t>
            </a:r>
            <a:r>
              <a:rPr lang="fr-FR" sz="1250" dirty="0">
                <a:latin typeface="Times New Roman" panose="02020603050405020304" pitchFamily="18" charset="0"/>
                <a:cs typeface="Times New Roman" panose="02020603050405020304" pitchFamily="18" charset="0"/>
              </a:rPr>
              <a:t> slow components</a:t>
            </a:r>
          </a:p>
          <a:p>
            <a:pPr lvl="1"/>
            <a:r>
              <a:rPr lang="fr-FR" sz="1250" dirty="0">
                <a:latin typeface="Times New Roman" panose="02020603050405020304" pitchFamily="18" charset="0"/>
                <a:cs typeface="Times New Roman" panose="02020603050405020304" pitchFamily="18" charset="0"/>
              </a:rPr>
              <a:t>To </a:t>
            </a:r>
            <a:r>
              <a:rPr lang="fr-FR" sz="1250" dirty="0" err="1">
                <a:latin typeface="Times New Roman" panose="02020603050405020304" pitchFamily="18" charset="0"/>
                <a:cs typeface="Times New Roman" panose="02020603050405020304" pitchFamily="18" charset="0"/>
              </a:rPr>
              <a:t>shorten</a:t>
            </a:r>
            <a:r>
              <a:rPr lang="fr-FR" sz="1250" dirty="0">
                <a:latin typeface="Times New Roman" panose="02020603050405020304" pitchFamily="18" charset="0"/>
                <a:cs typeface="Times New Roman" panose="02020603050405020304" pitchFamily="18" charset="0"/>
              </a:rPr>
              <a:t> </a:t>
            </a:r>
            <a:r>
              <a:rPr lang="fr-FR" sz="1250" dirty="0" err="1">
                <a:latin typeface="Times New Roman" panose="02020603050405020304" pitchFamily="18" charset="0"/>
                <a:cs typeface="Times New Roman" panose="02020603050405020304" pitchFamily="18" charset="0"/>
              </a:rPr>
              <a:t>decay</a:t>
            </a:r>
            <a:r>
              <a:rPr lang="fr-FR" sz="1250" dirty="0">
                <a:latin typeface="Times New Roman" panose="02020603050405020304" pitchFamily="18" charset="0"/>
                <a:cs typeface="Times New Roman" panose="02020603050405020304" pitchFamily="18" charset="0"/>
              </a:rPr>
              <a:t> time</a:t>
            </a:r>
          </a:p>
          <a:p>
            <a:pPr lvl="1"/>
            <a:r>
              <a:rPr lang="fr-FR" sz="1250" dirty="0">
                <a:latin typeface="Times New Roman" panose="02020603050405020304" pitchFamily="18" charset="0"/>
                <a:cs typeface="Times New Roman" panose="02020603050405020304" pitchFamily="18" charset="0"/>
              </a:rPr>
              <a:t>To </a:t>
            </a:r>
            <a:r>
              <a:rPr lang="fr-FR" sz="1250" dirty="0" err="1">
                <a:latin typeface="Times New Roman" panose="02020603050405020304" pitchFamily="18" charset="0"/>
                <a:cs typeface="Times New Roman" panose="02020603050405020304" pitchFamily="18" charset="0"/>
              </a:rPr>
              <a:t>improve</a:t>
            </a:r>
            <a:r>
              <a:rPr lang="fr-FR" sz="1250" dirty="0">
                <a:latin typeface="Times New Roman" panose="02020603050405020304" pitchFamily="18" charset="0"/>
                <a:cs typeface="Times New Roman" panose="02020603050405020304" pitchFamily="18" charset="0"/>
              </a:rPr>
              <a:t> radiation </a:t>
            </a:r>
            <a:r>
              <a:rPr lang="fr-FR" sz="1250" dirty="0" err="1">
                <a:latin typeface="Times New Roman" panose="02020603050405020304" pitchFamily="18" charset="0"/>
                <a:cs typeface="Times New Roman" panose="02020603050405020304" pitchFamily="18" charset="0"/>
              </a:rPr>
              <a:t>hardness</a:t>
            </a:r>
            <a:endParaRPr lang="fr-FR" sz="1250" dirty="0">
              <a:latin typeface="Times New Roman" panose="02020603050405020304" pitchFamily="18" charset="0"/>
              <a:cs typeface="Times New Roman" panose="02020603050405020304" pitchFamily="18" charset="0"/>
            </a:endParaRPr>
          </a:p>
          <a:p>
            <a:pPr marL="257165" lvl="1" indent="0">
              <a:buNone/>
            </a:pPr>
            <a:endParaRPr lang="fr-FR" sz="1350" dirty="0"/>
          </a:p>
        </p:txBody>
      </p:sp>
      <p:pic>
        <p:nvPicPr>
          <p:cNvPr id="7" name="Picture 6">
            <a:extLst>
              <a:ext uri="{FF2B5EF4-FFF2-40B4-BE49-F238E27FC236}">
                <a16:creationId xmlns:a16="http://schemas.microsoft.com/office/drawing/2014/main" id="{FBB327AA-1B94-1647-B94E-A9CBCC5D7A93}"/>
              </a:ext>
            </a:extLst>
          </p:cNvPr>
          <p:cNvPicPr>
            <a:picLocks noChangeAspect="1"/>
          </p:cNvPicPr>
          <p:nvPr/>
        </p:nvPicPr>
        <p:blipFill>
          <a:blip r:embed="rId2"/>
          <a:stretch>
            <a:fillRect/>
          </a:stretch>
        </p:blipFill>
        <p:spPr>
          <a:xfrm>
            <a:off x="4902200" y="2709333"/>
            <a:ext cx="2420140" cy="1194695"/>
          </a:xfrm>
          <a:prstGeom prst="rect">
            <a:avLst/>
          </a:prstGeom>
        </p:spPr>
      </p:pic>
      <p:sp>
        <p:nvSpPr>
          <p:cNvPr id="8" name="Text Placeholder 2">
            <a:extLst>
              <a:ext uri="{FF2B5EF4-FFF2-40B4-BE49-F238E27FC236}">
                <a16:creationId xmlns:a16="http://schemas.microsoft.com/office/drawing/2014/main" id="{6C96E926-625C-2F40-97D4-9BA741DF6CD0}"/>
              </a:ext>
            </a:extLst>
          </p:cNvPr>
          <p:cNvSpPr txBox="1">
            <a:spLocks/>
          </p:cNvSpPr>
          <p:nvPr/>
        </p:nvSpPr>
        <p:spPr>
          <a:xfrm>
            <a:off x="872067" y="4120938"/>
            <a:ext cx="3454400" cy="1077595"/>
          </a:xfrm>
          <a:prstGeom prst="rect">
            <a:avLst/>
          </a:prstGeom>
        </p:spPr>
        <p:txBody>
          <a:bodyPr vert="horz" lIns="76200" tIns="38100" rIns="76200" bIns="38100" rtlCol="0">
            <a:normAutofit/>
          </a:bodyPr>
          <a:lstStyle>
            <a:lvl1pPr marL="154305" indent="-154305" algn="l" defTabSz="617220" rtl="0" eaLnBrk="1" latinLnBrk="0" hangingPunct="1">
              <a:lnSpc>
                <a:spcPct val="90000"/>
              </a:lnSpc>
              <a:spcBef>
                <a:spcPts val="675"/>
              </a:spcBef>
              <a:buFont typeface="Arial" panose="020B0604020202020204" pitchFamily="34" charset="0"/>
              <a:buChar char="•"/>
              <a:defRPr sz="2400" b="1" i="0" kern="1200">
                <a:solidFill>
                  <a:schemeClr val="tx1"/>
                </a:solidFill>
                <a:latin typeface="Times New Roman" panose="02020603050405020304" pitchFamily="18" charset="0"/>
                <a:ea typeface="Verdana" charset="0"/>
                <a:cs typeface="Times New Roman" panose="02020603050405020304" pitchFamily="18" charset="0"/>
              </a:defRPr>
            </a:lvl1pPr>
            <a:lvl2pPr marL="462915" indent="-154305" algn="l" defTabSz="617220" rtl="0" eaLnBrk="1" latinLnBrk="0" hangingPunct="1">
              <a:lnSpc>
                <a:spcPct val="90000"/>
              </a:lnSpc>
              <a:spcBef>
                <a:spcPts val="338"/>
              </a:spcBef>
              <a:buFont typeface="Arial" panose="020B0604020202020204" pitchFamily="34" charset="0"/>
              <a:buChar char="•"/>
              <a:defRPr sz="1620" kern="1200">
                <a:solidFill>
                  <a:schemeClr val="tx1"/>
                </a:solidFill>
                <a:latin typeface="+mn-lt"/>
                <a:ea typeface="+mn-ea"/>
                <a:cs typeface="+mn-cs"/>
              </a:defRPr>
            </a:lvl2pPr>
            <a:lvl3pPr marL="771525" indent="-154305" algn="l" defTabSz="617220" rtl="0" eaLnBrk="1" latinLnBrk="0" hangingPunct="1">
              <a:lnSpc>
                <a:spcPct val="90000"/>
              </a:lnSpc>
              <a:spcBef>
                <a:spcPts val="338"/>
              </a:spcBef>
              <a:buFont typeface="Arial" panose="020B0604020202020204" pitchFamily="34" charset="0"/>
              <a:buChar char="•"/>
              <a:defRPr sz="1350" kern="1200">
                <a:solidFill>
                  <a:schemeClr val="tx1"/>
                </a:solidFill>
                <a:latin typeface="+mn-lt"/>
                <a:ea typeface="+mn-ea"/>
                <a:cs typeface="+mn-cs"/>
              </a:defRPr>
            </a:lvl3pPr>
            <a:lvl4pPr marL="108013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4pPr>
            <a:lvl5pPr marL="138874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5pPr>
            <a:lvl6pPr marL="169735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6pPr>
            <a:lvl7pPr marL="200596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7pPr>
            <a:lvl8pPr marL="231457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8pPr>
            <a:lvl9pPr marL="2623185" indent="-154305" algn="l" defTabSz="617220" rtl="0" eaLnBrk="1" latinLnBrk="0" hangingPunct="1">
              <a:lnSpc>
                <a:spcPct val="90000"/>
              </a:lnSpc>
              <a:spcBef>
                <a:spcPts val="338"/>
              </a:spcBef>
              <a:buFont typeface="Arial" panose="020B0604020202020204" pitchFamily="34" charset="0"/>
              <a:buChar char="•"/>
              <a:defRPr sz="1215" kern="1200">
                <a:solidFill>
                  <a:schemeClr val="tx1"/>
                </a:solidFill>
                <a:latin typeface="+mn-lt"/>
                <a:ea typeface="+mn-ea"/>
                <a:cs typeface="+mn-cs"/>
              </a:defRPr>
            </a:lvl9pPr>
          </a:lstStyle>
          <a:p>
            <a:r>
              <a:rPr lang="fr-FR" sz="1667" b="0" dirty="0"/>
              <a:t>Crystal </a:t>
            </a:r>
            <a:r>
              <a:rPr lang="fr-FR" sz="1667" b="0" dirty="0" err="1"/>
              <a:t>Growth</a:t>
            </a:r>
            <a:r>
              <a:rPr lang="fr-FR" sz="1667" b="0" dirty="0"/>
              <a:t> </a:t>
            </a:r>
            <a:r>
              <a:rPr lang="fr-FR" sz="1667" b="0" dirty="0" err="1"/>
              <a:t>flexibility</a:t>
            </a:r>
            <a:endParaRPr lang="fr-FR" sz="1667" b="0" dirty="0"/>
          </a:p>
          <a:p>
            <a:pPr lvl="1"/>
            <a:r>
              <a:rPr lang="fr-FR" sz="1167" dirty="0">
                <a:latin typeface="Times New Roman" panose="02020603050405020304" pitchFamily="18" charset="0"/>
                <a:cs typeface="Times New Roman" panose="02020603050405020304" pitchFamily="18" charset="0"/>
              </a:rPr>
              <a:t>Standard </a:t>
            </a:r>
            <a:r>
              <a:rPr lang="fr-FR" sz="1167" dirty="0" err="1">
                <a:latin typeface="Times New Roman" panose="02020603050405020304" pitchFamily="18" charset="0"/>
                <a:cs typeface="Times New Roman" panose="02020603050405020304" pitchFamily="18" charset="0"/>
              </a:rPr>
              <a:t>Czokralski</a:t>
            </a:r>
            <a:r>
              <a:rPr lang="fr-FR" sz="1167" dirty="0">
                <a:latin typeface="Times New Roman" panose="02020603050405020304" pitchFamily="18" charset="0"/>
                <a:cs typeface="Times New Roman" panose="02020603050405020304" pitchFamily="18" charset="0"/>
              </a:rPr>
              <a:t>: large </a:t>
            </a:r>
            <a:r>
              <a:rPr lang="fr-FR" sz="1167" dirty="0" err="1">
                <a:latin typeface="Times New Roman" panose="02020603050405020304" pitchFamily="18" charset="0"/>
                <a:cs typeface="Times New Roman" panose="02020603050405020304" pitchFamily="18" charset="0"/>
              </a:rPr>
              <a:t>ingots</a:t>
            </a:r>
            <a:r>
              <a:rPr lang="fr-FR" sz="1167" dirty="0">
                <a:latin typeface="Times New Roman" panose="02020603050405020304" pitchFamily="18" charset="0"/>
                <a:cs typeface="Times New Roman" panose="02020603050405020304" pitchFamily="18" charset="0"/>
              </a:rPr>
              <a:t> </a:t>
            </a:r>
            <a:r>
              <a:rPr lang="fr-FR" sz="1167" dirty="0" err="1">
                <a:latin typeface="Times New Roman" panose="02020603050405020304" pitchFamily="18" charset="0"/>
                <a:cs typeface="Times New Roman" panose="02020603050405020304" pitchFamily="18" charset="0"/>
              </a:rPr>
              <a:t>with</a:t>
            </a:r>
            <a:r>
              <a:rPr lang="fr-FR" sz="1167" dirty="0">
                <a:latin typeface="Times New Roman" panose="02020603050405020304" pitchFamily="18" charset="0"/>
                <a:cs typeface="Times New Roman" panose="02020603050405020304" pitchFamily="18" charset="0"/>
              </a:rPr>
              <a:t> high </a:t>
            </a:r>
            <a:r>
              <a:rPr lang="fr-FR" sz="1167" dirty="0" err="1">
                <a:latin typeface="Times New Roman" panose="02020603050405020304" pitchFamily="18" charset="0"/>
                <a:cs typeface="Times New Roman" panose="02020603050405020304" pitchFamily="18" charset="0"/>
              </a:rPr>
              <a:t>mechanical</a:t>
            </a:r>
            <a:r>
              <a:rPr lang="fr-FR" sz="1167" dirty="0">
                <a:latin typeface="Times New Roman" panose="02020603050405020304" pitchFamily="18" charset="0"/>
                <a:cs typeface="Times New Roman" panose="02020603050405020304" pitchFamily="18" charset="0"/>
              </a:rPr>
              <a:t> </a:t>
            </a:r>
            <a:r>
              <a:rPr lang="fr-FR" sz="1167" dirty="0" err="1">
                <a:latin typeface="Times New Roman" panose="02020603050405020304" pitchFamily="18" charset="0"/>
                <a:cs typeface="Times New Roman" panose="02020603050405020304" pitchFamily="18" charset="0"/>
              </a:rPr>
              <a:t>stability</a:t>
            </a:r>
            <a:endParaRPr lang="fr-FR" sz="1167" dirty="0">
              <a:latin typeface="Times New Roman" panose="02020603050405020304" pitchFamily="18" charset="0"/>
              <a:cs typeface="Times New Roman" panose="02020603050405020304" pitchFamily="18" charset="0"/>
            </a:endParaRPr>
          </a:p>
          <a:p>
            <a:pPr lvl="1"/>
            <a:r>
              <a:rPr lang="fr-FR" sz="1167" dirty="0">
                <a:latin typeface="Times New Roman" panose="02020603050405020304" pitchFamily="18" charset="0"/>
                <a:cs typeface="Times New Roman" panose="02020603050405020304" pitchFamily="18" charset="0"/>
              </a:rPr>
              <a:t>EFG: </a:t>
            </a:r>
            <a:r>
              <a:rPr lang="fr-FR" sz="1167" dirty="0" err="1">
                <a:latin typeface="Times New Roman" panose="02020603050405020304" pitchFamily="18" charset="0"/>
                <a:cs typeface="Times New Roman" panose="02020603050405020304" pitchFamily="18" charset="0"/>
              </a:rPr>
              <a:t>Edge</a:t>
            </a:r>
            <a:r>
              <a:rPr lang="fr-FR" sz="1167" dirty="0">
                <a:latin typeface="Times New Roman" panose="02020603050405020304" pitchFamily="18" charset="0"/>
                <a:cs typeface="Times New Roman" panose="02020603050405020304" pitchFamily="18" charset="0"/>
              </a:rPr>
              <a:t> Film </a:t>
            </a:r>
            <a:r>
              <a:rPr lang="fr-FR" sz="1167" dirty="0" err="1">
                <a:latin typeface="Times New Roman" panose="02020603050405020304" pitchFamily="18" charset="0"/>
                <a:cs typeface="Times New Roman" panose="02020603050405020304" pitchFamily="18" charset="0"/>
              </a:rPr>
              <a:t>Growth</a:t>
            </a:r>
            <a:r>
              <a:rPr lang="fr-FR" sz="1167" dirty="0">
                <a:latin typeface="Times New Roman" panose="02020603050405020304" pitchFamily="18" charset="0"/>
                <a:cs typeface="Times New Roman" panose="02020603050405020304" pitchFamily="18" charset="0"/>
              </a:rPr>
              <a:t> for plates</a:t>
            </a:r>
          </a:p>
          <a:p>
            <a:pPr lvl="1"/>
            <a:r>
              <a:rPr lang="fr-FR" sz="1167" dirty="0" err="1">
                <a:latin typeface="Symbol" pitchFamily="2" charset="2"/>
                <a:cs typeface="Times New Roman" panose="02020603050405020304" pitchFamily="18" charset="0"/>
              </a:rPr>
              <a:t>m</a:t>
            </a:r>
            <a:r>
              <a:rPr lang="fr-FR" sz="1167" dirty="0" err="1">
                <a:latin typeface="Times New Roman" panose="02020603050405020304" pitchFamily="18" charset="0"/>
                <a:cs typeface="Times New Roman" panose="02020603050405020304" pitchFamily="18" charset="0"/>
              </a:rPr>
              <a:t>PLD</a:t>
            </a:r>
            <a:r>
              <a:rPr lang="fr-FR" sz="1167" dirty="0">
                <a:latin typeface="Times New Roman" panose="02020603050405020304" pitchFamily="18" charset="0"/>
                <a:cs typeface="Times New Roman" panose="02020603050405020304" pitchFamily="18" charset="0"/>
              </a:rPr>
              <a:t>: Micro-</a:t>
            </a:r>
            <a:r>
              <a:rPr lang="fr-FR" sz="1167" dirty="0" err="1">
                <a:latin typeface="Times New Roman" panose="02020603050405020304" pitchFamily="18" charset="0"/>
                <a:cs typeface="Times New Roman" panose="02020603050405020304" pitchFamily="18" charset="0"/>
              </a:rPr>
              <a:t>Pulling</a:t>
            </a:r>
            <a:r>
              <a:rPr lang="fr-FR" sz="1167" dirty="0">
                <a:latin typeface="Times New Roman" panose="02020603050405020304" pitchFamily="18" charset="0"/>
                <a:cs typeface="Times New Roman" panose="02020603050405020304" pitchFamily="18" charset="0"/>
              </a:rPr>
              <a:t>-Down for </a:t>
            </a:r>
            <a:r>
              <a:rPr lang="fr-FR" sz="1167" dirty="0" err="1">
                <a:latin typeface="Times New Roman" panose="02020603050405020304" pitchFamily="18" charset="0"/>
                <a:cs typeface="Times New Roman" panose="02020603050405020304" pitchFamily="18" charset="0"/>
              </a:rPr>
              <a:t>fibers</a:t>
            </a:r>
            <a:endParaRPr lang="fr-FR" sz="1167" dirty="0">
              <a:latin typeface="Times New Roman" panose="02020603050405020304" pitchFamily="18" charset="0"/>
              <a:cs typeface="Times New Roman" panose="02020603050405020304" pitchFamily="18" charset="0"/>
            </a:endParaRPr>
          </a:p>
          <a:p>
            <a:pPr marL="257165" lvl="1" indent="0">
              <a:buNone/>
            </a:pPr>
            <a:endParaRPr lang="fr-FR" sz="1350" dirty="0"/>
          </a:p>
        </p:txBody>
      </p:sp>
      <p:grpSp>
        <p:nvGrpSpPr>
          <p:cNvPr id="17" name="Group 16">
            <a:extLst>
              <a:ext uri="{FF2B5EF4-FFF2-40B4-BE49-F238E27FC236}">
                <a16:creationId xmlns:a16="http://schemas.microsoft.com/office/drawing/2014/main" id="{36021FB0-1940-E04E-8420-77974FEB7DE5}"/>
              </a:ext>
            </a:extLst>
          </p:cNvPr>
          <p:cNvGrpSpPr/>
          <p:nvPr/>
        </p:nvGrpSpPr>
        <p:grpSpPr>
          <a:xfrm>
            <a:off x="6457585" y="1257047"/>
            <a:ext cx="1934998" cy="1490029"/>
            <a:chOff x="6834702" y="1508456"/>
            <a:chExt cx="2321997" cy="1788035"/>
          </a:xfrm>
        </p:grpSpPr>
        <p:pic>
          <p:nvPicPr>
            <p:cNvPr id="13" name="Picture 12">
              <a:extLst>
                <a:ext uri="{FF2B5EF4-FFF2-40B4-BE49-F238E27FC236}">
                  <a16:creationId xmlns:a16="http://schemas.microsoft.com/office/drawing/2014/main" id="{F8C44A40-FB1E-8946-9F19-79DD74C85A4D}"/>
                </a:ext>
              </a:extLst>
            </p:cNvPr>
            <p:cNvPicPr>
              <a:picLocks noChangeAspect="1"/>
            </p:cNvPicPr>
            <p:nvPr/>
          </p:nvPicPr>
          <p:blipFill>
            <a:blip r:embed="rId3"/>
            <a:stretch>
              <a:fillRect/>
            </a:stretch>
          </p:blipFill>
          <p:spPr>
            <a:xfrm>
              <a:off x="6834702" y="1508456"/>
              <a:ext cx="2321997" cy="1788035"/>
            </a:xfrm>
            <a:prstGeom prst="rect">
              <a:avLst/>
            </a:prstGeom>
          </p:spPr>
        </p:pic>
        <p:sp>
          <p:nvSpPr>
            <p:cNvPr id="12" name="TextovéPole 2">
              <a:extLst>
                <a:ext uri="{FF2B5EF4-FFF2-40B4-BE49-F238E27FC236}">
                  <a16:creationId xmlns:a16="http://schemas.microsoft.com/office/drawing/2014/main" id="{62744EF8-B320-0C49-9EBD-B70210B6416A}"/>
                </a:ext>
              </a:extLst>
            </p:cNvPr>
            <p:cNvSpPr txBox="1">
              <a:spLocks noChangeArrowheads="1"/>
            </p:cNvSpPr>
            <p:nvPr/>
          </p:nvSpPr>
          <p:spPr bwMode="auto">
            <a:xfrm>
              <a:off x="7868471" y="1508456"/>
              <a:ext cx="1275529" cy="29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000" b="1" dirty="0"/>
                <a:t>Lu-escape peak</a:t>
              </a:r>
            </a:p>
          </p:txBody>
        </p:sp>
        <p:cxnSp>
          <p:nvCxnSpPr>
            <p:cNvPr id="15" name="Straight Arrow Connector 14">
              <a:extLst>
                <a:ext uri="{FF2B5EF4-FFF2-40B4-BE49-F238E27FC236}">
                  <a16:creationId xmlns:a16="http://schemas.microsoft.com/office/drawing/2014/main" id="{6917AADC-4666-624A-91ED-89C3C5200966}"/>
                </a:ext>
              </a:extLst>
            </p:cNvPr>
            <p:cNvCxnSpPr/>
            <p:nvPr/>
          </p:nvCxnSpPr>
          <p:spPr>
            <a:xfrm>
              <a:off x="8544560" y="1795615"/>
              <a:ext cx="0" cy="57166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83C98DA-D7FF-E24A-AB05-71865140D9B2}"/>
                </a:ext>
              </a:extLst>
            </p:cNvPr>
            <p:cNvCxnSpPr/>
            <p:nvPr/>
          </p:nvCxnSpPr>
          <p:spPr>
            <a:xfrm>
              <a:off x="8351520" y="1795615"/>
              <a:ext cx="0" cy="571665"/>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DB5E67B9-FB15-034D-A9A9-45F6A22857CD}"/>
              </a:ext>
            </a:extLst>
          </p:cNvPr>
          <p:cNvGrpSpPr/>
          <p:nvPr/>
        </p:nvGrpSpPr>
        <p:grpSpPr>
          <a:xfrm>
            <a:off x="4410696" y="4618499"/>
            <a:ext cx="1175322" cy="822077"/>
            <a:chOff x="4378436" y="5542200"/>
            <a:chExt cx="1410386" cy="986493"/>
          </a:xfrm>
        </p:grpSpPr>
        <p:pic>
          <p:nvPicPr>
            <p:cNvPr id="27" name="Picture 26">
              <a:extLst>
                <a:ext uri="{FF2B5EF4-FFF2-40B4-BE49-F238E27FC236}">
                  <a16:creationId xmlns:a16="http://schemas.microsoft.com/office/drawing/2014/main" id="{32DC438F-3ECA-3C47-9EB8-BE0E3FF8C06A}"/>
                </a:ext>
              </a:extLst>
            </p:cNvPr>
            <p:cNvPicPr>
              <a:picLocks noChangeAspect="1"/>
            </p:cNvPicPr>
            <p:nvPr/>
          </p:nvPicPr>
          <p:blipFill rotWithShape="1">
            <a:blip r:embed="rId4"/>
            <a:srcRect b="11467"/>
            <a:stretch/>
          </p:blipFill>
          <p:spPr>
            <a:xfrm>
              <a:off x="4446517" y="5542200"/>
              <a:ext cx="1203136" cy="936899"/>
            </a:xfrm>
            <a:prstGeom prst="rect">
              <a:avLst/>
            </a:prstGeom>
          </p:spPr>
        </p:pic>
        <p:sp>
          <p:nvSpPr>
            <p:cNvPr id="28" name="TextBox 27">
              <a:extLst>
                <a:ext uri="{FF2B5EF4-FFF2-40B4-BE49-F238E27FC236}">
                  <a16:creationId xmlns:a16="http://schemas.microsoft.com/office/drawing/2014/main" id="{70E07C44-0469-FA4E-8D5D-F65B3F0D8030}"/>
                </a:ext>
              </a:extLst>
            </p:cNvPr>
            <p:cNvSpPr txBox="1"/>
            <p:nvPr/>
          </p:nvSpPr>
          <p:spPr>
            <a:xfrm>
              <a:off x="4378436" y="6294705"/>
              <a:ext cx="1410386" cy="233988"/>
            </a:xfrm>
            <a:prstGeom prst="rect">
              <a:avLst/>
            </a:prstGeom>
            <a:noFill/>
          </p:spPr>
          <p:txBody>
            <a:bodyPr wrap="none" rtlCol="0">
              <a:spAutoFit/>
            </a:bodyPr>
            <a:lstStyle/>
            <a:p>
              <a:r>
                <a:rPr lang="fr-FR" sz="667" b="1" dirty="0">
                  <a:solidFill>
                    <a:schemeClr val="bg1"/>
                  </a:solidFill>
                  <a:latin typeface="Times New Roman" panose="02020603050405020304" pitchFamily="18" charset="0"/>
                  <a:cs typeface="Times New Roman" panose="02020603050405020304" pitchFamily="18" charset="0"/>
                </a:rPr>
                <a:t>Square </a:t>
              </a:r>
              <a:r>
                <a:rPr lang="fr-FR" sz="667" b="1" dirty="0" err="1">
                  <a:solidFill>
                    <a:schemeClr val="bg1"/>
                  </a:solidFill>
                  <a:latin typeface="Times New Roman" panose="02020603050405020304" pitchFamily="18" charset="0"/>
                  <a:cs typeface="Times New Roman" panose="02020603050405020304" pitchFamily="18" charset="0"/>
                </a:rPr>
                <a:t>fibers</a:t>
              </a:r>
              <a:r>
                <a:rPr lang="fr-FR" sz="667" b="1" dirty="0">
                  <a:solidFill>
                    <a:schemeClr val="bg1"/>
                  </a:solidFill>
                  <a:latin typeface="Times New Roman" panose="02020603050405020304" pitchFamily="18" charset="0"/>
                  <a:cs typeface="Times New Roman" panose="02020603050405020304" pitchFamily="18" charset="0"/>
                </a:rPr>
                <a:t> 1x1x100mm</a:t>
              </a:r>
              <a:r>
                <a:rPr lang="fr-FR" sz="667" b="1" baseline="30000" dirty="0">
                  <a:solidFill>
                    <a:schemeClr val="bg1"/>
                  </a:solidFill>
                  <a:latin typeface="Times New Roman" panose="02020603050405020304" pitchFamily="18" charset="0"/>
                  <a:cs typeface="Times New Roman" panose="02020603050405020304" pitchFamily="18" charset="0"/>
                </a:rPr>
                <a:t>3</a:t>
              </a:r>
            </a:p>
          </p:txBody>
        </p:sp>
      </p:grpSp>
      <p:grpSp>
        <p:nvGrpSpPr>
          <p:cNvPr id="32" name="Group 31">
            <a:extLst>
              <a:ext uri="{FF2B5EF4-FFF2-40B4-BE49-F238E27FC236}">
                <a16:creationId xmlns:a16="http://schemas.microsoft.com/office/drawing/2014/main" id="{51EBDFDA-4AA2-184D-B92B-904434A5BDB5}"/>
              </a:ext>
            </a:extLst>
          </p:cNvPr>
          <p:cNvGrpSpPr/>
          <p:nvPr/>
        </p:nvGrpSpPr>
        <p:grpSpPr>
          <a:xfrm>
            <a:off x="3887827" y="3816234"/>
            <a:ext cx="875112" cy="1045315"/>
            <a:chOff x="3750992" y="4386441"/>
            <a:chExt cx="1050134" cy="1254378"/>
          </a:xfrm>
        </p:grpSpPr>
        <p:pic>
          <p:nvPicPr>
            <p:cNvPr id="19" name="Picture 18">
              <a:extLst>
                <a:ext uri="{FF2B5EF4-FFF2-40B4-BE49-F238E27FC236}">
                  <a16:creationId xmlns:a16="http://schemas.microsoft.com/office/drawing/2014/main" id="{48AE20BE-5F66-DC48-8AD0-25735670F806}"/>
                </a:ext>
              </a:extLst>
            </p:cNvPr>
            <p:cNvPicPr>
              <a:picLocks noChangeAspect="1"/>
            </p:cNvPicPr>
            <p:nvPr/>
          </p:nvPicPr>
          <p:blipFill>
            <a:blip r:embed="rId5"/>
            <a:stretch>
              <a:fillRect/>
            </a:stretch>
          </p:blipFill>
          <p:spPr>
            <a:xfrm rot="16200000">
              <a:off x="3716156" y="4555850"/>
              <a:ext cx="1188977" cy="980962"/>
            </a:xfrm>
            <a:prstGeom prst="rect">
              <a:avLst/>
            </a:prstGeom>
          </p:spPr>
        </p:pic>
        <p:sp>
          <p:nvSpPr>
            <p:cNvPr id="30" name="TextBox 29">
              <a:extLst>
                <a:ext uri="{FF2B5EF4-FFF2-40B4-BE49-F238E27FC236}">
                  <a16:creationId xmlns:a16="http://schemas.microsoft.com/office/drawing/2014/main" id="{1C762D4D-0C3B-9F43-9CA7-D653E95E9D4F}"/>
                </a:ext>
              </a:extLst>
            </p:cNvPr>
            <p:cNvSpPr txBox="1"/>
            <p:nvPr/>
          </p:nvSpPr>
          <p:spPr>
            <a:xfrm>
              <a:off x="3750992" y="4386441"/>
              <a:ext cx="858312" cy="233988"/>
            </a:xfrm>
            <a:prstGeom prst="rect">
              <a:avLst/>
            </a:prstGeom>
            <a:noFill/>
          </p:spPr>
          <p:txBody>
            <a:bodyPr wrap="none" rtlCol="0">
              <a:spAutoFit/>
            </a:bodyPr>
            <a:lstStyle/>
            <a:p>
              <a:r>
                <a:rPr lang="fr-FR" sz="667" b="1" dirty="0" err="1">
                  <a:solidFill>
                    <a:schemeClr val="bg1"/>
                  </a:solidFill>
                  <a:latin typeface="Times New Roman" panose="02020603050405020304" pitchFamily="18" charset="0"/>
                  <a:cs typeface="Times New Roman" panose="02020603050405020304" pitchFamily="18" charset="0"/>
                </a:rPr>
                <a:t>From</a:t>
              </a:r>
              <a:r>
                <a:rPr lang="fr-FR" sz="667" b="1" dirty="0">
                  <a:solidFill>
                    <a:schemeClr val="bg1"/>
                  </a:solidFill>
                  <a:latin typeface="Times New Roman" panose="02020603050405020304" pitchFamily="18" charset="0"/>
                  <a:cs typeface="Times New Roman" panose="02020603050405020304" pitchFamily="18" charset="0"/>
                </a:rPr>
                <a:t> the </a:t>
              </a:r>
              <a:r>
                <a:rPr lang="fr-FR" sz="667" b="1" dirty="0" err="1">
                  <a:solidFill>
                    <a:schemeClr val="bg1"/>
                  </a:solidFill>
                  <a:latin typeface="Times New Roman" panose="02020603050405020304" pitchFamily="18" charset="0"/>
                  <a:cs typeface="Times New Roman" panose="02020603050405020304" pitchFamily="18" charset="0"/>
                </a:rPr>
                <a:t>bulk</a:t>
              </a:r>
              <a:endParaRPr lang="fr-FR" sz="667" b="1" dirty="0">
                <a:solidFill>
                  <a:schemeClr val="bg1"/>
                </a:solidFill>
                <a:latin typeface="Times New Roman" panose="02020603050405020304" pitchFamily="18" charset="0"/>
                <a:cs typeface="Times New Roman" panose="02020603050405020304" pitchFamily="18" charset="0"/>
              </a:endParaRPr>
            </a:p>
          </p:txBody>
        </p:sp>
      </p:grpSp>
      <p:pic>
        <p:nvPicPr>
          <p:cNvPr id="35" name="Picture 34">
            <a:extLst>
              <a:ext uri="{FF2B5EF4-FFF2-40B4-BE49-F238E27FC236}">
                <a16:creationId xmlns:a16="http://schemas.microsoft.com/office/drawing/2014/main" id="{97466C4E-BB7F-1347-82B4-F6F6A2F7191A}"/>
              </a:ext>
            </a:extLst>
          </p:cNvPr>
          <p:cNvPicPr>
            <a:picLocks noChangeAspect="1"/>
          </p:cNvPicPr>
          <p:nvPr/>
        </p:nvPicPr>
        <p:blipFill>
          <a:blip r:embed="rId6"/>
          <a:stretch>
            <a:fillRect/>
          </a:stretch>
        </p:blipFill>
        <p:spPr>
          <a:xfrm>
            <a:off x="6234189" y="4861551"/>
            <a:ext cx="472215" cy="537699"/>
          </a:xfrm>
          <a:prstGeom prst="rect">
            <a:avLst/>
          </a:prstGeom>
        </p:spPr>
      </p:pic>
      <p:pic>
        <p:nvPicPr>
          <p:cNvPr id="33" name="Picture 32">
            <a:extLst>
              <a:ext uri="{FF2B5EF4-FFF2-40B4-BE49-F238E27FC236}">
                <a16:creationId xmlns:a16="http://schemas.microsoft.com/office/drawing/2014/main" id="{C0EE3E63-44BB-5140-BA87-E8031169DCE9}"/>
              </a:ext>
            </a:extLst>
          </p:cNvPr>
          <p:cNvPicPr>
            <a:picLocks noChangeAspect="1"/>
          </p:cNvPicPr>
          <p:nvPr/>
        </p:nvPicPr>
        <p:blipFill>
          <a:blip r:embed="rId7"/>
          <a:stretch>
            <a:fillRect/>
          </a:stretch>
        </p:blipFill>
        <p:spPr>
          <a:xfrm>
            <a:off x="5922917" y="3852668"/>
            <a:ext cx="311272" cy="1546581"/>
          </a:xfrm>
          <a:prstGeom prst="rect">
            <a:avLst/>
          </a:prstGeom>
        </p:spPr>
      </p:pic>
      <p:pic>
        <p:nvPicPr>
          <p:cNvPr id="34" name="Picture 33">
            <a:extLst>
              <a:ext uri="{FF2B5EF4-FFF2-40B4-BE49-F238E27FC236}">
                <a16:creationId xmlns:a16="http://schemas.microsoft.com/office/drawing/2014/main" id="{3226142D-A3FF-BC43-9428-A4604D211708}"/>
              </a:ext>
            </a:extLst>
          </p:cNvPr>
          <p:cNvPicPr>
            <a:picLocks noChangeAspect="1"/>
          </p:cNvPicPr>
          <p:nvPr/>
        </p:nvPicPr>
        <p:blipFill>
          <a:blip r:embed="rId8"/>
          <a:stretch>
            <a:fillRect/>
          </a:stretch>
        </p:blipFill>
        <p:spPr>
          <a:xfrm>
            <a:off x="6270089" y="4018347"/>
            <a:ext cx="436315" cy="622282"/>
          </a:xfrm>
          <a:prstGeom prst="rect">
            <a:avLst/>
          </a:prstGeom>
        </p:spPr>
      </p:pic>
      <p:pic>
        <p:nvPicPr>
          <p:cNvPr id="36" name="Picture 35">
            <a:extLst>
              <a:ext uri="{FF2B5EF4-FFF2-40B4-BE49-F238E27FC236}">
                <a16:creationId xmlns:a16="http://schemas.microsoft.com/office/drawing/2014/main" id="{CFA67842-D1A0-A645-81D9-1F85D43AD94F}"/>
              </a:ext>
            </a:extLst>
          </p:cNvPr>
          <p:cNvPicPr>
            <a:picLocks noChangeAspect="1"/>
          </p:cNvPicPr>
          <p:nvPr/>
        </p:nvPicPr>
        <p:blipFill>
          <a:blip r:embed="rId9"/>
          <a:stretch>
            <a:fillRect/>
          </a:stretch>
        </p:blipFill>
        <p:spPr>
          <a:xfrm>
            <a:off x="7128933" y="3930650"/>
            <a:ext cx="1208617" cy="863298"/>
          </a:xfrm>
          <a:prstGeom prst="rect">
            <a:avLst/>
          </a:prstGeom>
        </p:spPr>
      </p:pic>
      <p:pic>
        <p:nvPicPr>
          <p:cNvPr id="37" name="Picture 36">
            <a:extLst>
              <a:ext uri="{FF2B5EF4-FFF2-40B4-BE49-F238E27FC236}">
                <a16:creationId xmlns:a16="http://schemas.microsoft.com/office/drawing/2014/main" id="{A4444B51-DF4B-D34D-91B4-B2A038B117FC}"/>
              </a:ext>
            </a:extLst>
          </p:cNvPr>
          <p:cNvPicPr>
            <a:picLocks noChangeAspect="1"/>
          </p:cNvPicPr>
          <p:nvPr/>
        </p:nvPicPr>
        <p:blipFill>
          <a:blip r:embed="rId10"/>
          <a:stretch>
            <a:fillRect/>
          </a:stretch>
        </p:blipFill>
        <p:spPr>
          <a:xfrm>
            <a:off x="7120467" y="4793947"/>
            <a:ext cx="1241425" cy="602494"/>
          </a:xfrm>
          <a:prstGeom prst="rect">
            <a:avLst/>
          </a:prstGeom>
        </p:spPr>
      </p:pic>
      <p:grpSp>
        <p:nvGrpSpPr>
          <p:cNvPr id="40" name="Group 39">
            <a:extLst>
              <a:ext uri="{FF2B5EF4-FFF2-40B4-BE49-F238E27FC236}">
                <a16:creationId xmlns:a16="http://schemas.microsoft.com/office/drawing/2014/main" id="{B128B847-AC92-F04C-8E54-0973C97D4232}"/>
              </a:ext>
            </a:extLst>
          </p:cNvPr>
          <p:cNvGrpSpPr/>
          <p:nvPr/>
        </p:nvGrpSpPr>
        <p:grpSpPr>
          <a:xfrm>
            <a:off x="4905419" y="1246320"/>
            <a:ext cx="1518300" cy="1530936"/>
            <a:chOff x="4972103" y="1495583"/>
            <a:chExt cx="1821960" cy="1837123"/>
          </a:xfrm>
        </p:grpSpPr>
        <p:pic>
          <p:nvPicPr>
            <p:cNvPr id="38" name="Picture 37">
              <a:extLst>
                <a:ext uri="{FF2B5EF4-FFF2-40B4-BE49-F238E27FC236}">
                  <a16:creationId xmlns:a16="http://schemas.microsoft.com/office/drawing/2014/main" id="{89551F4D-5A67-9A44-B6D4-B7E78D682CA4}"/>
                </a:ext>
              </a:extLst>
            </p:cNvPr>
            <p:cNvPicPr>
              <a:picLocks noChangeAspect="1"/>
            </p:cNvPicPr>
            <p:nvPr/>
          </p:nvPicPr>
          <p:blipFill>
            <a:blip r:embed="rId11"/>
            <a:stretch>
              <a:fillRect/>
            </a:stretch>
          </p:blipFill>
          <p:spPr>
            <a:xfrm>
              <a:off x="4972103" y="1495583"/>
              <a:ext cx="1821960" cy="1751651"/>
            </a:xfrm>
            <a:prstGeom prst="rect">
              <a:avLst/>
            </a:prstGeom>
          </p:spPr>
        </p:pic>
        <p:sp>
          <p:nvSpPr>
            <p:cNvPr id="39" name="TextovéPole 2">
              <a:extLst>
                <a:ext uri="{FF2B5EF4-FFF2-40B4-BE49-F238E27FC236}">
                  <a16:creationId xmlns:a16="http://schemas.microsoft.com/office/drawing/2014/main" id="{E6DCCEAA-357C-1243-AF1B-94D1A3D09BDB}"/>
                </a:ext>
              </a:extLst>
            </p:cNvPr>
            <p:cNvSpPr txBox="1">
              <a:spLocks noChangeArrowheads="1"/>
            </p:cNvSpPr>
            <p:nvPr/>
          </p:nvSpPr>
          <p:spPr bwMode="auto">
            <a:xfrm>
              <a:off x="5009184" y="3068094"/>
              <a:ext cx="1752163" cy="264612"/>
            </a:xfrm>
            <a:prstGeom prst="rect">
              <a:avLst/>
            </a:prstGeom>
            <a:solidFill>
              <a:schemeClr val="bg1"/>
            </a:solidFill>
            <a:ln>
              <a:noFill/>
            </a:ln>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833" b="1" dirty="0"/>
                <a:t>GLuGAG-2.5” diameter</a:t>
              </a:r>
            </a:p>
          </p:txBody>
        </p:sp>
      </p:grpSp>
      <p:sp>
        <p:nvSpPr>
          <p:cNvPr id="41" name="Date Placeholder 3">
            <a:extLst>
              <a:ext uri="{FF2B5EF4-FFF2-40B4-BE49-F238E27FC236}">
                <a16:creationId xmlns:a16="http://schemas.microsoft.com/office/drawing/2014/main" id="{F63D0EAE-8E6B-3746-A255-F5F6566498AB}"/>
              </a:ext>
            </a:extLst>
          </p:cNvPr>
          <p:cNvSpPr>
            <a:spLocks noGrp="1"/>
          </p:cNvSpPr>
          <p:nvPr>
            <p:ph type="dt" sz="half" idx="11"/>
          </p:nvPr>
        </p:nvSpPr>
        <p:spPr>
          <a:xfrm>
            <a:off x="1285875" y="5473429"/>
            <a:ext cx="1714500" cy="228203"/>
          </a:xfrm>
          <a:prstGeom prst="rect">
            <a:avLst/>
          </a:prstGeom>
        </p:spPr>
        <p:txBody>
          <a:bodyPr/>
          <a:lstStyle>
            <a:lvl1pPr>
              <a:defRPr sz="750">
                <a:latin typeface="Times New Roman" panose="02020603050405020304" pitchFamily="18" charset="0"/>
                <a:cs typeface="Times New Roman" panose="02020603050405020304" pitchFamily="18" charset="0"/>
              </a:defRPr>
            </a:lvl1pPr>
          </a:lstStyle>
          <a:p>
            <a:r>
              <a:rPr lang="fr-FR" sz="1000" dirty="0"/>
              <a:t>20/11/2019</a:t>
            </a:r>
          </a:p>
        </p:txBody>
      </p:sp>
      <p:sp>
        <p:nvSpPr>
          <p:cNvPr id="42" name="Footer Placeholder 4">
            <a:extLst>
              <a:ext uri="{FF2B5EF4-FFF2-40B4-BE49-F238E27FC236}">
                <a16:creationId xmlns:a16="http://schemas.microsoft.com/office/drawing/2014/main" id="{B07B50EC-77A8-1E4A-B940-85F208521BA5}"/>
              </a:ext>
            </a:extLst>
          </p:cNvPr>
          <p:cNvSpPr>
            <a:spLocks noGrp="1"/>
          </p:cNvSpPr>
          <p:nvPr>
            <p:ph type="ftr" sz="quarter" idx="12"/>
          </p:nvPr>
        </p:nvSpPr>
        <p:spPr>
          <a:xfrm>
            <a:off x="3286125" y="5464962"/>
            <a:ext cx="2571750" cy="228203"/>
          </a:xfrm>
          <a:prstGeom prst="rect">
            <a:avLst/>
          </a:prstGeom>
        </p:spPr>
        <p:txBody>
          <a:bodyPr/>
          <a:lstStyle>
            <a:lvl1pPr>
              <a:defRPr sz="750">
                <a:latin typeface="Times New Roman" panose="02020603050405020304" pitchFamily="18" charset="0"/>
                <a:cs typeface="Times New Roman" panose="02020603050405020304" pitchFamily="18" charset="0"/>
              </a:defRPr>
            </a:lvl1pPr>
          </a:lstStyle>
          <a:p>
            <a:pPr algn="ctr"/>
            <a:r>
              <a:rPr lang="fr-FR" sz="1000" dirty="0"/>
              <a:t>P. Lecoq, DOE BRN</a:t>
            </a:r>
          </a:p>
        </p:txBody>
      </p:sp>
      <p:sp>
        <p:nvSpPr>
          <p:cNvPr id="43" name="Slide Number Placeholder 5">
            <a:extLst>
              <a:ext uri="{FF2B5EF4-FFF2-40B4-BE49-F238E27FC236}">
                <a16:creationId xmlns:a16="http://schemas.microsoft.com/office/drawing/2014/main" id="{0A228023-154C-9741-98B4-8A400ACF90BB}"/>
              </a:ext>
            </a:extLst>
          </p:cNvPr>
          <p:cNvSpPr>
            <a:spLocks noGrp="1"/>
          </p:cNvSpPr>
          <p:nvPr>
            <p:ph type="sldNum" sz="quarter" idx="13"/>
          </p:nvPr>
        </p:nvSpPr>
        <p:spPr>
          <a:xfrm>
            <a:off x="6666792" y="5464962"/>
            <a:ext cx="1714500" cy="228203"/>
          </a:xfrm>
          <a:prstGeom prst="rect">
            <a:avLst/>
          </a:prstGeom>
        </p:spPr>
        <p:txBody>
          <a:bodyPr/>
          <a:lstStyle>
            <a:lvl1pPr algn="r">
              <a:defRPr/>
            </a:lvl1pPr>
          </a:lstStyle>
          <a:p>
            <a:fld id="{A7C427A6-BAF3-D244-836B-461935EB9A46}" type="slidenum">
              <a:rPr lang="fr-FR" smtClean="0"/>
              <a:pPr/>
              <a:t>9</a:t>
            </a:fld>
            <a:endParaRPr lang="fr-FR" dirty="0"/>
          </a:p>
        </p:txBody>
      </p:sp>
    </p:spTree>
    <p:extLst>
      <p:ext uri="{BB962C8B-B14F-4D97-AF65-F5344CB8AC3E}">
        <p14:creationId xmlns:p14="http://schemas.microsoft.com/office/powerpoint/2010/main" val="3759671735"/>
      </p:ext>
    </p:extLst>
  </p:cSld>
  <p:clrMapOvr>
    <a:masterClrMapping/>
  </p:clrMapOvr>
</p:sld>
</file>

<file path=ppt/theme/theme1.xml><?xml version="1.0" encoding="utf-8"?>
<a:theme xmlns:a="http://schemas.openxmlformats.org/drawingml/2006/main" name="CMS-201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MS-2019" id="{70C9AF11-E154-9F4E-81B4-E64EA6F46841}" vid="{E9A8C0AF-8817-3E4D-818D-AA772BA929A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CMS-2016</Template>
  <TotalTime>634</TotalTime>
  <Words>933</Words>
  <Application>Microsoft Macintosh PowerPoint</Application>
  <PresentationFormat>On-screen Show (16:10)</PresentationFormat>
  <Paragraphs>180</Paragraphs>
  <Slides>13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Courier New</vt:lpstr>
      <vt:lpstr>Symbol</vt:lpstr>
      <vt:lpstr>Times New Roman</vt:lpstr>
      <vt:lpstr>Verdana</vt:lpstr>
      <vt:lpstr>Wingdings</vt:lpstr>
      <vt:lpstr>CMS-2016</vt:lpstr>
      <vt:lpstr>Calorimeter BRN</vt:lpstr>
      <vt:lpstr>WHO</vt:lpstr>
      <vt:lpstr>Timeline:</vt:lpstr>
      <vt:lpstr>Preparatory Meetings</vt:lpstr>
      <vt:lpstr>Recent paradigm shifts</vt:lpstr>
      <vt:lpstr>Imaging calorimeters</vt:lpstr>
      <vt:lpstr>Noble Liquids at FCC hh</vt:lpstr>
      <vt:lpstr>FCC –hh Calorimeter</vt:lpstr>
      <vt:lpstr>New perspectives with Garnets YAG, LuAG, GGAG, GYAG, GLuAG, Ce3+ or Pr3+ doped</vt:lpstr>
      <vt:lpstr>Fast Timing: Metascintillators</vt:lpstr>
      <vt:lpstr>Priority Research Needs for Calorimeters</vt:lpstr>
      <vt:lpstr>Cross-Cutting Needs</vt:lpstr>
      <vt:lpstr>Feedback from you.</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Calorimeter BRN</dc:title>
  <dc:creator>Roger Rusack</dc:creator>
  <cp:lastModifiedBy>Roger Rusack</cp:lastModifiedBy>
  <cp:revision>20</cp:revision>
  <cp:lastPrinted>2019-03-30T14:52:12Z</cp:lastPrinted>
  <dcterms:created xsi:type="dcterms:W3CDTF">2019-12-07T23:08:28Z</dcterms:created>
  <dcterms:modified xsi:type="dcterms:W3CDTF">2019-12-08T20:02:25Z</dcterms:modified>
</cp:coreProperties>
</file>