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351" r:id="rId3"/>
    <p:sldId id="441" r:id="rId4"/>
    <p:sldId id="428" r:id="rId5"/>
    <p:sldId id="435" r:id="rId6"/>
    <p:sldId id="436" r:id="rId7"/>
    <p:sldId id="442" r:id="rId8"/>
    <p:sldId id="444" r:id="rId9"/>
    <p:sldId id="454" r:id="rId10"/>
    <p:sldId id="450" r:id="rId11"/>
    <p:sldId id="451" r:id="rId12"/>
    <p:sldId id="432" r:id="rId13"/>
    <p:sldId id="445" r:id="rId14"/>
    <p:sldId id="437" r:id="rId15"/>
    <p:sldId id="413" r:id="rId16"/>
    <p:sldId id="353" r:id="rId17"/>
    <p:sldId id="335" r:id="rId18"/>
    <p:sldId id="455" r:id="rId19"/>
    <p:sldId id="458" r:id="rId20"/>
    <p:sldId id="446" r:id="rId21"/>
    <p:sldId id="434" r:id="rId22"/>
    <p:sldId id="443" r:id="rId23"/>
    <p:sldId id="424" r:id="rId24"/>
    <p:sldId id="403" r:id="rId25"/>
    <p:sldId id="404" r:id="rId26"/>
    <p:sldId id="405" r:id="rId27"/>
    <p:sldId id="457" r:id="rId28"/>
    <p:sldId id="456" r:id="rId29"/>
    <p:sldId id="460" r:id="rId30"/>
    <p:sldId id="459" r:id="rId31"/>
  </p:sldIdLst>
  <p:sldSz cx="1343977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D326A-4DA4-4047-91E3-55D5FB799310}">
          <p14:sldIdLst>
            <p14:sldId id="256"/>
            <p14:sldId id="351"/>
            <p14:sldId id="441"/>
            <p14:sldId id="428"/>
            <p14:sldId id="435"/>
            <p14:sldId id="436"/>
            <p14:sldId id="442"/>
            <p14:sldId id="444"/>
            <p14:sldId id="454"/>
            <p14:sldId id="450"/>
            <p14:sldId id="451"/>
            <p14:sldId id="432"/>
            <p14:sldId id="445"/>
            <p14:sldId id="437"/>
            <p14:sldId id="413"/>
            <p14:sldId id="353"/>
            <p14:sldId id="335"/>
            <p14:sldId id="455"/>
            <p14:sldId id="458"/>
            <p14:sldId id="446"/>
            <p14:sldId id="434"/>
            <p14:sldId id="443"/>
            <p14:sldId id="424"/>
            <p14:sldId id="403"/>
            <p14:sldId id="404"/>
            <p14:sldId id="405"/>
            <p14:sldId id="457"/>
            <p14:sldId id="456"/>
            <p14:sldId id="460"/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zza" initials="s" lastIdx="1" clrIdx="0">
    <p:extLst>
      <p:ext uri="{19B8F6BF-5375-455C-9EA6-DF929625EA0E}">
        <p15:presenceInfo xmlns:p15="http://schemas.microsoft.com/office/powerpoint/2012/main" userId="smaz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>
      <p:cViewPr varScale="1">
        <p:scale>
          <a:sx n="108" d="100"/>
          <a:sy n="108" d="100"/>
        </p:scale>
        <p:origin x="219" y="54"/>
      </p:cViewPr>
      <p:guideLst>
        <p:guide orient="horz" pos="2381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53B000-ACBB-4785-B369-62BD1E2E3AF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904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EFF4011-A2BA-4C80-9E71-0138B6338D29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6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6000" marR="0" indent="-216000" rtl="0" hangingPunct="0">
      <a:tabLst/>
      <a:defRPr lang="it-IT" sz="2000" b="0" i="0" u="none" strike="noStrike" kern="1200" cap="none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09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99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523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FF4011-A2BA-4C80-9E71-0138B6338D29}" type="slidenum">
              <a:rPr lang="en-US" smtClean="0"/>
              <a:pPr lvl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FF4011-A2BA-4C80-9E71-0138B6338D29}" type="slidenum">
              <a:rPr lang="en-US" smtClean="0"/>
              <a:pPr lvl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03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FF4011-A2BA-4C80-9E71-0138B6338D29}" type="slidenum">
              <a:rPr lang="en-US" smtClean="0"/>
              <a:pPr lvl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4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03967" y="3527848"/>
            <a:ext cx="9407843" cy="1763924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tx2"/>
                </a:solidFill>
              </a:defRPr>
            </a:lvl1pPr>
            <a:lvl2pPr marL="503988" indent="0" algn="ctr">
              <a:buNone/>
            </a:lvl2pPr>
            <a:lvl3pPr marL="1007977" indent="0" algn="ctr">
              <a:buNone/>
            </a:lvl3pPr>
            <a:lvl4pPr marL="1511965" indent="0" algn="ctr">
              <a:buNone/>
            </a:lvl4pPr>
            <a:lvl5pPr marL="2015953" indent="0" algn="ctr">
              <a:buNone/>
            </a:lvl5pPr>
            <a:lvl6pPr marL="2519942" indent="0" algn="ctr">
              <a:buNone/>
            </a:lvl6pPr>
            <a:lvl7pPr marL="3023930" indent="0" algn="ctr">
              <a:buNone/>
            </a:lvl7pPr>
            <a:lvl8pPr marL="3527918" indent="0" algn="ctr">
              <a:buNone/>
            </a:lvl8pPr>
            <a:lvl9pPr marL="403190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F806889-63B2-4709-BF0E-8F80943FBE81}" type="datetime1">
              <a:rPr lang="en-US" smtClean="0"/>
              <a:t>08-Dec-19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/>
            <a:fld id="{57477E95-0D6C-4D81-BE98-BFB76CD5FD4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2497" y="1597592"/>
            <a:ext cx="13259780" cy="16836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92497" y="1539628"/>
            <a:ext cx="13259780" cy="13291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2497" y="3281207"/>
            <a:ext cx="13259780" cy="12184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71989" y="1660010"/>
            <a:ext cx="12095798" cy="162043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3C72508-4D1A-416F-8392-31F40D7625EC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311EAF-4C4F-4D19-A68D-D291EDA7DF54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3838" y="302744"/>
            <a:ext cx="2956751" cy="645022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978" y="302743"/>
            <a:ext cx="8175863" cy="645022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60664DD-EF20-4222-9E48-C7DF29D01710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FEB2F-5666-4049-8B75-4594EF81A537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l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20749" y="7210856"/>
            <a:ext cx="820365" cy="348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64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361123" y="494096"/>
            <a:ext cx="55098" cy="6982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984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418517" y="3764623"/>
            <a:ext cx="7180277" cy="379002"/>
          </a:xfrm>
          <a:prstGeom prst="rect">
            <a:avLst/>
          </a:prstGeom>
        </p:spPr>
        <p:txBody>
          <a:bodyPr/>
          <a:lstStyle>
            <a:lvl1pPr>
              <a:defRPr sz="154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30659" y="707424"/>
            <a:ext cx="78877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16221" y="83996"/>
            <a:ext cx="13023555" cy="7074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527">
                <a:solidFill>
                  <a:srgbClr val="8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4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20749" y="7210856"/>
            <a:ext cx="820365" cy="348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64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427004" y="494096"/>
            <a:ext cx="55098" cy="6982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984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39235" y="4043901"/>
            <a:ext cx="6621715" cy="3790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30659" y="707424"/>
            <a:ext cx="78877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16221" y="-16470"/>
            <a:ext cx="13023555" cy="7362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633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20749" y="7210856"/>
            <a:ext cx="820365" cy="348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64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427004" y="494096"/>
            <a:ext cx="55098" cy="6982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984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39235" y="4043901"/>
            <a:ext cx="6621715" cy="3790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030659" y="707424"/>
            <a:ext cx="78877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16221" y="-16470"/>
            <a:ext cx="13023555" cy="7362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271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201E17-5C7C-448F-86B2-1AB81F60B4CC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43979" y="1595935"/>
            <a:ext cx="11423808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52" y="1049959"/>
            <a:ext cx="11423808" cy="1501435"/>
          </a:xfrm>
        </p:spPr>
        <p:txBody>
          <a:bodyPr anchor="b" anchorCtr="0"/>
          <a:lstStyle>
            <a:lvl1pPr algn="l">
              <a:buNone/>
              <a:defRPr sz="44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652" y="2808630"/>
            <a:ext cx="11423808" cy="1475186"/>
          </a:xfrm>
        </p:spPr>
        <p:txBody>
          <a:bodyPr anchor="t" anchorCtr="0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9D6DF42-329F-47B5-8E29-F97471850ECE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983" y="6803708"/>
            <a:ext cx="5879901" cy="503978"/>
          </a:xfrm>
        </p:spPr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7" name="Rectangle 6"/>
          <p:cNvSpPr/>
          <p:nvPr/>
        </p:nvSpPr>
        <p:spPr>
          <a:xfrm flipV="1">
            <a:off x="102024" y="2620015"/>
            <a:ext cx="1324798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01632" y="2581046"/>
            <a:ext cx="13248381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0396" y="2721483"/>
            <a:ext cx="13249615" cy="5039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090334-52EA-4BC3-8149-547B5970E67C}" type="datetime1">
              <a:rPr lang="en-US" smtClean="0"/>
              <a:t>08-Dec-19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47293-5085-461F-A80E-7B5F0EEDD9AB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439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2518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980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279879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2B80D9F-4C41-4C43-A94E-E5EBF68A351F}" type="datetime1">
              <a:rPr lang="en-US" smtClean="0"/>
              <a:t>08-Dec-19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EAC13F-FB21-428C-9C63-C17F53D3DB2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343980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7279879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8288A9E-70D3-45EF-9B82-AF355D9759D3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127807-668D-49DB-966A-EC342A220D36}" type="datetime1">
              <a:rPr lang="en-US" smtClean="0"/>
              <a:t>08-Dec-19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43978" y="1763927"/>
            <a:ext cx="2799953" cy="4955787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F7615C0-653D-464D-9059-444ECD82F593}" type="datetime1">
              <a:rPr lang="en-US" smtClean="0"/>
              <a:t>08-Dec-19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6927A3-A633-41E8-9A0D-52C666394D00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367927" y="1763927"/>
            <a:ext cx="8399860" cy="4955787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8" y="5401949"/>
            <a:ext cx="10751820" cy="575726"/>
          </a:xfrm>
        </p:spPr>
        <p:txBody>
          <a:bodyPr anchor="ctr">
            <a:noAutofit/>
          </a:bodyPr>
          <a:lstStyle>
            <a:lvl1pPr algn="l">
              <a:buNone/>
              <a:defRPr sz="3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978" y="6003013"/>
            <a:ext cx="10751820" cy="755968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40C6AD1-1921-46CC-AEEB-619B88E16897}" type="datetime1">
              <a:rPr lang="en-US" smtClean="0"/>
              <a:t>08-Dec-19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43978" y="6803708"/>
            <a:ext cx="5711905" cy="503978"/>
          </a:xfrm>
        </p:spPr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D0CF9D07-20C6-470F-9D5A-2F72A49ACFFF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Rectangle 10"/>
          <p:cNvSpPr/>
          <p:nvPr/>
        </p:nvSpPr>
        <p:spPr>
          <a:xfrm flipV="1">
            <a:off x="100397" y="5162752"/>
            <a:ext cx="1323817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693" y="5126290"/>
            <a:ext cx="13237883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0696" y="5261599"/>
            <a:ext cx="13237880" cy="538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99" y="73500"/>
            <a:ext cx="13230878" cy="5050283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1259946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43979" y="1595935"/>
            <a:ext cx="11423808" cy="503978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071850" y="6824710"/>
            <a:ext cx="3639939" cy="524977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fld id="{BD82DCDB-AE87-408D-BFFF-AC1694166EA5}" type="datetime1">
              <a:rPr lang="en-US" smtClean="0"/>
              <a:t>08-Dec-19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43979" y="6803708"/>
            <a:ext cx="5823903" cy="503978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15037" y="6845706"/>
            <a:ext cx="671988" cy="50397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fld id="{64921AFD-2596-436D-8F99-DB4E5218B110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393" indent="-302393" algn="l" rtl="0" eaLnBrk="1" latinLnBrk="0" hangingPunct="1">
        <a:spcBef>
          <a:spcPts val="639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86" indent="-251995" algn="l" rtl="0" eaLnBrk="1" latinLnBrk="0" hangingPunct="1">
        <a:spcBef>
          <a:spcPts val="408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572" indent="-251995" algn="l" rtl="0" eaLnBrk="1" latinLnBrk="0" hangingPunct="1">
        <a:spcBef>
          <a:spcPts val="408"/>
        </a:spcBef>
        <a:buClr>
          <a:schemeClr val="accent3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5" indent="-251995" algn="l" rtl="0" eaLnBrk="1" latinLnBrk="0" hangingPunct="1">
        <a:spcBef>
          <a:spcPts val="408"/>
        </a:spcBef>
        <a:buClr>
          <a:schemeClr val="accent3"/>
        </a:buClr>
        <a:buFontTx/>
        <a:buChar char="o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358" indent="-251995" algn="l" rtl="0" eaLnBrk="1" latinLnBrk="0" hangingPunct="1">
        <a:spcBef>
          <a:spcPts val="408"/>
        </a:spcBef>
        <a:buClr>
          <a:schemeClr val="accent3"/>
        </a:buClr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6751" indent="-251995" algn="l" rtl="0" eaLnBrk="1" latinLnBrk="0" hangingPunct="1">
        <a:spcBef>
          <a:spcPts val="408"/>
        </a:spcBef>
        <a:buClr>
          <a:schemeClr val="accent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19144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537" indent="-251995" algn="l" rtl="0" eaLnBrk="1" latinLnBrk="0" hangingPunct="1">
        <a:spcBef>
          <a:spcPts val="408"/>
        </a:spcBef>
        <a:buClr>
          <a:schemeClr val="accent2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9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9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desy.de/indico/event/24272/session/0/contribution/13/material/slides/0.pdf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908.11605" TargetMode="Externa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AtlasPublic/LArHGTDPublicPlots#2018_2019_Sensor_Performance_TDR" TargetMode="External"/><Relationship Id="rId5" Type="http://schemas.openxmlformats.org/officeDocument/2006/relationships/image" Target="../media/image30.tm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AtlasPublic/LArHGTDPublicPlots#2018_2019_Sensor_Performance_TD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2667167" TargetMode="External"/><Relationship Id="rId2" Type="http://schemas.openxmlformats.org/officeDocument/2006/relationships/hyperlink" Target="http://cds.cern.ch/record/262366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mp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hyperlink" Target="https://indico.fnal.gov/event/ANLHEP1390/session/8/contribution/68/material/slides/0.pdf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ltas_cutout_dissolv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3" y="1686386"/>
            <a:ext cx="2650554" cy="431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27486" y="1619597"/>
            <a:ext cx="9217024" cy="4593450"/>
          </a:xfrm>
          <a:prstGeom prst="roundRect">
            <a:avLst/>
          </a:prstGeom>
          <a:blipFill dpi="0" rotWithShape="1">
            <a:blip r:embed="rId4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7B222D-09F2-4A29-B4E8-7F5575E4F04B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9247" y="6803708"/>
            <a:ext cx="9217024" cy="503978"/>
          </a:xfrm>
        </p:spPr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037" y="6845706"/>
            <a:ext cx="600194" cy="503978"/>
          </a:xfrm>
        </p:spPr>
        <p:txBody>
          <a:bodyPr/>
          <a:lstStyle/>
          <a:p>
            <a:pPr lvl="0"/>
            <a:fld id="{8F3C9F86-BB66-4D63-AFEB-13493A8DADE5}" type="slidenum">
              <a:rPr/>
              <a:pPr lvl="0"/>
              <a:t>1</a:t>
            </a:fld>
            <a:endParaRPr lang="it-IT"/>
          </a:p>
        </p:txBody>
      </p:sp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527644" y="1979637"/>
            <a:ext cx="9072563" cy="4104456"/>
          </a:xfrm>
        </p:spPr>
        <p:txBody>
          <a:bodyPr anchor="ctr">
            <a:normAutofit fontScale="70000" lnSpcReduction="2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9400" b="1" dirty="0"/>
              <a:t>R&amp;D on LGAD Radiation Tolerance: The HL-LHC and </a:t>
            </a:r>
            <a:r>
              <a:rPr lang="en-US" sz="9400" b="1" dirty="0" smtClean="0"/>
              <a:t>Beyond</a:t>
            </a:r>
            <a:endParaRPr lang="it-IT" sz="4300" dirty="0" smtClean="0"/>
          </a:p>
          <a:p>
            <a:pPr marL="0" indent="0" algn="ctr">
              <a:buNone/>
            </a:pPr>
            <a:endParaRPr lang="it-IT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CPAD Instrumentation frontier workshop 2019</a:t>
            </a:r>
            <a:endParaRPr lang="it-IT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38"/>
              </a:spcBef>
              <a:buNone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Dr. Simone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Mazza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(SCIPP, UC Santa Cruz), </a:t>
            </a:r>
          </a:p>
          <a:p>
            <a:pPr marL="0" indent="0" algn="ctr">
              <a:spcBef>
                <a:spcPts val="638"/>
              </a:spcBef>
              <a:buNone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behalf of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SCIPP UCSC group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287" y="3203773"/>
            <a:ext cx="2733300" cy="1282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39" y="4838838"/>
            <a:ext cx="3446467" cy="1813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03" y="255202"/>
            <a:ext cx="2574766" cy="257476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0" y="401279"/>
            <a:ext cx="8896415" cy="8001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907961"/>
          </a:xfrm>
        </p:spPr>
        <p:txBody>
          <a:bodyPr/>
          <a:lstStyle/>
          <a:p>
            <a:r>
              <a:rPr lang="en-US" dirty="0"/>
              <a:t>Radiation challenge in future hadron colliders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3F302E5-A918-43F6-9110-2197E3677044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10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5191" y="1595936"/>
            <a:ext cx="5976664" cy="23924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Silicon sensors at the High-Luminosity LHC will be 100-200um thick	</a:t>
            </a:r>
          </a:p>
          <a:p>
            <a:pPr lvl="1"/>
            <a:r>
              <a:rPr lang="en-US" dirty="0"/>
              <a:t>Signals of 1-2 </a:t>
            </a:r>
            <a:r>
              <a:rPr lang="en-US" dirty="0" err="1"/>
              <a:t>fC</a:t>
            </a:r>
            <a:r>
              <a:rPr lang="en-US" dirty="0"/>
              <a:t> for pre-rad</a:t>
            </a:r>
          </a:p>
          <a:p>
            <a:r>
              <a:rPr lang="en-US" dirty="0"/>
              <a:t>Irradiation </a:t>
            </a:r>
            <a:r>
              <a:rPr lang="en-US" dirty="0" smtClean="0"/>
              <a:t>on silicon causes </a:t>
            </a:r>
            <a:r>
              <a:rPr lang="en-US" dirty="0"/>
              <a:t>3 main effects:</a:t>
            </a:r>
          </a:p>
          <a:p>
            <a:pPr lvl="1"/>
            <a:r>
              <a:rPr lang="en-US" dirty="0"/>
              <a:t>Decrease of  charge collection efficiency due to trapping</a:t>
            </a:r>
          </a:p>
          <a:p>
            <a:pPr lvl="1"/>
            <a:r>
              <a:rPr lang="en-US" dirty="0"/>
              <a:t>Doping creation/removal</a:t>
            </a:r>
          </a:p>
          <a:p>
            <a:pPr lvl="1"/>
            <a:r>
              <a:rPr lang="en-US" dirty="0"/>
              <a:t>Increased leakage current, shot noise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FE7D625-2469-B544-A319-19601689B9C4}"/>
              </a:ext>
            </a:extLst>
          </p:cNvPr>
          <p:cNvGrpSpPr/>
          <p:nvPr/>
        </p:nvGrpSpPr>
        <p:grpSpPr>
          <a:xfrm>
            <a:off x="9461223" y="4305691"/>
            <a:ext cx="3295264" cy="1749435"/>
            <a:chOff x="8975845" y="5016011"/>
            <a:chExt cx="2989404" cy="15870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514B665-4A3D-894A-B3C3-2FDB83C288FC}"/>
                </a:ext>
              </a:extLst>
            </p:cNvPr>
            <p:cNvSpPr txBox="1"/>
            <p:nvPr/>
          </p:nvSpPr>
          <p:spPr>
            <a:xfrm>
              <a:off x="9113944" y="5016011"/>
              <a:ext cx="2851305" cy="30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13" b="1" dirty="0"/>
                <a:t>(</a:t>
              </a:r>
              <a:r>
                <a:rPr lang="en-US" sz="1213" b="1" dirty="0">
                  <a:latin typeface="Symbol" pitchFamily="2" charset="2"/>
                </a:rPr>
                <a:t>F</a:t>
              </a:r>
              <a:r>
                <a:rPr lang="en-US" sz="1213" b="1" dirty="0"/>
                <a:t>~5E15 n/cm</a:t>
              </a:r>
              <a:r>
                <a:rPr lang="en-US" sz="1213" b="1" baseline="30000" dirty="0"/>
                <a:t>2</a:t>
              </a:r>
              <a:r>
                <a:rPr lang="en-US" sz="1213" b="1" dirty="0"/>
                <a:t>) ) V</a:t>
              </a:r>
              <a:r>
                <a:rPr lang="en-US" sz="1213" b="1" baseline="-25000" dirty="0"/>
                <a:t>FD  </a:t>
              </a:r>
              <a:r>
                <a:rPr lang="en-US" sz="1213" b="1" dirty="0"/>
                <a:t>&gt;&gt; </a:t>
              </a:r>
              <a:r>
                <a:rPr lang="en-US" sz="1213" b="1" dirty="0" err="1"/>
                <a:t>V</a:t>
              </a:r>
              <a:r>
                <a:rPr lang="en-US" sz="1213" b="1" baseline="-25000" dirty="0" err="1"/>
                <a:t>Bias</a:t>
              </a:r>
              <a:endParaRPr lang="en-US" sz="1213" baseline="-2500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C30C513-5E8D-D048-9D8C-F6C0FD2C9075}"/>
                </a:ext>
              </a:extLst>
            </p:cNvPr>
            <p:cNvGrpSpPr/>
            <p:nvPr/>
          </p:nvGrpSpPr>
          <p:grpSpPr>
            <a:xfrm>
              <a:off x="8975845" y="5360021"/>
              <a:ext cx="2589160" cy="1243046"/>
              <a:chOff x="9590540" y="5354619"/>
              <a:chExt cx="2589160" cy="124304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3528174D-0A5F-0D43-8D30-177A80CA9A89}"/>
                  </a:ext>
                </a:extLst>
              </p:cNvPr>
              <p:cNvSpPr/>
              <p:nvPr/>
            </p:nvSpPr>
            <p:spPr>
              <a:xfrm>
                <a:off x="9592202" y="5466175"/>
                <a:ext cx="1843226" cy="356393"/>
              </a:xfrm>
              <a:prstGeom prst="rect">
                <a:avLst/>
              </a:prstGeom>
              <a:solidFill>
                <a:schemeClr val="accent2">
                  <a:lumMod val="90000"/>
                  <a:lumOff val="10000"/>
                  <a:alpha val="39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43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57264F1-655A-E14F-AB6B-C5BEAE46476D}"/>
                  </a:ext>
                </a:extLst>
              </p:cNvPr>
              <p:cNvGrpSpPr/>
              <p:nvPr/>
            </p:nvGrpSpPr>
            <p:grpSpPr>
              <a:xfrm flipH="1">
                <a:off x="11189386" y="5354619"/>
                <a:ext cx="976328" cy="1243046"/>
                <a:chOff x="4919008" y="1878570"/>
                <a:chExt cx="1293900" cy="1740585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85C2C0B0-803B-B345-A8EB-1EC2808713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04957" y="1882802"/>
                  <a:ext cx="0" cy="1755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xmlns="" id="{829DA6CE-AA26-8442-8500-733323CD1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90375" y="3443655"/>
                  <a:ext cx="0" cy="1755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24A1F010-ED6A-AE45-94EF-2543E858D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45622" y="1878570"/>
                  <a:ext cx="9491" cy="6848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xmlns="" id="{ED78FE81-4D6E-F341-99E9-9188320CB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45622" y="2787319"/>
                  <a:ext cx="1540" cy="8318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A7B2630F-6759-7B47-AE1C-DE1542602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55113" y="1882802"/>
                  <a:ext cx="10577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5A88F18D-F7CD-DF40-A3C1-3D53F760E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32580" y="3618823"/>
                  <a:ext cx="10577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77386B8B-AD16-9D4B-AB9A-785BB6AB5C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19008" y="2576828"/>
                  <a:ext cx="47020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4428D696-46E1-DA44-80BD-0D223E048A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42791" y="2784734"/>
                  <a:ext cx="21348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EFDB691-1E0A-1C45-B828-2F03D9B9C372}"/>
                  </a:ext>
                </a:extLst>
              </p:cNvPr>
              <p:cNvSpPr txBox="1"/>
              <p:nvPr/>
            </p:nvSpPr>
            <p:spPr>
              <a:xfrm>
                <a:off x="11759141" y="5791926"/>
                <a:ext cx="420559" cy="283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2" b="1" dirty="0"/>
                  <a:t>750V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EBD94D14-B58A-104B-B2F0-D9308B9B8ADF}"/>
                  </a:ext>
                </a:extLst>
              </p:cNvPr>
              <p:cNvSpPr/>
              <p:nvPr/>
            </p:nvSpPr>
            <p:spPr>
              <a:xfrm>
                <a:off x="9594106" y="6410277"/>
                <a:ext cx="1843226" cy="5434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4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98F2ECE8-A1CC-0D49-A60C-D8B10ACB183A}"/>
                  </a:ext>
                </a:extLst>
              </p:cNvPr>
              <p:cNvSpPr/>
              <p:nvPr/>
            </p:nvSpPr>
            <p:spPr>
              <a:xfrm>
                <a:off x="9851607" y="5471779"/>
                <a:ext cx="1281654" cy="3434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4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F112F0D-B029-2F4B-A56C-003B1FC13E0C}"/>
                  </a:ext>
                </a:extLst>
              </p:cNvPr>
              <p:cNvSpPr/>
              <p:nvPr/>
            </p:nvSpPr>
            <p:spPr>
              <a:xfrm>
                <a:off x="9590540" y="5831237"/>
                <a:ext cx="1843226" cy="56950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21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43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675D860-4C05-094E-B010-212D94FB305C}"/>
              </a:ext>
            </a:extLst>
          </p:cNvPr>
          <p:cNvGrpSpPr/>
          <p:nvPr/>
        </p:nvGrpSpPr>
        <p:grpSpPr>
          <a:xfrm>
            <a:off x="714242" y="4139877"/>
            <a:ext cx="3436281" cy="1697408"/>
            <a:chOff x="645566" y="4959219"/>
            <a:chExt cx="3117332" cy="153985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49FAC6E-5DCE-8846-BEB5-BE5D9248782C}"/>
                </a:ext>
              </a:extLst>
            </p:cNvPr>
            <p:cNvSpPr/>
            <p:nvPr/>
          </p:nvSpPr>
          <p:spPr>
            <a:xfrm>
              <a:off x="1044670" y="5390668"/>
              <a:ext cx="1843226" cy="944614"/>
            </a:xfrm>
            <a:prstGeom prst="rect">
              <a:avLst/>
            </a:prstGeom>
            <a:solidFill>
              <a:schemeClr val="accent2">
                <a:lumMod val="10000"/>
                <a:lumOff val="90000"/>
                <a:alpha val="21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B18EB7F-F71A-954C-83A0-0A088A5CFD89}"/>
                </a:ext>
              </a:extLst>
            </p:cNvPr>
            <p:cNvSpPr txBox="1"/>
            <p:nvPr/>
          </p:nvSpPr>
          <p:spPr>
            <a:xfrm>
              <a:off x="645566" y="4959219"/>
              <a:ext cx="3117332" cy="30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13" b="1" dirty="0"/>
                <a:t>(New) V</a:t>
              </a:r>
              <a:r>
                <a:rPr lang="en-US" sz="1213" b="1" baseline="-25000" dirty="0"/>
                <a:t>FD</a:t>
              </a:r>
              <a:r>
                <a:rPr lang="en-US" sz="1213" b="1" dirty="0"/>
                <a:t> &lt;&lt; </a:t>
              </a:r>
              <a:r>
                <a:rPr lang="en-US" sz="1213" b="1" dirty="0" err="1"/>
                <a:t>V</a:t>
              </a:r>
              <a:r>
                <a:rPr lang="en-US" sz="1213" b="1" baseline="-25000" dirty="0" err="1"/>
                <a:t>Bias</a:t>
              </a:r>
              <a:endParaRPr lang="en-US" sz="1213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BCF9353-B13D-0445-951F-3902874C9AF8}"/>
                </a:ext>
              </a:extLst>
            </p:cNvPr>
            <p:cNvGrpSpPr/>
            <p:nvPr/>
          </p:nvGrpSpPr>
          <p:grpSpPr>
            <a:xfrm>
              <a:off x="2593506" y="5256030"/>
              <a:ext cx="1053244" cy="1243047"/>
              <a:chOff x="7536280" y="1032489"/>
              <a:chExt cx="1395836" cy="174058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A1168D02-D0C5-2D48-AC3D-5A1316103BCA}"/>
                  </a:ext>
                </a:extLst>
              </p:cNvPr>
              <p:cNvGrpSpPr/>
              <p:nvPr/>
            </p:nvGrpSpPr>
            <p:grpSpPr>
              <a:xfrm flipH="1">
                <a:off x="7536280" y="1032489"/>
                <a:ext cx="1293900" cy="1740585"/>
                <a:chOff x="4919008" y="1878570"/>
                <a:chExt cx="1293900" cy="1740585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BD510C89-FD07-6D42-8B77-CA3976DA3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04957" y="1882802"/>
                  <a:ext cx="0" cy="1755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D8232841-5A25-C245-9699-C88E33C0C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90375" y="3443655"/>
                  <a:ext cx="0" cy="1755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28DF828A-2DF5-C544-A9F6-FC6E9D29B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45622" y="1878570"/>
                  <a:ext cx="9491" cy="6848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4AAF48D0-A59D-4D41-8A14-39787BB17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45622" y="2787319"/>
                  <a:ext cx="1540" cy="8318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2B5ADA19-D6BF-6E4B-98E7-97FD7EEDA3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55113" y="1882802"/>
                  <a:ext cx="10577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22B16EAB-D985-8040-B0AB-629097E3BB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32580" y="3618823"/>
                  <a:ext cx="10577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13EACE66-E373-9047-84A5-71B4055D3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19008" y="2576828"/>
                  <a:ext cx="47020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xmlns="" id="{7D68C759-F618-D84F-8CAD-22592EBFE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42791" y="2784734"/>
                  <a:ext cx="21348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D5172D7-D357-B74B-8DCF-BCE207AE6EB5}"/>
                  </a:ext>
                </a:extLst>
              </p:cNvPr>
              <p:cNvSpPr txBox="1"/>
              <p:nvPr/>
            </p:nvSpPr>
            <p:spPr>
              <a:xfrm>
                <a:off x="8374761" y="1628273"/>
                <a:ext cx="557355" cy="397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2" b="1" dirty="0"/>
                  <a:t>200V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84F4610-F488-3F4C-B2DA-0D2EE3ADA528}"/>
                </a:ext>
              </a:extLst>
            </p:cNvPr>
            <p:cNvSpPr/>
            <p:nvPr/>
          </p:nvSpPr>
          <p:spPr>
            <a:xfrm>
              <a:off x="1040090" y="6329147"/>
              <a:ext cx="1843226" cy="543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0273E39-EED2-CA4A-B28E-EF603DEFFABE}"/>
                </a:ext>
              </a:extLst>
            </p:cNvPr>
            <p:cNvSpPr/>
            <p:nvPr/>
          </p:nvSpPr>
          <p:spPr>
            <a:xfrm>
              <a:off x="1306066" y="5389534"/>
              <a:ext cx="1281654" cy="343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1BD56A1-AA74-044D-8AC3-155E15DB893D}"/>
              </a:ext>
            </a:extLst>
          </p:cNvPr>
          <p:cNvGrpSpPr/>
          <p:nvPr/>
        </p:nvGrpSpPr>
        <p:grpSpPr>
          <a:xfrm>
            <a:off x="5018230" y="4226455"/>
            <a:ext cx="3045888" cy="1717221"/>
            <a:chOff x="5408795" y="5011482"/>
            <a:chExt cx="2763175" cy="155783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ED55AF35-4AB1-014A-9446-01CAFCBF0A32}"/>
                </a:ext>
              </a:extLst>
            </p:cNvPr>
            <p:cNvGrpSpPr/>
            <p:nvPr/>
          </p:nvGrpSpPr>
          <p:grpSpPr>
            <a:xfrm flipH="1">
              <a:off x="7171811" y="5326268"/>
              <a:ext cx="976328" cy="1243046"/>
              <a:chOff x="4919008" y="1878570"/>
              <a:chExt cx="1293900" cy="174058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06FE3614-1330-4D4D-875F-813558D0D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04957" y="1882802"/>
                <a:ext cx="0" cy="175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FB87DEEF-2434-E24B-BD73-F5FC75E01A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0375" y="3443655"/>
                <a:ext cx="0" cy="175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D8BDA8B0-4A60-C345-9A6E-5A84248223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45622" y="1878570"/>
                <a:ext cx="9491" cy="6848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3DF150E8-4551-4144-9537-F901E2F298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45622" y="2787319"/>
                <a:ext cx="1540" cy="8318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2734DF38-CA53-0044-8F66-16D3E8AC07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55113" y="1882802"/>
                <a:ext cx="10577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0FF99265-E793-CE4C-85D1-B7B42EC91A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32580" y="3618823"/>
                <a:ext cx="10577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5C75AFEB-236E-D944-9736-8E880C42BC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9008" y="2576828"/>
                <a:ext cx="47020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66B31C83-7CE1-9D4B-9C25-1A83C0ABA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2791" y="2784734"/>
                <a:ext cx="2134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D45D244-4CB5-6D46-A485-B9EE710BDFBD}"/>
                </a:ext>
              </a:extLst>
            </p:cNvPr>
            <p:cNvSpPr txBox="1"/>
            <p:nvPr/>
          </p:nvSpPr>
          <p:spPr>
            <a:xfrm>
              <a:off x="7751411" y="5756801"/>
              <a:ext cx="420559" cy="283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2" b="1" dirty="0"/>
                <a:t>500V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3F96EF3-3228-674B-BD64-588DA280C075}"/>
                </a:ext>
              </a:extLst>
            </p:cNvPr>
            <p:cNvSpPr/>
            <p:nvPr/>
          </p:nvSpPr>
          <p:spPr>
            <a:xfrm>
              <a:off x="5520063" y="5427395"/>
              <a:ext cx="1843226" cy="940613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A953BB23-A1EF-EE4E-A6F2-11AB8765F615}"/>
                </a:ext>
              </a:extLst>
            </p:cNvPr>
            <p:cNvSpPr/>
            <p:nvPr/>
          </p:nvSpPr>
          <p:spPr>
            <a:xfrm>
              <a:off x="5520063" y="6381926"/>
              <a:ext cx="1843226" cy="5434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7B8AAFCE-812F-4747-AE4B-ADA549A54F70}"/>
                </a:ext>
              </a:extLst>
            </p:cNvPr>
            <p:cNvSpPr/>
            <p:nvPr/>
          </p:nvSpPr>
          <p:spPr>
            <a:xfrm>
              <a:off x="5834032" y="5443427"/>
              <a:ext cx="1281654" cy="343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43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4006AE2-B031-BD4D-9575-9266B5AF2FE2}"/>
                </a:ext>
              </a:extLst>
            </p:cNvPr>
            <p:cNvSpPr/>
            <p:nvPr/>
          </p:nvSpPr>
          <p:spPr>
            <a:xfrm>
              <a:off x="5408795" y="5011482"/>
              <a:ext cx="1950045" cy="303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13" b="1" dirty="0"/>
                <a:t>(</a:t>
              </a:r>
              <a:r>
                <a:rPr lang="en-US" sz="1213" b="1" dirty="0">
                  <a:latin typeface="Symbol" pitchFamily="2" charset="2"/>
                </a:rPr>
                <a:t>F</a:t>
              </a:r>
              <a:r>
                <a:rPr lang="en-US" sz="1213" b="1" dirty="0"/>
                <a:t>~1E15 n/cm</a:t>
              </a:r>
              <a:r>
                <a:rPr lang="en-US" sz="1213" b="1" baseline="30000" dirty="0"/>
                <a:t>2</a:t>
              </a:r>
              <a:r>
                <a:rPr lang="en-US" sz="1213" b="1" dirty="0"/>
                <a:t>) V</a:t>
              </a:r>
              <a:r>
                <a:rPr lang="en-US" sz="1213" b="1" baseline="-25000" dirty="0"/>
                <a:t>FD</a:t>
              </a:r>
              <a:r>
                <a:rPr lang="en-US" sz="1213" b="1" dirty="0"/>
                <a:t> ~ 0.5 </a:t>
              </a:r>
              <a:r>
                <a:rPr lang="en-US" sz="1213" b="1" dirty="0" err="1"/>
                <a:t>V</a:t>
              </a:r>
              <a:r>
                <a:rPr lang="en-US" sz="1213" b="1" baseline="-25000" dirty="0" err="1"/>
                <a:t>Bias</a:t>
              </a:r>
              <a:endParaRPr lang="en-US" sz="1213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F0DDF2E-815F-2B4A-9801-97D446244D87}"/>
              </a:ext>
            </a:extLst>
          </p:cNvPr>
          <p:cNvSpPr txBox="1"/>
          <p:nvPr/>
        </p:nvSpPr>
        <p:spPr>
          <a:xfrm>
            <a:off x="8676568" y="6346899"/>
            <a:ext cx="4110549" cy="48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>
                <a:solidFill>
                  <a:srgbClr val="800000"/>
                </a:solidFill>
              </a:rPr>
              <a:t>Partially depleted at very high </a:t>
            </a:r>
            <a:r>
              <a:rPr lang="en-US" sz="1984" b="1" dirty="0" err="1">
                <a:solidFill>
                  <a:srgbClr val="800000"/>
                </a:solidFill>
              </a:rPr>
              <a:t>Vbias</a:t>
            </a:r>
            <a:r>
              <a:rPr lang="en-US" sz="1984" b="1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56A0169-465B-A146-B537-4B47BBDE71FB}"/>
              </a:ext>
            </a:extLst>
          </p:cNvPr>
          <p:cNvSpPr txBox="1"/>
          <p:nvPr/>
        </p:nvSpPr>
        <p:spPr>
          <a:xfrm>
            <a:off x="689687" y="6324640"/>
            <a:ext cx="3170612" cy="48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>
                <a:solidFill>
                  <a:srgbClr val="800000"/>
                </a:solidFill>
              </a:rPr>
              <a:t>Fully  depleted at low </a:t>
            </a:r>
            <a:r>
              <a:rPr lang="en-US" sz="1984" b="1" dirty="0" err="1">
                <a:solidFill>
                  <a:srgbClr val="800000"/>
                </a:solidFill>
              </a:rPr>
              <a:t>Vbias</a:t>
            </a:r>
            <a:r>
              <a:rPr lang="en-US" sz="1984" b="1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73F87ED-BC51-C845-A593-251F197AD676}"/>
              </a:ext>
            </a:extLst>
          </p:cNvPr>
          <p:cNvSpPr txBox="1"/>
          <p:nvPr/>
        </p:nvSpPr>
        <p:spPr>
          <a:xfrm>
            <a:off x="4679692" y="6349567"/>
            <a:ext cx="3261534" cy="48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>
                <a:solidFill>
                  <a:srgbClr val="800000"/>
                </a:solidFill>
              </a:rPr>
              <a:t>Fully  depleted at high </a:t>
            </a:r>
            <a:r>
              <a:rPr lang="en-US" sz="1984" b="1" dirty="0" err="1">
                <a:solidFill>
                  <a:srgbClr val="800000"/>
                </a:solidFill>
              </a:rPr>
              <a:t>Vbias</a:t>
            </a:r>
            <a:r>
              <a:rPr lang="en-US" sz="1984" b="1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59" name="Content Placeholder 5"/>
          <p:cNvSpPr txBox="1">
            <a:spLocks/>
          </p:cNvSpPr>
          <p:nvPr/>
        </p:nvSpPr>
        <p:spPr>
          <a:xfrm>
            <a:off x="6647879" y="1616849"/>
            <a:ext cx="6480720" cy="2392403"/>
          </a:xfrm>
          <a:prstGeom prst="rect">
            <a:avLst/>
          </a:prstGeom>
        </p:spPr>
        <p:txBody>
          <a:bodyPr vert="horz" lIns="100794" tIns="50397" rIns="100794" bIns="50397">
            <a:normAutofit fontScale="700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Thick </a:t>
            </a:r>
            <a:r>
              <a:rPr lang="en-US" dirty="0"/>
              <a:t>detectors at very high fluence </a:t>
            </a:r>
            <a:r>
              <a:rPr lang="en-US" dirty="0" smtClean="0"/>
              <a:t>need </a:t>
            </a:r>
            <a:r>
              <a:rPr lang="en-US" dirty="0"/>
              <a:t>extremely high voltages to reach depletion</a:t>
            </a:r>
          </a:p>
          <a:p>
            <a:r>
              <a:rPr lang="en-US" dirty="0"/>
              <a:t>Plus the current is high so detectors need very high power to run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Extrapolating irradiation models from </a:t>
            </a:r>
            <a:r>
              <a:rPr lang="en-US" b="1" dirty="0"/>
              <a:t>1E14 – 1E15 n/cm2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silicon </a:t>
            </a:r>
            <a:r>
              <a:rPr lang="en-US" b="1" dirty="0"/>
              <a:t>detectors  (~ 200 um thick) </a:t>
            </a:r>
            <a:r>
              <a:rPr lang="en-US" b="1" dirty="0" smtClean="0"/>
              <a:t>are </a:t>
            </a:r>
            <a:r>
              <a:rPr lang="en-US" b="1" dirty="0"/>
              <a:t>almost impossible to operate</a:t>
            </a:r>
          </a:p>
        </p:txBody>
      </p:sp>
    </p:spTree>
    <p:extLst>
      <p:ext uri="{BB962C8B-B14F-4D97-AF65-F5344CB8AC3E}">
        <p14:creationId xmlns:p14="http://schemas.microsoft.com/office/powerpoint/2010/main" val="37267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67" y="206996"/>
            <a:ext cx="11423808" cy="1052561"/>
          </a:xfrm>
        </p:spPr>
        <p:txBody>
          <a:bodyPr/>
          <a:lstStyle/>
          <a:p>
            <a:r>
              <a:rPr lang="en-US" dirty="0" smtClean="0"/>
              <a:t>Saturation of radiation damage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42B427-8485-40F9-A59C-CDDB4EB47FDD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83183" y="1595936"/>
                <a:ext cx="6192688" cy="226320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Recent studies showed that the effect of irradiation is not linear after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/>
                  <a:t>Neq</a:t>
                </a:r>
              </a:p>
              <a:p>
                <a:pPr lvl="1"/>
                <a:r>
                  <a:rPr lang="en-US" dirty="0" smtClean="0"/>
                  <a:t>Probability </a:t>
                </a:r>
                <a:r>
                  <a:rPr lang="en-US" dirty="0"/>
                  <a:t>to </a:t>
                </a:r>
                <a:r>
                  <a:rPr lang="en-US" dirty="0" smtClean="0"/>
                  <a:t>hit </a:t>
                </a:r>
                <a:r>
                  <a:rPr lang="en-US" dirty="0"/>
                  <a:t>un-damaged section </a:t>
                </a:r>
                <a:r>
                  <a:rPr lang="en-US" dirty="0" smtClean="0"/>
                  <a:t>goes down</a:t>
                </a:r>
              </a:p>
              <a:p>
                <a:pPr lvl="1"/>
                <a:r>
                  <a:rPr lang="en-US" dirty="0" smtClean="0"/>
                  <a:t>Clusters of damage overlaps</a:t>
                </a:r>
              </a:p>
              <a:p>
                <a:pPr lvl="1"/>
                <a:r>
                  <a:rPr lang="en-US" dirty="0"/>
                  <a:t>Damage on damaged Silicon probably has different consequences</a:t>
                </a:r>
                <a:endParaRPr lang="en-US" sz="4800" b="1" dirty="0"/>
              </a:p>
              <a:p>
                <a:pPr lvl="1"/>
                <a:endParaRPr lang="en-US" b="1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83183" y="1595936"/>
                <a:ext cx="6192688" cy="2263202"/>
              </a:xfrm>
              <a:blipFill rotWithShape="0">
                <a:blip r:embed="rId2"/>
                <a:stretch>
                  <a:fillRect l="-886" t="-5121" r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Content Placeholder 5"/>
          <p:cNvSpPr txBox="1">
            <a:spLocks/>
          </p:cNvSpPr>
          <p:nvPr/>
        </p:nvSpPr>
        <p:spPr>
          <a:xfrm>
            <a:off x="6608144" y="1577034"/>
            <a:ext cx="6664471" cy="2263202"/>
          </a:xfrm>
          <a:prstGeom prst="rect">
            <a:avLst/>
          </a:prstGeom>
        </p:spPr>
        <p:txBody>
          <a:bodyPr vert="horz" lIns="100794" tIns="50397" rIns="100794" bIns="50397">
            <a:normAutofit fontScale="700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 smtClean="0"/>
              <a:t>Charge </a:t>
            </a:r>
            <a:r>
              <a:rPr lang="en-US" sz="3100" dirty="0"/>
              <a:t>collection is still high because of</a:t>
            </a:r>
            <a:r>
              <a:rPr lang="en-US" sz="3100" b="1" dirty="0"/>
              <a:t> charge multiplication in the </a:t>
            </a:r>
            <a:r>
              <a:rPr lang="en-US" sz="3100" b="1" dirty="0" smtClean="0"/>
              <a:t>bulk </a:t>
            </a:r>
            <a:r>
              <a:rPr lang="en-US" sz="3100" dirty="0" smtClean="0"/>
              <a:t>(Higher electric field)</a:t>
            </a:r>
            <a:endParaRPr lang="en-US" sz="3100" b="1" dirty="0" smtClean="0"/>
          </a:p>
          <a:p>
            <a:pPr>
              <a:lnSpc>
                <a:spcPct val="130000"/>
              </a:lnSpc>
            </a:pPr>
            <a:r>
              <a:rPr lang="en-US" sz="3200" b="1" dirty="0" smtClean="0"/>
              <a:t>Silicon </a:t>
            </a:r>
            <a:r>
              <a:rPr lang="en-US" sz="3200" b="1" dirty="0"/>
              <a:t>detectors  </a:t>
            </a:r>
            <a:r>
              <a:rPr lang="en-US" sz="3200" b="1" dirty="0" smtClean="0"/>
              <a:t>at </a:t>
            </a:r>
            <a:r>
              <a:rPr lang="en-US" sz="3200" b="1" dirty="0"/>
              <a:t>fluences  1E16 – 1E17 </a:t>
            </a:r>
            <a:r>
              <a:rPr lang="en-US" sz="3200" b="1" dirty="0" smtClean="0"/>
              <a:t>n/cm2 behave better than expected!</a:t>
            </a:r>
          </a:p>
          <a:p>
            <a:pPr lvl="1">
              <a:lnSpc>
                <a:spcPct val="130000"/>
              </a:lnSpc>
            </a:pPr>
            <a:r>
              <a:rPr lang="en-US" sz="2900" dirty="0" smtClean="0"/>
              <a:t>Need to actually measure silicon behavior at very high fluence</a:t>
            </a:r>
            <a:endParaRPr lang="en-US" sz="2900" dirty="0"/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3"/>
          <a:srcRect l="45247"/>
          <a:stretch/>
        </p:blipFill>
        <p:spPr>
          <a:xfrm>
            <a:off x="6575871" y="3771401"/>
            <a:ext cx="6295538" cy="3089051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xmlns="" id="{3F2AD179-6955-4347-9A32-B98C032DD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72" y="4010740"/>
            <a:ext cx="5444242" cy="2736223"/>
          </a:xfrm>
          <a:prstGeom prst="rect">
            <a:avLst/>
          </a:prstGeom>
        </p:spPr>
      </p:pic>
      <p:sp>
        <p:nvSpPr>
          <p:cNvPr id="255" name="Rectangle 254"/>
          <p:cNvSpPr/>
          <p:nvPr/>
        </p:nvSpPr>
        <p:spPr>
          <a:xfrm>
            <a:off x="5783783" y="6917197"/>
            <a:ext cx="67183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https://indico.desy.de/indico/event/24272/session/0/contribution/13/material/slides/0.pdf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859935" y="4684183"/>
            <a:ext cx="2715936" cy="812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1E16 </a:t>
            </a:r>
            <a:r>
              <a:rPr lang="en-US" dirty="0"/>
              <a:t>n/cm2 </a:t>
            </a:r>
            <a:r>
              <a:rPr lang="en-US" dirty="0" smtClean="0"/>
              <a:t>30</a:t>
            </a:r>
            <a:r>
              <a:rPr lang="en-US" dirty="0"/>
              <a:t>% of particles 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will </a:t>
            </a:r>
            <a:r>
              <a:rPr lang="en-US" dirty="0"/>
              <a:t>hit </a:t>
            </a:r>
            <a:r>
              <a:rPr lang="en-US" dirty="0" smtClean="0"/>
              <a:t>undamaged </a:t>
            </a:r>
            <a:r>
              <a:rPr lang="en-US" dirty="0"/>
              <a:t>area</a:t>
            </a:r>
          </a:p>
        </p:txBody>
      </p:sp>
      <p:sp>
        <p:nvSpPr>
          <p:cNvPr id="8" name="Oval 7"/>
          <p:cNvSpPr/>
          <p:nvPr/>
        </p:nvSpPr>
        <p:spPr>
          <a:xfrm>
            <a:off x="4055591" y="5508029"/>
            <a:ext cx="200339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49443" y="3779837"/>
            <a:ext cx="109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saturation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1DD02B-D4FE-5444-8714-B58E3C2B726C}"/>
              </a:ext>
            </a:extLst>
          </p:cNvPr>
          <p:cNvSpPr/>
          <p:nvPr/>
        </p:nvSpPr>
        <p:spPr>
          <a:xfrm>
            <a:off x="8448079" y="467469"/>
            <a:ext cx="472766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Marko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Mikuz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̌ at AIDA2020 Topical Workshop on Future of Tracking, Oxford, April 2nd, 2019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Cartiglia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INFN.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Terascale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meeting - 27-Nov-2019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320287" y="4179947"/>
            <a:ext cx="864096" cy="2120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112375" y="4571925"/>
            <a:ext cx="550600" cy="2880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31" y="65121"/>
            <a:ext cx="11423808" cy="1259946"/>
          </a:xfrm>
        </p:spPr>
        <p:txBody>
          <a:bodyPr/>
          <a:lstStyle/>
          <a:p>
            <a:r>
              <a:rPr lang="en-US" dirty="0" smtClean="0"/>
              <a:t>Thin sensors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377B08B-DF7F-4706-810C-B7FBD4DBE338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12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15037" y="1595935"/>
                <a:ext cx="8377058" cy="503978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Still thick detectors require high voltages and high power to work </a:t>
                </a:r>
                <a:r>
                  <a:rPr lang="en-US" dirty="0" smtClean="0">
                    <a:sym typeface="Wingdings" panose="05000000000000000000" pitchFamily="2" charset="2"/>
                  </a:rPr>
                  <a:t> go thin?</a:t>
                </a:r>
                <a:endParaRPr lang="en-US" dirty="0" smtClean="0"/>
              </a:p>
              <a:p>
                <a:r>
                  <a:rPr lang="en-US" b="1" dirty="0" smtClean="0"/>
                  <a:t>Thin </a:t>
                </a:r>
                <a:r>
                  <a:rPr lang="en-US" b="1" dirty="0" smtClean="0"/>
                  <a:t>bulk </a:t>
                </a:r>
                <a:r>
                  <a:rPr lang="en-US" b="1" dirty="0" smtClean="0">
                    <a:sym typeface="Wingdings" panose="05000000000000000000" pitchFamily="2" charset="2"/>
                  </a:rPr>
                  <a:t> lower</a:t>
                </a:r>
                <a:r>
                  <a:rPr lang="en-US" b="1" dirty="0" smtClean="0"/>
                  <a:t> </a:t>
                </a:r>
                <a:r>
                  <a:rPr lang="en-US" b="1" dirty="0" smtClean="0"/>
                  <a:t>depletion voltage and </a:t>
                </a:r>
                <a:r>
                  <a:rPr lang="en-US" b="1" dirty="0" smtClean="0"/>
                  <a:t>current </a:t>
                </a:r>
                <a:r>
                  <a:rPr lang="en-US" b="1" dirty="0" smtClean="0"/>
                  <a:t>due to defects</a:t>
                </a:r>
              </a:p>
              <a:p>
                <a:pPr lvl="1"/>
                <a:r>
                  <a:rPr lang="en-US" dirty="0" smtClean="0"/>
                  <a:t>Less </a:t>
                </a:r>
                <a:r>
                  <a:rPr lang="en-US" dirty="0" smtClean="0"/>
                  <a:t>trapping, less volume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However not high enough charge collection (0.25-0.5fC) for electronics to work</a:t>
                </a:r>
              </a:p>
              <a:p>
                <a:r>
                  <a:rPr lang="en-US" b="1" dirty="0" smtClean="0"/>
                  <a:t>Thin </a:t>
                </a:r>
                <a:r>
                  <a:rPr lang="en-US" b="1" dirty="0"/>
                  <a:t>LGAD </a:t>
                </a:r>
                <a:r>
                  <a:rPr lang="en-US" b="1" dirty="0" smtClean="0"/>
                  <a:t>(25-50</a:t>
                </a:r>
                <a:r>
                  <a:rPr lang="el-G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 smtClean="0"/>
                  <a:t>with gain (~8-4 respectively) can provide enough charge up and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 err="1"/>
                  <a:t>Neq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Interplay of gain </a:t>
                </a:r>
                <a:r>
                  <a:rPr lang="en-US" dirty="0"/>
                  <a:t>layer and gain in the </a:t>
                </a:r>
                <a:r>
                  <a:rPr lang="en-US" dirty="0" smtClean="0"/>
                  <a:t>bulk</a:t>
                </a:r>
              </a:p>
              <a:p>
                <a:r>
                  <a:rPr lang="en-US" dirty="0" smtClean="0"/>
                  <a:t>Up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 err="1"/>
                  <a:t>Neq</a:t>
                </a:r>
                <a:r>
                  <a:rPr lang="en-US" dirty="0"/>
                  <a:t> </a:t>
                </a:r>
                <a:r>
                  <a:rPr lang="en-US" dirty="0" smtClean="0"/>
                  <a:t>thin </a:t>
                </a:r>
                <a:r>
                  <a:rPr lang="en-US" dirty="0"/>
                  <a:t>LGADs maintain a gain of  5-10 </a:t>
                </a:r>
                <a:endParaRPr lang="en-US" dirty="0" smtClean="0"/>
              </a:p>
              <a:p>
                <a:r>
                  <a:rPr lang="en-US" dirty="0" smtClean="0"/>
                  <a:t>At </a:t>
                </a:r>
                <a:r>
                  <a:rPr lang="en-US" dirty="0"/>
                  <a:t>higher fluences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 smtClean="0"/>
                  <a:t>Neq) increased </a:t>
                </a:r>
                <a:r>
                  <a:rPr lang="en-US" dirty="0"/>
                  <a:t>bias voltage </a:t>
                </a:r>
                <a:r>
                  <a:rPr lang="en-US" dirty="0" smtClean="0"/>
                  <a:t>(and field) will </a:t>
                </a:r>
                <a:r>
                  <a:rPr lang="en-US" dirty="0"/>
                  <a:t>trigger </a:t>
                </a:r>
                <a:r>
                  <a:rPr lang="en-US" dirty="0" smtClean="0"/>
                  <a:t>multiplication </a:t>
                </a:r>
                <a:r>
                  <a:rPr lang="en-US" dirty="0"/>
                  <a:t>in the </a:t>
                </a:r>
                <a:r>
                  <a:rPr lang="en-US" dirty="0" smtClean="0"/>
                  <a:t>bulk</a:t>
                </a:r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The key is a reliable, high-density LGAD design </a:t>
                </a:r>
                <a:r>
                  <a:rPr lang="en-US" dirty="0" smtClean="0"/>
                  <a:t>(that can run &gt;</a:t>
                </a:r>
                <a:r>
                  <a:rPr lang="en-US" dirty="0" smtClean="0"/>
                  <a:t>500V</a:t>
                </a:r>
                <a:r>
                  <a:rPr lang="en-US" dirty="0"/>
                  <a:t>)</a:t>
                </a:r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15037" y="1595935"/>
                <a:ext cx="8377058" cy="5039783"/>
              </a:xfrm>
              <a:blipFill rotWithShape="0">
                <a:blip r:embed="rId2"/>
                <a:stretch>
                  <a:fillRect l="-291" t="-2177" r="-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E23055-CD63-3E48-90EC-EDCA3C83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37"/>
          <a:stretch/>
        </p:blipFill>
        <p:spPr>
          <a:xfrm>
            <a:off x="8592095" y="1595935"/>
            <a:ext cx="4671576" cy="23956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56191" y="3779837"/>
            <a:ext cx="720080" cy="33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1" y="4400547"/>
            <a:ext cx="4497798" cy="22680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544423" y="241168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14231" y="2041555"/>
            <a:ext cx="231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500V to deplete 50um </a:t>
            </a:r>
          </a:p>
          <a:p>
            <a:r>
              <a:rPr lang="en-US" b="1" dirty="0" smtClean="0"/>
              <a:t>sensor at 1E17Neq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-264889" y="6012085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See </a:t>
            </a:r>
            <a:r>
              <a:rPr lang="en-US" dirty="0" smtClean="0">
                <a:hlinkClick r:id="rId5"/>
              </a:rPr>
              <a:t>arXiv:1908.11605v1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7273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 LGAD sensors evolution with fluence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27CBC2-0187-45D4-BFC4-3BEE53A6652F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asd</a:t>
            </a:r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9" y="1294567"/>
            <a:ext cx="11401508" cy="19812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3263" y="3258312"/>
            <a:ext cx="9758381" cy="3624553"/>
            <a:chOff x="2903463" y="1328413"/>
            <a:chExt cx="11649721" cy="5209385"/>
          </a:xfrm>
        </p:grpSpPr>
        <p:grpSp>
          <p:nvGrpSpPr>
            <p:cNvPr id="9" name="Group 8"/>
            <p:cNvGrpSpPr/>
            <p:nvPr/>
          </p:nvGrpSpPr>
          <p:grpSpPr>
            <a:xfrm>
              <a:off x="2903463" y="1562683"/>
              <a:ext cx="9289032" cy="4975115"/>
              <a:chOff x="1823343" y="1677432"/>
              <a:chExt cx="9289032" cy="4975115"/>
            </a:xfrm>
          </p:grpSpPr>
          <p:pic>
            <p:nvPicPr>
              <p:cNvPr id="14" name="Picture 13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3343" y="1677432"/>
                <a:ext cx="9289032" cy="4975115"/>
              </a:xfrm>
              <a:prstGeom prst="rect">
                <a:avLst/>
              </a:prstGeom>
              <a:noFill/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5999807" y="2195661"/>
                <a:ext cx="0" cy="3816424"/>
              </a:xfrm>
              <a:prstGeom prst="line">
                <a:avLst/>
              </a:prstGeom>
              <a:ln w="539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3335511" y="2267669"/>
                <a:ext cx="2039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Good performance</a:t>
                </a:r>
                <a:endParaRPr lang="en-US" b="1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944023" y="2046763"/>
                <a:ext cx="3096344" cy="38933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7583983" y="2771725"/>
                <a:ext cx="1800200" cy="1224136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9147794" y="2895183"/>
                <a:ext cx="321884" cy="5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?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8270671" y="2238402"/>
                <a:ext cx="0" cy="3816424"/>
              </a:xfrm>
              <a:prstGeom prst="line">
                <a:avLst/>
              </a:prstGeom>
              <a:ln w="539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547496" y="1830952"/>
                <a:ext cx="1884298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Bad performance</a:t>
                </a:r>
                <a:endParaRPr lang="en-US" b="1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8147290" y="2123653"/>
              <a:ext cx="0" cy="3816423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19142" y="1328413"/>
              <a:ext cx="182178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OK performance</a:t>
              </a:r>
              <a:endParaRPr lang="en-US" b="1" dirty="0"/>
            </a:p>
          </p:txBody>
        </p:sp>
        <p:cxnSp>
          <p:nvCxnSpPr>
            <p:cNvPr id="12" name="Straight Arrow Connector 11"/>
            <p:cNvCxnSpPr>
              <a:stCxn id="13" idx="1"/>
            </p:cNvCxnSpPr>
            <p:nvPr/>
          </p:nvCxnSpPr>
          <p:spPr>
            <a:xfrm flipH="1">
              <a:off x="8185263" y="3460336"/>
              <a:ext cx="2566410" cy="1831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751673" y="3084337"/>
              <a:ext cx="3801511" cy="75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Current Fluence Need </a:t>
              </a:r>
              <a:endParaRPr 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617548" y="3594407"/>
                <a:ext cx="4891275" cy="584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/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sz="2800"/>
                        <m:t>) =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sz="2800"/>
                        <m:t> +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/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sz="2800"/>
                        <m:t>=0)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548" y="3594407"/>
                <a:ext cx="4891275" cy="5842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504110" y="3930627"/>
            <a:ext cx="966853" cy="2499937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37349" y="5342956"/>
            <a:ext cx="54401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this fluence range overall performance</a:t>
            </a:r>
          </a:p>
          <a:p>
            <a:r>
              <a:rPr lang="en-US" sz="2800" dirty="0"/>
              <a:t>o</a:t>
            </a:r>
            <a:r>
              <a:rPr lang="en-US" sz="2800" dirty="0" smtClean="0"/>
              <a:t>f LGADs is not good anymore:</a:t>
            </a:r>
          </a:p>
          <a:p>
            <a:r>
              <a:rPr lang="en-US" sz="2800" dirty="0" smtClean="0"/>
              <a:t>No gain in multiplication layer or bulk</a:t>
            </a:r>
            <a:endParaRPr lang="en-US" sz="28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851185" y="6084093"/>
            <a:ext cx="1585410" cy="63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64894" y="3585317"/>
            <a:ext cx="0" cy="69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526156" y="4721797"/>
            <a:ext cx="1841803" cy="565820"/>
          </a:xfrm>
          <a:custGeom>
            <a:avLst/>
            <a:gdLst>
              <a:gd name="connsiteX0" fmla="*/ 0 w 1934817"/>
              <a:gd name="connsiteY0" fmla="*/ 695469 h 695469"/>
              <a:gd name="connsiteX1" fmla="*/ 662608 w 1934817"/>
              <a:gd name="connsiteY1" fmla="*/ 306739 h 695469"/>
              <a:gd name="connsiteX2" fmla="*/ 1422400 w 1934817"/>
              <a:gd name="connsiteY2" fmla="*/ 32861 h 695469"/>
              <a:gd name="connsiteX3" fmla="*/ 1934817 w 1934817"/>
              <a:gd name="connsiteY3" fmla="*/ 15191 h 6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817" h="695469">
                <a:moveTo>
                  <a:pt x="0" y="695469"/>
                </a:moveTo>
                <a:cubicBezTo>
                  <a:pt x="212770" y="556321"/>
                  <a:pt x="425541" y="417174"/>
                  <a:pt x="662608" y="306739"/>
                </a:cubicBezTo>
                <a:cubicBezTo>
                  <a:pt x="899675" y="196304"/>
                  <a:pt x="1210365" y="81452"/>
                  <a:pt x="1422400" y="32861"/>
                </a:cubicBezTo>
                <a:cubicBezTo>
                  <a:pt x="1634435" y="-15730"/>
                  <a:pt x="1784626" y="-270"/>
                  <a:pt x="1934817" y="15191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1328399" y="2124814"/>
            <a:ext cx="1864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Increased electric </a:t>
            </a:r>
          </a:p>
          <a:p>
            <a:r>
              <a:rPr lang="en-US" sz="2000" dirty="0" smtClean="0"/>
              <a:t>field in the bulk</a:t>
            </a:r>
            <a:endParaRPr lang="en-US" sz="2000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>
            <a:off x="8664103" y="2478757"/>
            <a:ext cx="2664296" cy="179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99488" y="1249663"/>
            <a:ext cx="177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bias voltage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10752335" y="1547589"/>
            <a:ext cx="576064" cy="332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-69996"/>
            <a:ext cx="11423808" cy="1259946"/>
          </a:xfrm>
        </p:spPr>
        <p:txBody>
          <a:bodyPr/>
          <a:lstStyle/>
          <a:p>
            <a:r>
              <a:rPr lang="en-US" dirty="0" smtClean="0"/>
              <a:t>Radiation hard thin sensors with Carbon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8635" y="6816528"/>
            <a:ext cx="3639939" cy="524977"/>
          </a:xfrm>
        </p:spPr>
        <p:txBody>
          <a:bodyPr/>
          <a:lstStyle/>
          <a:p>
            <a:pPr lvl="0"/>
            <a:fld id="{D7CF33C2-BDCC-4E37-B3FA-579DA2868707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14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815231" y="2915742"/>
            <a:ext cx="7278607" cy="4035098"/>
            <a:chOff x="1823343" y="1677432"/>
            <a:chExt cx="9289032" cy="4975115"/>
          </a:xfrm>
          <a:solidFill>
            <a:schemeClr val="bg1"/>
          </a:solidFill>
        </p:grpSpPr>
        <p:pic>
          <p:nvPicPr>
            <p:cNvPr id="8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43" y="1677432"/>
              <a:ext cx="9289032" cy="4975115"/>
            </a:xfrm>
            <a:prstGeom prst="rect">
              <a:avLst/>
            </a:prstGeom>
            <a:grp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7061491" y="2214910"/>
              <a:ext cx="0" cy="3816423"/>
            </a:xfrm>
            <a:prstGeom prst="line">
              <a:avLst/>
            </a:prstGeom>
            <a:grpFill/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335512" y="2121346"/>
              <a:ext cx="2840803" cy="4553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Good performance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44023" y="1835621"/>
              <a:ext cx="3096344" cy="4104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583983" y="2771725"/>
              <a:ext cx="1800200" cy="1224136"/>
            </a:xfrm>
            <a:prstGeom prst="straightConnector1">
              <a:avLst/>
            </a:prstGeom>
            <a:grpFill/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390967" y="2856641"/>
              <a:ext cx="344099" cy="45537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?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13300" y="2121346"/>
              <a:ext cx="2513214" cy="4553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OK performance</a:t>
              </a:r>
              <a:endParaRPr lang="en-US" b="1" dirty="0"/>
            </a:p>
          </p:txBody>
        </p:sp>
      </p:grpSp>
      <p:sp>
        <p:nvSpPr>
          <p:cNvPr id="18" name="Freeform 17"/>
          <p:cNvSpPr/>
          <p:nvPr/>
        </p:nvSpPr>
        <p:spPr>
          <a:xfrm rot="254551">
            <a:off x="3557225" y="4039160"/>
            <a:ext cx="3127306" cy="269640"/>
          </a:xfrm>
          <a:custGeom>
            <a:avLst/>
            <a:gdLst>
              <a:gd name="connsiteX0" fmla="*/ 0 w 3526472"/>
              <a:gd name="connsiteY0" fmla="*/ 6850 h 342138"/>
              <a:gd name="connsiteX1" fmla="*/ 1229360 w 3526472"/>
              <a:gd name="connsiteY1" fmla="*/ 37330 h 342138"/>
              <a:gd name="connsiteX2" fmla="*/ 1971040 w 3526472"/>
              <a:gd name="connsiteY2" fmla="*/ 342130 h 342138"/>
              <a:gd name="connsiteX3" fmla="*/ 3362960 w 3526472"/>
              <a:gd name="connsiteY3" fmla="*/ 27170 h 342138"/>
              <a:gd name="connsiteX4" fmla="*/ 3444240 w 3526472"/>
              <a:gd name="connsiteY4" fmla="*/ 37330 h 34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472" h="342138">
                <a:moveTo>
                  <a:pt x="0" y="6850"/>
                </a:moveTo>
                <a:lnTo>
                  <a:pt x="1229360" y="37330"/>
                </a:lnTo>
                <a:cubicBezTo>
                  <a:pt x="1557867" y="93210"/>
                  <a:pt x="1615440" y="343823"/>
                  <a:pt x="1971040" y="342130"/>
                </a:cubicBezTo>
                <a:cubicBezTo>
                  <a:pt x="2326640" y="340437"/>
                  <a:pt x="3117427" y="77970"/>
                  <a:pt x="3362960" y="27170"/>
                </a:cubicBezTo>
                <a:cubicBezTo>
                  <a:pt x="3608493" y="-23630"/>
                  <a:pt x="3526366" y="6850"/>
                  <a:pt x="3444240" y="373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1396" y="1187549"/>
                <a:ext cx="12024564" cy="19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Use technology under study (Carbon, deep gain layer or combination) to improve LGAD high fluence performance (~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/>
                  <a:t>Neq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to few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sz="2400" dirty="0" err="1" smtClean="0"/>
                  <a:t>Neq</a:t>
                </a:r>
                <a:r>
                  <a:rPr lang="en-US" sz="2400" dirty="0" smtClean="0"/>
                  <a:t>)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If radiation damage plateaus sensors might work up to very high fluence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400" dirty="0" err="1"/>
                  <a:t>Neq</a:t>
                </a:r>
                <a:r>
                  <a:rPr lang="en-US" sz="2400" dirty="0" smtClean="0"/>
                  <a:t>)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For tracking we just need gain of ~4 (~2 </a:t>
                </a:r>
                <a:r>
                  <a:rPr lang="en-US" sz="2400" dirty="0" err="1" smtClean="0"/>
                  <a:t>fC</a:t>
                </a:r>
                <a:r>
                  <a:rPr lang="en-US" sz="2400" dirty="0" smtClean="0"/>
                  <a:t>)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If run this way not good time resolution (at ~2fC time res. is ~80ps)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6" y="1187549"/>
                <a:ext cx="12024564" cy="1943161"/>
              </a:xfrm>
              <a:prstGeom prst="rect">
                <a:avLst/>
              </a:prstGeom>
              <a:blipFill rotWithShape="0">
                <a:blip r:embed="rId4"/>
                <a:stretch>
                  <a:fillRect l="-659" t="-2821" b="-6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21"/>
          <p:cNvSpPr/>
          <p:nvPr/>
        </p:nvSpPr>
        <p:spPr>
          <a:xfrm>
            <a:off x="5099907" y="4355901"/>
            <a:ext cx="1841803" cy="565820"/>
          </a:xfrm>
          <a:custGeom>
            <a:avLst/>
            <a:gdLst>
              <a:gd name="connsiteX0" fmla="*/ 0 w 1934817"/>
              <a:gd name="connsiteY0" fmla="*/ 695469 h 695469"/>
              <a:gd name="connsiteX1" fmla="*/ 662608 w 1934817"/>
              <a:gd name="connsiteY1" fmla="*/ 306739 h 695469"/>
              <a:gd name="connsiteX2" fmla="*/ 1422400 w 1934817"/>
              <a:gd name="connsiteY2" fmla="*/ 32861 h 695469"/>
              <a:gd name="connsiteX3" fmla="*/ 1934817 w 1934817"/>
              <a:gd name="connsiteY3" fmla="*/ 15191 h 6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817" h="695469">
                <a:moveTo>
                  <a:pt x="0" y="695469"/>
                </a:moveTo>
                <a:cubicBezTo>
                  <a:pt x="212770" y="556321"/>
                  <a:pt x="425541" y="417174"/>
                  <a:pt x="662608" y="306739"/>
                </a:cubicBezTo>
                <a:cubicBezTo>
                  <a:pt x="899675" y="196304"/>
                  <a:pt x="1210365" y="81452"/>
                  <a:pt x="1422400" y="32861"/>
                </a:cubicBezTo>
                <a:cubicBezTo>
                  <a:pt x="1634435" y="-15730"/>
                  <a:pt x="1784626" y="-270"/>
                  <a:pt x="1934817" y="15191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23743" y="4416731"/>
            <a:ext cx="785205" cy="99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18" y="3351667"/>
            <a:ext cx="4559144" cy="37269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5751" y="5409873"/>
            <a:ext cx="3372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Thin sensor with Carbon and deep gain implant (Simulation)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952135" y="5042839"/>
            <a:ext cx="2569649" cy="665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95751" y="6961305"/>
            <a:ext cx="67183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6"/>
              </a:rPr>
              <a:t>https://twiki.cern.ch/twiki/bin/view/AtlasPublic/LArHGTDPublicPlots#2018_2019_Sensor_Performance_TDR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22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58" y="432738"/>
            <a:ext cx="6575660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1175995-BD33-4401-9368-1E5A360433F0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83183" y="1389093"/>
                <a:ext cx="8568952" cy="519905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 smtClean="0"/>
                  <a:t>Several options to increase the radiation hardness of LGADs</a:t>
                </a:r>
              </a:p>
              <a:p>
                <a:pPr lvl="1"/>
                <a:r>
                  <a:rPr lang="en-US" dirty="0" smtClean="0"/>
                  <a:t>Carbon, thin and deep gain layer</a:t>
                </a:r>
              </a:p>
              <a:p>
                <a:r>
                  <a:rPr lang="en-US" dirty="0" smtClean="0"/>
                  <a:t>Reasonable performance up to 3E15Neq</a:t>
                </a:r>
              </a:p>
              <a:p>
                <a:pPr lvl="1"/>
                <a:r>
                  <a:rPr lang="en-US" dirty="0" smtClean="0"/>
                  <a:t>Good gain (8-10) and time resolution (50-60ps)</a:t>
                </a:r>
              </a:p>
              <a:p>
                <a:pPr lvl="1"/>
                <a:r>
                  <a:rPr lang="en-US" dirty="0" smtClean="0"/>
                  <a:t>First applications for timing layers of ATLAS/CMS at HL-LHC</a:t>
                </a:r>
              </a:p>
              <a:p>
                <a:r>
                  <a:rPr lang="en-US" b="1" dirty="0" smtClean="0"/>
                  <a:t>And beyond?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Thin LGAD sensor could be the solution for tracking at very high </a:t>
                </a:r>
                <a:r>
                  <a:rPr lang="en-US" dirty="0"/>
                  <a:t>f</a:t>
                </a:r>
                <a:r>
                  <a:rPr lang="en-US" dirty="0" smtClean="0"/>
                  <a:t>luence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 err="1" smtClean="0"/>
                  <a:t>Neq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Thanks to interplay between gain in the gain layer and in the bulk</a:t>
                </a:r>
              </a:p>
              <a:p>
                <a:pPr lvl="1"/>
                <a:r>
                  <a:rPr lang="en-US" dirty="0" smtClean="0"/>
                  <a:t>Gain of ~4 (~2fC) sufficient for tracking</a:t>
                </a:r>
              </a:p>
              <a:p>
                <a:pPr lvl="1"/>
                <a:r>
                  <a:rPr lang="en-US" dirty="0" smtClean="0"/>
                  <a:t>Technology currently under study (deep gain layer, carbon) will help working condition throughout the entire fluence range (even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err="1" smtClean="0"/>
                  <a:t>Neq</a:t>
                </a:r>
                <a:r>
                  <a:rPr lang="en-US" dirty="0" smtClean="0"/>
                  <a:t>?)</a:t>
                </a:r>
              </a:p>
              <a:p>
                <a:r>
                  <a:rPr lang="en-US" dirty="0" smtClean="0"/>
                  <a:t>Current </a:t>
                </a:r>
                <a:r>
                  <a:rPr lang="en-US" dirty="0"/>
                  <a:t>limitation for </a:t>
                </a:r>
                <a:r>
                  <a:rPr lang="en-US" dirty="0" smtClean="0"/>
                  <a:t>tracking with LGADs </a:t>
                </a:r>
                <a:r>
                  <a:rPr lang="en-US" dirty="0"/>
                  <a:t>is segmentation density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dirty="0" smtClean="0"/>
                  <a:t>next: B</a:t>
                </a:r>
                <a:r>
                  <a:rPr lang="en-US" dirty="0"/>
                  <a:t>. </a:t>
                </a:r>
                <a:r>
                  <a:rPr lang="en-US" dirty="0" err="1"/>
                  <a:t>Schumm</a:t>
                </a:r>
                <a:r>
                  <a:rPr lang="en-US" dirty="0"/>
                  <a:t> presentation 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83183" y="1389093"/>
                <a:ext cx="8568952" cy="5199056"/>
              </a:xfrm>
              <a:blipFill rotWithShape="0">
                <a:blip r:embed="rId3"/>
                <a:stretch>
                  <a:fillRect l="-498" t="-1407" r="-640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247" y="171454"/>
            <a:ext cx="1649786" cy="774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40" y="134146"/>
            <a:ext cx="1728192" cy="9093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63" y="158202"/>
            <a:ext cx="1200079" cy="120007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9"/>
          <a:stretch/>
        </p:blipFill>
        <p:spPr>
          <a:xfrm>
            <a:off x="9240167" y="1582599"/>
            <a:ext cx="3744416" cy="1981214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6"/>
          <a:stretch/>
        </p:blipFill>
        <p:spPr>
          <a:xfrm>
            <a:off x="9335882" y="4571925"/>
            <a:ext cx="3768660" cy="198121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11112375" y="3563813"/>
            <a:ext cx="6480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F8561D-2BAB-4827-A9F0-EF89371EC8AB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71415" y="827509"/>
            <a:ext cx="12097144" cy="5802174"/>
          </a:xfrm>
        </p:spPr>
        <p:txBody>
          <a:bodyPr>
            <a:no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work was supported by the United States Department of Energy, </a:t>
            </a:r>
            <a:endParaRPr lang="en-US" sz="2800" dirty="0" smtClean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 smtClean="0"/>
              <a:t>grant </a:t>
            </a:r>
            <a:r>
              <a:rPr lang="en-US" sz="2800" dirty="0"/>
              <a:t>DE-FG02-04ER41286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800" dirty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work was partially performed within the CERN RD50 collaboration.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Part of this work has been financed by the European Union’s Horizon 2020 Research and Innovation funding program, under Grant Agreement no. 654168 (AIDA-2020) and Grant Agreement no. 669529 (ERC UFSD669529), and by the Italian </a:t>
            </a:r>
            <a:r>
              <a:rPr lang="en-US" sz="2800" dirty="0" err="1"/>
              <a:t>Ministero</a:t>
            </a:r>
            <a:r>
              <a:rPr lang="en-US" sz="2800" dirty="0"/>
              <a:t> </a:t>
            </a:r>
            <a:r>
              <a:rPr lang="en-US" sz="2800" dirty="0" err="1"/>
              <a:t>degli</a:t>
            </a:r>
            <a:r>
              <a:rPr lang="en-US" sz="2800" dirty="0"/>
              <a:t> </a:t>
            </a:r>
            <a:r>
              <a:rPr lang="en-US" sz="2800" dirty="0" err="1"/>
              <a:t>Affari</a:t>
            </a:r>
            <a:r>
              <a:rPr lang="en-US" sz="2800" dirty="0"/>
              <a:t> </a:t>
            </a:r>
            <a:r>
              <a:rPr lang="en-US" sz="2800" dirty="0" err="1"/>
              <a:t>Esteri</a:t>
            </a:r>
            <a:r>
              <a:rPr lang="en-US" sz="2800" dirty="0"/>
              <a:t> and INFN </a:t>
            </a:r>
            <a:r>
              <a:rPr lang="en-US" sz="2800" dirty="0" err="1"/>
              <a:t>Gruppo</a:t>
            </a:r>
            <a:r>
              <a:rPr lang="en-US" sz="2800" dirty="0"/>
              <a:t> V</a:t>
            </a:r>
            <a:r>
              <a:rPr lang="en-US" sz="2800" dirty="0" smtClean="0"/>
              <a:t>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800" dirty="0"/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/>
              <a:t>This project was supported in part by a Launchpad Grant awarded by the Industry Alliances &amp; Technology Commercialization office from the University of California, Santa Cruz.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46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0FE5784-A9EE-4C55-B81D-EB0C5547216E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9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98D53D-EC90-0F47-AB9C-5A6CD67E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C69131-E31A-664E-B3E7-085CF3AAC9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BDF83-721E-A743-B298-8B36E2EB6E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Putting things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D61D29-7782-1A4B-9757-B7E2A910A90C}"/>
              </a:ext>
            </a:extLst>
          </p:cNvPr>
          <p:cNvSpPr txBox="1"/>
          <p:nvPr/>
        </p:nvSpPr>
        <p:spPr>
          <a:xfrm>
            <a:off x="1386116" y="1137505"/>
            <a:ext cx="5135508" cy="6046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/>
              <a:t>Future trackers need to provide:</a:t>
            </a:r>
          </a:p>
          <a:p>
            <a:pPr marL="314982" indent="-314982">
              <a:lnSpc>
                <a:spcPct val="130000"/>
              </a:lnSpc>
              <a:buFontTx/>
              <a:buChar char="-"/>
            </a:pPr>
            <a:r>
              <a:rPr lang="en-US" sz="1984" dirty="0"/>
              <a:t>Accurate timing</a:t>
            </a:r>
          </a:p>
          <a:p>
            <a:pPr marL="314982" indent="-314982">
              <a:lnSpc>
                <a:spcPct val="130000"/>
              </a:lnSpc>
              <a:buFontTx/>
              <a:buChar char="-"/>
            </a:pPr>
            <a:r>
              <a:rPr lang="en-US" sz="1984" dirty="0"/>
              <a:t>Excellent </a:t>
            </a:r>
            <a:r>
              <a:rPr lang="en-US" sz="1984" dirty="0" err="1"/>
              <a:t>pixellation</a:t>
            </a:r>
            <a:endParaRPr lang="en-US" sz="1984" dirty="0"/>
          </a:p>
          <a:p>
            <a:pPr marL="314982" indent="-314982">
              <a:lnSpc>
                <a:spcPct val="130000"/>
              </a:lnSpc>
              <a:buFontTx/>
              <a:buChar char="-"/>
            </a:pPr>
            <a:r>
              <a:rPr lang="en-US" sz="1984" dirty="0"/>
              <a:t>Be very rad-hard</a:t>
            </a:r>
          </a:p>
          <a:p>
            <a:pPr marL="314982" indent="-314982">
              <a:lnSpc>
                <a:spcPct val="130000"/>
              </a:lnSpc>
              <a:buFontTx/>
              <a:buChar char="-"/>
            </a:pPr>
            <a:endParaRPr lang="en-US" sz="1984" dirty="0"/>
          </a:p>
          <a:p>
            <a:pPr>
              <a:lnSpc>
                <a:spcPct val="130000"/>
              </a:lnSpc>
            </a:pPr>
            <a:endParaRPr lang="en-US" sz="1984" dirty="0"/>
          </a:p>
          <a:p>
            <a:pPr>
              <a:lnSpc>
                <a:spcPct val="130000"/>
              </a:lnSpc>
            </a:pPr>
            <a:r>
              <a:rPr lang="en-US" sz="1984" b="1" dirty="0"/>
              <a:t>A very simplified design:</a:t>
            </a:r>
          </a:p>
          <a:p>
            <a:pPr>
              <a:lnSpc>
                <a:spcPct val="130000"/>
              </a:lnSpc>
            </a:pPr>
            <a:endParaRPr lang="en-US" sz="1984" dirty="0"/>
          </a:p>
          <a:p>
            <a:pPr marL="314982" indent="-31498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84" b="1" dirty="0"/>
              <a:t>Very inner layer: </a:t>
            </a:r>
          </a:p>
          <a:p>
            <a:pPr marL="818954" lvl="1" indent="-314982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1984" dirty="0"/>
              <a:t>	</a:t>
            </a:r>
            <a:r>
              <a:rPr lang="en-US" sz="1984" b="1" dirty="0">
                <a:solidFill>
                  <a:srgbClr val="C000C0"/>
                </a:solidFill>
              </a:rPr>
              <a:t>Position, thin sensors, with small gain</a:t>
            </a:r>
          </a:p>
          <a:p>
            <a:pPr marL="314982" indent="-31498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84" b="1" dirty="0"/>
              <a:t>Medium – far away layers: </a:t>
            </a:r>
          </a:p>
          <a:p>
            <a:pPr marL="818954" lvl="1" indent="-314982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1984" b="1" dirty="0">
                <a:solidFill>
                  <a:schemeClr val="accent1"/>
                </a:solidFill>
              </a:rPr>
              <a:t>timing layers </a:t>
            </a:r>
          </a:p>
          <a:p>
            <a:pPr marL="818954" lvl="1" indent="-314982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1984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Position, thick sensors</a:t>
            </a:r>
          </a:p>
          <a:p>
            <a:pPr marL="314982" indent="-314982">
              <a:lnSpc>
                <a:spcPct val="130000"/>
              </a:lnSpc>
              <a:buFontTx/>
              <a:buChar char="-"/>
            </a:pPr>
            <a:endParaRPr lang="en-US" sz="1984" dirty="0"/>
          </a:p>
          <a:p>
            <a:pPr marL="314982" indent="-314982">
              <a:lnSpc>
                <a:spcPct val="130000"/>
              </a:lnSpc>
              <a:buFontTx/>
              <a:buChar char="-"/>
            </a:pPr>
            <a:endParaRPr lang="en-US" sz="1984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8DC302-15EA-2843-A5EA-9A9B06CCE336}"/>
              </a:ext>
            </a:extLst>
          </p:cNvPr>
          <p:cNvSpPr/>
          <p:nvPr/>
        </p:nvSpPr>
        <p:spPr>
          <a:xfrm>
            <a:off x="10635411" y="4600417"/>
            <a:ext cx="258451" cy="232606"/>
          </a:xfrm>
          <a:prstGeom prst="ellipse">
            <a:avLst/>
          </a:prstGeom>
          <a:solidFill>
            <a:srgbClr val="00BC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xmlns="" id="{D002DEEE-86FD-414E-B835-35916EF22B76}"/>
              </a:ext>
            </a:extLst>
          </p:cNvPr>
          <p:cNvSpPr/>
          <p:nvPr/>
        </p:nvSpPr>
        <p:spPr>
          <a:xfrm>
            <a:off x="10169386" y="4121470"/>
            <a:ext cx="1190500" cy="1190500"/>
          </a:xfrm>
          <a:prstGeom prst="donut">
            <a:avLst>
              <a:gd name="adj" fmla="val 4208"/>
            </a:avLst>
          </a:prstGeom>
          <a:solidFill>
            <a:srgbClr val="C000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xmlns="" id="{211AED0A-F83C-3A4E-854F-83BECCE84F39}"/>
              </a:ext>
            </a:extLst>
          </p:cNvPr>
          <p:cNvSpPr/>
          <p:nvPr/>
        </p:nvSpPr>
        <p:spPr>
          <a:xfrm>
            <a:off x="9970970" y="3923053"/>
            <a:ext cx="1587333" cy="1587333"/>
          </a:xfrm>
          <a:prstGeom prst="donut">
            <a:avLst>
              <a:gd name="adj" fmla="val 4208"/>
            </a:avLst>
          </a:prstGeom>
          <a:solidFill>
            <a:srgbClr val="C000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xmlns="" id="{0E22CB74-E21D-8541-850E-80A1D0A7295F}"/>
              </a:ext>
            </a:extLst>
          </p:cNvPr>
          <p:cNvSpPr/>
          <p:nvPr/>
        </p:nvSpPr>
        <p:spPr>
          <a:xfrm>
            <a:off x="9772553" y="3724636"/>
            <a:ext cx="1984167" cy="1984167"/>
          </a:xfrm>
          <a:prstGeom prst="donut">
            <a:avLst>
              <a:gd name="adj" fmla="val 2385"/>
            </a:avLst>
          </a:prstGeom>
          <a:solidFill>
            <a:srgbClr val="C000C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xmlns="" id="{8FFEF26C-D6FA-5444-A590-3580C807B631}"/>
              </a:ext>
            </a:extLst>
          </p:cNvPr>
          <p:cNvSpPr/>
          <p:nvPr/>
        </p:nvSpPr>
        <p:spPr>
          <a:xfrm>
            <a:off x="9574136" y="3526220"/>
            <a:ext cx="2381000" cy="2381000"/>
          </a:xfrm>
          <a:prstGeom prst="donut">
            <a:avLst>
              <a:gd name="adj" fmla="val 2385"/>
            </a:avLst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xmlns="" id="{83E67BAC-9449-0B46-AC22-6C66372E65C0}"/>
              </a:ext>
            </a:extLst>
          </p:cNvPr>
          <p:cNvSpPr/>
          <p:nvPr/>
        </p:nvSpPr>
        <p:spPr>
          <a:xfrm>
            <a:off x="9375720" y="3327803"/>
            <a:ext cx="2777833" cy="2777833"/>
          </a:xfrm>
          <a:prstGeom prst="donut">
            <a:avLst>
              <a:gd name="adj" fmla="val 2385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xmlns="" id="{2DD71C99-1FCA-5849-81CD-833A22B967B2}"/>
              </a:ext>
            </a:extLst>
          </p:cNvPr>
          <p:cNvSpPr/>
          <p:nvPr/>
        </p:nvSpPr>
        <p:spPr>
          <a:xfrm>
            <a:off x="9177303" y="3129386"/>
            <a:ext cx="3174667" cy="3174667"/>
          </a:xfrm>
          <a:prstGeom prst="donut">
            <a:avLst>
              <a:gd name="adj" fmla="val 2385"/>
            </a:avLst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635EC2F-A596-0B4A-9D8E-AB9C61E7D975}"/>
              </a:ext>
            </a:extLst>
          </p:cNvPr>
          <p:cNvCxnSpPr/>
          <p:nvPr/>
        </p:nvCxnSpPr>
        <p:spPr>
          <a:xfrm>
            <a:off x="6927992" y="4600417"/>
            <a:ext cx="2844561" cy="0"/>
          </a:xfrm>
          <a:prstGeom prst="straightConnector1">
            <a:avLst/>
          </a:prstGeom>
          <a:ln>
            <a:solidFill>
              <a:srgbClr val="C00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0B2F7D1A-5019-9241-9E45-A1A590A2F247}"/>
              </a:ext>
            </a:extLst>
          </p:cNvPr>
          <p:cNvCxnSpPr>
            <a:cxnSpLocks/>
          </p:cNvCxnSpPr>
          <p:nvPr/>
        </p:nvCxnSpPr>
        <p:spPr>
          <a:xfrm flipV="1">
            <a:off x="4450098" y="4985785"/>
            <a:ext cx="5124038" cy="72301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B1B4016-E1C2-D742-9098-7D43B4677AF4}"/>
              </a:ext>
            </a:extLst>
          </p:cNvPr>
          <p:cNvCxnSpPr>
            <a:cxnSpLocks/>
          </p:cNvCxnSpPr>
          <p:nvPr/>
        </p:nvCxnSpPr>
        <p:spPr>
          <a:xfrm flipV="1">
            <a:off x="5212067" y="5476198"/>
            <a:ext cx="4362070" cy="63767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onut 24">
            <a:extLst>
              <a:ext uri="{FF2B5EF4-FFF2-40B4-BE49-F238E27FC236}">
                <a16:creationId xmlns:a16="http://schemas.microsoft.com/office/drawing/2014/main" xmlns="" id="{E562345A-220F-C949-B1D5-2FC5A52F4E37}"/>
              </a:ext>
            </a:extLst>
          </p:cNvPr>
          <p:cNvSpPr/>
          <p:nvPr/>
        </p:nvSpPr>
        <p:spPr>
          <a:xfrm>
            <a:off x="8978886" y="2930970"/>
            <a:ext cx="3571500" cy="3571500"/>
          </a:xfrm>
          <a:prstGeom prst="donut">
            <a:avLst>
              <a:gd name="adj" fmla="val 1870"/>
            </a:avLst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C9D6CE0-4D54-7745-8FF9-F57A57EB7C83}"/>
              </a:ext>
            </a:extLst>
          </p:cNvPr>
          <p:cNvCxnSpPr>
            <a:cxnSpLocks/>
          </p:cNvCxnSpPr>
          <p:nvPr/>
        </p:nvCxnSpPr>
        <p:spPr>
          <a:xfrm flipV="1">
            <a:off x="5212066" y="5873031"/>
            <a:ext cx="4163654" cy="26796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F1C978F-0E62-3F4F-8CB8-1F88EF1306C3}"/>
              </a:ext>
            </a:extLst>
          </p:cNvPr>
          <p:cNvCxnSpPr>
            <a:cxnSpLocks/>
          </p:cNvCxnSpPr>
          <p:nvPr/>
        </p:nvCxnSpPr>
        <p:spPr>
          <a:xfrm flipV="1">
            <a:off x="4450098" y="5341490"/>
            <a:ext cx="4925621" cy="38495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B9E551-46CC-C54A-A64C-FB11D177F399}"/>
              </a:ext>
            </a:extLst>
          </p:cNvPr>
          <p:cNvSpPr txBox="1"/>
          <p:nvPr/>
        </p:nvSpPr>
        <p:spPr>
          <a:xfrm>
            <a:off x="753713" y="6829213"/>
            <a:ext cx="7395166" cy="48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/>
              <a:t>Note: </a:t>
            </a:r>
            <a:r>
              <a:rPr lang="en-US" sz="1984" dirty="0"/>
              <a:t>Limited number of timing layer: probably, they require too much power</a:t>
            </a:r>
          </a:p>
        </p:txBody>
      </p:sp>
    </p:spTree>
    <p:extLst>
      <p:ext uri="{BB962C8B-B14F-4D97-AF65-F5344CB8AC3E}">
        <p14:creationId xmlns:p14="http://schemas.microsoft.com/office/powerpoint/2010/main" val="17818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924136" y="402483"/>
            <a:ext cx="11591502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 smtClean="0"/>
              <a:t>Gain layer vs</a:t>
            </a:r>
            <a:r>
              <a:rPr lang="en-US" dirty="0"/>
              <a:t>. </a:t>
            </a:r>
            <a:r>
              <a:rPr lang="en-US" dirty="0" smtClean="0"/>
              <a:t>Fluence: </a:t>
            </a:r>
            <a:r>
              <a:rPr lang="en-US" dirty="0"/>
              <a:t>The Effect of Carbon</a:t>
            </a:r>
            <a:endParaRPr b="1" dirty="0"/>
          </a:p>
        </p:txBody>
      </p:sp>
      <p:sp>
        <p:nvSpPr>
          <p:cNvPr id="156" name="Google Shape;156;p8"/>
          <p:cNvSpPr txBox="1">
            <a:spLocks noGrp="1"/>
          </p:cNvSpPr>
          <p:nvPr>
            <p:ph type="sldNum" idx="12"/>
          </p:nvPr>
        </p:nvSpPr>
        <p:spPr>
          <a:xfrm>
            <a:off x="9491768" y="7006699"/>
            <a:ext cx="3023870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Autofit/>
          </a:bodyPr>
          <a:lstStyle/>
          <a:p>
            <a:pPr algn="r"/>
            <a:fld id="{00000000-1234-1234-1234-123412341234}" type="slidenum">
              <a:rPr lang="en-US" sz="2646"/>
              <a:pPr algn="r"/>
              <a:t>19</a:t>
            </a:fld>
            <a:endParaRPr sz="2646"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6581" y="2161327"/>
            <a:ext cx="3201041" cy="99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67" y="2411685"/>
            <a:ext cx="6773243" cy="3664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5751" y="2824569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HPK 3.2</a:t>
            </a:r>
          </a:p>
          <a:p>
            <a:r>
              <a:rPr lang="en-US" sz="1400" dirty="0" smtClean="0"/>
              <a:t>FBK Carbon</a:t>
            </a:r>
            <a:endParaRPr lang="en-US" sz="14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935911" y="3151775"/>
            <a:ext cx="6408712" cy="40223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Acceptor removal constant (C) is </a:t>
            </a:r>
            <a:r>
              <a:rPr lang="en-US" dirty="0"/>
              <a:t>different for different types of sensors</a:t>
            </a:r>
          </a:p>
          <a:p>
            <a:pPr lvl="1"/>
            <a:r>
              <a:rPr lang="en-US" dirty="0"/>
              <a:t>The FBK Carbon sensors has smaller range for “foot” voltage</a:t>
            </a:r>
          </a:p>
          <a:p>
            <a:pPr lvl="1"/>
            <a:r>
              <a:rPr lang="en-US" dirty="0"/>
              <a:t>The HPK 3.2 shows a much larger declination and broader range of “foot” voltages</a:t>
            </a:r>
          </a:p>
          <a:p>
            <a:r>
              <a:rPr lang="en-US" dirty="0"/>
              <a:t>Carbon seems to give significant improvement where C is about factor 3 smaller for FBK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2B8965-FD90-4C84-B956-8EC1E0E5FAE4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6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323453"/>
            <a:ext cx="6192688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LGADs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F4643D0-3A67-47FF-BB57-5A7E24559781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11175" y="1187550"/>
                <a:ext cx="8280920" cy="54481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LGAD: silicon detector with a thin (&lt;5μm) and highly doped (~10</a:t>
                </a:r>
                <a:r>
                  <a:rPr lang="en-US" baseline="30000" dirty="0" smtClean="0"/>
                  <a:t>16</a:t>
                </a:r>
                <a:r>
                  <a:rPr lang="en-US" dirty="0" smtClean="0"/>
                  <a:t> P++) multiplication (gain) layer</a:t>
                </a:r>
              </a:p>
              <a:p>
                <a:pPr lvl="1"/>
                <a:r>
                  <a:rPr lang="en-US" dirty="0" smtClean="0"/>
                  <a:t>High electric field in the multiplication layer</a:t>
                </a:r>
              </a:p>
              <a:p>
                <a:r>
                  <a:rPr lang="en-US" dirty="0" smtClean="0"/>
                  <a:t>LGADs have intrinsic modest internal gain (10-50)</a:t>
                </a:r>
              </a:p>
              <a:p>
                <a:pPr lvl="1"/>
                <a:r>
                  <a:rPr lang="en-US" b="0" dirty="0" smtClean="0"/>
                  <a:t>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𝐿𝐺𝐴𝐷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𝑃𝑖𝑁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(collected charge of LGAD </a:t>
                </a:r>
                <a:r>
                  <a:rPr lang="en-US" dirty="0" err="1" smtClean="0"/>
                  <a:t>vs</a:t>
                </a:r>
                <a:r>
                  <a:rPr lang="en-US" dirty="0" smtClean="0"/>
                  <a:t> same size </a:t>
                </a:r>
                <a:r>
                  <a:rPr lang="en-US" dirty="0" err="1" smtClean="0"/>
                  <a:t>PiN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Better </a:t>
                </a:r>
                <a:r>
                  <a:rPr lang="en-US" dirty="0"/>
                  <a:t>signal to noise </a:t>
                </a:r>
                <a:r>
                  <a:rPr lang="en-US" dirty="0" smtClean="0"/>
                  <a:t>ratio, sharp rise edge</a:t>
                </a:r>
              </a:p>
              <a:p>
                <a:r>
                  <a:rPr lang="en-US" dirty="0" smtClean="0"/>
                  <a:t>Allows thin detectors (50 </a:t>
                </a:r>
                <a:r>
                  <a:rPr lang="en-US" dirty="0" err="1"/>
                  <a:t>μm</a:t>
                </a:r>
                <a:r>
                  <a:rPr lang="en-US" dirty="0"/>
                  <a:t>, 35 </a:t>
                </a:r>
                <a:r>
                  <a:rPr lang="en-US" dirty="0" err="1" smtClean="0"/>
                  <a:t>μm</a:t>
                </a:r>
                <a:r>
                  <a:rPr lang="en-US" dirty="0"/>
                  <a:t>, 20 </a:t>
                </a:r>
                <a:r>
                  <a:rPr lang="en-US" dirty="0" err="1" smtClean="0"/>
                  <a:t>μm</a:t>
                </a:r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Thinner </a:t>
                </a:r>
                <a:r>
                  <a:rPr lang="en-US" dirty="0"/>
                  <a:t>detectors have shorter rise time and less Landau </a:t>
                </a:r>
                <a:r>
                  <a:rPr lang="en-US" dirty="0" smtClean="0"/>
                  <a:t>fluctuations</a:t>
                </a:r>
              </a:p>
              <a:p>
                <a:r>
                  <a:rPr lang="en-US" b="1" dirty="0" smtClean="0"/>
                  <a:t>Time </a:t>
                </a:r>
                <a:r>
                  <a:rPr lang="en-US" b="1" dirty="0"/>
                  <a:t>resolution &lt; 30 </a:t>
                </a:r>
                <a:r>
                  <a:rPr lang="en-US" b="1" dirty="0" err="1" smtClean="0"/>
                  <a:t>ps</a:t>
                </a:r>
                <a:endParaRPr lang="en-US" dirty="0" smtClean="0"/>
              </a:p>
              <a:p>
                <a:pPr marL="655184" lvl="2" indent="0">
                  <a:buNone/>
                </a:pP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Several vendors of thin LGADs under study</a:t>
                </a:r>
              </a:p>
              <a:p>
                <a:pPr lvl="1"/>
                <a:r>
                  <a:rPr lang="en-US" dirty="0" smtClean="0"/>
                  <a:t>HPK </a:t>
                </a:r>
                <a:r>
                  <a:rPr lang="en-US" dirty="0"/>
                  <a:t>(Japan), FBK (Italy), CNM (Spain), BNL (USA</a:t>
                </a:r>
                <a:r>
                  <a:rPr lang="en-US" dirty="0" smtClean="0"/>
                  <a:t>), NDL (China)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11175" y="1187550"/>
                <a:ext cx="8280920" cy="5448166"/>
              </a:xfrm>
              <a:blipFill rotWithShape="0">
                <a:blip r:embed="rId2"/>
                <a:stretch>
                  <a:fillRect l="-663" t="-2685" r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071" y="251445"/>
            <a:ext cx="4734796" cy="4043694"/>
          </a:xfrm>
          <a:prstGeom prst="rect">
            <a:avLst/>
          </a:prstGeom>
        </p:spPr>
      </p:pic>
      <p:pic>
        <p:nvPicPr>
          <p:cNvPr id="3074" name="Picture 2" descr="https://atlas.web.cern.ch/Atlas/GROUPS/PHYSICS/UPGRADE/CERN-LHCC-2018-023/ch04_fig_12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19" y="4329957"/>
            <a:ext cx="4250232" cy="26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9999" r="329" b="4002"/>
          <a:stretch/>
        </p:blipFill>
        <p:spPr>
          <a:xfrm>
            <a:off x="743223" y="5003973"/>
            <a:ext cx="5544616" cy="2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99" y="234298"/>
            <a:ext cx="11367810" cy="668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prospect – deep gain layer + Carbon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3D2875-1903-4C5A-96FA-A98AB45C4A2B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20</a:t>
            </a:fld>
            <a:endParaRPr lang="it-IT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5191" y="960834"/>
            <a:ext cx="12457384" cy="1668225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Combine Carbon (FBK) with deep implantation (HPK 3.2)</a:t>
            </a:r>
          </a:p>
          <a:p>
            <a:r>
              <a:rPr lang="en-US" dirty="0" smtClean="0"/>
              <a:t>Preliminary simulation with Weightfield2 predict a collected charge of 5 </a:t>
            </a:r>
            <a:r>
              <a:rPr lang="en-US" dirty="0" err="1" smtClean="0"/>
              <a:t>fC</a:t>
            </a:r>
            <a:r>
              <a:rPr lang="en-US" dirty="0" smtClean="0"/>
              <a:t> at 6E15 </a:t>
            </a:r>
            <a:r>
              <a:rPr lang="en-US" dirty="0" err="1" smtClean="0"/>
              <a:t>Neq</a:t>
            </a:r>
            <a:r>
              <a:rPr lang="en-US" dirty="0"/>
              <a:t>!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343979" y="7123020"/>
            <a:ext cx="1080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https://twiki.cern.ch/twiki/bin/view/AtlasPublic/LArHGTDPublicPlots#2018_2019_Sensor_Performance_TDR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3" y="2761438"/>
            <a:ext cx="5400600" cy="4114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03" y="2709552"/>
            <a:ext cx="5468701" cy="41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38" y="239893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LGADs timing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21A7533-9050-47C0-B5E9-25491D1122A2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575871" y="1115540"/>
                <a:ext cx="6135918" cy="573016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Sensor time resolution main terms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endParaRPr lang="en-US" b="1" dirty="0" smtClean="0"/>
              </a:p>
              <a:p>
                <a:r>
                  <a:rPr lang="en-US" dirty="0" smtClean="0"/>
                  <a:t>Time walk: </a:t>
                </a:r>
              </a:p>
              <a:p>
                <a:pPr lvl="1"/>
                <a:r>
                  <a:rPr lang="en-US" dirty="0" smtClean="0"/>
                  <a:t>Minimized by using </a:t>
                </a:r>
                <a:r>
                  <a:rPr lang="en-US" dirty="0"/>
                  <a:t>for time </a:t>
                </a:r>
                <a:r>
                  <a:rPr lang="en-US" dirty="0" smtClean="0"/>
                  <a:t>reference the % CFD (constant fraction discriminator) instead of  time over threshold</a:t>
                </a:r>
              </a:p>
              <a:p>
                <a:pPr lvl="1"/>
                <a:r>
                  <a:rPr lang="en-US" dirty="0" smtClean="0"/>
                  <a:t>In HGTD electronics </a:t>
                </a:r>
                <a:r>
                  <a:rPr lang="en-US" dirty="0"/>
                  <a:t>TOA (Time of Arrival) of the signal is corrected with TOT (Time over threshold</a:t>
                </a:r>
                <a:r>
                  <a:rPr lang="en-US" dirty="0" smtClean="0"/>
                  <a:t>)</a:t>
                </a:r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Landau term: </a:t>
                </a:r>
              </a:p>
              <a:p>
                <a:pPr lvl="1"/>
                <a:r>
                  <a:rPr lang="en-US" dirty="0" smtClean="0"/>
                  <a:t>Reduced for </a:t>
                </a:r>
                <a:r>
                  <a:rPr lang="en-US" b="1" dirty="0" smtClean="0"/>
                  <a:t>thinner sensors</a:t>
                </a:r>
                <a:r>
                  <a:rPr lang="en-US" dirty="0" smtClean="0"/>
                  <a:t> (50,35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dirty="0" smtClean="0"/>
              </a:p>
              <a:p>
                <a:r>
                  <a:rPr lang="en-US" dirty="0" smtClean="0"/>
                  <a:t>Jitter:</a:t>
                </a:r>
              </a:p>
              <a:p>
                <a:pPr lvl="1"/>
                <a:r>
                  <a:rPr lang="en-US" dirty="0"/>
                  <a:t>Proportional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Reduced by increasing S/N ratio with gain</a:t>
                </a:r>
                <a:endParaRPr lang="en-US" dirty="0"/>
              </a:p>
            </p:txBody>
          </p:sp>
        </mc:Choice>
        <mc:Fallback xmlns="">
          <p:sp>
            <p:nvSpPr>
              <p:cNvPr id="12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575871" y="1115540"/>
                <a:ext cx="6135918" cy="5730165"/>
              </a:xfrm>
              <a:blipFill rotWithShape="0">
                <a:blip r:embed="rId2"/>
                <a:stretch>
                  <a:fillRect l="-1491" t="-1809" b="-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9999" r="329" b="4002"/>
          <a:stretch/>
        </p:blipFill>
        <p:spPr>
          <a:xfrm>
            <a:off x="6647879" y="1619597"/>
            <a:ext cx="5544616" cy="299059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 b="978"/>
          <a:stretch/>
        </p:blipFill>
        <p:spPr>
          <a:xfrm>
            <a:off x="688488" y="1331565"/>
            <a:ext cx="4838222" cy="2088232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>
          <a:xfrm>
            <a:off x="988874" y="3923853"/>
            <a:ext cx="4536504" cy="2720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9207" y="3707829"/>
            <a:ext cx="187220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107429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Sensor testing – Sr90 telescope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547FC90-0B5B-4E67-B5A0-EA9AAB756515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22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894545" y="1085814"/>
            <a:ext cx="7378070" cy="5616624"/>
          </a:xfrm>
        </p:spPr>
        <p:txBody>
          <a:bodyPr>
            <a:normAutofit lnSpcReduction="10000"/>
          </a:bodyPr>
          <a:lstStyle/>
          <a:p>
            <a:pPr marL="302393" lvl="1" indent="-302393">
              <a:spcBef>
                <a:spcPts val="639"/>
              </a:spcBef>
              <a:buClr>
                <a:schemeClr val="accent1"/>
              </a:buClr>
            </a:pPr>
            <a:r>
              <a:rPr lang="en-US" dirty="0" smtClean="0"/>
              <a:t>Dynamic laboratory testing</a:t>
            </a:r>
          </a:p>
          <a:p>
            <a:pPr marL="604786" lvl="2" indent="-302393">
              <a:spcBef>
                <a:spcPts val="639"/>
              </a:spcBef>
              <a:buClr>
                <a:schemeClr val="accent1"/>
              </a:buClr>
            </a:pPr>
            <a:r>
              <a:rPr lang="en-US" sz="2400" dirty="0"/>
              <a:t>Using </a:t>
            </a:r>
            <a:r>
              <a:rPr lang="en-US" sz="2400" dirty="0" err="1"/>
              <a:t>MiP</a:t>
            </a:r>
            <a:r>
              <a:rPr lang="en-US" sz="2400" dirty="0"/>
              <a:t> electrons Sr90 β-source</a:t>
            </a:r>
          </a:p>
          <a:p>
            <a:pPr marL="604786" lvl="2" indent="-302393">
              <a:spcBef>
                <a:spcPts val="639"/>
              </a:spcBef>
              <a:buClr>
                <a:schemeClr val="accent1"/>
              </a:buClr>
            </a:pPr>
            <a:r>
              <a:rPr lang="en-US" sz="2400" dirty="0" smtClean="0"/>
              <a:t>Signal </a:t>
            </a:r>
            <a:r>
              <a:rPr lang="en-US" sz="2400" dirty="0"/>
              <a:t>shape, noise, </a:t>
            </a:r>
            <a:r>
              <a:rPr lang="en-US" sz="2400" dirty="0" smtClean="0"/>
              <a:t>collected charge</a:t>
            </a:r>
            <a:r>
              <a:rPr lang="en-US" sz="2400" dirty="0"/>
              <a:t>, gain, </a:t>
            </a:r>
            <a:r>
              <a:rPr lang="en-US" sz="2400" b="1" dirty="0"/>
              <a:t>time resolution</a:t>
            </a:r>
          </a:p>
          <a:p>
            <a:pPr marL="352791" lvl="1" indent="0">
              <a:buNone/>
            </a:pPr>
            <a:endParaRPr lang="en-US" sz="2400" dirty="0" smtClean="0"/>
          </a:p>
          <a:p>
            <a:r>
              <a:rPr lang="en-US" sz="2600" dirty="0" smtClean="0"/>
              <a:t>β-telescope</a:t>
            </a:r>
            <a:endParaRPr lang="en-US" dirty="0" smtClean="0"/>
          </a:p>
          <a:p>
            <a:pPr lvl="1"/>
            <a:r>
              <a:rPr lang="en-US" dirty="0"/>
              <a:t>Sensors mounted on </a:t>
            </a:r>
            <a:r>
              <a:rPr lang="en-US" dirty="0" smtClean="0"/>
              <a:t>analog </a:t>
            </a:r>
            <a:r>
              <a:rPr lang="en-US" dirty="0"/>
              <a:t>readout board designed at UCSC</a:t>
            </a:r>
            <a:r>
              <a:rPr lang="en-US" sz="1600" dirty="0"/>
              <a:t> (Ned Spencer, Max Wilder, Zach Galloway) </a:t>
            </a:r>
            <a:r>
              <a:rPr lang="en-US" dirty="0"/>
              <a:t>with </a:t>
            </a:r>
            <a:r>
              <a:rPr lang="en-US" dirty="0" smtClean="0"/>
              <a:t>fast amplifier (22 </a:t>
            </a:r>
            <a:r>
              <a:rPr lang="en-US" dirty="0"/>
              <a:t>ohm input impedance, </a:t>
            </a:r>
            <a:r>
              <a:rPr lang="en-US" dirty="0" smtClean="0"/>
              <a:t>bandwidth </a:t>
            </a:r>
            <a:r>
              <a:rPr lang="en-US" dirty="0"/>
              <a:t>&gt; </a:t>
            </a:r>
            <a:r>
              <a:rPr lang="en-US" dirty="0" smtClean="0"/>
              <a:t>1GHz)</a:t>
            </a:r>
          </a:p>
          <a:p>
            <a:pPr lvl="1"/>
            <a:r>
              <a:rPr lang="en-US" dirty="0" smtClean="0"/>
              <a:t>Trigger sensor (fast timing trigger) on the back</a:t>
            </a:r>
          </a:p>
          <a:p>
            <a:pPr lvl="2"/>
            <a:r>
              <a:rPr lang="en-US" dirty="0"/>
              <a:t>DUT (Device Under Test) is read in </a:t>
            </a:r>
            <a:r>
              <a:rPr lang="en-US" dirty="0" smtClean="0"/>
              <a:t>coincidence</a:t>
            </a:r>
          </a:p>
          <a:p>
            <a:pPr lvl="1"/>
            <a:r>
              <a:rPr lang="en-US" dirty="0" smtClean="0"/>
              <a:t>Setup in climate chamber to run cold and dry</a:t>
            </a:r>
          </a:p>
          <a:p>
            <a:pPr lvl="2"/>
            <a:r>
              <a:rPr lang="en-US" dirty="0" smtClean="0"/>
              <a:t>20C/-20C/-30C</a:t>
            </a:r>
          </a:p>
          <a:p>
            <a:pPr lvl="1"/>
            <a:r>
              <a:rPr lang="en-US" sz="2400" dirty="0"/>
              <a:t>(no position information)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3" y="3302129"/>
            <a:ext cx="4306277" cy="3400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15" y="981324"/>
            <a:ext cx="2919074" cy="218930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1823343" y="980524"/>
            <a:ext cx="648072" cy="380742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89614" y="3200859"/>
            <a:ext cx="3300875" cy="237017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5471" y="1331565"/>
            <a:ext cx="742511" cy="369332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LGAD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19" y="231816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HGTD position in ATLAS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FDFDB6D-1710-42F1-87E2-41EBFB971B85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23</a:t>
            </a:fld>
            <a:endParaRPr lang="it-IT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7727999" y="972612"/>
            <a:ext cx="5184576" cy="2231161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High Granularity Timing Detector (HGTD) will replace current </a:t>
            </a:r>
            <a:r>
              <a:rPr lang="en-US" sz="2800" dirty="0" err="1" smtClean="0"/>
              <a:t>MinBias</a:t>
            </a:r>
            <a:r>
              <a:rPr lang="en-US" sz="2800" dirty="0" smtClean="0"/>
              <a:t> detector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Requirements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Time resolution &lt; 30-50ps per track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Occupancy &lt; 10%</a:t>
            </a:r>
          </a:p>
          <a:p>
            <a:pPr>
              <a:spcBef>
                <a:spcPts val="0"/>
              </a:spcBef>
            </a:pPr>
            <a:r>
              <a:rPr lang="en-US" sz="2400" b="1" dirty="0" smtClean="0"/>
              <a:t>Radiation hardness </a:t>
            </a:r>
            <a:r>
              <a:rPr lang="en-US" sz="2400" dirty="0" smtClean="0"/>
              <a:t>up to </a:t>
            </a:r>
            <a:r>
              <a:rPr lang="en-US" sz="2400" b="1" dirty="0" smtClean="0"/>
              <a:t>5.4E15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eq</a:t>
            </a:r>
            <a:r>
              <a:rPr lang="en-US" sz="2400" dirty="0" smtClean="0"/>
              <a:t>/cm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93"/>
          <a:stretch/>
        </p:blipFill>
        <p:spPr>
          <a:xfrm>
            <a:off x="23143" y="2123653"/>
            <a:ext cx="7560840" cy="40124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2" y="3275781"/>
            <a:ext cx="5389441" cy="31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-405995"/>
            <a:ext cx="11423808" cy="1259946"/>
          </a:xfrm>
        </p:spPr>
        <p:txBody>
          <a:bodyPr/>
          <a:lstStyle/>
          <a:p>
            <a:r>
              <a:rPr lang="en-US" dirty="0" smtClean="0"/>
              <a:t>Readout electronics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AC3E0ED-CDC8-4122-B572-45F08DD4DF8A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24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11174" y="971525"/>
                <a:ext cx="6652917" cy="5616624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Goal</a:t>
                </a:r>
                <a:r>
                  <a:rPr lang="en-US" dirty="0" smtClean="0"/>
                  <a:t>: maintain the time resolution of the sensor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𝑒𝑙𝑒𝑐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𝐿𝑎𝑛𝑑𝑎𝑢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𝑗𝑖𝑡𝑡𝑒𝑟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𝐿𝑎𝑛𝑑𝑎𝑢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latin typeface="Cambria Math" panose="02040503050406030204" pitchFamily="18" charset="0"/>
                  </a:rPr>
                  <a:t>sensor only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𝑗𝑖𝑡𝑡𝑒𝑟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b="0" dirty="0" smtClean="0"/>
                  <a:t> are from the </a:t>
                </a:r>
                <a:r>
                  <a:rPr lang="en-US" dirty="0"/>
                  <a:t>analog </a:t>
                </a:r>
                <a:r>
                  <a:rPr lang="en-US" dirty="0" smtClean="0"/>
                  <a:t>electronics</a:t>
                </a:r>
              </a:p>
              <a:p>
                <a:r>
                  <a:rPr lang="en-US" dirty="0" smtClean="0"/>
                  <a:t>TOA (Time of Arrival) of the signal is corrected with TOT (Time over threshold)</a:t>
                </a:r>
              </a:p>
              <a:p>
                <a:pPr lvl="1"/>
                <a:r>
                  <a:rPr lang="en-US" b="0" dirty="0" smtClean="0"/>
                  <a:t>Emulate the effect of % CFD in the ASIC</a:t>
                </a:r>
              </a:p>
              <a:p>
                <a:pPr lvl="1"/>
                <a:r>
                  <a:rPr lang="en-US" dirty="0" smtClean="0"/>
                  <a:t>After correction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  <m:sup/>
                    </m:sSubSup>
                  </m:oMath>
                </a14:m>
                <a:r>
                  <a:rPr lang="en-US" dirty="0" smtClean="0"/>
                  <a:t>&lt; 10ps</a:t>
                </a:r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/>
                    </m:sSubSup>
                  </m:oMath>
                </a14:m>
                <a:r>
                  <a:rPr lang="en-US" dirty="0"/>
                  <a:t> is ~20ps it will increase the total time resolution by 5ps (acceptable)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11174" y="971525"/>
                <a:ext cx="6652917" cy="5616624"/>
              </a:xfrm>
              <a:blipFill rotWithShape="0">
                <a:blip r:embed="rId2"/>
                <a:stretch>
                  <a:fillRect l="-1008" t="-976" b="-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01" y="2734459"/>
            <a:ext cx="6098514" cy="4087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143" y="4571925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different amplifiers</a:t>
            </a:r>
            <a:endParaRPr lang="en-US" dirty="0"/>
          </a:p>
        </p:txBody>
      </p:sp>
      <p:pic>
        <p:nvPicPr>
          <p:cNvPr id="1028" name="Picture 4" descr="https://atlas.web.cern.ch/Atlas/GROUPS/PHYSICS/UPGRADE/CERN-LHCC-2018-023/ch04_fig_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42" y="430668"/>
            <a:ext cx="589265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77046" y="395461"/>
            <a:ext cx="135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pixel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1" y="-388986"/>
            <a:ext cx="11423808" cy="1259946"/>
          </a:xfrm>
        </p:spPr>
        <p:txBody>
          <a:bodyPr/>
          <a:lstStyle/>
          <a:p>
            <a:r>
              <a:rPr lang="en-US" dirty="0" smtClean="0"/>
              <a:t>Readout electronics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B1670D2-A1BC-4905-A2AB-B72100864936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25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67159" y="899517"/>
            <a:ext cx="7416824" cy="223224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Preamplifier: broad band amplifier</a:t>
            </a:r>
          </a:p>
          <a:p>
            <a:pPr lvl="1"/>
            <a:r>
              <a:rPr lang="en-US" dirty="0" smtClean="0"/>
              <a:t>Size of input transistor optimized to minimize noise and power consumption</a:t>
            </a:r>
          </a:p>
          <a:p>
            <a:pPr lvl="1"/>
            <a:r>
              <a:rPr lang="en-US" dirty="0" smtClean="0"/>
              <a:t>Rise time ~0.5-1 ns (as the sensor) to minimize the jitter</a:t>
            </a:r>
          </a:p>
          <a:p>
            <a:pPr lvl="1"/>
            <a:r>
              <a:rPr lang="en-US" dirty="0" smtClean="0"/>
              <a:t>Designed for 1-2 </a:t>
            </a:r>
            <a:r>
              <a:rPr lang="en-US" dirty="0" err="1" smtClean="0"/>
              <a:t>μA</a:t>
            </a:r>
            <a:r>
              <a:rPr lang="en-US" dirty="0" smtClean="0"/>
              <a:t> leakage current of the sensor</a:t>
            </a:r>
          </a:p>
        </p:txBody>
      </p:sp>
      <p:pic>
        <p:nvPicPr>
          <p:cNvPr id="3078" name="Picture 6" descr="https://atlas.web.cern.ch/Atlas/GROUPS/PHYSICS/UPGRADE/CERN-LHCC-2018-023/ch04_fig_29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74" y="251445"/>
            <a:ext cx="3027752" cy="21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5423743" y="3779837"/>
            <a:ext cx="7632848" cy="1440160"/>
          </a:xfrm>
          <a:prstGeom prst="rect">
            <a:avLst/>
          </a:prstGeom>
        </p:spPr>
        <p:txBody>
          <a:bodyPr vert="horz" lIns="100794" tIns="50397" rIns="100794" bIns="50397">
            <a:normAutofit fontScale="925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Bunch by bunch luminosity measurement capability</a:t>
            </a:r>
          </a:p>
          <a:p>
            <a:pPr lvl="1"/>
            <a:r>
              <a:rPr lang="en-US" dirty="0" smtClean="0"/>
              <a:t>Sums of hits in two time windows to evaluate the background bunch by bunch</a:t>
            </a:r>
          </a:p>
          <a:p>
            <a:pPr lvl="1"/>
            <a:r>
              <a:rPr lang="en-US" dirty="0" smtClean="0"/>
              <a:t>(Only a subsets of ASICS is used for luminosity calculation)</a:t>
            </a:r>
          </a:p>
        </p:txBody>
      </p:sp>
      <p:pic>
        <p:nvPicPr>
          <p:cNvPr id="3076" name="Picture 4" descr="https://atlas.web.cern.ch/Atlas/GROUPS/PHYSICS/UPGRADE/CERN-LHCC-2018-023/ch04_fig_3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4979" b="51550"/>
          <a:stretch/>
        </p:blipFill>
        <p:spPr bwMode="auto">
          <a:xfrm>
            <a:off x="9528199" y="1835621"/>
            <a:ext cx="3730335" cy="14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2368132" y="5487582"/>
            <a:ext cx="8816251" cy="1337128"/>
          </a:xfrm>
          <a:prstGeom prst="rect">
            <a:avLst/>
          </a:prstGeom>
        </p:spPr>
        <p:txBody>
          <a:bodyPr vert="horz" lIns="100794" tIns="50397" rIns="100794" bIns="50397">
            <a:normAutofit fontScale="92500" lnSpcReduction="1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ASIC has to withstand high radiation levels</a:t>
            </a:r>
          </a:p>
          <a:p>
            <a:pPr lvl="1"/>
            <a:r>
              <a:rPr lang="en-US" dirty="0" smtClean="0"/>
              <a:t>Inner circle will be replaced with the LGADs</a:t>
            </a:r>
          </a:p>
          <a:p>
            <a:pPr lvl="1"/>
            <a:r>
              <a:rPr lang="en-US" dirty="0" smtClean="0"/>
              <a:t>Irradiation campaign will be done also on the ALTIROC chip</a:t>
            </a:r>
            <a:endParaRPr lang="en-US" dirty="0"/>
          </a:p>
        </p:txBody>
      </p:sp>
      <p:pic>
        <p:nvPicPr>
          <p:cNvPr id="16" name="Picture 4" descr="https://atlas.web.cern.ch/Atlas/GROUPS/PHYSICS/UPGRADE/CERN-LHCC-2018-023/ch04_fig_2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5"/>
          <a:stretch/>
        </p:blipFill>
        <p:spPr bwMode="auto">
          <a:xfrm>
            <a:off x="671215" y="3283869"/>
            <a:ext cx="1800200" cy="13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tlas.web.cern.ch/Atlas/GROUPS/PHYSICS/UPGRADE/CERN-LHCC-2018-023/ch04_fig_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68" y="3745808"/>
            <a:ext cx="3518934" cy="14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936084" y="4198780"/>
            <a:ext cx="535331" cy="539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-405995"/>
            <a:ext cx="11423808" cy="1259946"/>
          </a:xfrm>
        </p:spPr>
        <p:txBody>
          <a:bodyPr/>
          <a:lstStyle/>
          <a:p>
            <a:r>
              <a:rPr lang="en-US" dirty="0" smtClean="0"/>
              <a:t>Readout electronics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FB29E92-6A3E-4544-8B52-F65C5BE75F64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971525"/>
            <a:ext cx="7128792" cy="561662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ToA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ToT</a:t>
            </a:r>
            <a:r>
              <a:rPr lang="en-US" dirty="0"/>
              <a:t> TDCs with slow and fast delay line with 20ps (</a:t>
            </a:r>
            <a:r>
              <a:rPr lang="en-US" dirty="0" err="1"/>
              <a:t>ToA</a:t>
            </a:r>
            <a:r>
              <a:rPr lang="en-US" dirty="0"/>
              <a:t>) and 40ps (TOT) time measurement bins </a:t>
            </a:r>
          </a:p>
          <a:p>
            <a:r>
              <a:rPr lang="en-US" dirty="0" smtClean="0"/>
              <a:t>Per </a:t>
            </a:r>
            <a:r>
              <a:rPr lang="en-US" dirty="0"/>
              <a:t>pixel </a:t>
            </a:r>
            <a:r>
              <a:rPr lang="en-US" dirty="0" smtClean="0"/>
              <a:t>hit </a:t>
            </a:r>
            <a:r>
              <a:rPr lang="en-US" dirty="0"/>
              <a:t>buffer </a:t>
            </a:r>
            <a:r>
              <a:rPr lang="en-US" dirty="0" smtClean="0"/>
              <a:t>memory, </a:t>
            </a:r>
            <a:r>
              <a:rPr lang="en-US" dirty="0"/>
              <a:t>passed over only </a:t>
            </a:r>
            <a:r>
              <a:rPr lang="en-US" dirty="0" smtClean="0"/>
              <a:t>if there is signal from </a:t>
            </a:r>
            <a:r>
              <a:rPr lang="en-US" dirty="0"/>
              <a:t>L0/L1 </a:t>
            </a:r>
            <a:r>
              <a:rPr lang="en-US" dirty="0" smtClean="0"/>
              <a:t>triggers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ALTIROC 0v2 tested at CERN October test beam</a:t>
            </a:r>
            <a:endParaRPr lang="en-US" dirty="0"/>
          </a:p>
          <a:p>
            <a:pPr lvl="1"/>
            <a:r>
              <a:rPr lang="en-US" dirty="0"/>
              <a:t>Applied correction to Time of Arrival as a function of the Amplitude</a:t>
            </a:r>
          </a:p>
          <a:p>
            <a:r>
              <a:rPr lang="en-US" b="1" dirty="0"/>
              <a:t>ALTIROC 0v2 (bump bonded to CNM 2x2 LGAD) shows 35ps of time resolution </a:t>
            </a:r>
            <a:r>
              <a:rPr lang="en-US" b="1" dirty="0" smtClean="0"/>
              <a:t>after </a:t>
            </a:r>
            <a:r>
              <a:rPr lang="en-US" b="1" dirty="0"/>
              <a:t>time walk </a:t>
            </a:r>
            <a:r>
              <a:rPr lang="en-US" b="1" dirty="0" smtClean="0"/>
              <a:t>correction</a:t>
            </a:r>
          </a:p>
          <a:p>
            <a:pPr marL="302393" lvl="1" indent="-302393">
              <a:spcBef>
                <a:spcPts val="639"/>
              </a:spcBef>
              <a:buClr>
                <a:schemeClr val="accent1"/>
              </a:buClr>
            </a:pPr>
            <a:r>
              <a:rPr lang="en-US" dirty="0"/>
              <a:t>ALTIROC 1: working with 5 × 5 LGAD arrays, testing will start soon with a test FPGA developed by SLAC</a:t>
            </a:r>
          </a:p>
          <a:p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83" y="1187549"/>
            <a:ext cx="5474711" cy="168752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511975" y="3017849"/>
          <a:ext cx="5724673" cy="3877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0" name="Acrobat Document" r:id="rId4" imgW="2700138" imgH="1828329" progId="AcroExch.Document.DC">
                  <p:embed/>
                </p:oleObj>
              </mc:Choice>
              <mc:Fallback>
                <p:oleObj name="Acrobat Document" r:id="rId4" imgW="2700138" imgH="18283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11975" y="3017849"/>
                        <a:ext cx="5724673" cy="3877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8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107429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Gain layer and CV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6E452BF-D61D-4804-9F8E-076B482EADD6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27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3183" y="837597"/>
            <a:ext cx="6840760" cy="40223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Capacitance over voltage (CV)</a:t>
            </a:r>
            <a:endParaRPr lang="en-US" dirty="0"/>
          </a:p>
          <a:p>
            <a:pPr lvl="1"/>
            <a:r>
              <a:rPr lang="en-US" dirty="0" smtClean="0"/>
              <a:t>Study doping concentration profile and full depletion of the sensor </a:t>
            </a:r>
          </a:p>
          <a:p>
            <a:r>
              <a:rPr lang="en-US" dirty="0" smtClean="0"/>
              <a:t>Study of the “foot” for LGADs on 1/C</a:t>
            </a:r>
            <a:r>
              <a:rPr lang="en-US" baseline="30000" dirty="0" smtClean="0"/>
              <a:t>2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1/C</a:t>
            </a:r>
            <a:r>
              <a:rPr lang="en-US" baseline="30000" dirty="0"/>
              <a:t>2 </a:t>
            </a:r>
            <a:r>
              <a:rPr lang="en-US" dirty="0" smtClean="0"/>
              <a:t>is </a:t>
            </a:r>
            <a:r>
              <a:rPr lang="en-US" dirty="0"/>
              <a:t>flat </a:t>
            </a:r>
            <a:r>
              <a:rPr lang="en-US" dirty="0" smtClean="0"/>
              <a:t>until depletion of multiplication layer because </a:t>
            </a:r>
            <a:r>
              <a:rPr lang="en-US" dirty="0"/>
              <a:t>of the high doping </a:t>
            </a:r>
            <a:r>
              <a:rPr lang="en-US" dirty="0" smtClean="0"/>
              <a:t>concentration</a:t>
            </a:r>
          </a:p>
          <a:p>
            <a:pPr lvl="1"/>
            <a:r>
              <a:rPr lang="en-US" dirty="0" smtClean="0"/>
              <a:t>Proportional to gain layer active concentration</a:t>
            </a:r>
          </a:p>
          <a:p>
            <a:r>
              <a:rPr lang="en-US" dirty="0" smtClean="0"/>
              <a:t>Bulk doping concentration proportional to the slope in 1/C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After radiation damage the “foot” changes with the gain layer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51" y="4873653"/>
            <a:ext cx="3142989" cy="155661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/>
          <a:stretch/>
        </p:blipFill>
        <p:spPr>
          <a:xfrm>
            <a:off x="7454184" y="3564618"/>
            <a:ext cx="5228035" cy="33429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16031" y="6649742"/>
            <a:ext cx="316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M. Ferrero et al. arXiv:1802.01745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76271" y="4993885"/>
            <a:ext cx="619525" cy="1194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436743" y="5009264"/>
            <a:ext cx="235472" cy="1169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92095" y="4355901"/>
            <a:ext cx="1781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“foot” changes with</a:t>
            </a:r>
          </a:p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83" y="180821"/>
            <a:ext cx="4660646" cy="3102782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7944023" y="3127019"/>
            <a:ext cx="382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Y. Zhao et al. 10.1016/j.nima.2018.08.040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889275" y="4996515"/>
            <a:ext cx="359004" cy="1191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1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F1EFC5D-0792-4747-8912-6A39F343C0BF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28</a:t>
            </a:fld>
            <a:endParaRPr lang="it-IT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15" y="467469"/>
            <a:ext cx="8929206" cy="6068088"/>
          </a:xfrm>
        </p:spPr>
      </p:pic>
    </p:spTree>
    <p:extLst>
      <p:ext uri="{BB962C8B-B14F-4D97-AF65-F5344CB8AC3E}">
        <p14:creationId xmlns:p14="http://schemas.microsoft.com/office/powerpoint/2010/main" val="12393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74978FF-9253-A541-A8D4-9CBFC6F3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8CD3D93-A839-5348-8815-E82EFC16ED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954410A-951D-FF46-868B-3BFB461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 new hope: saturation of displacement damage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55758C-D554-024B-97DC-1D1E4CB9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6410" y="1026882"/>
            <a:ext cx="3907069" cy="421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EAB053-9C04-C34F-A0A1-0AC6FEDF8552}"/>
              </a:ext>
            </a:extLst>
          </p:cNvPr>
          <p:cNvSpPr txBox="1"/>
          <p:nvPr/>
        </p:nvSpPr>
        <p:spPr>
          <a:xfrm>
            <a:off x="1456410" y="5800667"/>
            <a:ext cx="11543822" cy="489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/>
              <a:t>At high fluence the damage might saturate since clusters of damage start overlapping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499044C-D499-CA48-B8DA-0BC0A617B2C6}"/>
              </a:ext>
            </a:extLst>
          </p:cNvPr>
          <p:cNvGrpSpPr/>
          <p:nvPr/>
        </p:nvGrpSpPr>
        <p:grpSpPr>
          <a:xfrm>
            <a:off x="7510184" y="3001343"/>
            <a:ext cx="2561522" cy="283959"/>
            <a:chOff x="4729654" y="2633377"/>
            <a:chExt cx="2323766" cy="257602"/>
          </a:xfrm>
        </p:grpSpPr>
        <p:sp>
          <p:nvSpPr>
            <p:cNvPr id="9" name="Parallelogram 8">
              <a:extLst>
                <a:ext uri="{FF2B5EF4-FFF2-40B4-BE49-F238E27FC236}">
                  <a16:creationId xmlns="" xmlns:a16="http://schemas.microsoft.com/office/drawing/2014/main" id="{E06AAB3D-8807-5640-A8E8-37D35CBA6AAD}"/>
                </a:ext>
              </a:extLst>
            </p:cNvPr>
            <p:cNvSpPr/>
            <p:nvPr/>
          </p:nvSpPr>
          <p:spPr>
            <a:xfrm>
              <a:off x="4729654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="" xmlns:a16="http://schemas.microsoft.com/office/drawing/2014/main" id="{E60A00B1-AEA5-9547-92F0-0501CE629CAE}"/>
                </a:ext>
              </a:extLst>
            </p:cNvPr>
            <p:cNvSpPr/>
            <p:nvPr/>
          </p:nvSpPr>
          <p:spPr>
            <a:xfrm>
              <a:off x="5149631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="" xmlns:a16="http://schemas.microsoft.com/office/drawing/2014/main" id="{2B090387-5981-AD48-BCD1-6895D78E236D}"/>
                </a:ext>
              </a:extLst>
            </p:cNvPr>
            <p:cNvSpPr/>
            <p:nvPr/>
          </p:nvSpPr>
          <p:spPr>
            <a:xfrm>
              <a:off x="5567962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="" xmlns:a16="http://schemas.microsoft.com/office/drawing/2014/main" id="{6D85225B-E4D3-9249-9B94-4C3E6DB26C48}"/>
                </a:ext>
              </a:extLst>
            </p:cNvPr>
            <p:cNvSpPr/>
            <p:nvPr/>
          </p:nvSpPr>
          <p:spPr>
            <a:xfrm>
              <a:off x="5986293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="" xmlns:a16="http://schemas.microsoft.com/office/drawing/2014/main" id="{3D064796-9D69-F94E-823C-AC16844A65C7}"/>
                </a:ext>
              </a:extLst>
            </p:cNvPr>
            <p:cNvSpPr/>
            <p:nvPr/>
          </p:nvSpPr>
          <p:spPr>
            <a:xfrm>
              <a:off x="6404624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F9360DA-B832-114A-B54D-1D0B373FC319}"/>
              </a:ext>
            </a:extLst>
          </p:cNvPr>
          <p:cNvGrpSpPr/>
          <p:nvPr/>
        </p:nvGrpSpPr>
        <p:grpSpPr>
          <a:xfrm>
            <a:off x="7767364" y="2714696"/>
            <a:ext cx="2561522" cy="283959"/>
            <a:chOff x="4729654" y="2633377"/>
            <a:chExt cx="2323766" cy="257602"/>
          </a:xfrm>
        </p:grpSpPr>
        <p:sp>
          <p:nvSpPr>
            <p:cNvPr id="15" name="Parallelogram 14">
              <a:extLst>
                <a:ext uri="{FF2B5EF4-FFF2-40B4-BE49-F238E27FC236}">
                  <a16:creationId xmlns="" xmlns:a16="http://schemas.microsoft.com/office/drawing/2014/main" id="{481597AA-3ABF-3E41-99ED-944F1C02A130}"/>
                </a:ext>
              </a:extLst>
            </p:cNvPr>
            <p:cNvSpPr/>
            <p:nvPr/>
          </p:nvSpPr>
          <p:spPr>
            <a:xfrm>
              <a:off x="4729654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="" xmlns:a16="http://schemas.microsoft.com/office/drawing/2014/main" id="{4C7ADA21-0221-054C-9A70-01D53D2C0ABF}"/>
                </a:ext>
              </a:extLst>
            </p:cNvPr>
            <p:cNvSpPr/>
            <p:nvPr/>
          </p:nvSpPr>
          <p:spPr>
            <a:xfrm>
              <a:off x="5149631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="" xmlns:a16="http://schemas.microsoft.com/office/drawing/2014/main" id="{4CF4DFED-46FA-884E-AC1D-26BFF9D8A18E}"/>
                </a:ext>
              </a:extLst>
            </p:cNvPr>
            <p:cNvSpPr/>
            <p:nvPr/>
          </p:nvSpPr>
          <p:spPr>
            <a:xfrm>
              <a:off x="5567962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="" xmlns:a16="http://schemas.microsoft.com/office/drawing/2014/main" id="{398110BD-EBFA-524C-A870-6179CC76FCD4}"/>
                </a:ext>
              </a:extLst>
            </p:cNvPr>
            <p:cNvSpPr/>
            <p:nvPr/>
          </p:nvSpPr>
          <p:spPr>
            <a:xfrm>
              <a:off x="5986293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="" xmlns:a16="http://schemas.microsoft.com/office/drawing/2014/main" id="{3CC864EA-906A-7343-82DD-0C01AFA703E7}"/>
                </a:ext>
              </a:extLst>
            </p:cNvPr>
            <p:cNvSpPr/>
            <p:nvPr/>
          </p:nvSpPr>
          <p:spPr>
            <a:xfrm>
              <a:off x="6404624" y="2633377"/>
              <a:ext cx="648796" cy="257602"/>
            </a:xfrm>
            <a:prstGeom prst="parallelogram">
              <a:avLst>
                <a:gd name="adj" fmla="val 90324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DDBB60C-09F5-3948-B731-168F693256C3}"/>
              </a:ext>
            </a:extLst>
          </p:cNvPr>
          <p:cNvGrpSpPr/>
          <p:nvPr/>
        </p:nvGrpSpPr>
        <p:grpSpPr>
          <a:xfrm>
            <a:off x="8282569" y="1438855"/>
            <a:ext cx="1230254" cy="3050050"/>
            <a:chOff x="5462098" y="1082566"/>
            <a:chExt cx="1116064" cy="2766950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9AA44AFC-1822-8F4E-8686-F0A8D9DB2591}"/>
                </a:ext>
              </a:extLst>
            </p:cNvPr>
            <p:cNvGrpSpPr/>
            <p:nvPr/>
          </p:nvGrpSpPr>
          <p:grpSpPr>
            <a:xfrm>
              <a:off x="5462098" y="2349161"/>
              <a:ext cx="1116064" cy="1500355"/>
              <a:chOff x="8289381" y="2060028"/>
              <a:chExt cx="1116064" cy="1500355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="" xmlns:a16="http://schemas.microsoft.com/office/drawing/2014/main" id="{3D34C1F2-55E3-DD48-81AE-C3347F728ECD}"/>
                  </a:ext>
                </a:extLst>
              </p:cNvPr>
              <p:cNvCxnSpPr/>
              <p:nvPr/>
            </p:nvCxnSpPr>
            <p:spPr>
              <a:xfrm>
                <a:off x="9007366" y="2060028"/>
                <a:ext cx="0" cy="388882"/>
              </a:xfrm>
              <a:prstGeom prst="straightConnector1">
                <a:avLst/>
              </a:prstGeom>
              <a:ln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="" xmlns:a16="http://schemas.microsoft.com/office/drawing/2014/main" id="{007CDFE8-466D-B14E-A279-A06844D18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86" y="2463437"/>
                <a:ext cx="268014" cy="390121"/>
              </a:xfrm>
              <a:prstGeom prst="straightConnector1">
                <a:avLst/>
              </a:prstGeom>
              <a:ln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="" xmlns:a16="http://schemas.microsoft.com/office/drawing/2014/main" id="{B5384EAB-6C60-BE45-9811-F101D1E0F7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28690" y="2448910"/>
                <a:ext cx="178676" cy="273269"/>
              </a:xfrm>
              <a:prstGeom prst="straightConnector1">
                <a:avLst/>
              </a:prstGeom>
              <a:ln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="" xmlns:a16="http://schemas.microsoft.com/office/drawing/2014/main" id="{3E471F6E-8AFC-2B40-969A-2F09C91535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46780" y="2843049"/>
                <a:ext cx="210206" cy="2364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="" xmlns:a16="http://schemas.microsoft.com/office/drawing/2014/main" id="{AF5E41CC-6C42-114E-B150-53CC07E9BD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8689" y="2706413"/>
                <a:ext cx="139263" cy="2548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44DE098D-31D4-B84C-8FD6-AB410B1BF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85889" y="2840420"/>
                <a:ext cx="119556" cy="257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="" xmlns:a16="http://schemas.microsoft.com/office/drawing/2014/main" id="{54FBCB00-3F0E-6C49-A46E-8FBCF72BD9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6703" y="3079532"/>
                <a:ext cx="139263" cy="2548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="" xmlns:a16="http://schemas.microsoft.com/office/drawing/2014/main" id="{AFFDBE8A-8B99-1947-8222-565E1ADEAD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8482" y="2722179"/>
                <a:ext cx="210206" cy="2364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="" xmlns:a16="http://schemas.microsoft.com/office/drawing/2014/main" id="{D43B24A4-8532-3149-9F84-7177563B3F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07366" y="3323900"/>
                <a:ext cx="210206" cy="2364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="" xmlns:a16="http://schemas.microsoft.com/office/drawing/2014/main" id="{0D1AC22B-408C-E048-9B5A-F0FBD9417B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89381" y="2958662"/>
                <a:ext cx="336329" cy="748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="" xmlns:a16="http://schemas.microsoft.com/office/drawing/2014/main" id="{63B3D132-D48C-0949-BD29-A8CBB492F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012" y="2952093"/>
                <a:ext cx="139263" cy="2548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7EA6943-FBBA-D446-9DAC-C740DC4439BD}"/>
                </a:ext>
              </a:extLst>
            </p:cNvPr>
            <p:cNvCxnSpPr>
              <a:cxnSpLocks/>
            </p:cNvCxnSpPr>
            <p:nvPr/>
          </p:nvCxnSpPr>
          <p:spPr>
            <a:xfrm>
              <a:off x="6322520" y="2933986"/>
              <a:ext cx="110358" cy="1430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E15166BF-E6FF-254D-A66E-417C2EB07888}"/>
                </a:ext>
              </a:extLst>
            </p:cNvPr>
            <p:cNvCxnSpPr/>
            <p:nvPr/>
          </p:nvCxnSpPr>
          <p:spPr>
            <a:xfrm>
              <a:off x="6179097" y="1082566"/>
              <a:ext cx="0" cy="12822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91C0085-BEE1-8D4A-A4C0-A05093AB658B}"/>
              </a:ext>
            </a:extLst>
          </p:cNvPr>
          <p:cNvGrpSpPr/>
          <p:nvPr/>
        </p:nvGrpSpPr>
        <p:grpSpPr>
          <a:xfrm flipH="1">
            <a:off x="7914723" y="1461780"/>
            <a:ext cx="1230254" cy="3050050"/>
            <a:chOff x="5462098" y="1082566"/>
            <a:chExt cx="1116064" cy="276695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99E355F5-F87C-8849-8DC4-9C1C93D5D7A8}"/>
                </a:ext>
              </a:extLst>
            </p:cNvPr>
            <p:cNvGrpSpPr/>
            <p:nvPr/>
          </p:nvGrpSpPr>
          <p:grpSpPr>
            <a:xfrm>
              <a:off x="5462098" y="2349161"/>
              <a:ext cx="1116064" cy="1500355"/>
              <a:chOff x="8289381" y="2060028"/>
              <a:chExt cx="1116064" cy="1500355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="" xmlns:a16="http://schemas.microsoft.com/office/drawing/2014/main" id="{970CC42B-5770-334A-A267-1CA620597F76}"/>
                  </a:ext>
                </a:extLst>
              </p:cNvPr>
              <p:cNvCxnSpPr/>
              <p:nvPr/>
            </p:nvCxnSpPr>
            <p:spPr>
              <a:xfrm>
                <a:off x="9007366" y="2060028"/>
                <a:ext cx="0" cy="38888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="" xmlns:a16="http://schemas.microsoft.com/office/drawing/2014/main" id="{D640EC7D-1484-454B-9630-476004B972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86" y="2463437"/>
                <a:ext cx="268014" cy="39012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="" xmlns:a16="http://schemas.microsoft.com/office/drawing/2014/main" id="{42DF2206-E5C1-6A41-9844-D9E931137C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28690" y="2448910"/>
                <a:ext cx="178676" cy="27326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="" xmlns:a16="http://schemas.microsoft.com/office/drawing/2014/main" id="{A934A74A-37E6-D34B-9093-4F0AFB5913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46780" y="2843049"/>
                <a:ext cx="210206" cy="236483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="" xmlns:a16="http://schemas.microsoft.com/office/drawing/2014/main" id="{7A99CDAD-05C6-C740-91D1-7425A48C32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8689" y="2706413"/>
                <a:ext cx="139263" cy="254877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="" xmlns:a16="http://schemas.microsoft.com/office/drawing/2014/main" id="{D07D00AA-8056-3741-9E6C-ACCC19920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85889" y="2840420"/>
                <a:ext cx="119556" cy="25750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="" xmlns:a16="http://schemas.microsoft.com/office/drawing/2014/main" id="{D4A9123C-A41E-C04A-9202-DD2955B0BB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6703" y="3079532"/>
                <a:ext cx="139263" cy="254877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="" xmlns:a16="http://schemas.microsoft.com/office/drawing/2014/main" id="{6102A5BF-1A90-A746-98E2-108F815695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8482" y="2722179"/>
                <a:ext cx="210206" cy="236483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="" xmlns:a16="http://schemas.microsoft.com/office/drawing/2014/main" id="{F9FC637C-AD52-D640-A030-E8386031EE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07366" y="3323900"/>
                <a:ext cx="210206" cy="236483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="" xmlns:a16="http://schemas.microsoft.com/office/drawing/2014/main" id="{3426DF1D-7CD5-4349-80F8-CB215F2D5F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89381" y="2958662"/>
                <a:ext cx="336329" cy="7488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="" xmlns:a16="http://schemas.microsoft.com/office/drawing/2014/main" id="{2CEDBECA-371F-2F44-8A41-8F1253178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012" y="2952093"/>
                <a:ext cx="139263" cy="254877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99086C0-EF3C-DA4D-AC3E-62792D051DE7}"/>
                </a:ext>
              </a:extLst>
            </p:cNvPr>
            <p:cNvCxnSpPr>
              <a:cxnSpLocks/>
            </p:cNvCxnSpPr>
            <p:nvPr/>
          </p:nvCxnSpPr>
          <p:spPr>
            <a:xfrm>
              <a:off x="6322520" y="2933986"/>
              <a:ext cx="110358" cy="14306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EE176CEA-5A5C-8749-B39E-619C77F7CB7B}"/>
                </a:ext>
              </a:extLst>
            </p:cNvPr>
            <p:cNvCxnSpPr/>
            <p:nvPr/>
          </p:nvCxnSpPr>
          <p:spPr>
            <a:xfrm>
              <a:off x="6179097" y="1082566"/>
              <a:ext cx="0" cy="128226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A77FC9D-9FBE-FD42-834B-1B9F42255F2F}"/>
              </a:ext>
            </a:extLst>
          </p:cNvPr>
          <p:cNvSpPr txBox="1"/>
          <p:nvPr/>
        </p:nvSpPr>
        <p:spPr>
          <a:xfrm>
            <a:off x="9867753" y="1821693"/>
            <a:ext cx="2425664" cy="48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>
                <a:solidFill>
                  <a:srgbClr val="800000"/>
                </a:solidFill>
              </a:rPr>
              <a:t>Overlapping clusters</a:t>
            </a:r>
          </a:p>
        </p:txBody>
      </p:sp>
    </p:spTree>
    <p:extLst>
      <p:ext uri="{BB962C8B-B14F-4D97-AF65-F5344CB8AC3E}">
        <p14:creationId xmlns:p14="http://schemas.microsoft.com/office/powerpoint/2010/main" val="27044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-331283"/>
            <a:ext cx="8568531" cy="12599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HGTD, ATLAS and LHC high luminosity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620FAA-4CBA-403C-AF15-CF8D97C34F31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39167" y="1043533"/>
                <a:ext cx="8280920" cy="5802173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sz="3197" b="1" dirty="0" smtClean="0"/>
                  <a:t>LHC: </a:t>
                </a:r>
                <a:r>
                  <a:rPr lang="it-IT" sz="3197" dirty="0" smtClean="0"/>
                  <a:t>14 TeV proton-proton collider at CERN </a:t>
                </a:r>
                <a:r>
                  <a:rPr lang="it-IT" sz="3197" dirty="0"/>
                  <a:t>(</a:t>
                </a:r>
                <a:r>
                  <a:rPr lang="it-IT" sz="3197" dirty="0" smtClean="0"/>
                  <a:t>Geneva)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3197" b="1" dirty="0" smtClean="0"/>
                  <a:t>ATLAS</a:t>
                </a:r>
                <a:r>
                  <a:rPr lang="it-IT" sz="3197" b="1" dirty="0"/>
                  <a:t>:</a:t>
                </a:r>
                <a:r>
                  <a:rPr lang="it-IT" sz="3197" dirty="0"/>
                  <a:t> one of the four main experiments at the </a:t>
                </a:r>
                <a:r>
                  <a:rPr lang="it-IT" sz="3197" dirty="0" smtClean="0"/>
                  <a:t>LHC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it-IT" sz="2897" dirty="0" smtClean="0"/>
                  <a:t>General purpose detector for discovery of new physics and precise measurements</a:t>
                </a:r>
                <a:endParaRPr lang="it-IT" sz="2897" dirty="0"/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LHC will be upgraded in 2026 to High Luminosity LHC (HL-LHC)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 smtClean="0"/>
                  <a:t>Instantaneous luminosity higher than present conditions </a:t>
                </a:r>
              </a:p>
              <a:p>
                <a:pPr>
                  <a:spcBef>
                    <a:spcPts val="0"/>
                  </a:spcBef>
                </a:pPr>
                <a:endParaRPr lang="en-US" dirty="0" smtClean="0"/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ATLAS detector will be upgraded for HL-LHC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b="1" dirty="0" smtClean="0"/>
                  <a:t>HGTD: High Granularity Timing Detector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 smtClean="0"/>
                  <a:t>2 disk of LGAD detectors in the forward region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 smtClean="0"/>
                  <a:t>Provide timing measurements of tracks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1" dirty="0" smtClean="0"/>
                  <a:t>40 to </a:t>
                </a:r>
                <a:r>
                  <a:rPr lang="en-US" b="1" dirty="0" smtClean="0">
                    <a:sym typeface="Wingdings" panose="05000000000000000000" pitchFamily="2" charset="2"/>
                  </a:rPr>
                  <a:t>65 </a:t>
                </a:r>
                <a:r>
                  <a:rPr lang="en-US" b="1" dirty="0" err="1" smtClean="0">
                    <a:sym typeface="Wingdings" panose="05000000000000000000" pitchFamily="2" charset="2"/>
                  </a:rPr>
                  <a:t>ps</a:t>
                </a:r>
                <a:r>
                  <a:rPr lang="en-US" b="1" dirty="0" smtClean="0">
                    <a:sym typeface="Wingdings" panose="05000000000000000000" pitchFamily="2" charset="2"/>
                  </a:rPr>
                  <a:t> of time resolution on hits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1" dirty="0" smtClean="0">
                    <a:sym typeface="Wingdings" panose="05000000000000000000" pitchFamily="2" charset="2"/>
                  </a:rPr>
                  <a:t>Radiation hardness up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 smtClean="0"/>
                  <a:t>Neq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>
                    <a:hlinkClick r:id="rId2"/>
                  </a:rPr>
                  <a:t>http://</a:t>
                </a:r>
                <a:r>
                  <a:rPr lang="en-US" dirty="0" smtClean="0">
                    <a:hlinkClick r:id="rId2"/>
                  </a:rPr>
                  <a:t>cds.cern.ch/record/2623663</a:t>
                </a:r>
                <a:endParaRPr lang="en-US" dirty="0" smtClean="0"/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CMS will also be upgraded with an end-cap timing layer (ETL)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 smtClean="0">
                    <a:hlinkClick r:id="rId3"/>
                  </a:rPr>
                  <a:t>http://cds.cern.ch/record/2667167</a:t>
                </a:r>
                <a:endParaRPr lang="en-US" dirty="0" smtClean="0"/>
              </a:p>
              <a:p>
                <a:pPr lvl="1">
                  <a:spcBef>
                    <a:spcPts val="0"/>
                  </a:spcBef>
                </a:pP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b="1" dirty="0" smtClean="0"/>
                  <a:t>HGTD and ETL are the first application of LGADs in HEP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39167" y="1043533"/>
                <a:ext cx="8280920" cy="5802173"/>
              </a:xfrm>
              <a:blipFill rotWithShape="0">
                <a:blip r:embed="rId4"/>
                <a:stretch>
                  <a:fillRect l="-662" t="-1996" r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7529" y="827509"/>
            <a:ext cx="3066543" cy="255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71" y="3593283"/>
            <a:ext cx="4825443" cy="256871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464303" y="1835621"/>
            <a:ext cx="288032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495" y="579606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HGTD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smtClean="0"/>
              <a:t>Dr. Simone M. Mazza - University of California Santa Cruz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calculations of superposition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="" xmlns:a16="http://schemas.microsoft.com/office/drawing/2014/main" id="{748B621E-7385-2C46-9E86-A193BC274925}"/>
              </a:ext>
            </a:extLst>
          </p:cNvPr>
          <p:cNvGrpSpPr/>
          <p:nvPr/>
        </p:nvGrpSpPr>
        <p:grpSpPr>
          <a:xfrm>
            <a:off x="1593232" y="1653433"/>
            <a:ext cx="10367277" cy="3497958"/>
            <a:chOff x="1111708" y="2047182"/>
            <a:chExt cx="9405006" cy="3173284"/>
          </a:xfrm>
        </p:grpSpPr>
        <p:grpSp>
          <p:nvGrpSpPr>
            <p:cNvPr id="166" name="Group 165">
              <a:extLst>
                <a:ext uri="{FF2B5EF4-FFF2-40B4-BE49-F238E27FC236}">
                  <a16:creationId xmlns="" xmlns:a16="http://schemas.microsoft.com/office/drawing/2014/main" id="{A5ED382C-1191-0041-98F3-261989BDCA76}"/>
                </a:ext>
              </a:extLst>
            </p:cNvPr>
            <p:cNvGrpSpPr/>
            <p:nvPr/>
          </p:nvGrpSpPr>
          <p:grpSpPr>
            <a:xfrm>
              <a:off x="1111708" y="2276425"/>
              <a:ext cx="9405006" cy="2944041"/>
              <a:chOff x="1111708" y="2276425"/>
              <a:chExt cx="9405006" cy="2944041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="" xmlns:a16="http://schemas.microsoft.com/office/drawing/2014/main" id="{F35F4000-9539-A746-9C5E-FEA20D325F6B}"/>
                  </a:ext>
                </a:extLst>
              </p:cNvPr>
              <p:cNvGrpSpPr/>
              <p:nvPr/>
            </p:nvGrpSpPr>
            <p:grpSpPr>
              <a:xfrm>
                <a:off x="1111708" y="2276425"/>
                <a:ext cx="3248062" cy="2641637"/>
                <a:chOff x="2441744" y="2319249"/>
                <a:chExt cx="3248062" cy="2641637"/>
              </a:xfrm>
            </p:grpSpPr>
            <p:sp>
              <p:nvSpPr>
                <p:cNvPr id="5" name="Parallelogram 4">
                  <a:extLst>
                    <a:ext uri="{FF2B5EF4-FFF2-40B4-BE49-F238E27FC236}">
                      <a16:creationId xmlns="" xmlns:a16="http://schemas.microsoft.com/office/drawing/2014/main" id="{FDF0C973-B278-E148-BC34-42774DF5A3A2}"/>
                    </a:ext>
                  </a:extLst>
                </p:cNvPr>
                <p:cNvSpPr/>
                <p:nvPr/>
              </p:nvSpPr>
              <p:spPr>
                <a:xfrm>
                  <a:off x="3037490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Parallelogram 5">
                  <a:extLst>
                    <a:ext uri="{FF2B5EF4-FFF2-40B4-BE49-F238E27FC236}">
                      <a16:creationId xmlns="" xmlns:a16="http://schemas.microsoft.com/office/drawing/2014/main" id="{D9E33801-E6D0-594F-868D-70EF0194FB16}"/>
                    </a:ext>
                  </a:extLst>
                </p:cNvPr>
                <p:cNvSpPr/>
                <p:nvPr/>
              </p:nvSpPr>
              <p:spPr>
                <a:xfrm>
                  <a:off x="3292201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Parallelogram 6">
                  <a:extLst>
                    <a:ext uri="{FF2B5EF4-FFF2-40B4-BE49-F238E27FC236}">
                      <a16:creationId xmlns="" xmlns:a16="http://schemas.microsoft.com/office/drawing/2014/main" id="{1C87FBE8-5DB1-8447-86E5-C265E1790FA0}"/>
                    </a:ext>
                  </a:extLst>
                </p:cNvPr>
                <p:cNvSpPr/>
                <p:nvPr/>
              </p:nvSpPr>
              <p:spPr>
                <a:xfrm>
                  <a:off x="3186692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Parallelogram 7">
                  <a:extLst>
                    <a:ext uri="{FF2B5EF4-FFF2-40B4-BE49-F238E27FC236}">
                      <a16:creationId xmlns="" xmlns:a16="http://schemas.microsoft.com/office/drawing/2014/main" id="{1C56C063-BF85-C84D-A90A-4B22308E5B87}"/>
                    </a:ext>
                  </a:extLst>
                </p:cNvPr>
                <p:cNvSpPr/>
                <p:nvPr/>
              </p:nvSpPr>
              <p:spPr>
                <a:xfrm>
                  <a:off x="3441403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Parallelogram 8">
                  <a:extLst>
                    <a:ext uri="{FF2B5EF4-FFF2-40B4-BE49-F238E27FC236}">
                      <a16:creationId xmlns="" xmlns:a16="http://schemas.microsoft.com/office/drawing/2014/main" id="{48B18EF5-2BCC-4F4E-BEA2-F1D7F136122E}"/>
                    </a:ext>
                  </a:extLst>
                </p:cNvPr>
                <p:cNvSpPr/>
                <p:nvPr/>
              </p:nvSpPr>
              <p:spPr>
                <a:xfrm>
                  <a:off x="3552902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Parallelogram 9">
                  <a:extLst>
                    <a:ext uri="{FF2B5EF4-FFF2-40B4-BE49-F238E27FC236}">
                      <a16:creationId xmlns="" xmlns:a16="http://schemas.microsoft.com/office/drawing/2014/main" id="{F50943B2-DFC9-EA4B-8352-4C59B9A9D025}"/>
                    </a:ext>
                  </a:extLst>
                </p:cNvPr>
                <p:cNvSpPr/>
                <p:nvPr/>
              </p:nvSpPr>
              <p:spPr>
                <a:xfrm>
                  <a:off x="3807613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Parallelogram 10">
                  <a:extLst>
                    <a:ext uri="{FF2B5EF4-FFF2-40B4-BE49-F238E27FC236}">
                      <a16:creationId xmlns="" xmlns:a16="http://schemas.microsoft.com/office/drawing/2014/main" id="{B86EE648-A382-CF49-9A37-A57762CED6DC}"/>
                    </a:ext>
                  </a:extLst>
                </p:cNvPr>
                <p:cNvSpPr/>
                <p:nvPr/>
              </p:nvSpPr>
              <p:spPr>
                <a:xfrm>
                  <a:off x="3702104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="" xmlns:a16="http://schemas.microsoft.com/office/drawing/2014/main" id="{2167A5D7-0927-0242-8115-61B8C42DB8CE}"/>
                    </a:ext>
                  </a:extLst>
                </p:cNvPr>
                <p:cNvSpPr/>
                <p:nvPr/>
              </p:nvSpPr>
              <p:spPr>
                <a:xfrm>
                  <a:off x="3956815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Parallelogram 22">
                  <a:extLst>
                    <a:ext uri="{FF2B5EF4-FFF2-40B4-BE49-F238E27FC236}">
                      <a16:creationId xmlns="" xmlns:a16="http://schemas.microsoft.com/office/drawing/2014/main" id="{647BA229-EAE6-8D47-A378-4756197555D5}"/>
                    </a:ext>
                  </a:extLst>
                </p:cNvPr>
                <p:cNvSpPr/>
                <p:nvPr/>
              </p:nvSpPr>
              <p:spPr>
                <a:xfrm>
                  <a:off x="3332293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Parallelogram 23">
                  <a:extLst>
                    <a:ext uri="{FF2B5EF4-FFF2-40B4-BE49-F238E27FC236}">
                      <a16:creationId xmlns="" xmlns:a16="http://schemas.microsoft.com/office/drawing/2014/main" id="{0AEF9A7E-B9F6-FF47-9333-069908FEA368}"/>
                    </a:ext>
                  </a:extLst>
                </p:cNvPr>
                <p:cNvSpPr/>
                <p:nvPr/>
              </p:nvSpPr>
              <p:spPr>
                <a:xfrm>
                  <a:off x="3587004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Parallelogram 24">
                  <a:extLst>
                    <a:ext uri="{FF2B5EF4-FFF2-40B4-BE49-F238E27FC236}">
                      <a16:creationId xmlns="" xmlns:a16="http://schemas.microsoft.com/office/drawing/2014/main" id="{51C0F877-1A53-7E45-8601-7F846D970620}"/>
                    </a:ext>
                  </a:extLst>
                </p:cNvPr>
                <p:cNvSpPr/>
                <p:nvPr/>
              </p:nvSpPr>
              <p:spPr>
                <a:xfrm>
                  <a:off x="3481495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="" xmlns:a16="http://schemas.microsoft.com/office/drawing/2014/main" id="{A8A58E43-3893-D244-8062-9276AD913A1C}"/>
                    </a:ext>
                  </a:extLst>
                </p:cNvPr>
                <p:cNvSpPr/>
                <p:nvPr/>
              </p:nvSpPr>
              <p:spPr>
                <a:xfrm>
                  <a:off x="3736206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="" xmlns:a16="http://schemas.microsoft.com/office/drawing/2014/main" id="{1CA6EA87-FA78-154E-BB6D-26DCBFFFDF1A}"/>
                    </a:ext>
                  </a:extLst>
                </p:cNvPr>
                <p:cNvSpPr/>
                <p:nvPr/>
              </p:nvSpPr>
              <p:spPr>
                <a:xfrm>
                  <a:off x="3847705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Parallelogram 27">
                  <a:extLst>
                    <a:ext uri="{FF2B5EF4-FFF2-40B4-BE49-F238E27FC236}">
                      <a16:creationId xmlns="" xmlns:a16="http://schemas.microsoft.com/office/drawing/2014/main" id="{0D21B39D-26BA-E54B-8D12-828E36579A44}"/>
                    </a:ext>
                  </a:extLst>
                </p:cNvPr>
                <p:cNvSpPr/>
                <p:nvPr/>
              </p:nvSpPr>
              <p:spPr>
                <a:xfrm>
                  <a:off x="4102416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="" xmlns:a16="http://schemas.microsoft.com/office/drawing/2014/main" id="{86AF9599-AC0B-7943-98A0-877382E3A766}"/>
                    </a:ext>
                  </a:extLst>
                </p:cNvPr>
                <p:cNvSpPr/>
                <p:nvPr/>
              </p:nvSpPr>
              <p:spPr>
                <a:xfrm>
                  <a:off x="3996907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="" xmlns:a16="http://schemas.microsoft.com/office/drawing/2014/main" id="{37F869EE-7220-C040-BF4A-37A06BE2A7E7}"/>
                    </a:ext>
                  </a:extLst>
                </p:cNvPr>
                <p:cNvSpPr/>
                <p:nvPr/>
              </p:nvSpPr>
              <p:spPr>
                <a:xfrm>
                  <a:off x="4251618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arallelogram 46">
                  <a:extLst>
                    <a:ext uri="{FF2B5EF4-FFF2-40B4-BE49-F238E27FC236}">
                      <a16:creationId xmlns="" xmlns:a16="http://schemas.microsoft.com/office/drawing/2014/main" id="{B4672491-D8AD-564F-B090-2E1BD53433D5}"/>
                    </a:ext>
                  </a:extLst>
                </p:cNvPr>
                <p:cNvSpPr/>
                <p:nvPr/>
              </p:nvSpPr>
              <p:spPr>
                <a:xfrm>
                  <a:off x="2441744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="" xmlns:a16="http://schemas.microsoft.com/office/drawing/2014/main" id="{E9772467-2F51-C142-8C90-A9284C3DC5FD}"/>
                    </a:ext>
                  </a:extLst>
                </p:cNvPr>
                <p:cNvSpPr/>
                <p:nvPr/>
              </p:nvSpPr>
              <p:spPr>
                <a:xfrm>
                  <a:off x="2696455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Parallelogram 48">
                  <a:extLst>
                    <a:ext uri="{FF2B5EF4-FFF2-40B4-BE49-F238E27FC236}">
                      <a16:creationId xmlns="" xmlns:a16="http://schemas.microsoft.com/office/drawing/2014/main" id="{35600326-1AFF-1544-8AAD-7FF5F498B896}"/>
                    </a:ext>
                  </a:extLst>
                </p:cNvPr>
                <p:cNvSpPr/>
                <p:nvPr/>
              </p:nvSpPr>
              <p:spPr>
                <a:xfrm>
                  <a:off x="2590946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Parallelogram 49">
                  <a:extLst>
                    <a:ext uri="{FF2B5EF4-FFF2-40B4-BE49-F238E27FC236}">
                      <a16:creationId xmlns="" xmlns:a16="http://schemas.microsoft.com/office/drawing/2014/main" id="{C391AD7B-73BD-DC41-B918-8F0575E19C2D}"/>
                    </a:ext>
                  </a:extLst>
                </p:cNvPr>
                <p:cNvSpPr/>
                <p:nvPr/>
              </p:nvSpPr>
              <p:spPr>
                <a:xfrm>
                  <a:off x="2845657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Parallelogram 50">
                  <a:extLst>
                    <a:ext uri="{FF2B5EF4-FFF2-40B4-BE49-F238E27FC236}">
                      <a16:creationId xmlns="" xmlns:a16="http://schemas.microsoft.com/office/drawing/2014/main" id="{003A94CA-E330-934F-96F0-18C5E6646F34}"/>
                    </a:ext>
                  </a:extLst>
                </p:cNvPr>
                <p:cNvSpPr/>
                <p:nvPr/>
              </p:nvSpPr>
              <p:spPr>
                <a:xfrm>
                  <a:off x="2957156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Parallelogram 51">
                  <a:extLst>
                    <a:ext uri="{FF2B5EF4-FFF2-40B4-BE49-F238E27FC236}">
                      <a16:creationId xmlns="" xmlns:a16="http://schemas.microsoft.com/office/drawing/2014/main" id="{B0B7E563-CAC2-DB42-9EE5-B8118440771A}"/>
                    </a:ext>
                  </a:extLst>
                </p:cNvPr>
                <p:cNvSpPr/>
                <p:nvPr/>
              </p:nvSpPr>
              <p:spPr>
                <a:xfrm>
                  <a:off x="3211867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="" xmlns:a16="http://schemas.microsoft.com/office/drawing/2014/main" id="{9B5B68FB-D51A-3544-8984-2339736617B9}"/>
                    </a:ext>
                  </a:extLst>
                </p:cNvPr>
                <p:cNvSpPr/>
                <p:nvPr/>
              </p:nvSpPr>
              <p:spPr>
                <a:xfrm>
                  <a:off x="3106358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Parallelogram 53">
                  <a:extLst>
                    <a:ext uri="{FF2B5EF4-FFF2-40B4-BE49-F238E27FC236}">
                      <a16:creationId xmlns="" xmlns:a16="http://schemas.microsoft.com/office/drawing/2014/main" id="{C8809795-D534-E443-86FE-6AEF2F249CF7}"/>
                    </a:ext>
                  </a:extLst>
                </p:cNvPr>
                <p:cNvSpPr/>
                <p:nvPr/>
              </p:nvSpPr>
              <p:spPr>
                <a:xfrm>
                  <a:off x="3361069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="" xmlns:a16="http://schemas.microsoft.com/office/drawing/2014/main" id="{BD45D0F1-5B1B-E94B-AA60-722043DA61B0}"/>
                    </a:ext>
                  </a:extLst>
                </p:cNvPr>
                <p:cNvSpPr/>
                <p:nvPr/>
              </p:nvSpPr>
              <p:spPr>
                <a:xfrm>
                  <a:off x="2736547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Parallelogram 55">
                  <a:extLst>
                    <a:ext uri="{FF2B5EF4-FFF2-40B4-BE49-F238E27FC236}">
                      <a16:creationId xmlns="" xmlns:a16="http://schemas.microsoft.com/office/drawing/2014/main" id="{0E946C5D-24FF-834C-B447-3AC4B8768C17}"/>
                    </a:ext>
                  </a:extLst>
                </p:cNvPr>
                <p:cNvSpPr/>
                <p:nvPr/>
              </p:nvSpPr>
              <p:spPr>
                <a:xfrm>
                  <a:off x="2991258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Parallelogram 56">
                  <a:extLst>
                    <a:ext uri="{FF2B5EF4-FFF2-40B4-BE49-F238E27FC236}">
                      <a16:creationId xmlns="" xmlns:a16="http://schemas.microsoft.com/office/drawing/2014/main" id="{9F194F74-5825-414A-8954-8DC3A9646232}"/>
                    </a:ext>
                  </a:extLst>
                </p:cNvPr>
                <p:cNvSpPr/>
                <p:nvPr/>
              </p:nvSpPr>
              <p:spPr>
                <a:xfrm>
                  <a:off x="2885749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Parallelogram 57">
                  <a:extLst>
                    <a:ext uri="{FF2B5EF4-FFF2-40B4-BE49-F238E27FC236}">
                      <a16:creationId xmlns="" xmlns:a16="http://schemas.microsoft.com/office/drawing/2014/main" id="{D3E509A5-89F5-CB49-8098-AF6B7D9ED5F5}"/>
                    </a:ext>
                  </a:extLst>
                </p:cNvPr>
                <p:cNvSpPr/>
                <p:nvPr/>
              </p:nvSpPr>
              <p:spPr>
                <a:xfrm>
                  <a:off x="3140460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Parallelogram 58">
                  <a:extLst>
                    <a:ext uri="{FF2B5EF4-FFF2-40B4-BE49-F238E27FC236}">
                      <a16:creationId xmlns="" xmlns:a16="http://schemas.microsoft.com/office/drawing/2014/main" id="{26A5DE17-AC1A-CE43-B55B-E9EDD3415FCE}"/>
                    </a:ext>
                  </a:extLst>
                </p:cNvPr>
                <p:cNvSpPr/>
                <p:nvPr/>
              </p:nvSpPr>
              <p:spPr>
                <a:xfrm>
                  <a:off x="3251959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Parallelogram 59">
                  <a:extLst>
                    <a:ext uri="{FF2B5EF4-FFF2-40B4-BE49-F238E27FC236}">
                      <a16:creationId xmlns="" xmlns:a16="http://schemas.microsoft.com/office/drawing/2014/main" id="{BE60E795-C1A0-5A44-A025-DC7042249955}"/>
                    </a:ext>
                  </a:extLst>
                </p:cNvPr>
                <p:cNvSpPr/>
                <p:nvPr/>
              </p:nvSpPr>
              <p:spPr>
                <a:xfrm>
                  <a:off x="3506670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Parallelogram 60">
                  <a:extLst>
                    <a:ext uri="{FF2B5EF4-FFF2-40B4-BE49-F238E27FC236}">
                      <a16:creationId xmlns="" xmlns:a16="http://schemas.microsoft.com/office/drawing/2014/main" id="{E01BC213-F1DF-DC4F-B513-5A467B5F75E9}"/>
                    </a:ext>
                  </a:extLst>
                </p:cNvPr>
                <p:cNvSpPr/>
                <p:nvPr/>
              </p:nvSpPr>
              <p:spPr>
                <a:xfrm>
                  <a:off x="3401161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Parallelogram 61">
                  <a:extLst>
                    <a:ext uri="{FF2B5EF4-FFF2-40B4-BE49-F238E27FC236}">
                      <a16:creationId xmlns="" xmlns:a16="http://schemas.microsoft.com/office/drawing/2014/main" id="{2D7AA7A2-6161-E84A-99D1-5DD8D0C78BB6}"/>
                    </a:ext>
                  </a:extLst>
                </p:cNvPr>
                <p:cNvSpPr/>
                <p:nvPr/>
              </p:nvSpPr>
              <p:spPr>
                <a:xfrm>
                  <a:off x="3655872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Parallelogram 63">
                  <a:extLst>
                    <a:ext uri="{FF2B5EF4-FFF2-40B4-BE49-F238E27FC236}">
                      <a16:creationId xmlns="" xmlns:a16="http://schemas.microsoft.com/office/drawing/2014/main" id="{F3294B09-052F-4F4F-BAF8-0059A39AA7DC}"/>
                    </a:ext>
                  </a:extLst>
                </p:cNvPr>
                <p:cNvSpPr/>
                <p:nvPr/>
              </p:nvSpPr>
              <p:spPr>
                <a:xfrm>
                  <a:off x="4065775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Parallelogram 64">
                  <a:extLst>
                    <a:ext uri="{FF2B5EF4-FFF2-40B4-BE49-F238E27FC236}">
                      <a16:creationId xmlns="" xmlns:a16="http://schemas.microsoft.com/office/drawing/2014/main" id="{4C9ABE00-730D-4F4C-85AB-16C18CCAB90D}"/>
                    </a:ext>
                  </a:extLst>
                </p:cNvPr>
                <p:cNvSpPr/>
                <p:nvPr/>
              </p:nvSpPr>
              <p:spPr>
                <a:xfrm>
                  <a:off x="4320486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Parallelogram 65">
                  <a:extLst>
                    <a:ext uri="{FF2B5EF4-FFF2-40B4-BE49-F238E27FC236}">
                      <a16:creationId xmlns="" xmlns:a16="http://schemas.microsoft.com/office/drawing/2014/main" id="{A6707D26-E483-774B-B84C-496C95C3139C}"/>
                    </a:ext>
                  </a:extLst>
                </p:cNvPr>
                <p:cNvSpPr/>
                <p:nvPr/>
              </p:nvSpPr>
              <p:spPr>
                <a:xfrm>
                  <a:off x="4214977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Parallelogram 66">
                  <a:extLst>
                    <a:ext uri="{FF2B5EF4-FFF2-40B4-BE49-F238E27FC236}">
                      <a16:creationId xmlns="" xmlns:a16="http://schemas.microsoft.com/office/drawing/2014/main" id="{C0E78960-B00D-AC4F-A52C-9438BADFE8A3}"/>
                    </a:ext>
                  </a:extLst>
                </p:cNvPr>
                <p:cNvSpPr/>
                <p:nvPr/>
              </p:nvSpPr>
              <p:spPr>
                <a:xfrm>
                  <a:off x="4469688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Parallelogram 67">
                  <a:extLst>
                    <a:ext uri="{FF2B5EF4-FFF2-40B4-BE49-F238E27FC236}">
                      <a16:creationId xmlns="" xmlns:a16="http://schemas.microsoft.com/office/drawing/2014/main" id="{A1E01960-104D-494B-A7A1-5AC4A52FDA91}"/>
                    </a:ext>
                  </a:extLst>
                </p:cNvPr>
                <p:cNvSpPr/>
                <p:nvPr/>
              </p:nvSpPr>
              <p:spPr>
                <a:xfrm>
                  <a:off x="4581187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Parallelogram 68">
                  <a:extLst>
                    <a:ext uri="{FF2B5EF4-FFF2-40B4-BE49-F238E27FC236}">
                      <a16:creationId xmlns="" xmlns:a16="http://schemas.microsoft.com/office/drawing/2014/main" id="{B6EA5A7B-2365-5B48-B995-2E1BB33C2306}"/>
                    </a:ext>
                  </a:extLst>
                </p:cNvPr>
                <p:cNvSpPr/>
                <p:nvPr/>
              </p:nvSpPr>
              <p:spPr>
                <a:xfrm>
                  <a:off x="4835898" y="4014951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Parallelogram 69">
                  <a:extLst>
                    <a:ext uri="{FF2B5EF4-FFF2-40B4-BE49-F238E27FC236}">
                      <a16:creationId xmlns="" xmlns:a16="http://schemas.microsoft.com/office/drawing/2014/main" id="{E2E30F88-877C-D547-8979-B8CA0A20D0B6}"/>
                    </a:ext>
                  </a:extLst>
                </p:cNvPr>
                <p:cNvSpPr/>
                <p:nvPr/>
              </p:nvSpPr>
              <p:spPr>
                <a:xfrm>
                  <a:off x="4730389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Parallelogram 70">
                  <a:extLst>
                    <a:ext uri="{FF2B5EF4-FFF2-40B4-BE49-F238E27FC236}">
                      <a16:creationId xmlns="" xmlns:a16="http://schemas.microsoft.com/office/drawing/2014/main" id="{7843DE5D-678A-F34C-9F03-3AC964488CA8}"/>
                    </a:ext>
                  </a:extLst>
                </p:cNvPr>
                <p:cNvSpPr/>
                <p:nvPr/>
              </p:nvSpPr>
              <p:spPr>
                <a:xfrm>
                  <a:off x="4985100" y="3825764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Parallelogram 71">
                  <a:extLst>
                    <a:ext uri="{FF2B5EF4-FFF2-40B4-BE49-F238E27FC236}">
                      <a16:creationId xmlns="" xmlns:a16="http://schemas.microsoft.com/office/drawing/2014/main" id="{7B199682-BF3D-B945-92C6-EFED13E8F1B7}"/>
                    </a:ext>
                  </a:extLst>
                </p:cNvPr>
                <p:cNvSpPr/>
                <p:nvPr/>
              </p:nvSpPr>
              <p:spPr>
                <a:xfrm>
                  <a:off x="4360578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Parallelogram 72">
                  <a:extLst>
                    <a:ext uri="{FF2B5EF4-FFF2-40B4-BE49-F238E27FC236}">
                      <a16:creationId xmlns="" xmlns:a16="http://schemas.microsoft.com/office/drawing/2014/main" id="{998FA8EA-0034-584F-B321-7F8D75F55B0A}"/>
                    </a:ext>
                  </a:extLst>
                </p:cNvPr>
                <p:cNvSpPr/>
                <p:nvPr/>
              </p:nvSpPr>
              <p:spPr>
                <a:xfrm>
                  <a:off x="4615289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Parallelogram 73">
                  <a:extLst>
                    <a:ext uri="{FF2B5EF4-FFF2-40B4-BE49-F238E27FC236}">
                      <a16:creationId xmlns="" xmlns:a16="http://schemas.microsoft.com/office/drawing/2014/main" id="{FB47899B-52C2-F94A-9394-D8ADD1AF5472}"/>
                    </a:ext>
                  </a:extLst>
                </p:cNvPr>
                <p:cNvSpPr/>
                <p:nvPr/>
              </p:nvSpPr>
              <p:spPr>
                <a:xfrm>
                  <a:off x="4509780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Parallelogram 74">
                  <a:extLst>
                    <a:ext uri="{FF2B5EF4-FFF2-40B4-BE49-F238E27FC236}">
                      <a16:creationId xmlns="" xmlns:a16="http://schemas.microsoft.com/office/drawing/2014/main" id="{D2972B36-900C-174E-88F2-2FEAB6F260BB}"/>
                    </a:ext>
                  </a:extLst>
                </p:cNvPr>
                <p:cNvSpPr/>
                <p:nvPr/>
              </p:nvSpPr>
              <p:spPr>
                <a:xfrm>
                  <a:off x="4764491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Parallelogram 75">
                  <a:extLst>
                    <a:ext uri="{FF2B5EF4-FFF2-40B4-BE49-F238E27FC236}">
                      <a16:creationId xmlns="" xmlns:a16="http://schemas.microsoft.com/office/drawing/2014/main" id="{9E81A84C-7EAF-D541-87F8-56399964A6D6}"/>
                    </a:ext>
                  </a:extLst>
                </p:cNvPr>
                <p:cNvSpPr/>
                <p:nvPr/>
              </p:nvSpPr>
              <p:spPr>
                <a:xfrm>
                  <a:off x="4875990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Parallelogram 76">
                  <a:extLst>
                    <a:ext uri="{FF2B5EF4-FFF2-40B4-BE49-F238E27FC236}">
                      <a16:creationId xmlns="" xmlns:a16="http://schemas.microsoft.com/office/drawing/2014/main" id="{9617DF5A-FD06-2341-87B4-FDDD9F8100E1}"/>
                    </a:ext>
                  </a:extLst>
                </p:cNvPr>
                <p:cNvSpPr/>
                <p:nvPr/>
              </p:nvSpPr>
              <p:spPr>
                <a:xfrm>
                  <a:off x="5130701" y="3636577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Parallelogram 77">
                  <a:extLst>
                    <a:ext uri="{FF2B5EF4-FFF2-40B4-BE49-F238E27FC236}">
                      <a16:creationId xmlns="" xmlns:a16="http://schemas.microsoft.com/office/drawing/2014/main" id="{303E991F-4524-3C49-BB4E-9047C3D54302}"/>
                    </a:ext>
                  </a:extLst>
                </p:cNvPr>
                <p:cNvSpPr/>
                <p:nvPr/>
              </p:nvSpPr>
              <p:spPr>
                <a:xfrm>
                  <a:off x="5025192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Parallelogram 78">
                  <a:extLst>
                    <a:ext uri="{FF2B5EF4-FFF2-40B4-BE49-F238E27FC236}">
                      <a16:creationId xmlns="" xmlns:a16="http://schemas.microsoft.com/office/drawing/2014/main" id="{9F8F23B5-9D23-2445-9F08-15E347048E60}"/>
                    </a:ext>
                  </a:extLst>
                </p:cNvPr>
                <p:cNvSpPr/>
                <p:nvPr/>
              </p:nvSpPr>
              <p:spPr>
                <a:xfrm>
                  <a:off x="5279903" y="3447390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Parallelogram 79">
                  <a:extLst>
                    <a:ext uri="{FF2B5EF4-FFF2-40B4-BE49-F238E27FC236}">
                      <a16:creationId xmlns="" xmlns:a16="http://schemas.microsoft.com/office/drawing/2014/main" id="{85B1A2D6-176F-BD44-A910-4822754DA6DB}"/>
                    </a:ext>
                  </a:extLst>
                </p:cNvPr>
                <p:cNvSpPr/>
                <p:nvPr/>
              </p:nvSpPr>
              <p:spPr>
                <a:xfrm>
                  <a:off x="3470029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Parallelogram 80">
                  <a:extLst>
                    <a:ext uri="{FF2B5EF4-FFF2-40B4-BE49-F238E27FC236}">
                      <a16:creationId xmlns="" xmlns:a16="http://schemas.microsoft.com/office/drawing/2014/main" id="{8EEC58EC-3974-3846-9C0D-6100C639FB8B}"/>
                    </a:ext>
                  </a:extLst>
                </p:cNvPr>
                <p:cNvSpPr/>
                <p:nvPr/>
              </p:nvSpPr>
              <p:spPr>
                <a:xfrm>
                  <a:off x="3724740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Parallelogram 81">
                  <a:extLst>
                    <a:ext uri="{FF2B5EF4-FFF2-40B4-BE49-F238E27FC236}">
                      <a16:creationId xmlns="" xmlns:a16="http://schemas.microsoft.com/office/drawing/2014/main" id="{DEC6D745-9BE1-C94B-96B5-E2C64FC17BB2}"/>
                    </a:ext>
                  </a:extLst>
                </p:cNvPr>
                <p:cNvSpPr/>
                <p:nvPr/>
              </p:nvSpPr>
              <p:spPr>
                <a:xfrm>
                  <a:off x="3619231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Parallelogram 82">
                  <a:extLst>
                    <a:ext uri="{FF2B5EF4-FFF2-40B4-BE49-F238E27FC236}">
                      <a16:creationId xmlns="" xmlns:a16="http://schemas.microsoft.com/office/drawing/2014/main" id="{F72BEF36-22FB-794A-9D98-C52C92678400}"/>
                    </a:ext>
                  </a:extLst>
                </p:cNvPr>
                <p:cNvSpPr/>
                <p:nvPr/>
              </p:nvSpPr>
              <p:spPr>
                <a:xfrm>
                  <a:off x="3873942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Parallelogram 83">
                  <a:extLst>
                    <a:ext uri="{FF2B5EF4-FFF2-40B4-BE49-F238E27FC236}">
                      <a16:creationId xmlns="" xmlns:a16="http://schemas.microsoft.com/office/drawing/2014/main" id="{F3B65E25-281F-0F4C-B997-D94DD3DFD811}"/>
                    </a:ext>
                  </a:extLst>
                </p:cNvPr>
                <p:cNvSpPr/>
                <p:nvPr/>
              </p:nvSpPr>
              <p:spPr>
                <a:xfrm>
                  <a:off x="3985441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Parallelogram 84">
                  <a:extLst>
                    <a:ext uri="{FF2B5EF4-FFF2-40B4-BE49-F238E27FC236}">
                      <a16:creationId xmlns="" xmlns:a16="http://schemas.microsoft.com/office/drawing/2014/main" id="{9FEDD5D1-9633-8B43-B69B-0800F9D8DCFF}"/>
                    </a:ext>
                  </a:extLst>
                </p:cNvPr>
                <p:cNvSpPr/>
                <p:nvPr/>
              </p:nvSpPr>
              <p:spPr>
                <a:xfrm>
                  <a:off x="4240152" y="4771699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Parallelogram 85">
                  <a:extLst>
                    <a:ext uri="{FF2B5EF4-FFF2-40B4-BE49-F238E27FC236}">
                      <a16:creationId xmlns="" xmlns:a16="http://schemas.microsoft.com/office/drawing/2014/main" id="{0FE7D86A-F0EE-104C-9136-A7B9C014ADAB}"/>
                    </a:ext>
                  </a:extLst>
                </p:cNvPr>
                <p:cNvSpPr/>
                <p:nvPr/>
              </p:nvSpPr>
              <p:spPr>
                <a:xfrm>
                  <a:off x="4134643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Parallelogram 86">
                  <a:extLst>
                    <a:ext uri="{FF2B5EF4-FFF2-40B4-BE49-F238E27FC236}">
                      <a16:creationId xmlns="" xmlns:a16="http://schemas.microsoft.com/office/drawing/2014/main" id="{47758026-49F2-4348-96EB-4AE62AF1ACE2}"/>
                    </a:ext>
                  </a:extLst>
                </p:cNvPr>
                <p:cNvSpPr/>
                <p:nvPr/>
              </p:nvSpPr>
              <p:spPr>
                <a:xfrm>
                  <a:off x="4389354" y="4582512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Parallelogram 87">
                  <a:extLst>
                    <a:ext uri="{FF2B5EF4-FFF2-40B4-BE49-F238E27FC236}">
                      <a16:creationId xmlns="" xmlns:a16="http://schemas.microsoft.com/office/drawing/2014/main" id="{016D8EAE-CC91-7C4C-9513-9D74CFCF9A6C}"/>
                    </a:ext>
                  </a:extLst>
                </p:cNvPr>
                <p:cNvSpPr/>
                <p:nvPr/>
              </p:nvSpPr>
              <p:spPr>
                <a:xfrm>
                  <a:off x="3764832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Parallelogram 88">
                  <a:extLst>
                    <a:ext uri="{FF2B5EF4-FFF2-40B4-BE49-F238E27FC236}">
                      <a16:creationId xmlns="" xmlns:a16="http://schemas.microsoft.com/office/drawing/2014/main" id="{C87D1B0F-D61A-B940-B5FC-E125662B158E}"/>
                    </a:ext>
                  </a:extLst>
                </p:cNvPr>
                <p:cNvSpPr/>
                <p:nvPr/>
              </p:nvSpPr>
              <p:spPr>
                <a:xfrm>
                  <a:off x="4019543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Parallelogram 89">
                  <a:extLst>
                    <a:ext uri="{FF2B5EF4-FFF2-40B4-BE49-F238E27FC236}">
                      <a16:creationId xmlns="" xmlns:a16="http://schemas.microsoft.com/office/drawing/2014/main" id="{9428D74F-5B63-CA4F-ADDE-CF69B85DDDB6}"/>
                    </a:ext>
                  </a:extLst>
                </p:cNvPr>
                <p:cNvSpPr/>
                <p:nvPr/>
              </p:nvSpPr>
              <p:spPr>
                <a:xfrm>
                  <a:off x="3914034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Parallelogram 90">
                  <a:extLst>
                    <a:ext uri="{FF2B5EF4-FFF2-40B4-BE49-F238E27FC236}">
                      <a16:creationId xmlns="" xmlns:a16="http://schemas.microsoft.com/office/drawing/2014/main" id="{729B6FCE-9F1E-4347-ACC8-1780907BB141}"/>
                    </a:ext>
                  </a:extLst>
                </p:cNvPr>
                <p:cNvSpPr/>
                <p:nvPr/>
              </p:nvSpPr>
              <p:spPr>
                <a:xfrm>
                  <a:off x="4168745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Parallelogram 91">
                  <a:extLst>
                    <a:ext uri="{FF2B5EF4-FFF2-40B4-BE49-F238E27FC236}">
                      <a16:creationId xmlns="" xmlns:a16="http://schemas.microsoft.com/office/drawing/2014/main" id="{91D8682A-FEEF-B542-BCBE-5AF5B73EEB72}"/>
                    </a:ext>
                  </a:extLst>
                </p:cNvPr>
                <p:cNvSpPr/>
                <p:nvPr/>
              </p:nvSpPr>
              <p:spPr>
                <a:xfrm>
                  <a:off x="4280244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Parallelogram 92">
                  <a:extLst>
                    <a:ext uri="{FF2B5EF4-FFF2-40B4-BE49-F238E27FC236}">
                      <a16:creationId xmlns="" xmlns:a16="http://schemas.microsoft.com/office/drawing/2014/main" id="{BAFAFD26-7412-7841-A535-F290A1267F76}"/>
                    </a:ext>
                  </a:extLst>
                </p:cNvPr>
                <p:cNvSpPr/>
                <p:nvPr/>
              </p:nvSpPr>
              <p:spPr>
                <a:xfrm>
                  <a:off x="4534955" y="4393325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Parallelogram 93">
                  <a:extLst>
                    <a:ext uri="{FF2B5EF4-FFF2-40B4-BE49-F238E27FC236}">
                      <a16:creationId xmlns="" xmlns:a16="http://schemas.microsoft.com/office/drawing/2014/main" id="{482A9194-55B0-6B42-8168-32CEB21A69A3}"/>
                    </a:ext>
                  </a:extLst>
                </p:cNvPr>
                <p:cNvSpPr/>
                <p:nvPr/>
              </p:nvSpPr>
              <p:spPr>
                <a:xfrm>
                  <a:off x="4429446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Parallelogram 94">
                  <a:extLst>
                    <a:ext uri="{FF2B5EF4-FFF2-40B4-BE49-F238E27FC236}">
                      <a16:creationId xmlns="" xmlns:a16="http://schemas.microsoft.com/office/drawing/2014/main" id="{F0276EF3-36AA-C74A-A4D1-229CAC7B39C0}"/>
                    </a:ext>
                  </a:extLst>
                </p:cNvPr>
                <p:cNvSpPr/>
                <p:nvPr/>
              </p:nvSpPr>
              <p:spPr>
                <a:xfrm>
                  <a:off x="4684157" y="4204138"/>
                  <a:ext cx="409903" cy="189187"/>
                </a:xfrm>
                <a:prstGeom prst="parallelogram">
                  <a:avLst>
                    <a:gd name="adj" fmla="val 79546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84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7" name="Straight Arrow Connector 96">
                  <a:extLst>
                    <a:ext uri="{FF2B5EF4-FFF2-40B4-BE49-F238E27FC236}">
                      <a16:creationId xmlns="" xmlns:a16="http://schemas.microsoft.com/office/drawing/2014/main" id="{128C1AAC-0455-234B-871C-CAB9328E9DAA}"/>
                    </a:ext>
                  </a:extLst>
                </p:cNvPr>
                <p:cNvCxnSpPr/>
                <p:nvPr/>
              </p:nvCxnSpPr>
              <p:spPr>
                <a:xfrm>
                  <a:off x="3914034" y="2352501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="" xmlns:a16="http://schemas.microsoft.com/office/drawing/2014/main" id="{B378DDA0-0199-8146-A15A-F8E7910A6DD5}"/>
                    </a:ext>
                  </a:extLst>
                </p:cNvPr>
                <p:cNvCxnSpPr/>
                <p:nvPr/>
              </p:nvCxnSpPr>
              <p:spPr>
                <a:xfrm>
                  <a:off x="4462698" y="2352501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="" xmlns:a16="http://schemas.microsoft.com/office/drawing/2014/main" id="{391D245F-61B2-474A-9E61-D153ABAE404B}"/>
                    </a:ext>
                  </a:extLst>
                </p:cNvPr>
                <p:cNvCxnSpPr/>
                <p:nvPr/>
              </p:nvCxnSpPr>
              <p:spPr>
                <a:xfrm>
                  <a:off x="4944858" y="2335875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="" xmlns:a16="http://schemas.microsoft.com/office/drawing/2014/main" id="{BA212904-86E6-FC4F-ACA0-7B9F8F0A5CB7}"/>
                    </a:ext>
                  </a:extLst>
                </p:cNvPr>
                <p:cNvCxnSpPr/>
                <p:nvPr/>
              </p:nvCxnSpPr>
              <p:spPr>
                <a:xfrm>
                  <a:off x="5460270" y="2319249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="" xmlns:a16="http://schemas.microsoft.com/office/drawing/2014/main" id="{2E3B34A7-BCE9-FF4C-A873-BCE2F6962E84}"/>
                    </a:ext>
                  </a:extLst>
                </p:cNvPr>
                <p:cNvCxnSpPr/>
                <p:nvPr/>
              </p:nvCxnSpPr>
              <p:spPr>
                <a:xfrm>
                  <a:off x="3522127" y="25270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="" xmlns:a16="http://schemas.microsoft.com/office/drawing/2014/main" id="{356F71DF-5D67-6443-992E-4D26A5B819BE}"/>
                    </a:ext>
                  </a:extLst>
                </p:cNvPr>
                <p:cNvCxnSpPr/>
                <p:nvPr/>
              </p:nvCxnSpPr>
              <p:spPr>
                <a:xfrm>
                  <a:off x="3807613" y="25270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="" xmlns:a16="http://schemas.microsoft.com/office/drawing/2014/main" id="{BD726C97-9772-E544-AFD6-8A668D567CE1}"/>
                    </a:ext>
                  </a:extLst>
                </p:cNvPr>
                <p:cNvCxnSpPr/>
                <p:nvPr/>
              </p:nvCxnSpPr>
              <p:spPr>
                <a:xfrm>
                  <a:off x="4554818" y="25270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="" xmlns:a16="http://schemas.microsoft.com/office/drawing/2014/main" id="{26F24CBF-69F0-AC4B-9386-63523E6F1E3D}"/>
                    </a:ext>
                  </a:extLst>
                </p:cNvPr>
                <p:cNvCxnSpPr/>
                <p:nvPr/>
              </p:nvCxnSpPr>
              <p:spPr>
                <a:xfrm>
                  <a:off x="4817776" y="25270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="" xmlns:a16="http://schemas.microsoft.com/office/drawing/2014/main" id="{18053269-D499-B44F-84C2-2E86023EFC0A}"/>
                    </a:ext>
                  </a:extLst>
                </p:cNvPr>
                <p:cNvCxnSpPr/>
                <p:nvPr/>
              </p:nvCxnSpPr>
              <p:spPr>
                <a:xfrm>
                  <a:off x="3674527" y="26794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="" xmlns:a16="http://schemas.microsoft.com/office/drawing/2014/main" id="{A59CD47D-FDD5-8E4A-B6E5-E2C22616AC50}"/>
                    </a:ext>
                  </a:extLst>
                </p:cNvPr>
                <p:cNvCxnSpPr/>
                <p:nvPr/>
              </p:nvCxnSpPr>
              <p:spPr>
                <a:xfrm>
                  <a:off x="4168745" y="26794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="" xmlns:a16="http://schemas.microsoft.com/office/drawing/2014/main" id="{F33961FD-6DC6-6B42-81BA-EF7119A045F5}"/>
                    </a:ext>
                  </a:extLst>
                </p:cNvPr>
                <p:cNvCxnSpPr/>
                <p:nvPr/>
              </p:nvCxnSpPr>
              <p:spPr>
                <a:xfrm>
                  <a:off x="4707218" y="26794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="" xmlns:a16="http://schemas.microsoft.com/office/drawing/2014/main" id="{ABE36A8E-36AA-8A4D-8D47-1B25EDDFB995}"/>
                    </a:ext>
                  </a:extLst>
                </p:cNvPr>
                <p:cNvCxnSpPr/>
                <p:nvPr/>
              </p:nvCxnSpPr>
              <p:spPr>
                <a:xfrm>
                  <a:off x="5190185" y="267946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Group 114">
                  <a:extLst>
                    <a:ext uri="{FF2B5EF4-FFF2-40B4-BE49-F238E27FC236}">
                      <a16:creationId xmlns="" xmlns:a16="http://schemas.microsoft.com/office/drawing/2014/main" id="{B4D2FC75-ACA4-3347-A122-FA0EC5294CD5}"/>
                    </a:ext>
                  </a:extLst>
                </p:cNvPr>
                <p:cNvGrpSpPr/>
                <p:nvPr/>
              </p:nvGrpSpPr>
              <p:grpSpPr>
                <a:xfrm>
                  <a:off x="3236540" y="2895692"/>
                  <a:ext cx="1515658" cy="1213852"/>
                  <a:chOff x="1180797" y="2319249"/>
                  <a:chExt cx="1515658" cy="1213852"/>
                </a:xfrm>
              </p:grpSpPr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="" xmlns:a16="http://schemas.microsoft.com/office/drawing/2014/main" id="{5612EC8B-B07D-2840-8846-88FE5903117F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="" xmlns:a16="http://schemas.microsoft.com/office/drawing/2014/main" id="{AF8D75E1-7B35-E04C-986F-BAEEB6DF95F0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="" xmlns:a16="http://schemas.microsoft.com/office/drawing/2014/main" id="{F8B3C1AE-0162-5F44-ABAA-792C5949526C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="" xmlns:a16="http://schemas.microsoft.com/office/drawing/2014/main" id="{8B3BE317-42A9-5247-8271-D86EABB21053}"/>
                      </a:ext>
                    </a:extLst>
                  </p:cNvPr>
                  <p:cNvCxnSpPr/>
                  <p:nvPr/>
                </p:nvCxnSpPr>
                <p:spPr>
                  <a:xfrm>
                    <a:off x="269645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0" name="Group 119">
                  <a:extLst>
                    <a:ext uri="{FF2B5EF4-FFF2-40B4-BE49-F238E27FC236}">
                      <a16:creationId xmlns="" xmlns:a16="http://schemas.microsoft.com/office/drawing/2014/main" id="{F8B78864-23D2-CD40-ABA2-2C41E1B2EE8C}"/>
                    </a:ext>
                  </a:extLst>
                </p:cNvPr>
                <p:cNvGrpSpPr/>
                <p:nvPr/>
              </p:nvGrpSpPr>
              <p:grpSpPr>
                <a:xfrm>
                  <a:off x="3356061" y="3084880"/>
                  <a:ext cx="1515658" cy="1213852"/>
                  <a:chOff x="1180797" y="2319249"/>
                  <a:chExt cx="1515658" cy="1213852"/>
                </a:xfrm>
              </p:grpSpPr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="" xmlns:a16="http://schemas.microsoft.com/office/drawing/2014/main" id="{14C67BB1-63CC-1743-8DBC-868CB362BE8A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="" xmlns:a16="http://schemas.microsoft.com/office/drawing/2014/main" id="{9BB3D0C9-0487-EC47-B657-8F6AD8A8D70F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="" xmlns:a16="http://schemas.microsoft.com/office/drawing/2014/main" id="{40D93E97-9092-F04B-A64C-E051F0EB9F9F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="" xmlns:a16="http://schemas.microsoft.com/office/drawing/2014/main" id="{E78C7030-FCCF-AB4F-89E7-5596B24C7937}"/>
                      </a:ext>
                    </a:extLst>
                  </p:cNvPr>
                  <p:cNvCxnSpPr/>
                  <p:nvPr/>
                </p:nvCxnSpPr>
                <p:spPr>
                  <a:xfrm>
                    <a:off x="269645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124">
                  <a:extLst>
                    <a:ext uri="{FF2B5EF4-FFF2-40B4-BE49-F238E27FC236}">
                      <a16:creationId xmlns="" xmlns:a16="http://schemas.microsoft.com/office/drawing/2014/main" id="{09D876CF-D1C2-E149-9F93-D9468FC96E0E}"/>
                    </a:ext>
                  </a:extLst>
                </p:cNvPr>
                <p:cNvGrpSpPr/>
                <p:nvPr/>
              </p:nvGrpSpPr>
              <p:grpSpPr>
                <a:xfrm>
                  <a:off x="2926318" y="3286393"/>
                  <a:ext cx="1515658" cy="1240890"/>
                  <a:chOff x="1180797" y="2301286"/>
                  <a:chExt cx="1515658" cy="1240890"/>
                </a:xfrm>
              </p:grpSpPr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="" xmlns:a16="http://schemas.microsoft.com/office/drawing/2014/main" id="{1A8FF31A-7C05-3C43-975B-EC5A07A3F214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Arrow Connector 126">
                    <a:extLst>
                      <a:ext uri="{FF2B5EF4-FFF2-40B4-BE49-F238E27FC236}">
                        <a16:creationId xmlns="" xmlns:a16="http://schemas.microsoft.com/office/drawing/2014/main" id="{0E6DB0CB-261D-4447-900B-285F8E2A041F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Arrow Connector 127">
                    <a:extLst>
                      <a:ext uri="{FF2B5EF4-FFF2-40B4-BE49-F238E27FC236}">
                        <a16:creationId xmlns="" xmlns:a16="http://schemas.microsoft.com/office/drawing/2014/main" id="{A13CD649-993E-6547-81B3-3A311D511C06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Arrow Connector 128">
                    <a:extLst>
                      <a:ext uri="{FF2B5EF4-FFF2-40B4-BE49-F238E27FC236}">
                        <a16:creationId xmlns="" xmlns:a16="http://schemas.microsoft.com/office/drawing/2014/main" id="{F22CC82D-03F3-604D-B39B-E46E32CF200C}"/>
                      </a:ext>
                    </a:extLst>
                  </p:cNvPr>
                  <p:cNvCxnSpPr/>
                  <p:nvPr/>
                </p:nvCxnSpPr>
                <p:spPr>
                  <a:xfrm>
                    <a:off x="269645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Arrow Connector 129">
                    <a:extLst>
                      <a:ext uri="{FF2B5EF4-FFF2-40B4-BE49-F238E27FC236}">
                        <a16:creationId xmlns="" xmlns:a16="http://schemas.microsoft.com/office/drawing/2014/main" id="{63F57ADF-ADAB-6B44-A237-7194846AD957}"/>
                      </a:ext>
                    </a:extLst>
                  </p:cNvPr>
                  <p:cNvCxnSpPr/>
                  <p:nvPr/>
                </p:nvCxnSpPr>
                <p:spPr>
                  <a:xfrm>
                    <a:off x="1441171" y="2301286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Arrow Connector 130">
                    <a:extLst>
                      <a:ext uri="{FF2B5EF4-FFF2-40B4-BE49-F238E27FC236}">
                        <a16:creationId xmlns="" xmlns:a16="http://schemas.microsoft.com/office/drawing/2014/main" id="{8C6CB3B7-0837-6446-A7AF-07C188879C69}"/>
                      </a:ext>
                    </a:extLst>
                  </p:cNvPr>
                  <p:cNvCxnSpPr/>
                  <p:nvPr/>
                </p:nvCxnSpPr>
                <p:spPr>
                  <a:xfrm>
                    <a:off x="2469456" y="2328324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Group 131">
                  <a:extLst>
                    <a:ext uri="{FF2B5EF4-FFF2-40B4-BE49-F238E27FC236}">
                      <a16:creationId xmlns="" xmlns:a16="http://schemas.microsoft.com/office/drawing/2014/main" id="{8E2303AC-737A-C34A-8967-59CDA62B4D0E}"/>
                    </a:ext>
                  </a:extLst>
                </p:cNvPr>
                <p:cNvGrpSpPr/>
                <p:nvPr/>
              </p:nvGrpSpPr>
              <p:grpSpPr>
                <a:xfrm>
                  <a:off x="3063062" y="3465162"/>
                  <a:ext cx="1515658" cy="1213852"/>
                  <a:chOff x="1180797" y="2319249"/>
                  <a:chExt cx="1515658" cy="1213852"/>
                </a:xfrm>
              </p:grpSpPr>
              <p:cxnSp>
                <p:nvCxnSpPr>
                  <p:cNvPr id="133" name="Straight Arrow Connector 132">
                    <a:extLst>
                      <a:ext uri="{FF2B5EF4-FFF2-40B4-BE49-F238E27FC236}">
                        <a16:creationId xmlns="" xmlns:a16="http://schemas.microsoft.com/office/drawing/2014/main" id="{5D995EBA-6EC9-134D-9EE6-1C8522C1ABFE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Arrow Connector 133">
                    <a:extLst>
                      <a:ext uri="{FF2B5EF4-FFF2-40B4-BE49-F238E27FC236}">
                        <a16:creationId xmlns="" xmlns:a16="http://schemas.microsoft.com/office/drawing/2014/main" id="{BD7674AC-B372-7645-9031-76CC00F59155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Arrow Connector 134">
                    <a:extLst>
                      <a:ext uri="{FF2B5EF4-FFF2-40B4-BE49-F238E27FC236}">
                        <a16:creationId xmlns="" xmlns:a16="http://schemas.microsoft.com/office/drawing/2014/main" id="{A24FA3CB-C0A7-9647-BD4F-F49E230DA8DA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Arrow Connector 135">
                    <a:extLst>
                      <a:ext uri="{FF2B5EF4-FFF2-40B4-BE49-F238E27FC236}">
                        <a16:creationId xmlns="" xmlns:a16="http://schemas.microsoft.com/office/drawing/2014/main" id="{DDCED375-7884-A14F-9E95-9F7118C9D8A3}"/>
                      </a:ext>
                    </a:extLst>
                  </p:cNvPr>
                  <p:cNvCxnSpPr/>
                  <p:nvPr/>
                </p:nvCxnSpPr>
                <p:spPr>
                  <a:xfrm>
                    <a:off x="269645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 136">
                  <a:extLst>
                    <a:ext uri="{FF2B5EF4-FFF2-40B4-BE49-F238E27FC236}">
                      <a16:creationId xmlns="" xmlns:a16="http://schemas.microsoft.com/office/drawing/2014/main" id="{FDBA5F8C-BF5B-E748-8BCF-660CD70D6B62}"/>
                    </a:ext>
                  </a:extLst>
                </p:cNvPr>
                <p:cNvGrpSpPr/>
                <p:nvPr/>
              </p:nvGrpSpPr>
              <p:grpSpPr>
                <a:xfrm>
                  <a:off x="2638277" y="3652440"/>
                  <a:ext cx="1515658" cy="1220537"/>
                  <a:chOff x="1180797" y="2312564"/>
                  <a:chExt cx="1515658" cy="1220537"/>
                </a:xfrm>
              </p:grpSpPr>
              <p:cxnSp>
                <p:nvCxnSpPr>
                  <p:cNvPr id="138" name="Straight Arrow Connector 137">
                    <a:extLst>
                      <a:ext uri="{FF2B5EF4-FFF2-40B4-BE49-F238E27FC236}">
                        <a16:creationId xmlns="" xmlns:a16="http://schemas.microsoft.com/office/drawing/2014/main" id="{7CE650E7-A711-4B4B-82B5-1C19CD1BEAC1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Arrow Connector 138">
                    <a:extLst>
                      <a:ext uri="{FF2B5EF4-FFF2-40B4-BE49-F238E27FC236}">
                        <a16:creationId xmlns="" xmlns:a16="http://schemas.microsoft.com/office/drawing/2014/main" id="{73FC272A-94A9-E341-AEB6-61CEF1C3A93F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Arrow Connector 139">
                    <a:extLst>
                      <a:ext uri="{FF2B5EF4-FFF2-40B4-BE49-F238E27FC236}">
                        <a16:creationId xmlns="" xmlns:a16="http://schemas.microsoft.com/office/drawing/2014/main" id="{B4B88A63-560F-EF4F-A7C1-31E4CFB28EAD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Arrow Connector 140">
                    <a:extLst>
                      <a:ext uri="{FF2B5EF4-FFF2-40B4-BE49-F238E27FC236}">
                        <a16:creationId xmlns="" xmlns:a16="http://schemas.microsoft.com/office/drawing/2014/main" id="{C21DB809-47CB-634D-9C08-A1D8405AEED1}"/>
                      </a:ext>
                    </a:extLst>
                  </p:cNvPr>
                  <p:cNvCxnSpPr/>
                  <p:nvPr/>
                </p:nvCxnSpPr>
                <p:spPr>
                  <a:xfrm>
                    <a:off x="269645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Arrow Connector 141">
                    <a:extLst>
                      <a:ext uri="{FF2B5EF4-FFF2-40B4-BE49-F238E27FC236}">
                        <a16:creationId xmlns="" xmlns:a16="http://schemas.microsoft.com/office/drawing/2014/main" id="{C728453E-63E7-ED48-BF97-FAFB78901AFB}"/>
                      </a:ext>
                    </a:extLst>
                  </p:cNvPr>
                  <p:cNvCxnSpPr/>
                  <p:nvPr/>
                </p:nvCxnSpPr>
                <p:spPr>
                  <a:xfrm>
                    <a:off x="1425870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Arrow Connector 142">
                    <a:extLst>
                      <a:ext uri="{FF2B5EF4-FFF2-40B4-BE49-F238E27FC236}">
                        <a16:creationId xmlns="" xmlns:a16="http://schemas.microsoft.com/office/drawing/2014/main" id="{3426F31D-AFE3-CD4D-97B8-2EAFC3C14860}"/>
                      </a:ext>
                    </a:extLst>
                  </p:cNvPr>
                  <p:cNvCxnSpPr/>
                  <p:nvPr/>
                </p:nvCxnSpPr>
                <p:spPr>
                  <a:xfrm>
                    <a:off x="2456554" y="2312564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4" name="Straight Arrow Connector 143">
                  <a:extLst>
                    <a:ext uri="{FF2B5EF4-FFF2-40B4-BE49-F238E27FC236}">
                      <a16:creationId xmlns="" xmlns:a16="http://schemas.microsoft.com/office/drawing/2014/main" id="{C40EF9AA-EB21-2246-B0E9-6C8406412B34}"/>
                    </a:ext>
                  </a:extLst>
                </p:cNvPr>
                <p:cNvCxnSpPr/>
                <p:nvPr/>
              </p:nvCxnSpPr>
              <p:spPr>
                <a:xfrm>
                  <a:off x="4525437" y="2895692"/>
                  <a:ext cx="0" cy="121385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6" name="Group 145">
                  <a:extLst>
                    <a:ext uri="{FF2B5EF4-FFF2-40B4-BE49-F238E27FC236}">
                      <a16:creationId xmlns="" xmlns:a16="http://schemas.microsoft.com/office/drawing/2014/main" id="{A75DA7B2-8E67-2543-815E-818961045231}"/>
                    </a:ext>
                  </a:extLst>
                </p:cNvPr>
                <p:cNvGrpSpPr/>
                <p:nvPr/>
              </p:nvGrpSpPr>
              <p:grpSpPr>
                <a:xfrm>
                  <a:off x="2939437" y="3670690"/>
                  <a:ext cx="1275757" cy="1220537"/>
                  <a:chOff x="1180797" y="2312564"/>
                  <a:chExt cx="1275757" cy="1220537"/>
                </a:xfrm>
              </p:grpSpPr>
              <p:cxnSp>
                <p:nvCxnSpPr>
                  <p:cNvPr id="147" name="Straight Arrow Connector 146">
                    <a:extLst>
                      <a:ext uri="{FF2B5EF4-FFF2-40B4-BE49-F238E27FC236}">
                        <a16:creationId xmlns="" xmlns:a16="http://schemas.microsoft.com/office/drawing/2014/main" id="{5BD9A84C-005A-1445-8501-C0AFF8EABCFA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Arrow Connector 150">
                    <a:extLst>
                      <a:ext uri="{FF2B5EF4-FFF2-40B4-BE49-F238E27FC236}">
                        <a16:creationId xmlns="" xmlns:a16="http://schemas.microsoft.com/office/drawing/2014/main" id="{4FE4708A-10A4-F844-9575-F163C82D5950}"/>
                      </a:ext>
                    </a:extLst>
                  </p:cNvPr>
                  <p:cNvCxnSpPr/>
                  <p:nvPr/>
                </p:nvCxnSpPr>
                <p:spPr>
                  <a:xfrm>
                    <a:off x="1425870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="" xmlns:a16="http://schemas.microsoft.com/office/drawing/2014/main" id="{C1AD34C4-6DAA-ED44-98E0-7A28399950E1}"/>
                      </a:ext>
                    </a:extLst>
                  </p:cNvPr>
                  <p:cNvCxnSpPr/>
                  <p:nvPr/>
                </p:nvCxnSpPr>
                <p:spPr>
                  <a:xfrm>
                    <a:off x="2456554" y="2312564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3" name="Straight Arrow Connector 152">
                  <a:extLst>
                    <a:ext uri="{FF2B5EF4-FFF2-40B4-BE49-F238E27FC236}">
                      <a16:creationId xmlns="" xmlns:a16="http://schemas.microsoft.com/office/drawing/2014/main" id="{A98AE791-DC62-9A45-ADD2-4A2F8420C113}"/>
                    </a:ext>
                  </a:extLst>
                </p:cNvPr>
                <p:cNvCxnSpPr/>
                <p:nvPr/>
              </p:nvCxnSpPr>
              <p:spPr>
                <a:xfrm>
                  <a:off x="5245801" y="273230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" name="Group 153">
                  <a:extLst>
                    <a:ext uri="{FF2B5EF4-FFF2-40B4-BE49-F238E27FC236}">
                      <a16:creationId xmlns="" xmlns:a16="http://schemas.microsoft.com/office/drawing/2014/main" id="{E4256C09-8355-AD43-8CF7-54172138FA8E}"/>
                    </a:ext>
                  </a:extLst>
                </p:cNvPr>
                <p:cNvGrpSpPr/>
                <p:nvPr/>
              </p:nvGrpSpPr>
              <p:grpSpPr>
                <a:xfrm>
                  <a:off x="3297501" y="3114596"/>
                  <a:ext cx="1032691" cy="1213852"/>
                  <a:chOff x="1180797" y="2319249"/>
                  <a:chExt cx="1032691" cy="1213852"/>
                </a:xfrm>
              </p:grpSpPr>
              <p:cxnSp>
                <p:nvCxnSpPr>
                  <p:cNvPr id="155" name="Straight Arrow Connector 154">
                    <a:extLst>
                      <a:ext uri="{FF2B5EF4-FFF2-40B4-BE49-F238E27FC236}">
                        <a16:creationId xmlns="" xmlns:a16="http://schemas.microsoft.com/office/drawing/2014/main" id="{9E68FCE8-B44E-6648-B8ED-BFE1D81DD65F}"/>
                      </a:ext>
                    </a:extLst>
                  </p:cNvPr>
                  <p:cNvCxnSpPr/>
                  <p:nvPr/>
                </p:nvCxnSpPr>
                <p:spPr>
                  <a:xfrm>
                    <a:off x="1180797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Arrow Connector 155">
                    <a:extLst>
                      <a:ext uri="{FF2B5EF4-FFF2-40B4-BE49-F238E27FC236}">
                        <a16:creationId xmlns="" xmlns:a16="http://schemas.microsoft.com/office/drawing/2014/main" id="{41D2B155-82CF-7345-B349-C234DC44ABDE}"/>
                      </a:ext>
                    </a:extLst>
                  </p:cNvPr>
                  <p:cNvCxnSpPr/>
                  <p:nvPr/>
                </p:nvCxnSpPr>
                <p:spPr>
                  <a:xfrm>
                    <a:off x="1675015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Arrow Connector 156">
                    <a:extLst>
                      <a:ext uri="{FF2B5EF4-FFF2-40B4-BE49-F238E27FC236}">
                        <a16:creationId xmlns="" xmlns:a16="http://schemas.microsoft.com/office/drawing/2014/main" id="{6890297E-85CF-4746-A4ED-2B894710A2D4}"/>
                      </a:ext>
                    </a:extLst>
                  </p:cNvPr>
                  <p:cNvCxnSpPr/>
                  <p:nvPr/>
                </p:nvCxnSpPr>
                <p:spPr>
                  <a:xfrm>
                    <a:off x="2213488" y="2319249"/>
                    <a:ext cx="0" cy="1213852"/>
                  </a:xfrm>
                  <a:prstGeom prst="straightConnector1">
                    <a:avLst/>
                  </a:prstGeom>
                  <a:ln w="63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9" name="Straight Arrow Connector 158">
                  <a:extLst>
                    <a:ext uri="{FF2B5EF4-FFF2-40B4-BE49-F238E27FC236}">
                      <a16:creationId xmlns="" xmlns:a16="http://schemas.microsoft.com/office/drawing/2014/main" id="{8DBE5B92-C7EF-924C-9380-F075DBCD2420}"/>
                    </a:ext>
                  </a:extLst>
                </p:cNvPr>
                <p:cNvCxnSpPr/>
                <p:nvPr/>
              </p:nvCxnSpPr>
              <p:spPr>
                <a:xfrm>
                  <a:off x="5542183" y="2335875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>
                  <a:extLst>
                    <a:ext uri="{FF2B5EF4-FFF2-40B4-BE49-F238E27FC236}">
                      <a16:creationId xmlns="" xmlns:a16="http://schemas.microsoft.com/office/drawing/2014/main" id="{43D66301-BE18-7040-B26E-0C23B8A9A7F3}"/>
                    </a:ext>
                  </a:extLst>
                </p:cNvPr>
                <p:cNvCxnSpPr/>
                <p:nvPr/>
              </p:nvCxnSpPr>
              <p:spPr>
                <a:xfrm>
                  <a:off x="5382728" y="2372087"/>
                  <a:ext cx="0" cy="121385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65" name="Picture 164">
                <a:extLst>
                  <a:ext uri="{FF2B5EF4-FFF2-40B4-BE49-F238E27FC236}">
                    <a16:creationId xmlns="" xmlns:a16="http://schemas.microsoft.com/office/drawing/2014/main" id="{3F2AD179-6955-4347-9A32-B98C032DDD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72472" y="2484243"/>
                <a:ext cx="5444242" cy="2736223"/>
              </a:xfrm>
              <a:prstGeom prst="rect">
                <a:avLst/>
              </a:prstGeom>
            </p:spPr>
          </p:pic>
        </p:grpSp>
        <p:sp>
          <p:nvSpPr>
            <p:cNvPr id="167" name="TextBox 166">
              <a:extLst>
                <a:ext uri="{FF2B5EF4-FFF2-40B4-BE49-F238E27FC236}">
                  <a16:creationId xmlns="" xmlns:a16="http://schemas.microsoft.com/office/drawing/2014/main" id="{37260CF2-BC34-B747-AAA2-E9282AA4669A}"/>
                </a:ext>
              </a:extLst>
            </p:cNvPr>
            <p:cNvSpPr txBox="1"/>
            <p:nvPr/>
          </p:nvSpPr>
          <p:spPr>
            <a:xfrm>
              <a:off x="5721850" y="2047182"/>
              <a:ext cx="3970473" cy="363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43" b="1" dirty="0"/>
                <a:t>Probability of hitting an empty square of area 1 Å</a:t>
              </a:r>
              <a:r>
                <a:rPr lang="en-US" sz="1543" b="1" baseline="30000" dirty="0"/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855AB57-0C87-FC43-944A-06629D6EADEE}"/>
              </a:ext>
            </a:extLst>
          </p:cNvPr>
          <p:cNvSpPr txBox="1"/>
          <p:nvPr/>
        </p:nvSpPr>
        <p:spPr>
          <a:xfrm>
            <a:off x="867140" y="839184"/>
            <a:ext cx="12121703" cy="489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84" b="1" dirty="0"/>
              <a:t>What is the probability of a particle to hit a square of 1 Å</a:t>
            </a:r>
            <a:r>
              <a:rPr lang="en-US" sz="1984" b="1" baseline="30000" dirty="0"/>
              <a:t>2  </a:t>
            </a:r>
            <a:r>
              <a:rPr lang="en-US" sz="1984" b="1" dirty="0"/>
              <a:t>that has not been hit before?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AEF6CAB3-7E16-2049-9FC5-5A12B030C210}"/>
              </a:ext>
            </a:extLst>
          </p:cNvPr>
          <p:cNvSpPr txBox="1"/>
          <p:nvPr/>
        </p:nvSpPr>
        <p:spPr>
          <a:xfrm>
            <a:off x="1032066" y="5598105"/>
            <a:ext cx="7341369" cy="1283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984" b="1" dirty="0"/>
              <a:t>At 1E16 n/cm2 only 30% of particles will hit an “empty square”</a:t>
            </a:r>
          </a:p>
          <a:p>
            <a:pPr>
              <a:lnSpc>
                <a:spcPct val="130000"/>
              </a:lnSpc>
            </a:pPr>
            <a:r>
              <a:rPr lang="en-US" sz="1984" b="1" dirty="0"/>
              <a:t>Note:</a:t>
            </a:r>
            <a:r>
              <a:rPr lang="en-US" sz="1984" dirty="0"/>
              <a:t> Silicon lattice has a cube of 5 </a:t>
            </a:r>
            <a:r>
              <a:rPr lang="en-US" sz="1984" dirty="0" err="1"/>
              <a:t>Å</a:t>
            </a:r>
            <a:r>
              <a:rPr lang="en-US" sz="1984" dirty="0"/>
              <a:t>; every cell has already been hit at 1E15.</a:t>
            </a:r>
          </a:p>
          <a:p>
            <a:pPr>
              <a:lnSpc>
                <a:spcPct val="130000"/>
              </a:lnSpc>
            </a:pPr>
            <a:r>
              <a:rPr lang="en-US" sz="1984" dirty="0"/>
              <a:t> Damage on damaged Silicon probably has different consequences. </a:t>
            </a:r>
          </a:p>
        </p:txBody>
      </p:sp>
    </p:spTree>
    <p:extLst>
      <p:ext uri="{BB962C8B-B14F-4D97-AF65-F5344CB8AC3E}">
        <p14:creationId xmlns:p14="http://schemas.microsoft.com/office/powerpoint/2010/main" val="30105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251445"/>
            <a:ext cx="8568531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damage on LGADs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9DCE53-10F5-495B-BEFE-483575BE2CA1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83183" y="1043533"/>
                <a:ext cx="6624736" cy="5448166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Most widely accepted radiation damage explanation for LGADs is </a:t>
                </a:r>
                <a:r>
                  <a:rPr lang="en-US" b="1" dirty="0" smtClean="0"/>
                  <a:t>acceptor removal</a:t>
                </a:r>
                <a:r>
                  <a:rPr lang="en-US" dirty="0" smtClean="0"/>
                  <a:t> </a:t>
                </a:r>
              </a:p>
              <a:p>
                <a:pPr lvl="1"/>
                <a:r>
                  <a:rPr lang="es-ES" sz="1900" dirty="0" smtClean="0"/>
                  <a:t>M</a:t>
                </a:r>
                <a:r>
                  <a:rPr lang="es-ES" sz="1900" dirty="0"/>
                  <a:t>. Ferrero et al. </a:t>
                </a:r>
                <a:r>
                  <a:rPr lang="es-ES" sz="1900" dirty="0" smtClean="0"/>
                  <a:t>arXiv:1802.01745, </a:t>
                </a:r>
                <a:r>
                  <a:rPr lang="en-US" sz="1400" dirty="0"/>
                  <a:t>G. </a:t>
                </a:r>
                <a:r>
                  <a:rPr lang="en-US" sz="1400" dirty="0" err="1"/>
                  <a:t>Kramberger</a:t>
                </a:r>
                <a:r>
                  <a:rPr lang="en-US" sz="1400" dirty="0"/>
                  <a:t> et </a:t>
                </a:r>
                <a:r>
                  <a:rPr lang="en-US" sz="1400" dirty="0" smtClean="0"/>
                  <a:t>al. </a:t>
                </a:r>
                <a:r>
                  <a:rPr lang="en-US" sz="1600" dirty="0" smtClean="0"/>
                  <a:t>JINST </a:t>
                </a:r>
                <a:r>
                  <a:rPr lang="en-US" sz="1600" b="1" dirty="0"/>
                  <a:t>10 </a:t>
                </a:r>
                <a:r>
                  <a:rPr lang="en-US" sz="1600" dirty="0"/>
                  <a:t>(2015) </a:t>
                </a:r>
                <a:r>
                  <a:rPr lang="en-US" sz="1600" dirty="0" smtClean="0"/>
                  <a:t>P07006</a:t>
                </a:r>
                <a:endParaRPr lang="es-ES" sz="1900" dirty="0" smtClean="0"/>
              </a:p>
              <a:p>
                <a:pPr lvl="1"/>
                <a:endParaRPr lang="en-US" sz="1900" dirty="0" smtClean="0"/>
              </a:p>
              <a:p>
                <a:r>
                  <a:rPr lang="en-US" dirty="0" smtClean="0"/>
                  <a:t>Radiation damage for LGADs can be parameterized</a:t>
                </a:r>
                <a:endParaRPr lang="en-US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) 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 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=0)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endParaRPr lang="en-US" sz="2300" dirty="0" smtClean="0"/>
              </a:p>
              <a:p>
                <a:r>
                  <a:rPr lang="en-US" dirty="0"/>
                  <a:t>Acceptor creation: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By creation of deep </a:t>
                </a:r>
                <a:r>
                  <a:rPr lang="en-US" dirty="0" smtClean="0"/>
                  <a:t>traps</a:t>
                </a:r>
              </a:p>
              <a:p>
                <a:r>
                  <a:rPr lang="en-US" dirty="0" smtClean="0"/>
                  <a:t>Initial acceptor removal mechanism: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/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nor/>
                      </m:rPr>
                      <a:rPr lang="en-US"/>
                      <m:t>=0)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Ionizing radiation produces </a:t>
                </a:r>
                <a:r>
                  <a:rPr lang="en-US" dirty="0"/>
                  <a:t>interstitial Si atoms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Interstitials inactivate </a:t>
                </a:r>
                <a:r>
                  <a:rPr lang="en-US" dirty="0"/>
                  <a:t>the doping </a:t>
                </a:r>
                <a:r>
                  <a:rPr lang="en-US" dirty="0" smtClean="0"/>
                  <a:t>elements (Boron) via </a:t>
                </a:r>
                <a:r>
                  <a:rPr lang="en-US" dirty="0"/>
                  <a:t>kick-out reactions </a:t>
                </a:r>
                <a:r>
                  <a:rPr lang="en-US" dirty="0" smtClean="0"/>
                  <a:t>that </a:t>
                </a:r>
                <a:r>
                  <a:rPr lang="en-US" dirty="0"/>
                  <a:t>produce </a:t>
                </a:r>
                <a:r>
                  <a:rPr lang="en-US" dirty="0" smtClean="0"/>
                  <a:t>ion-acceptor complexes</a:t>
                </a:r>
              </a:p>
              <a:p>
                <a:pPr lvl="1"/>
                <a:r>
                  <a:rPr lang="en-US" b="1" dirty="0"/>
                  <a:t>Reduction of </a:t>
                </a:r>
                <a:r>
                  <a:rPr lang="en-US" b="1" dirty="0" smtClean="0"/>
                  <a:t>doping </a:t>
                </a:r>
                <a:r>
                  <a:rPr lang="en-US" b="1" dirty="0" smtClean="0">
                    <a:sym typeface="Wingdings" panose="05000000000000000000" pitchFamily="2" charset="2"/>
                  </a:rPr>
                  <a:t> reduction of </a:t>
                </a:r>
                <a:r>
                  <a:rPr lang="en-US" b="1" dirty="0" smtClean="0"/>
                  <a:t>gain</a:t>
                </a:r>
              </a:p>
              <a:p>
                <a:pPr lvl="1"/>
                <a:r>
                  <a:rPr lang="en-US" b="1" dirty="0" smtClean="0"/>
                  <a:t>C factor depending on detector type</a:t>
                </a:r>
              </a:p>
            </p:txBody>
          </p:sp>
        </mc:Choice>
        <mc:Fallback xmlns="">
          <p:sp>
            <p:nvSpPr>
              <p:cNvPr id="12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83183" y="1043533"/>
                <a:ext cx="6624736" cy="5448166"/>
              </a:xfrm>
              <a:blipFill rotWithShape="0">
                <a:blip r:embed="rId2"/>
                <a:stretch>
                  <a:fillRect l="-644" t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82" y="751103"/>
            <a:ext cx="5654946" cy="30287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999088" y="1552283"/>
            <a:ext cx="21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Multiplication layer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60047" y="241196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Bulk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800007" y="3127367"/>
            <a:ext cx="382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Y. Zhao et al. 10.1016/j.nima.2018.08.040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7944023" y="1255159"/>
            <a:ext cx="144016" cy="72008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7931895" y="2335279"/>
            <a:ext cx="156143" cy="567174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267785" y="4647690"/>
            <a:ext cx="1052502" cy="813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1" y="4211085"/>
            <a:ext cx="5644648" cy="23946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8439" y="4860097"/>
            <a:ext cx="1540192" cy="601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5E15 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dirty="0" err="1" smtClean="0">
                <a:solidFill>
                  <a:schemeClr val="tx1"/>
                </a:solidFill>
              </a:rPr>
              <a:t>eq</a:t>
            </a:r>
            <a:r>
              <a:rPr lang="en-US" dirty="0" smtClean="0">
                <a:solidFill>
                  <a:schemeClr val="tx1"/>
                </a:solidFill>
              </a:rPr>
              <a:t>/cm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16031" y="4860097"/>
            <a:ext cx="2232248" cy="935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1895" y="4490875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42777" y="6639410"/>
            <a:ext cx="51860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Zhao presentation at ULITIMA conference</a:t>
            </a:r>
          </a:p>
          <a:p>
            <a:r>
              <a:rPr lang="en-US" sz="1100" dirty="0">
                <a:hlinkClick r:id="rId5"/>
              </a:rPr>
              <a:t>https://</a:t>
            </a:r>
            <a:r>
              <a:rPr lang="en-US" sz="1100" dirty="0" smtClean="0">
                <a:hlinkClick r:id="rId5"/>
              </a:rPr>
              <a:t>indico.fnal.gov/event/ANLHEP1390/session/8/contribution/68/material/slides/0.pdf</a:t>
            </a:r>
            <a:r>
              <a:rPr lang="en-US" sz="1100" dirty="0" smtClean="0"/>
              <a:t> 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125558" y="346531"/>
                <a:ext cx="3205557" cy="408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nor/>
                        </m:rPr>
                        <a:rPr lang="en-US"/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/>
                        <m:t>) 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/>
                        <m:t> 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m:rPr>
                          <m:nor/>
                        </m:rPr>
                        <a:rPr lang="en-US"/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/>
                        <m:t>=0)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558" y="346531"/>
                <a:ext cx="3205557" cy="408573"/>
              </a:xfrm>
              <a:prstGeom prst="rect">
                <a:avLst/>
              </a:prstGeom>
              <a:blipFill rotWithShape="0">
                <a:blip r:embed="rId6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9456191" y="666390"/>
            <a:ext cx="288032" cy="2033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248279" y="703372"/>
            <a:ext cx="504057" cy="91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8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124816"/>
            <a:ext cx="9145016" cy="74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Mitigation of radiation </a:t>
            </a:r>
            <a:r>
              <a:rPr lang="en-US" dirty="0"/>
              <a:t>damage on </a:t>
            </a:r>
            <a:r>
              <a:rPr lang="en-US" dirty="0" smtClean="0"/>
              <a:t>LGADs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BB8413A-3F60-4AB1-B853-78667302F032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5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5124" y="1043533"/>
            <a:ext cx="7265803" cy="544816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Studies ongoing to mitigate the effect of radiation damage on multiplication (gain) layer</a:t>
            </a:r>
          </a:p>
          <a:p>
            <a:pPr lvl="1"/>
            <a:r>
              <a:rPr lang="en-US" dirty="0" smtClean="0"/>
              <a:t>Gallium as dopant instead of Boron (proven not effective and more expensive)</a:t>
            </a:r>
          </a:p>
          <a:p>
            <a:pPr lvl="1"/>
            <a:r>
              <a:rPr lang="en-US" dirty="0" smtClean="0"/>
              <a:t>Carbon infusion</a:t>
            </a:r>
          </a:p>
          <a:p>
            <a:pPr lvl="1"/>
            <a:r>
              <a:rPr lang="en-US" dirty="0" smtClean="0"/>
              <a:t>Thin and deep multiplication layer</a:t>
            </a:r>
          </a:p>
          <a:p>
            <a:endParaRPr lang="en-US" sz="2700" dirty="0" smtClean="0"/>
          </a:p>
          <a:p>
            <a:r>
              <a:rPr lang="en-US" sz="2700" b="1" dirty="0" smtClean="0"/>
              <a:t>FBK </a:t>
            </a:r>
            <a:r>
              <a:rPr lang="en-US" sz="2700" dirty="0" smtClean="0"/>
              <a:t>(</a:t>
            </a:r>
            <a:r>
              <a:rPr lang="en-US" sz="2700" dirty="0" err="1" smtClean="0"/>
              <a:t>Fondazione</a:t>
            </a:r>
            <a:r>
              <a:rPr lang="en-US" sz="2700" dirty="0" smtClean="0"/>
              <a:t> Bruno Kessler) sensors</a:t>
            </a:r>
            <a:endParaRPr lang="en-US" sz="2700" b="1" dirty="0" smtClean="0"/>
          </a:p>
          <a:p>
            <a:r>
              <a:rPr lang="en-US" sz="2700" dirty="0" smtClean="0"/>
              <a:t>Carbon infusion</a:t>
            </a:r>
            <a:endParaRPr lang="en-US" sz="2700" b="1" dirty="0" smtClean="0"/>
          </a:p>
          <a:p>
            <a:r>
              <a:rPr lang="en-US" sz="2700" dirty="0" smtClean="0"/>
              <a:t>Carbon is electrically inactive (no effect pre-irradiation)</a:t>
            </a:r>
          </a:p>
          <a:p>
            <a:pPr lvl="1"/>
            <a:r>
              <a:rPr lang="en-US" sz="2400" dirty="0" smtClean="0"/>
              <a:t>Slight reduction of gain pre-rad because of implantation procedure</a:t>
            </a:r>
          </a:p>
          <a:p>
            <a:r>
              <a:rPr lang="en-US" sz="2700" dirty="0" smtClean="0"/>
              <a:t>Catch interstitials instead of Boron</a:t>
            </a:r>
          </a:p>
          <a:p>
            <a:r>
              <a:rPr lang="en-US" sz="2700" dirty="0" smtClean="0"/>
              <a:t>Reduces acceptor removal after irradiation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20073" y="1475581"/>
            <a:ext cx="5652542" cy="4231085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0140353" y="4122490"/>
            <a:ext cx="86409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284369" y="2438996"/>
            <a:ext cx="1224136" cy="8193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91899" y="1976070"/>
            <a:ext cx="20531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1.5E15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Boron+Carbon</a:t>
            </a:r>
            <a:r>
              <a:rPr lang="en-US" dirty="0" smtClean="0"/>
              <a:t> sensor</a:t>
            </a:r>
          </a:p>
          <a:p>
            <a:r>
              <a:rPr lang="en-US" dirty="0" smtClean="0"/>
              <a:t>Gain ~10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883396" y="5068175"/>
            <a:ext cx="24483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1.5E15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Boron sensor, Gain ~3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05904" y="5418634"/>
            <a:ext cx="321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S.M. </a:t>
            </a:r>
            <a:r>
              <a:rPr lang="en-US" dirty="0" err="1"/>
              <a:t>Mazza</a:t>
            </a:r>
            <a:r>
              <a:rPr lang="en-US" dirty="0"/>
              <a:t> et al. arXiv:1804.05449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11975" y="6731983"/>
            <a:ext cx="67183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M</a:t>
            </a:r>
            <a:r>
              <a:rPr lang="es-ES" dirty="0"/>
              <a:t>. Ferrero et al. arXiv:1802.01745</a:t>
            </a:r>
          </a:p>
          <a:p>
            <a:r>
              <a:rPr lang="es-ES" dirty="0"/>
              <a:t> </a:t>
            </a:r>
            <a:r>
              <a:rPr lang="en-US" dirty="0"/>
              <a:t>Y. Zhao et al. 10.1016/j.nima.2018.08.040</a:t>
            </a:r>
            <a:endParaRPr lang="es-ES" sz="3600" dirty="0"/>
          </a:p>
        </p:txBody>
      </p:sp>
      <p:cxnSp>
        <p:nvCxnSpPr>
          <p:cNvPr id="13" name="Straight Arrow Connector 12"/>
          <p:cNvCxnSpPr>
            <a:stCxn id="19" idx="0"/>
          </p:cNvCxnSpPr>
          <p:nvPr/>
        </p:nvCxnSpPr>
        <p:spPr>
          <a:xfrm flipH="1" flipV="1">
            <a:off x="10824250" y="4355901"/>
            <a:ext cx="1283329" cy="712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921398"/>
          </a:xfrm>
        </p:spPr>
        <p:txBody>
          <a:bodyPr/>
          <a:lstStyle/>
          <a:p>
            <a:r>
              <a:rPr lang="en-US" dirty="0"/>
              <a:t>Mitigation of radiation damage on LGADs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5549196-4782-438E-8737-03E25886A273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583983" y="1595935"/>
            <a:ext cx="5256584" cy="5039783"/>
          </a:xfrm>
        </p:spPr>
        <p:txBody>
          <a:bodyPr/>
          <a:lstStyle/>
          <a:p>
            <a:r>
              <a:rPr lang="en-US" sz="2700" b="1" dirty="0" smtClean="0"/>
              <a:t>HPK </a:t>
            </a:r>
            <a:r>
              <a:rPr lang="en-US" sz="2700" dirty="0" smtClean="0"/>
              <a:t>(Hamamatsu Photonics) sensors</a:t>
            </a:r>
            <a:endParaRPr lang="en-US" sz="2700" b="1" dirty="0" smtClean="0"/>
          </a:p>
          <a:p>
            <a:r>
              <a:rPr lang="en-US" sz="2700" dirty="0" smtClean="0"/>
              <a:t>Thin </a:t>
            </a:r>
            <a:r>
              <a:rPr lang="en-US" sz="2700" dirty="0"/>
              <a:t>but highly doped </a:t>
            </a:r>
            <a:r>
              <a:rPr lang="en-US" sz="2700" dirty="0" smtClean="0"/>
              <a:t>gain layer</a:t>
            </a:r>
          </a:p>
          <a:p>
            <a:pPr lvl="1"/>
            <a:r>
              <a:rPr lang="en-US" sz="2100" dirty="0" smtClean="0"/>
              <a:t>Higher </a:t>
            </a:r>
            <a:r>
              <a:rPr lang="en-US" sz="2100" dirty="0"/>
              <a:t>initial doping concentration </a:t>
            </a:r>
            <a:endParaRPr lang="en-US" sz="2100" dirty="0" smtClean="0"/>
          </a:p>
          <a:p>
            <a:pPr lvl="1"/>
            <a:r>
              <a:rPr lang="en-US" sz="2100" dirty="0" smtClean="0"/>
              <a:t>Takes </a:t>
            </a:r>
            <a:r>
              <a:rPr lang="en-US" sz="2100" dirty="0"/>
              <a:t>more time to be inactivated</a:t>
            </a:r>
          </a:p>
          <a:p>
            <a:r>
              <a:rPr lang="en-US" sz="2700" dirty="0"/>
              <a:t>Deep </a:t>
            </a:r>
            <a:r>
              <a:rPr lang="en-US" sz="2700" dirty="0" smtClean="0"/>
              <a:t>gain layer</a:t>
            </a:r>
            <a:endParaRPr lang="en-US" sz="2700" b="1" dirty="0"/>
          </a:p>
          <a:p>
            <a:pPr lvl="1"/>
            <a:r>
              <a:rPr lang="en-US" sz="2400" b="1" dirty="0"/>
              <a:t>High field for larger </a:t>
            </a:r>
            <a:r>
              <a:rPr lang="en-US" sz="2400" b="1" dirty="0" smtClean="0"/>
              <a:t>volume</a:t>
            </a:r>
          </a:p>
          <a:p>
            <a:pPr marL="352791" lvl="1" indent="0">
              <a:buNone/>
            </a:pPr>
            <a:endParaRPr lang="en-US" dirty="0" smtClean="0"/>
          </a:p>
          <a:p>
            <a:r>
              <a:rPr lang="en-US" dirty="0" smtClean="0"/>
              <a:t>Gain layer between 1um to 2um in instead of </a:t>
            </a:r>
            <a:r>
              <a:rPr lang="en-US" dirty="0"/>
              <a:t>~</a:t>
            </a:r>
            <a:r>
              <a:rPr lang="en-US" dirty="0" smtClean="0"/>
              <a:t>0.5-1 um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1" y="1619597"/>
            <a:ext cx="5029636" cy="3060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15" y="3347789"/>
            <a:ext cx="5029636" cy="306045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895351" y="2195661"/>
            <a:ext cx="2448272" cy="158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27599" y="4976130"/>
            <a:ext cx="158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“Regular” LGAD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99607" y="3995861"/>
            <a:ext cx="0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3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924136" y="210194"/>
            <a:ext cx="11591502" cy="56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 smtClean="0"/>
              <a:t>Performance </a:t>
            </a:r>
            <a:r>
              <a:rPr lang="en-US" dirty="0" err="1" smtClean="0"/>
              <a:t>vs</a:t>
            </a:r>
            <a:r>
              <a:rPr lang="en-US" dirty="0" smtClean="0"/>
              <a:t> fluence</a:t>
            </a:r>
            <a:endParaRPr b="1" dirty="0"/>
          </a:p>
        </p:txBody>
      </p:sp>
      <p:sp>
        <p:nvSpPr>
          <p:cNvPr id="156" name="Google Shape;156;p8"/>
          <p:cNvSpPr txBox="1">
            <a:spLocks noGrp="1"/>
          </p:cNvSpPr>
          <p:nvPr>
            <p:ph type="sldNum" idx="12"/>
          </p:nvPr>
        </p:nvSpPr>
        <p:spPr>
          <a:xfrm>
            <a:off x="9491768" y="7006699"/>
            <a:ext cx="3023870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Autofit/>
          </a:bodyPr>
          <a:lstStyle/>
          <a:p>
            <a:pPr algn="r"/>
            <a:fld id="{00000000-1234-1234-1234-123412341234}" type="slidenum">
              <a:rPr lang="en-US" sz="2646"/>
              <a:pPr algn="r"/>
              <a:t>7</a:t>
            </a:fld>
            <a:endParaRPr sz="2646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175271" y="971525"/>
            <a:ext cx="10945216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</a:t>
            </a:r>
            <a:r>
              <a:rPr lang="en-US" dirty="0" smtClean="0"/>
              <a:t>n term of performance both HPK and FBK show good behavior</a:t>
            </a:r>
          </a:p>
          <a:p>
            <a:r>
              <a:rPr lang="en-US" dirty="0" smtClean="0"/>
              <a:t>Independent effect of Carbon (FBK) and deep gain layer (HPK)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" y="2411685"/>
            <a:ext cx="6261529" cy="4679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53" y="2436224"/>
            <a:ext cx="6195855" cy="4630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4136" y="6660157"/>
            <a:ext cx="205133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95951" y="6622938"/>
            <a:ext cx="205133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42277E7-ED69-471A-B88E-435F19480CF5}" type="datetime1">
              <a:rPr lang="en-US" smtClean="0"/>
              <a:t>08-Dec-19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5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815231" y="323453"/>
            <a:ext cx="11591502" cy="1121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9" tIns="50376" rIns="100779" bIns="50376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 smtClean="0"/>
              <a:t>Performance </a:t>
            </a:r>
            <a:r>
              <a:rPr lang="en-US" dirty="0" err="1" smtClean="0"/>
              <a:t>vs</a:t>
            </a:r>
            <a:r>
              <a:rPr lang="en-US" dirty="0" smtClean="0"/>
              <a:t> fluence</a:t>
            </a:r>
            <a:endParaRPr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7223943" y="1619597"/>
                <a:ext cx="5904656" cy="4795274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302393" indent="-302393" algn="l" rtl="0" eaLnBrk="1" latinLnBrk="0" hangingPunct="1">
                  <a:spcBef>
                    <a:spcPts val="639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4786" indent="-251995" algn="l" rtl="0" eaLnBrk="1" latinLnBrk="0" hangingPunct="1">
                  <a:spcBef>
                    <a:spcPts val="408"/>
                  </a:spcBef>
                  <a:buClr>
                    <a:schemeClr val="accent2"/>
                  </a:buClr>
                  <a:buSzPct val="8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7179" indent="-251995" algn="l" rtl="0" eaLnBrk="1" latinLnBrk="0" hangingPunct="1">
                  <a:spcBef>
                    <a:spcPts val="408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Char char=""/>
                  <a:defRPr kumimoji="0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9572" indent="-251995" algn="l" rtl="0" eaLnBrk="1" latinLnBrk="0" hangingPunct="1">
                  <a:spcBef>
                    <a:spcPts val="408"/>
                  </a:spcBef>
                  <a:buClr>
                    <a:schemeClr val="accent3"/>
                  </a:buClr>
                  <a:buSzPct val="80000"/>
                  <a:buFont typeface="Wingdings 2"/>
                  <a:buChar char=""/>
                  <a:defRPr kumimoji="0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11965" indent="-251995" algn="l" rtl="0" eaLnBrk="1" latinLnBrk="0" hangingPunct="1">
                  <a:spcBef>
                    <a:spcPts val="408"/>
                  </a:spcBef>
                  <a:buClr>
                    <a:schemeClr val="accent3"/>
                  </a:buClr>
                  <a:buFontTx/>
                  <a:buChar char="o"/>
                  <a:defRPr kumimoji="0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14358" indent="-251995" algn="l" rtl="0" eaLnBrk="1" latinLnBrk="0" hangingPunct="1">
                  <a:spcBef>
                    <a:spcPts val="408"/>
                  </a:spcBef>
                  <a:buClr>
                    <a:schemeClr val="accent3"/>
                  </a:buClr>
                  <a:buChar char="•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16751" indent="-251995" algn="l" rtl="0" eaLnBrk="1" latinLnBrk="0" hangingPunct="1">
                  <a:spcBef>
                    <a:spcPts val="408"/>
                  </a:spcBef>
                  <a:buClr>
                    <a:schemeClr val="accent2"/>
                  </a:buClr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19144" indent="-251995" algn="l" rtl="0" eaLnBrk="1" latinLnBrk="0" hangingPunct="1">
                  <a:spcBef>
                    <a:spcPts val="408"/>
                  </a:spcBef>
                  <a:buClr>
                    <a:schemeClr val="accent1">
                      <a:tint val="60000"/>
                    </a:schemeClr>
                  </a:buClr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21537" indent="-251995" algn="l" rtl="0" eaLnBrk="1" latinLnBrk="0" hangingPunct="1">
                  <a:spcBef>
                    <a:spcPts val="408"/>
                  </a:spcBef>
                  <a:buClr>
                    <a:schemeClr val="accent2">
                      <a:tint val="60000"/>
                    </a:schemeClr>
                  </a:buClr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Time resolution </a:t>
                </a:r>
                <a:r>
                  <a:rPr lang="en-US" dirty="0" err="1"/>
                  <a:t>vs</a:t>
                </a:r>
                <a:r>
                  <a:rPr lang="en-US" dirty="0"/>
                  <a:t> collected charge has a behavior that is </a:t>
                </a:r>
                <a:r>
                  <a:rPr lang="en-US" dirty="0" smtClean="0"/>
                  <a:t>mostly independent </a:t>
                </a:r>
                <a:r>
                  <a:rPr lang="en-US" dirty="0"/>
                  <a:t>from radiation damage</a:t>
                </a:r>
              </a:p>
              <a:p>
                <a:pPr lvl="1"/>
                <a:r>
                  <a:rPr lang="en-US" dirty="0"/>
                  <a:t>Collected charge of ~4fC needed to achieve ~50ps of time resolution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Both sensor show reasonable performance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 smtClean="0"/>
                  <a:t>Neq</a:t>
                </a:r>
              </a:p>
              <a:p>
                <a:r>
                  <a:rPr lang="en-US" dirty="0" smtClean="0"/>
                  <a:t>Full filling the current need of sensors for HL-LHC timing layers</a:t>
                </a:r>
              </a:p>
              <a:p>
                <a:r>
                  <a:rPr lang="en-US" dirty="0" smtClean="0"/>
                  <a:t>Other LGAD manufacturers are also under study: CNM (Spain), NDL (China), BNL (US)</a:t>
                </a:r>
              </a:p>
              <a:p>
                <a:r>
                  <a:rPr lang="en-US" b="1" dirty="0" smtClean="0"/>
                  <a:t>But what’s next?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43" y="1619597"/>
                <a:ext cx="5904656" cy="4795274"/>
              </a:xfrm>
              <a:prstGeom prst="rect">
                <a:avLst/>
              </a:prstGeom>
              <a:blipFill rotWithShape="0">
                <a:blip r:embed="rId3"/>
                <a:stretch>
                  <a:fillRect l="-826" t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7" y="1475581"/>
            <a:ext cx="6937574" cy="5184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215" y="6574712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1F1AE7B-D1C8-497D-9955-BFAE148A1634}" type="datetime1">
              <a:rPr lang="en-US" smtClean="0"/>
              <a:t>08-Dec-19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7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radiation hard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7C17E74-D52A-4F80-B86D-0766F7026BAA}" type="datetime1">
              <a:rPr lang="en-US" smtClean="0"/>
              <a:t>08-Dec-19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smtClean="0"/>
              <a:t>Dr. Simone M. Mazza - University of California Santa Cruz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7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40613</TotalTime>
  <Words>2124</Words>
  <Application>Microsoft Office PowerPoint</Application>
  <PresentationFormat>Custom</PresentationFormat>
  <Paragraphs>394</Paragraphs>
  <Slides>30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</vt:lpstr>
      <vt:lpstr>Cambria Math</vt:lpstr>
      <vt:lpstr>DejaVu Sans</vt:lpstr>
      <vt:lpstr>Droid Sans Fallback</vt:lpstr>
      <vt:lpstr>Franklin Gothic Book</vt:lpstr>
      <vt:lpstr>FreeSans</vt:lpstr>
      <vt:lpstr>Liberation Sans</vt:lpstr>
      <vt:lpstr>Liberation Serif</vt:lpstr>
      <vt:lpstr>Perpetua</vt:lpstr>
      <vt:lpstr>StarSymbol</vt:lpstr>
      <vt:lpstr>Symbol</vt:lpstr>
      <vt:lpstr>Times New Roman</vt:lpstr>
      <vt:lpstr>Wingdings</vt:lpstr>
      <vt:lpstr>Wingdings 2</vt:lpstr>
      <vt:lpstr>Equity</vt:lpstr>
      <vt:lpstr>Acrobat Document</vt:lpstr>
      <vt:lpstr>PowerPoint Presentation</vt:lpstr>
      <vt:lpstr>LGADs</vt:lpstr>
      <vt:lpstr>HGTD, ATLAS and LHC high luminosity</vt:lpstr>
      <vt:lpstr>Radiation damage on LGADs</vt:lpstr>
      <vt:lpstr>Mitigation of radiation damage on LGADs</vt:lpstr>
      <vt:lpstr>Mitigation of radiation damage on LGADs</vt:lpstr>
      <vt:lpstr>Performance vs fluence</vt:lpstr>
      <vt:lpstr>Performance vs fluence</vt:lpstr>
      <vt:lpstr>Future radiation hard challenge</vt:lpstr>
      <vt:lpstr>Radiation challenge in future hadron colliders</vt:lpstr>
      <vt:lpstr>Saturation of radiation damage</vt:lpstr>
      <vt:lpstr>Thin sensors</vt:lpstr>
      <vt:lpstr>Thin LGAD sensors evolution with fluence</vt:lpstr>
      <vt:lpstr>Radiation hard thin sensors with Carbon</vt:lpstr>
      <vt:lpstr>Conclusions</vt:lpstr>
      <vt:lpstr>PowerPoint Presentation</vt:lpstr>
      <vt:lpstr>Backup</vt:lpstr>
      <vt:lpstr>PowerPoint Presentation</vt:lpstr>
      <vt:lpstr>Gain layer vs. Fluence: The Effect of Carbon</vt:lpstr>
      <vt:lpstr>Future prospect – deep gain layer + Carbon</vt:lpstr>
      <vt:lpstr>LGADs timing resolution</vt:lpstr>
      <vt:lpstr>Sensor testing – Sr90 telescope</vt:lpstr>
      <vt:lpstr>HGTD position in ATLAS</vt:lpstr>
      <vt:lpstr>Readout electronics</vt:lpstr>
      <vt:lpstr>Readout electronics</vt:lpstr>
      <vt:lpstr>Readout electronics</vt:lpstr>
      <vt:lpstr>Gain layer and CV</vt:lpstr>
      <vt:lpstr>PowerPoint Presentation</vt:lpstr>
      <vt:lpstr> A new hope: saturation of displacement damage</vt:lpstr>
      <vt:lpstr>2D calculations of superposition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Boes</dc:creator>
  <cp:lastModifiedBy>smazza</cp:lastModifiedBy>
  <cp:revision>3778</cp:revision>
  <cp:lastPrinted>2014-12-15T16:05:16Z</cp:lastPrinted>
  <dcterms:created xsi:type="dcterms:W3CDTF">2014-11-18T11:45:19Z</dcterms:created>
  <dcterms:modified xsi:type="dcterms:W3CDTF">2019-12-09T01:57:05Z</dcterms:modified>
</cp:coreProperties>
</file>