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307" r:id="rId4"/>
    <p:sldId id="297" r:id="rId5"/>
    <p:sldId id="298" r:id="rId6"/>
    <p:sldId id="299" r:id="rId7"/>
    <p:sldId id="300" r:id="rId8"/>
    <p:sldId id="301" r:id="rId9"/>
    <p:sldId id="263" r:id="rId10"/>
    <p:sldId id="267" r:id="rId11"/>
    <p:sldId id="302" r:id="rId12"/>
    <p:sldId id="303" r:id="rId13"/>
    <p:sldId id="283" r:id="rId14"/>
    <p:sldId id="284" r:id="rId15"/>
    <p:sldId id="286" r:id="rId16"/>
    <p:sldId id="285" r:id="rId17"/>
    <p:sldId id="288" r:id="rId18"/>
    <p:sldId id="293" r:id="rId19"/>
    <p:sldId id="294" r:id="rId20"/>
    <p:sldId id="295" r:id="rId21"/>
    <p:sldId id="296" r:id="rId22"/>
    <p:sldId id="304" r:id="rId23"/>
    <p:sldId id="305" r:id="rId24"/>
    <p:sldId id="306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2DEF-8359-4303-A467-FCA20F20D93F}" type="datetimeFigureOut">
              <a:rPr lang="it-IT" smtClean="0"/>
              <a:pPr/>
              <a:t>09/12/2019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DB3B-CF6B-472A-B58B-C28FCC9467D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2DEF-8359-4303-A467-FCA20F20D93F}" type="datetimeFigureOut">
              <a:rPr lang="it-IT" smtClean="0"/>
              <a:pPr/>
              <a:t>09/12/2019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DB3B-CF6B-472A-B58B-C28FCC9467D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2DEF-8359-4303-A467-FCA20F20D93F}" type="datetimeFigureOut">
              <a:rPr lang="it-IT" smtClean="0"/>
              <a:pPr/>
              <a:t>09/12/2019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DB3B-CF6B-472A-B58B-C28FCC9467D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2DEF-8359-4303-A467-FCA20F20D93F}" type="datetimeFigureOut">
              <a:rPr lang="it-IT" smtClean="0"/>
              <a:pPr/>
              <a:t>09/12/2019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DB3B-CF6B-472A-B58B-C28FCC9467D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2DEF-8359-4303-A467-FCA20F20D93F}" type="datetimeFigureOut">
              <a:rPr lang="it-IT" smtClean="0"/>
              <a:pPr/>
              <a:t>09/12/2019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DB3B-CF6B-472A-B58B-C28FCC9467D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2DEF-8359-4303-A467-FCA20F20D93F}" type="datetimeFigureOut">
              <a:rPr lang="it-IT" smtClean="0"/>
              <a:pPr/>
              <a:t>09/12/2019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DB3B-CF6B-472A-B58B-C28FCC9467D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2DEF-8359-4303-A467-FCA20F20D93F}" type="datetimeFigureOut">
              <a:rPr lang="it-IT" smtClean="0"/>
              <a:pPr/>
              <a:t>09/12/2019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DB3B-CF6B-472A-B58B-C28FCC9467D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2DEF-8359-4303-A467-FCA20F20D93F}" type="datetimeFigureOut">
              <a:rPr lang="it-IT" smtClean="0"/>
              <a:pPr/>
              <a:t>09/12/2019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DB3B-CF6B-472A-B58B-C28FCC9467D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2DEF-8359-4303-A467-FCA20F20D93F}" type="datetimeFigureOut">
              <a:rPr lang="it-IT" smtClean="0"/>
              <a:pPr/>
              <a:t>09/12/2019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DB3B-CF6B-472A-B58B-C28FCC9467D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2DEF-8359-4303-A467-FCA20F20D93F}" type="datetimeFigureOut">
              <a:rPr lang="it-IT" smtClean="0"/>
              <a:pPr/>
              <a:t>09/12/2019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DB3B-CF6B-472A-B58B-C28FCC9467D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2DEF-8359-4303-A467-FCA20F20D93F}" type="datetimeFigureOut">
              <a:rPr lang="it-IT" smtClean="0"/>
              <a:pPr/>
              <a:t>09/12/2019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B0DB3B-CF6B-472A-B58B-C28FCC9467D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DA2DEF-8359-4303-A467-FCA20F20D93F}" type="datetimeFigureOut">
              <a:rPr lang="it-IT" smtClean="0"/>
              <a:pPr/>
              <a:t>09/12/2019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B0DB3B-CF6B-472A-B58B-C28FCC9467D3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851648" cy="201622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Development of a 3D detector on a hydrogenated amorphous silicon substrate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4131048"/>
          </a:xfrm>
        </p:spPr>
        <p:txBody>
          <a:bodyPr>
            <a:normAutofit fontScale="85000" lnSpcReduction="20000"/>
          </a:bodyPr>
          <a:lstStyle/>
          <a:p>
            <a:pPr algn="ctr"/>
            <a:endParaRPr lang="it-IT" i="1" dirty="0" smtClean="0"/>
          </a:p>
          <a:p>
            <a:pPr algn="l"/>
            <a:r>
              <a:rPr lang="it-IT" sz="2000" u="sng" dirty="0" smtClean="0">
                <a:solidFill>
                  <a:srgbClr val="FFFF00"/>
                </a:solidFill>
              </a:rPr>
              <a:t>M. </a:t>
            </a:r>
            <a:r>
              <a:rPr lang="it-IT" sz="2000" u="sng" dirty="0" err="1" smtClean="0">
                <a:solidFill>
                  <a:srgbClr val="FFFF00"/>
                </a:solidFill>
              </a:rPr>
              <a:t>Menichelli</a:t>
            </a:r>
            <a:r>
              <a:rPr lang="it-IT" sz="2000" u="sng" baseline="30000" dirty="0" smtClean="0">
                <a:solidFill>
                  <a:srgbClr val="FFFF00"/>
                </a:solidFill>
              </a:rPr>
              <a:t>(a)</a:t>
            </a:r>
            <a:r>
              <a:rPr lang="it-IT" sz="2000" u="sng" dirty="0" smtClean="0">
                <a:solidFill>
                  <a:srgbClr val="FFFF00"/>
                </a:solidFill>
              </a:rPr>
              <a:t>,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M.Boscardin</a:t>
            </a:r>
            <a:r>
              <a:rPr lang="it-IT" sz="2000" baseline="30000" dirty="0" smtClean="0">
                <a:solidFill>
                  <a:srgbClr val="FFFF00"/>
                </a:solidFill>
              </a:rPr>
              <a:t>(b)(c)</a:t>
            </a:r>
            <a:r>
              <a:rPr lang="it-IT" sz="2000" dirty="0" smtClean="0">
                <a:solidFill>
                  <a:srgbClr val="FFFF00"/>
                </a:solidFill>
              </a:rPr>
              <a:t>, M. </a:t>
            </a:r>
            <a:r>
              <a:rPr lang="it-IT" sz="2000" dirty="0" err="1" smtClean="0">
                <a:solidFill>
                  <a:srgbClr val="FFFF00"/>
                </a:solidFill>
              </a:rPr>
              <a:t>Crivellari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baseline="30000" dirty="0" smtClean="0">
                <a:solidFill>
                  <a:srgbClr val="FFFF00"/>
                </a:solidFill>
              </a:rPr>
              <a:t>(c)</a:t>
            </a:r>
            <a:r>
              <a:rPr lang="it-IT" sz="2000" dirty="0" smtClean="0">
                <a:solidFill>
                  <a:srgbClr val="FFFF00"/>
                </a:solidFill>
              </a:rPr>
              <a:t>, </a:t>
            </a:r>
            <a:r>
              <a:rPr lang="it-IT" sz="2000" dirty="0" err="1" smtClean="0">
                <a:solidFill>
                  <a:srgbClr val="FFFF00"/>
                </a:solidFill>
              </a:rPr>
              <a:t>J.Davis</a:t>
            </a:r>
            <a:r>
              <a:rPr lang="it-IT" sz="2000" baseline="30000" dirty="0" smtClean="0">
                <a:solidFill>
                  <a:srgbClr val="FFFF00"/>
                </a:solidFill>
              </a:rPr>
              <a:t>(f)</a:t>
            </a:r>
            <a:r>
              <a:rPr lang="it-IT" sz="2000" dirty="0" smtClean="0">
                <a:solidFill>
                  <a:srgbClr val="FFFF00"/>
                </a:solidFill>
              </a:rPr>
              <a:t>, </a:t>
            </a:r>
            <a:r>
              <a:rPr lang="it-IT" sz="2000" dirty="0" err="1" smtClean="0">
                <a:solidFill>
                  <a:srgbClr val="FFFF00"/>
                </a:solidFill>
              </a:rPr>
              <a:t>S.Dunand</a:t>
            </a:r>
            <a:r>
              <a:rPr lang="it-IT" sz="2000" baseline="30000" dirty="0" smtClean="0">
                <a:solidFill>
                  <a:srgbClr val="FFFF00"/>
                </a:solidFill>
              </a:rPr>
              <a:t>(i)</a:t>
            </a:r>
            <a:r>
              <a:rPr lang="it-IT" sz="2000" dirty="0" smtClean="0">
                <a:solidFill>
                  <a:srgbClr val="FFFF00"/>
                </a:solidFill>
              </a:rPr>
              <a:t> , L. </a:t>
            </a:r>
            <a:r>
              <a:rPr lang="it-IT" sz="2000" dirty="0" err="1" smtClean="0">
                <a:solidFill>
                  <a:srgbClr val="FFFF00"/>
                </a:solidFill>
              </a:rPr>
              <a:t>Fanò</a:t>
            </a:r>
            <a:r>
              <a:rPr lang="it-IT" sz="2000" baseline="30000" dirty="0" smtClean="0">
                <a:solidFill>
                  <a:srgbClr val="FFFF00"/>
                </a:solidFill>
              </a:rPr>
              <a:t>(a)(d)</a:t>
            </a:r>
            <a:r>
              <a:rPr lang="it-IT" sz="2000" dirty="0" smtClean="0">
                <a:solidFill>
                  <a:srgbClr val="FFFF00"/>
                </a:solidFill>
              </a:rPr>
              <a:t>, </a:t>
            </a:r>
            <a:r>
              <a:rPr lang="it-IT" sz="2000" dirty="0" err="1" smtClean="0">
                <a:solidFill>
                  <a:srgbClr val="FFFF00"/>
                </a:solidFill>
              </a:rPr>
              <a:t>A.Morozzi</a:t>
            </a:r>
            <a:r>
              <a:rPr lang="it-IT" sz="2000" baseline="30000" dirty="0" smtClean="0">
                <a:solidFill>
                  <a:srgbClr val="FFFF00"/>
                </a:solidFill>
              </a:rPr>
              <a:t>(a)(g)</a:t>
            </a:r>
            <a:r>
              <a:rPr lang="it-IT" sz="2000" dirty="0" smtClean="0">
                <a:solidFill>
                  <a:srgbClr val="FFFF00"/>
                </a:solidFill>
              </a:rPr>
              <a:t>, </a:t>
            </a:r>
            <a:r>
              <a:rPr lang="it-IT" sz="2000" dirty="0" err="1" smtClean="0">
                <a:solidFill>
                  <a:srgbClr val="FFFF00"/>
                </a:solidFill>
              </a:rPr>
              <a:t>F.Moscatelli</a:t>
            </a:r>
            <a:r>
              <a:rPr lang="it-IT" sz="2000" baseline="30000" dirty="0" smtClean="0">
                <a:solidFill>
                  <a:srgbClr val="FFFF00"/>
                </a:solidFill>
              </a:rPr>
              <a:t>(a)(e)</a:t>
            </a:r>
            <a:r>
              <a:rPr lang="it-IT" sz="2000" dirty="0" smtClean="0">
                <a:solidFill>
                  <a:srgbClr val="FFFF00"/>
                </a:solidFill>
              </a:rPr>
              <a:t>, M. </a:t>
            </a:r>
            <a:r>
              <a:rPr lang="it-IT" sz="2000" dirty="0" err="1" smtClean="0">
                <a:solidFill>
                  <a:srgbClr val="FFFF00"/>
                </a:solidFill>
              </a:rPr>
              <a:t>Movileanu-Ionica</a:t>
            </a:r>
            <a:r>
              <a:rPr lang="it-IT" sz="2000" baseline="30000" dirty="0" smtClean="0">
                <a:solidFill>
                  <a:srgbClr val="FFFF00"/>
                </a:solidFill>
              </a:rPr>
              <a:t>(a)</a:t>
            </a:r>
            <a:r>
              <a:rPr lang="it-IT" sz="2000" dirty="0" smtClean="0">
                <a:solidFill>
                  <a:srgbClr val="FFFF00"/>
                </a:solidFill>
              </a:rPr>
              <a:t>, </a:t>
            </a:r>
            <a:r>
              <a:rPr lang="it-IT" sz="2000" dirty="0" err="1" smtClean="0">
                <a:solidFill>
                  <a:srgbClr val="FFFF00"/>
                </a:solidFill>
              </a:rPr>
              <a:t>D.Passeri</a:t>
            </a:r>
            <a:r>
              <a:rPr lang="it-IT" sz="2000" baseline="30000" dirty="0" smtClean="0">
                <a:solidFill>
                  <a:srgbClr val="FFFF00"/>
                </a:solidFill>
              </a:rPr>
              <a:t>(a)(g)</a:t>
            </a:r>
            <a:r>
              <a:rPr lang="it-IT" sz="2000" dirty="0" smtClean="0">
                <a:solidFill>
                  <a:srgbClr val="FFFF00"/>
                </a:solidFill>
              </a:rPr>
              <a:t> , </a:t>
            </a:r>
            <a:r>
              <a:rPr lang="it-IT" sz="2000" dirty="0" err="1" smtClean="0">
                <a:solidFill>
                  <a:srgbClr val="FFFF00"/>
                </a:solidFill>
              </a:rPr>
              <a:t>M.Petasecca</a:t>
            </a:r>
            <a:r>
              <a:rPr lang="it-IT" sz="2000" baseline="30000" dirty="0" smtClean="0">
                <a:solidFill>
                  <a:srgbClr val="FFFF00"/>
                </a:solidFill>
              </a:rPr>
              <a:t>(f)</a:t>
            </a:r>
            <a:r>
              <a:rPr lang="it-IT" sz="2000" dirty="0" smtClean="0">
                <a:solidFill>
                  <a:srgbClr val="FFFF00"/>
                </a:solidFill>
              </a:rPr>
              <a:t>, </a:t>
            </a:r>
            <a:r>
              <a:rPr lang="it-IT" sz="2000" dirty="0" err="1" smtClean="0">
                <a:solidFill>
                  <a:srgbClr val="FFFF00"/>
                </a:solidFill>
              </a:rPr>
              <a:t>M.Piccini</a:t>
            </a:r>
            <a:r>
              <a:rPr lang="it-IT" sz="2000" baseline="30000" dirty="0" smtClean="0">
                <a:solidFill>
                  <a:srgbClr val="FFFF00"/>
                </a:solidFill>
              </a:rPr>
              <a:t>(a)</a:t>
            </a:r>
            <a:r>
              <a:rPr lang="it-IT" sz="2000" dirty="0" smtClean="0">
                <a:solidFill>
                  <a:srgbClr val="FFFF00"/>
                </a:solidFill>
              </a:rPr>
              <a:t>, </a:t>
            </a:r>
            <a:r>
              <a:rPr lang="it-IT" sz="2000" dirty="0" err="1" smtClean="0">
                <a:solidFill>
                  <a:srgbClr val="FFFF00"/>
                </a:solidFill>
              </a:rPr>
              <a:t>A.Rossi</a:t>
            </a:r>
            <a:r>
              <a:rPr lang="it-IT" sz="2000" baseline="30000" dirty="0" smtClean="0">
                <a:solidFill>
                  <a:srgbClr val="FFFF00"/>
                </a:solidFill>
              </a:rPr>
              <a:t>(a)(d)</a:t>
            </a:r>
            <a:r>
              <a:rPr lang="it-IT" sz="2000" dirty="0" smtClean="0">
                <a:solidFill>
                  <a:srgbClr val="FFFF00"/>
                </a:solidFill>
              </a:rPr>
              <a:t>, </a:t>
            </a:r>
            <a:r>
              <a:rPr lang="it-IT" sz="2000" dirty="0" err="1" smtClean="0">
                <a:solidFill>
                  <a:srgbClr val="FFFF00"/>
                </a:solidFill>
              </a:rPr>
              <a:t>A.Scorzoni</a:t>
            </a:r>
            <a:r>
              <a:rPr lang="it-IT" sz="2000" baseline="30000" dirty="0" smtClean="0">
                <a:solidFill>
                  <a:srgbClr val="FFFF00"/>
                </a:solidFill>
              </a:rPr>
              <a:t>(a)(g)</a:t>
            </a:r>
            <a:r>
              <a:rPr lang="it-IT" sz="2000" dirty="0" smtClean="0">
                <a:solidFill>
                  <a:srgbClr val="FFFF00"/>
                </a:solidFill>
              </a:rPr>
              <a:t>, </a:t>
            </a:r>
            <a:r>
              <a:rPr lang="it-IT" sz="2000" dirty="0" err="1" smtClean="0">
                <a:solidFill>
                  <a:srgbClr val="FFFF00"/>
                </a:solidFill>
              </a:rPr>
              <a:t>G.Verzellesi</a:t>
            </a:r>
            <a:r>
              <a:rPr lang="it-IT" sz="2000" baseline="30000" dirty="0" smtClean="0">
                <a:solidFill>
                  <a:srgbClr val="FFFF00"/>
                </a:solidFill>
              </a:rPr>
              <a:t>(b)(h)</a:t>
            </a:r>
            <a:r>
              <a:rPr lang="it-IT" sz="2000" dirty="0" smtClean="0">
                <a:solidFill>
                  <a:srgbClr val="FFFF00"/>
                </a:solidFill>
              </a:rPr>
              <a:t>, </a:t>
            </a:r>
            <a:r>
              <a:rPr lang="it-IT" sz="2000" dirty="0" err="1" smtClean="0">
                <a:solidFill>
                  <a:srgbClr val="FFFF00"/>
                </a:solidFill>
              </a:rPr>
              <a:t>N.Wyrsch</a:t>
            </a:r>
            <a:r>
              <a:rPr lang="it-IT" sz="2000" baseline="30000" dirty="0" smtClean="0">
                <a:solidFill>
                  <a:srgbClr val="FFFF00"/>
                </a:solidFill>
              </a:rPr>
              <a:t>(i)</a:t>
            </a:r>
            <a:r>
              <a:rPr lang="it-IT" sz="2000" dirty="0" smtClean="0">
                <a:solidFill>
                  <a:srgbClr val="FFFF00"/>
                </a:solidFill>
              </a:rPr>
              <a:t>.</a:t>
            </a:r>
          </a:p>
          <a:p>
            <a:pPr algn="l"/>
            <a:endParaRPr lang="it-IT" sz="2000" dirty="0" smtClean="0">
              <a:solidFill>
                <a:srgbClr val="FFFF00"/>
              </a:solidFill>
            </a:endParaRPr>
          </a:p>
          <a:p>
            <a:pPr lvl="0" algn="l"/>
            <a:r>
              <a:rPr lang="it-IT" sz="2000" dirty="0" smtClean="0">
                <a:solidFill>
                  <a:srgbClr val="FFFF00"/>
                </a:solidFill>
              </a:rPr>
              <a:t>(a) INFN, Sez. di Perugia, </a:t>
            </a:r>
            <a:r>
              <a:rPr lang="it-IT" sz="2000" dirty="0" err="1" smtClean="0">
                <a:solidFill>
                  <a:srgbClr val="FFFF00"/>
                </a:solidFill>
              </a:rPr>
              <a:t>Perugia</a:t>
            </a:r>
            <a:r>
              <a:rPr lang="it-IT" sz="2000" dirty="0" smtClean="0">
                <a:solidFill>
                  <a:srgbClr val="FFFF00"/>
                </a:solidFill>
              </a:rPr>
              <a:t> (ITALY)</a:t>
            </a:r>
          </a:p>
          <a:p>
            <a:pPr lvl="0" algn="l"/>
            <a:r>
              <a:rPr lang="en-US" sz="2000" dirty="0" smtClean="0">
                <a:solidFill>
                  <a:srgbClr val="FFFF00"/>
                </a:solidFill>
              </a:rPr>
              <a:t>(b) INFN TIPFA, Trento (ITALY)</a:t>
            </a:r>
            <a:endParaRPr lang="it-IT" sz="2000" dirty="0" smtClean="0">
              <a:solidFill>
                <a:srgbClr val="FFFF00"/>
              </a:solidFill>
            </a:endParaRPr>
          </a:p>
          <a:p>
            <a:pPr lvl="0" algn="l"/>
            <a:r>
              <a:rPr lang="it-IT" sz="2000" dirty="0" smtClean="0">
                <a:solidFill>
                  <a:srgbClr val="FFFF00"/>
                </a:solidFill>
              </a:rPr>
              <a:t>(c)Fondazione Bruno Kessler, Trento (ITALY)</a:t>
            </a:r>
          </a:p>
          <a:p>
            <a:pPr lvl="0" algn="l"/>
            <a:r>
              <a:rPr lang="it-IT" sz="2000" dirty="0" smtClean="0">
                <a:solidFill>
                  <a:srgbClr val="FFFF00"/>
                </a:solidFill>
              </a:rPr>
              <a:t>(d) </a:t>
            </a:r>
            <a:r>
              <a:rPr lang="it-IT" sz="2000" dirty="0" err="1" smtClean="0">
                <a:solidFill>
                  <a:srgbClr val="FFFF00"/>
                </a:solidFill>
              </a:rPr>
              <a:t>Dip</a:t>
            </a:r>
            <a:r>
              <a:rPr lang="it-IT" sz="2000" dirty="0" smtClean="0">
                <a:solidFill>
                  <a:srgbClr val="FFFF00"/>
                </a:solidFill>
              </a:rPr>
              <a:t>. Di Fisica dell’Università degli studi di Perugia, </a:t>
            </a:r>
            <a:r>
              <a:rPr lang="it-IT" sz="2000" dirty="0" err="1" smtClean="0">
                <a:solidFill>
                  <a:srgbClr val="FFFF00"/>
                </a:solidFill>
              </a:rPr>
              <a:t>Perugia</a:t>
            </a:r>
            <a:r>
              <a:rPr lang="it-IT" sz="2000" dirty="0" smtClean="0">
                <a:solidFill>
                  <a:srgbClr val="FFFF00"/>
                </a:solidFill>
              </a:rPr>
              <a:t> (ITALY)</a:t>
            </a:r>
          </a:p>
          <a:p>
            <a:pPr lvl="0" algn="l"/>
            <a:r>
              <a:rPr lang="it-IT" sz="2000" dirty="0" smtClean="0">
                <a:solidFill>
                  <a:srgbClr val="FFFF00"/>
                </a:solidFill>
              </a:rPr>
              <a:t>(e) CNR-IOM Perugia (ITALY)</a:t>
            </a:r>
          </a:p>
          <a:p>
            <a:pPr lvl="0" algn="l"/>
            <a:r>
              <a:rPr lang="en-US" sz="2000" dirty="0" smtClean="0">
                <a:solidFill>
                  <a:srgbClr val="FFFF00"/>
                </a:solidFill>
              </a:rPr>
              <a:t>(f)Centre for Medical Radiation Physics, University of Wollongong, NSW 2522, (AUSTRALIA)</a:t>
            </a:r>
            <a:endParaRPr lang="it-IT" sz="2000" dirty="0" smtClean="0">
              <a:solidFill>
                <a:srgbClr val="FFFF00"/>
              </a:solidFill>
            </a:endParaRPr>
          </a:p>
          <a:p>
            <a:pPr lvl="0" algn="l"/>
            <a:r>
              <a:rPr lang="it-IT" sz="2000" dirty="0" smtClean="0">
                <a:solidFill>
                  <a:srgbClr val="FFFF00"/>
                </a:solidFill>
              </a:rPr>
              <a:t>(g)</a:t>
            </a:r>
            <a:r>
              <a:rPr lang="it-IT" sz="2000" dirty="0" err="1" smtClean="0">
                <a:solidFill>
                  <a:srgbClr val="FFFF00"/>
                </a:solidFill>
              </a:rPr>
              <a:t>Dip</a:t>
            </a:r>
            <a:r>
              <a:rPr lang="it-IT" sz="2000" dirty="0" smtClean="0">
                <a:solidFill>
                  <a:srgbClr val="FFFF00"/>
                </a:solidFill>
              </a:rPr>
              <a:t>. Di Ingegneria dell’Università degli studi di Perugia, </a:t>
            </a:r>
            <a:r>
              <a:rPr lang="it-IT" sz="2000" dirty="0" err="1" smtClean="0">
                <a:solidFill>
                  <a:srgbClr val="FFFF00"/>
                </a:solidFill>
              </a:rPr>
              <a:t>Perugia</a:t>
            </a:r>
            <a:r>
              <a:rPr lang="it-IT" sz="2000" dirty="0" smtClean="0">
                <a:solidFill>
                  <a:srgbClr val="FFFF00"/>
                </a:solidFill>
              </a:rPr>
              <a:t> (ITALY)</a:t>
            </a:r>
          </a:p>
          <a:p>
            <a:pPr lvl="0" algn="l"/>
            <a:r>
              <a:rPr lang="it-IT" sz="2000" dirty="0" smtClean="0">
                <a:solidFill>
                  <a:srgbClr val="FFFF00"/>
                </a:solidFill>
              </a:rPr>
              <a:t>(h) Università di Modena e Reggio Emilia, Modena (ITALY)</a:t>
            </a:r>
          </a:p>
          <a:p>
            <a:pPr lvl="0" algn="l"/>
            <a:r>
              <a:rPr lang="en-US" sz="2000" dirty="0" smtClean="0">
                <a:solidFill>
                  <a:srgbClr val="FFFF00"/>
                </a:solidFill>
              </a:rPr>
              <a:t>(</a:t>
            </a:r>
            <a:r>
              <a:rPr lang="en-US" sz="2000" dirty="0" err="1" smtClean="0">
                <a:solidFill>
                  <a:srgbClr val="FFFF00"/>
                </a:solidFill>
              </a:rPr>
              <a:t>i</a:t>
            </a:r>
            <a:r>
              <a:rPr lang="en-US" sz="2000" dirty="0" smtClean="0">
                <a:solidFill>
                  <a:srgbClr val="FFFF00"/>
                </a:solidFill>
              </a:rPr>
              <a:t>) </a:t>
            </a:r>
            <a:r>
              <a:rPr lang="en-US" sz="2000" dirty="0" err="1" smtClean="0">
                <a:solidFill>
                  <a:srgbClr val="FFFF00"/>
                </a:solidFill>
              </a:rPr>
              <a:t>Ecole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Polytechnique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Federale</a:t>
            </a:r>
            <a:r>
              <a:rPr lang="en-US" sz="2000" dirty="0" smtClean="0">
                <a:solidFill>
                  <a:srgbClr val="FFFF00"/>
                </a:solidFill>
              </a:rPr>
              <a:t> de Lausanne (EPFL), Institute of </a:t>
            </a:r>
            <a:r>
              <a:rPr lang="en-US" sz="2000" dirty="0" err="1" smtClean="0">
                <a:solidFill>
                  <a:srgbClr val="FFFF00"/>
                </a:solidFill>
              </a:rPr>
              <a:t>Microengineering</a:t>
            </a:r>
            <a:r>
              <a:rPr lang="en-US" sz="2000" dirty="0" smtClean="0">
                <a:solidFill>
                  <a:srgbClr val="FFFF00"/>
                </a:solidFill>
              </a:rPr>
              <a:t> (IMT), Neuchatel, (SWITZERLAND)</a:t>
            </a:r>
            <a:endParaRPr lang="it-IT" sz="2000" dirty="0" smtClean="0">
              <a:solidFill>
                <a:srgbClr val="FFFF00"/>
              </a:solidFill>
            </a:endParaRPr>
          </a:p>
          <a:p>
            <a:pPr algn="l"/>
            <a:endParaRPr lang="it-IT" sz="2000" dirty="0" smtClean="0"/>
          </a:p>
          <a:p>
            <a:pPr algn="l"/>
            <a:endParaRPr lang="it-IT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Possible</a:t>
            </a:r>
            <a:r>
              <a:rPr lang="it-IT" dirty="0" smtClean="0"/>
              <a:t> 3D detector </a:t>
            </a:r>
            <a:r>
              <a:rPr lang="it-IT" dirty="0" err="1" smtClean="0"/>
              <a:t>configurations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3168352" cy="175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1" y="1916832"/>
            <a:ext cx="3096344" cy="176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5" y="4005064"/>
            <a:ext cx="311501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933056"/>
            <a:ext cx="3024336" cy="192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Technological</a:t>
            </a:r>
            <a:r>
              <a:rPr lang="it-IT" dirty="0" smtClean="0"/>
              <a:t> </a:t>
            </a:r>
            <a:r>
              <a:rPr lang="it-IT" dirty="0" err="1" smtClean="0"/>
              <a:t>options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doping the </a:t>
            </a:r>
            <a:r>
              <a:rPr lang="it-IT" dirty="0" err="1" smtClean="0"/>
              <a:t>electrodes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Option</a:t>
            </a:r>
            <a:r>
              <a:rPr lang="it-IT" dirty="0" smtClean="0"/>
              <a:t> 1: </a:t>
            </a:r>
            <a:r>
              <a:rPr lang="it-IT" dirty="0" err="1" smtClean="0"/>
              <a:t>Selective</a:t>
            </a:r>
            <a:r>
              <a:rPr lang="it-IT" dirty="0" smtClean="0"/>
              <a:t> </a:t>
            </a:r>
            <a:r>
              <a:rPr lang="it-IT" dirty="0" err="1" smtClean="0"/>
              <a:t>layers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metal </a:t>
            </a:r>
            <a:r>
              <a:rPr lang="it-IT" dirty="0" err="1" smtClean="0"/>
              <a:t>oxide</a:t>
            </a:r>
            <a:r>
              <a:rPr lang="it-IT" dirty="0" smtClean="0"/>
              <a:t> </a:t>
            </a:r>
            <a:r>
              <a:rPr lang="it-IT" dirty="0" err="1" smtClean="0"/>
              <a:t>deposited</a:t>
            </a:r>
            <a:r>
              <a:rPr lang="it-IT" dirty="0" smtClean="0"/>
              <a:t> via ALD</a:t>
            </a:r>
          </a:p>
          <a:p>
            <a:r>
              <a:rPr lang="it-IT" dirty="0" err="1" smtClean="0"/>
              <a:t>Option</a:t>
            </a:r>
            <a:r>
              <a:rPr lang="it-IT" dirty="0" smtClean="0"/>
              <a:t> 2: </a:t>
            </a:r>
            <a:r>
              <a:rPr lang="it-IT" dirty="0" err="1" smtClean="0"/>
              <a:t>Ion</a:t>
            </a:r>
            <a:r>
              <a:rPr lang="it-IT" dirty="0" smtClean="0"/>
              <a:t> </a:t>
            </a:r>
            <a:r>
              <a:rPr lang="it-IT" dirty="0" err="1" smtClean="0"/>
              <a:t>implantation</a:t>
            </a:r>
            <a:r>
              <a:rPr lang="it-IT" dirty="0" smtClean="0"/>
              <a:t> and low temperature </a:t>
            </a:r>
            <a:r>
              <a:rPr lang="it-IT" dirty="0" err="1" smtClean="0"/>
              <a:t>activation</a:t>
            </a:r>
            <a:r>
              <a:rPr lang="it-IT" dirty="0" smtClean="0"/>
              <a:t> (250 °C or </a:t>
            </a:r>
            <a:r>
              <a:rPr lang="it-IT" dirty="0" err="1" smtClean="0"/>
              <a:t>below</a:t>
            </a:r>
            <a:r>
              <a:rPr lang="it-IT" dirty="0" smtClean="0"/>
              <a:t> )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Prototype</a:t>
            </a:r>
            <a:r>
              <a:rPr lang="it-IT" dirty="0" smtClean="0"/>
              <a:t> </a:t>
            </a:r>
            <a:r>
              <a:rPr lang="it-IT" dirty="0" err="1" smtClean="0"/>
              <a:t>development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Phase</a:t>
            </a:r>
            <a:r>
              <a:rPr lang="it-IT" dirty="0" smtClean="0"/>
              <a:t> 1: </a:t>
            </a:r>
            <a:r>
              <a:rPr lang="it-IT" dirty="0" err="1" smtClean="0"/>
              <a:t>construction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planar </a:t>
            </a:r>
            <a:r>
              <a:rPr lang="it-IT" dirty="0" err="1" smtClean="0"/>
              <a:t>diodes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option</a:t>
            </a:r>
            <a:r>
              <a:rPr lang="it-IT" dirty="0" smtClean="0"/>
              <a:t> 1 and 2 doping </a:t>
            </a:r>
            <a:r>
              <a:rPr lang="it-IT" dirty="0" err="1" smtClean="0"/>
              <a:t>techniques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Phase</a:t>
            </a:r>
            <a:r>
              <a:rPr lang="it-IT" dirty="0" smtClean="0"/>
              <a:t> 2: </a:t>
            </a:r>
            <a:r>
              <a:rPr lang="it-IT" dirty="0" err="1" smtClean="0"/>
              <a:t>Construction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basic</a:t>
            </a:r>
            <a:r>
              <a:rPr lang="it-IT" dirty="0" smtClean="0"/>
              <a:t> 3D </a:t>
            </a:r>
            <a:r>
              <a:rPr lang="it-IT" dirty="0" err="1" smtClean="0"/>
              <a:t>structures</a:t>
            </a:r>
            <a:r>
              <a:rPr lang="it-IT" dirty="0" smtClean="0"/>
              <a:t> in </a:t>
            </a:r>
            <a:r>
              <a:rPr lang="it-IT" dirty="0" err="1" smtClean="0"/>
              <a:t>order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test the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proposed</a:t>
            </a:r>
            <a:r>
              <a:rPr lang="it-IT" dirty="0" smtClean="0"/>
              <a:t> doping </a:t>
            </a:r>
            <a:r>
              <a:rPr lang="it-IT" dirty="0" err="1" smtClean="0"/>
              <a:t>techniques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Phase</a:t>
            </a:r>
            <a:r>
              <a:rPr lang="it-IT" dirty="0" smtClean="0"/>
              <a:t> 3: </a:t>
            </a:r>
            <a:r>
              <a:rPr lang="it-IT" dirty="0" err="1" smtClean="0"/>
              <a:t>Construction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3D </a:t>
            </a:r>
            <a:r>
              <a:rPr lang="it-IT" dirty="0" err="1" smtClean="0"/>
              <a:t>detectors</a:t>
            </a:r>
            <a:r>
              <a:rPr lang="it-IT" dirty="0" smtClean="0"/>
              <a:t> in </a:t>
            </a:r>
            <a:r>
              <a:rPr lang="it-IT" dirty="0" err="1" smtClean="0"/>
              <a:t>various</a:t>
            </a:r>
            <a:r>
              <a:rPr lang="it-IT" dirty="0" smtClean="0"/>
              <a:t> </a:t>
            </a:r>
            <a:r>
              <a:rPr lang="it-IT" dirty="0" err="1" smtClean="0"/>
              <a:t>configurations</a:t>
            </a:r>
            <a:r>
              <a:rPr lang="it-IT" dirty="0" smtClean="0"/>
              <a:t>.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Diodes</a:t>
            </a:r>
            <a:r>
              <a:rPr lang="it-IT" dirty="0" smtClean="0"/>
              <a:t> and test </a:t>
            </a:r>
            <a:r>
              <a:rPr lang="it-IT" dirty="0" err="1" smtClean="0"/>
              <a:t>structures</a:t>
            </a:r>
            <a:r>
              <a:rPr lang="it-IT" dirty="0" smtClean="0"/>
              <a:t> layout in </a:t>
            </a:r>
            <a:r>
              <a:rPr lang="it-IT" dirty="0" err="1" smtClean="0"/>
              <a:t>phase</a:t>
            </a:r>
            <a:r>
              <a:rPr lang="it-IT" dirty="0" smtClean="0"/>
              <a:t> 1 </a:t>
            </a:r>
            <a:r>
              <a:rPr lang="it-IT" dirty="0" err="1" smtClean="0"/>
              <a:t>prototypes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Before</a:t>
            </a:r>
            <a:r>
              <a:rPr lang="it-IT" dirty="0" smtClean="0"/>
              <a:t> </a:t>
            </a:r>
            <a:r>
              <a:rPr lang="it-IT" dirty="0" err="1" smtClean="0"/>
              <a:t>depositing</a:t>
            </a:r>
            <a:r>
              <a:rPr lang="it-IT" dirty="0" smtClean="0"/>
              <a:t> a-Si:H the </a:t>
            </a:r>
            <a:r>
              <a:rPr lang="it-IT" dirty="0" err="1" smtClean="0"/>
              <a:t>p-type</a:t>
            </a:r>
            <a:r>
              <a:rPr lang="it-IT" dirty="0" smtClean="0"/>
              <a:t> </a:t>
            </a:r>
            <a:r>
              <a:rPr lang="it-IT" dirty="0" err="1" smtClean="0"/>
              <a:t>silicon</a:t>
            </a:r>
            <a:r>
              <a:rPr lang="it-IT" dirty="0" smtClean="0"/>
              <a:t> wafer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divided</a:t>
            </a:r>
            <a:r>
              <a:rPr lang="it-IT" dirty="0" smtClean="0"/>
              <a:t> </a:t>
            </a:r>
            <a:r>
              <a:rPr lang="it-IT" dirty="0" smtClean="0"/>
              <a:t>in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halves</a:t>
            </a:r>
            <a:r>
              <a:rPr lang="it-IT" dirty="0" smtClean="0"/>
              <a:t> and in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halves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oxidated</a:t>
            </a:r>
            <a:r>
              <a:rPr lang="it-IT" dirty="0" smtClean="0"/>
              <a:t>.</a:t>
            </a:r>
          </a:p>
          <a:p>
            <a:r>
              <a:rPr lang="it-IT" dirty="0" smtClean="0"/>
              <a:t>In the </a:t>
            </a:r>
            <a:r>
              <a:rPr lang="it-IT" dirty="0" err="1" smtClean="0"/>
              <a:t>non-oxidated</a:t>
            </a:r>
            <a:r>
              <a:rPr lang="it-IT" dirty="0" smtClean="0"/>
              <a:t> </a:t>
            </a:r>
            <a:r>
              <a:rPr lang="it-IT" dirty="0" err="1" smtClean="0"/>
              <a:t>half</a:t>
            </a:r>
            <a:r>
              <a:rPr lang="it-IT" dirty="0" smtClean="0"/>
              <a:t> </a:t>
            </a:r>
            <a:r>
              <a:rPr lang="it-IT" dirty="0" err="1" smtClean="0"/>
              <a:t>vertical</a:t>
            </a:r>
            <a:r>
              <a:rPr lang="it-IT" dirty="0" smtClean="0"/>
              <a:t> </a:t>
            </a:r>
            <a:r>
              <a:rPr lang="it-IT" dirty="0" err="1" smtClean="0"/>
              <a:t>diodes</a:t>
            </a:r>
            <a:r>
              <a:rPr lang="it-IT" dirty="0" smtClean="0"/>
              <a:t> are </a:t>
            </a:r>
            <a:r>
              <a:rPr lang="it-IT" dirty="0" err="1" smtClean="0"/>
              <a:t>fabricated</a:t>
            </a:r>
            <a:endParaRPr lang="it-IT" dirty="0" smtClean="0"/>
          </a:p>
          <a:p>
            <a:r>
              <a:rPr lang="it-IT" dirty="0" smtClean="0"/>
              <a:t>In </a:t>
            </a:r>
            <a:r>
              <a:rPr lang="it-IT" dirty="0" err="1" smtClean="0"/>
              <a:t>oxidated</a:t>
            </a:r>
            <a:r>
              <a:rPr lang="it-IT" dirty="0" smtClean="0"/>
              <a:t> </a:t>
            </a:r>
            <a:r>
              <a:rPr lang="it-IT" dirty="0" err="1" smtClean="0"/>
              <a:t>half</a:t>
            </a:r>
            <a:r>
              <a:rPr lang="it-IT" dirty="0" smtClean="0"/>
              <a:t> </a:t>
            </a:r>
            <a:r>
              <a:rPr lang="it-IT" dirty="0" err="1" smtClean="0"/>
              <a:t>lateral</a:t>
            </a:r>
            <a:r>
              <a:rPr lang="it-IT" dirty="0" smtClean="0"/>
              <a:t> </a:t>
            </a:r>
            <a:r>
              <a:rPr lang="it-IT" dirty="0" err="1" smtClean="0"/>
              <a:t>diodes</a:t>
            </a:r>
            <a:r>
              <a:rPr lang="it-IT" dirty="0" smtClean="0"/>
              <a:t> are </a:t>
            </a:r>
            <a:r>
              <a:rPr lang="it-IT" dirty="0" err="1" smtClean="0"/>
              <a:t>fabricated</a:t>
            </a:r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05800" cy="1143000"/>
          </a:xfrm>
        </p:spPr>
        <p:txBody>
          <a:bodyPr/>
          <a:lstStyle/>
          <a:p>
            <a:r>
              <a:rPr lang="it-IT" dirty="0" smtClean="0"/>
              <a:t>Vertical </a:t>
            </a:r>
            <a:r>
              <a:rPr lang="it-IT" dirty="0" err="1" smtClean="0"/>
              <a:t>diodes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556792"/>
            <a:ext cx="4173762" cy="461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4489958" cy="493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0"/>
            <a:ext cx="8305800" cy="1143000"/>
          </a:xfrm>
        </p:spPr>
        <p:txBody>
          <a:bodyPr/>
          <a:lstStyle/>
          <a:p>
            <a:r>
              <a:rPr lang="it-IT" dirty="0" err="1" smtClean="0"/>
              <a:t>Lateral</a:t>
            </a:r>
            <a:r>
              <a:rPr lang="it-IT" dirty="0" smtClean="0"/>
              <a:t> </a:t>
            </a:r>
            <a:r>
              <a:rPr lang="it-IT" dirty="0" err="1" smtClean="0"/>
              <a:t>diodes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340768"/>
            <a:ext cx="4485365" cy="51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3876519" cy="376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5800" cy="1143000"/>
          </a:xfrm>
        </p:spPr>
        <p:txBody>
          <a:bodyPr/>
          <a:lstStyle/>
          <a:p>
            <a:r>
              <a:rPr lang="it-IT" dirty="0" err="1" smtClean="0"/>
              <a:t>Final</a:t>
            </a:r>
            <a:r>
              <a:rPr lang="it-IT" dirty="0" smtClean="0"/>
              <a:t> complete Layout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7498035" cy="509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05800" cy="1143000"/>
          </a:xfrm>
        </p:spPr>
        <p:txBody>
          <a:bodyPr/>
          <a:lstStyle/>
          <a:p>
            <a:r>
              <a:rPr lang="it-IT" dirty="0" smtClean="0"/>
              <a:t>A-Si:H material </a:t>
            </a:r>
            <a:r>
              <a:rPr lang="it-IT" dirty="0" err="1" smtClean="0"/>
              <a:t>simulation</a:t>
            </a:r>
            <a:endParaRPr lang="it-IT" dirty="0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59984323"/>
              </p:ext>
            </p:extLst>
          </p:nvPr>
        </p:nvGraphicFramePr>
        <p:xfrm>
          <a:off x="0" y="1484784"/>
          <a:ext cx="9144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129555103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4088030430"/>
                    </a:ext>
                  </a:extLst>
                </a:gridCol>
                <a:gridCol w="3048000">
                  <a:extLst>
                    <a:ext uri="{9D8B030D-6E8A-4147-A177-3AD203B41FA5}">
                      <a16:colId xmlns="" xmlns:a16="http://schemas.microsoft.com/office/drawing/2014/main" val="4085991192"/>
                    </a:ext>
                  </a:extLst>
                </a:gridCol>
              </a:tblGrid>
              <a:tr h="338861">
                <a:tc>
                  <a:txBody>
                    <a:bodyPr/>
                    <a:lstStyle/>
                    <a:p>
                      <a:r>
                        <a:rPr lang="en-AU" dirty="0" smtClean="0"/>
                        <a:t>Parameter</a:t>
                      </a:r>
                      <a:r>
                        <a:rPr lang="en-AU" baseline="0" dirty="0" smtClean="0"/>
                        <a:t> (units)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Literature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Simulation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2895617"/>
                  </a:ext>
                </a:extLst>
              </a:tr>
              <a:tr h="338861">
                <a:tc>
                  <a:txBody>
                    <a:bodyPr/>
                    <a:lstStyle/>
                    <a:p>
                      <a:r>
                        <a:rPr lang="en-A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Relative permittivity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11.8-11.9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11.7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1725896"/>
                  </a:ext>
                </a:extLst>
              </a:tr>
              <a:tr h="593007">
                <a:tc>
                  <a:txBody>
                    <a:bodyPr/>
                    <a:lstStyle/>
                    <a:p>
                      <a:r>
                        <a:rPr lang="en-A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 mobility (cm</a:t>
                      </a:r>
                      <a:r>
                        <a:rPr lang="en-AU" sz="18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A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</a:t>
                      </a:r>
                      <a:r>
                        <a:rPr lang="en-AU" sz="18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−1</a:t>
                      </a:r>
                      <a:r>
                        <a:rPr lang="en-A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en-AU" sz="18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−1</a:t>
                      </a:r>
                      <a:r>
                        <a:rPr lang="en-A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0.5-20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10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76262980"/>
                  </a:ext>
                </a:extLst>
              </a:tr>
              <a:tr h="338861">
                <a:tc>
                  <a:txBody>
                    <a:bodyPr/>
                    <a:lstStyle/>
                    <a:p>
                      <a:r>
                        <a:rPr lang="en-A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Hole mobility (cm</a:t>
                      </a:r>
                      <a:r>
                        <a:rPr lang="en-AU" sz="18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A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</a:t>
                      </a:r>
                      <a:r>
                        <a:rPr lang="en-AU" sz="18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−1</a:t>
                      </a:r>
                      <a:r>
                        <a:rPr lang="en-A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en-AU" sz="18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−1</a:t>
                      </a:r>
                      <a:r>
                        <a:rPr lang="en-A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0.003-10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0.01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5485922"/>
                  </a:ext>
                </a:extLst>
              </a:tr>
              <a:tr h="338861">
                <a:tc>
                  <a:txBody>
                    <a:bodyPr/>
                    <a:lstStyle/>
                    <a:p>
                      <a:r>
                        <a:rPr lang="en-AU" dirty="0" smtClean="0"/>
                        <a:t>Band Gap (eV)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1.7-1.9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1.84</a:t>
                      </a:r>
                      <a:endParaRPr lang="en-AU" baseline="30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3956625"/>
                  </a:ext>
                </a:extLst>
              </a:tr>
              <a:tr h="593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Dangling bond density (cm</a:t>
                      </a:r>
                      <a:r>
                        <a:rPr lang="en-AU" sz="18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r>
                        <a:rPr lang="en-A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AU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 x 10</a:t>
                      </a:r>
                      <a:r>
                        <a:rPr lang="en-AU" baseline="30000" dirty="0" smtClean="0"/>
                        <a:t>14</a:t>
                      </a:r>
                      <a:r>
                        <a:rPr lang="en-AU" dirty="0" smtClean="0"/>
                        <a:t> – 5 x 10</a:t>
                      </a:r>
                      <a:r>
                        <a:rPr lang="en-AU" baseline="30000" dirty="0" smtClean="0"/>
                        <a:t>16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 x 10</a:t>
                      </a:r>
                      <a:r>
                        <a:rPr lang="en-AU" baseline="30000" dirty="0" smtClean="0"/>
                        <a:t>15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6797119"/>
                  </a:ext>
                </a:extLst>
              </a:tr>
              <a:tr h="338861">
                <a:tc>
                  <a:txBody>
                    <a:bodyPr/>
                    <a:lstStyle/>
                    <a:p>
                      <a:r>
                        <a:rPr lang="en-A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Activation energy (eV)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0.42-0.49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0.52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27729014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21214"/>
            <a:ext cx="4845745" cy="213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5800" cy="1143000"/>
          </a:xfrm>
        </p:spPr>
        <p:txBody>
          <a:bodyPr/>
          <a:lstStyle/>
          <a:p>
            <a:r>
              <a:rPr lang="it-IT" dirty="0" err="1" smtClean="0"/>
              <a:t>Defects</a:t>
            </a:r>
            <a:r>
              <a:rPr lang="it-IT" dirty="0" smtClean="0"/>
              <a:t> </a:t>
            </a:r>
            <a:r>
              <a:rPr lang="it-IT" dirty="0" err="1" smtClean="0"/>
              <a:t>model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4328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036496" cy="509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Hydrogenated</a:t>
            </a:r>
            <a:r>
              <a:rPr lang="it-IT" dirty="0" smtClean="0"/>
              <a:t> </a:t>
            </a:r>
            <a:r>
              <a:rPr lang="it-IT" dirty="0" err="1" smtClean="0"/>
              <a:t>Amorphous</a:t>
            </a:r>
            <a:r>
              <a:rPr lang="it-IT" dirty="0" smtClean="0"/>
              <a:t> </a:t>
            </a:r>
            <a:r>
              <a:rPr lang="it-IT" dirty="0" err="1" smtClean="0"/>
              <a:t>Silicon</a:t>
            </a:r>
            <a:r>
              <a:rPr lang="it-IT" dirty="0" smtClean="0"/>
              <a:t> a-Si:H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first study on a-</a:t>
            </a:r>
            <a:r>
              <a:rPr lang="en-US" dirty="0" err="1" smtClean="0"/>
              <a:t>Si:H</a:t>
            </a:r>
            <a:r>
              <a:rPr lang="en-US" dirty="0" smtClean="0"/>
              <a:t> was reported by </a:t>
            </a:r>
            <a:r>
              <a:rPr lang="en-US" dirty="0" err="1" smtClean="0"/>
              <a:t>Chittik</a:t>
            </a:r>
            <a:r>
              <a:rPr lang="en-US" dirty="0" smtClean="0"/>
              <a:t> et al. in 1969</a:t>
            </a:r>
          </a:p>
          <a:p>
            <a:r>
              <a:rPr lang="en-US" dirty="0" smtClean="0"/>
              <a:t>Material was obtained by plasma-enhanced </a:t>
            </a:r>
            <a:r>
              <a:rPr lang="en-US" dirty="0" smtClean="0"/>
              <a:t>chemical vapor </a:t>
            </a:r>
            <a:r>
              <a:rPr lang="en-US" dirty="0" smtClean="0"/>
              <a:t>deposition (PECVD) of SiH</a:t>
            </a:r>
            <a:r>
              <a:rPr lang="en-US" baseline="-25000" dirty="0" smtClean="0"/>
              <a:t>4</a:t>
            </a:r>
            <a:r>
              <a:rPr lang="en-US" dirty="0" smtClean="0"/>
              <a:t> (</a:t>
            </a:r>
            <a:r>
              <a:rPr lang="en-US" dirty="0" err="1" smtClean="0"/>
              <a:t>Silane</a:t>
            </a:r>
            <a:r>
              <a:rPr lang="en-US" dirty="0" smtClean="0"/>
              <a:t>) + Hydrogen.</a:t>
            </a:r>
          </a:p>
          <a:p>
            <a:r>
              <a:rPr lang="en-US" dirty="0" smtClean="0"/>
              <a:t>Substantial progress of the a-</a:t>
            </a:r>
            <a:r>
              <a:rPr lang="en-US" dirty="0" err="1" smtClean="0"/>
              <a:t>Si:H</a:t>
            </a:r>
            <a:r>
              <a:rPr lang="en-US" dirty="0" smtClean="0"/>
              <a:t> technology were performed when Spear and </a:t>
            </a:r>
            <a:r>
              <a:rPr lang="en-US" dirty="0" err="1" smtClean="0"/>
              <a:t>Lecomber</a:t>
            </a:r>
            <a:r>
              <a:rPr lang="en-US" dirty="0" smtClean="0"/>
              <a:t> demonstrated that this material could be </a:t>
            </a:r>
            <a:r>
              <a:rPr lang="en-US" dirty="0" err="1" smtClean="0"/>
              <a:t>substitutionally</a:t>
            </a:r>
            <a:r>
              <a:rPr lang="en-US" dirty="0" smtClean="0"/>
              <a:t> doped (both in n and p-types); this led to the development of various types of electronic devices such as transistors, solar cells, memories and eventually, in the second half of the 80’, planar radiation detector in p-</a:t>
            </a:r>
            <a:r>
              <a:rPr lang="en-US" dirty="0" err="1" smtClean="0"/>
              <a:t>i</a:t>
            </a:r>
            <a:r>
              <a:rPr lang="en-US" dirty="0" smtClean="0"/>
              <a:t>-n structures.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566150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7757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3734690" cy="534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36712"/>
            <a:ext cx="358775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Timeline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3 </a:t>
            </a:r>
            <a:r>
              <a:rPr lang="it-IT" dirty="0" err="1" smtClean="0"/>
              <a:t>years</a:t>
            </a:r>
            <a:r>
              <a:rPr lang="it-IT" dirty="0" smtClean="0"/>
              <a:t> </a:t>
            </a:r>
            <a:r>
              <a:rPr lang="it-IT" dirty="0" err="1" smtClean="0"/>
              <a:t>program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/>
              <a:t>Tape</a:t>
            </a:r>
            <a:r>
              <a:rPr lang="it-IT" dirty="0" smtClean="0"/>
              <a:t> out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phase</a:t>
            </a:r>
            <a:r>
              <a:rPr lang="it-IT" dirty="0" smtClean="0"/>
              <a:t> 1 </a:t>
            </a:r>
            <a:r>
              <a:rPr lang="it-IT" dirty="0" err="1" smtClean="0"/>
              <a:t>prototype</a:t>
            </a:r>
            <a:r>
              <a:rPr lang="it-IT" dirty="0" smtClean="0"/>
              <a:t>. DONE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Completion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production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phase</a:t>
            </a:r>
            <a:r>
              <a:rPr lang="it-IT" dirty="0" smtClean="0"/>
              <a:t> 1 </a:t>
            </a:r>
            <a:r>
              <a:rPr lang="it-IT" dirty="0" err="1" smtClean="0"/>
              <a:t>prototype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January</a:t>
            </a:r>
            <a:r>
              <a:rPr lang="it-IT" dirty="0" smtClean="0"/>
              <a:t> at </a:t>
            </a:r>
            <a:r>
              <a:rPr lang="it-IT" dirty="0" err="1" smtClean="0"/>
              <a:t>most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Testing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phase</a:t>
            </a:r>
            <a:r>
              <a:rPr lang="it-IT" dirty="0" smtClean="0"/>
              <a:t> 1 </a:t>
            </a:r>
            <a:r>
              <a:rPr lang="it-IT" dirty="0" err="1" smtClean="0"/>
              <a:t>prototype</a:t>
            </a:r>
            <a:r>
              <a:rPr lang="it-IT" dirty="0" smtClean="0"/>
              <a:t> and </a:t>
            </a:r>
            <a:r>
              <a:rPr lang="it-IT" dirty="0" err="1" smtClean="0"/>
              <a:t>beginning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definition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phase</a:t>
            </a:r>
            <a:r>
              <a:rPr lang="it-IT" dirty="0" smtClean="0"/>
              <a:t> 2 </a:t>
            </a:r>
            <a:r>
              <a:rPr lang="it-IT" dirty="0" err="1" smtClean="0"/>
              <a:t>prototype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april</a:t>
            </a:r>
            <a:r>
              <a:rPr lang="it-IT" dirty="0" smtClean="0"/>
              <a:t> 2020</a:t>
            </a:r>
          </a:p>
          <a:p>
            <a:r>
              <a:rPr lang="it-IT" dirty="0" err="1" smtClean="0"/>
              <a:t>Construction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phase</a:t>
            </a:r>
            <a:r>
              <a:rPr lang="it-IT" dirty="0" smtClean="0"/>
              <a:t> 2 </a:t>
            </a:r>
            <a:r>
              <a:rPr lang="it-IT" dirty="0" err="1" smtClean="0"/>
              <a:t>prototype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mid</a:t>
            </a:r>
            <a:r>
              <a:rPr lang="it-IT" dirty="0" smtClean="0"/>
              <a:t> 2020.</a:t>
            </a:r>
          </a:p>
          <a:p>
            <a:r>
              <a:rPr lang="it-IT" dirty="0" err="1" smtClean="0"/>
              <a:t>Testing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phase</a:t>
            </a:r>
            <a:r>
              <a:rPr lang="it-IT" dirty="0" smtClean="0"/>
              <a:t> 2 </a:t>
            </a:r>
            <a:r>
              <a:rPr lang="it-IT" dirty="0" err="1" smtClean="0"/>
              <a:t>prototype</a:t>
            </a:r>
            <a:r>
              <a:rPr lang="it-IT" dirty="0" smtClean="0"/>
              <a:t> and design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phase</a:t>
            </a:r>
            <a:r>
              <a:rPr lang="it-IT" dirty="0" smtClean="0"/>
              <a:t> 3 </a:t>
            </a:r>
            <a:r>
              <a:rPr lang="it-IT" dirty="0" err="1" smtClean="0"/>
              <a:t>prototype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the end </a:t>
            </a:r>
            <a:r>
              <a:rPr lang="it-IT" dirty="0" err="1" smtClean="0"/>
              <a:t>of</a:t>
            </a:r>
            <a:r>
              <a:rPr lang="it-IT" dirty="0" smtClean="0"/>
              <a:t> 2020</a:t>
            </a:r>
          </a:p>
          <a:p>
            <a:r>
              <a:rPr lang="it-IT" dirty="0" smtClean="0"/>
              <a:t>Production and </a:t>
            </a:r>
            <a:r>
              <a:rPr lang="it-IT" dirty="0" err="1" smtClean="0"/>
              <a:t>testing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phase</a:t>
            </a:r>
            <a:r>
              <a:rPr lang="it-IT" dirty="0" smtClean="0"/>
              <a:t> 3 </a:t>
            </a:r>
            <a:r>
              <a:rPr lang="it-IT" dirty="0" err="1" smtClean="0"/>
              <a:t>prototype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the end </a:t>
            </a:r>
            <a:r>
              <a:rPr lang="it-IT" dirty="0" err="1" smtClean="0"/>
              <a:t>of</a:t>
            </a:r>
            <a:r>
              <a:rPr lang="it-IT" dirty="0" smtClean="0"/>
              <a:t> 2021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future </a:t>
            </a:r>
            <a:r>
              <a:rPr lang="it-IT" dirty="0" err="1" smtClean="0"/>
              <a:t>of</a:t>
            </a:r>
            <a:r>
              <a:rPr lang="it-IT" dirty="0" smtClean="0"/>
              <a:t> 3D a-Si:H detector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Fabrication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actual</a:t>
            </a:r>
            <a:r>
              <a:rPr lang="it-IT" dirty="0" smtClean="0"/>
              <a:t> pixel detector </a:t>
            </a:r>
            <a:r>
              <a:rPr lang="it-IT" dirty="0" err="1" smtClean="0"/>
              <a:t>bump-bonded</a:t>
            </a:r>
            <a:r>
              <a:rPr lang="it-IT" dirty="0" smtClean="0"/>
              <a:t> on a </a:t>
            </a:r>
            <a:r>
              <a:rPr lang="it-IT" dirty="0" err="1" smtClean="0"/>
              <a:t>readout</a:t>
            </a:r>
            <a:r>
              <a:rPr lang="it-IT" dirty="0" smtClean="0"/>
              <a:t> chip.</a:t>
            </a:r>
          </a:p>
          <a:p>
            <a:r>
              <a:rPr lang="it-IT" dirty="0" err="1" smtClean="0"/>
              <a:t>Deposition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a-Si:H </a:t>
            </a:r>
            <a:r>
              <a:rPr lang="it-IT" dirty="0" err="1" smtClean="0"/>
              <a:t>directly</a:t>
            </a:r>
            <a:r>
              <a:rPr lang="it-IT" dirty="0" smtClean="0"/>
              <a:t> on the </a:t>
            </a:r>
            <a:r>
              <a:rPr lang="it-IT" dirty="0" err="1" smtClean="0"/>
              <a:t>readout</a:t>
            </a:r>
            <a:r>
              <a:rPr lang="it-IT" dirty="0" smtClean="0"/>
              <a:t> chip and </a:t>
            </a:r>
            <a:r>
              <a:rPr lang="it-IT" dirty="0" err="1" smtClean="0"/>
              <a:t>construction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3D detector on the </a:t>
            </a:r>
            <a:r>
              <a:rPr lang="it-IT" dirty="0" err="1" smtClean="0"/>
              <a:t>deposited</a:t>
            </a:r>
            <a:r>
              <a:rPr lang="it-IT" dirty="0" smtClean="0"/>
              <a:t> </a:t>
            </a:r>
            <a:r>
              <a:rPr lang="it-IT" dirty="0" err="1" smtClean="0"/>
              <a:t>substrate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A-Si:H </a:t>
            </a:r>
            <a:r>
              <a:rPr lang="it-IT" dirty="0" err="1" smtClean="0"/>
              <a:t>Structure</a:t>
            </a:r>
            <a:r>
              <a:rPr lang="it-IT" dirty="0" smtClean="0"/>
              <a:t> and density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states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75501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A-Si:H planar </a:t>
            </a:r>
            <a:r>
              <a:rPr lang="it-IT" dirty="0" err="1" smtClean="0"/>
              <a:t>detectors</a:t>
            </a:r>
            <a:r>
              <a:rPr lang="it-IT" dirty="0" smtClean="0"/>
              <a:t> </a:t>
            </a:r>
            <a:r>
              <a:rPr lang="it-IT" dirty="0" err="1" smtClean="0"/>
              <a:t>pros</a:t>
            </a:r>
            <a:r>
              <a:rPr lang="it-IT" dirty="0" smtClean="0"/>
              <a:t> &amp; </a:t>
            </a:r>
            <a:r>
              <a:rPr lang="it-IT" dirty="0" err="1" smtClean="0"/>
              <a:t>cons</a:t>
            </a:r>
            <a:r>
              <a:rPr lang="it-IT" dirty="0" smtClean="0"/>
              <a:t> 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Pros</a:t>
            </a:r>
            <a:r>
              <a:rPr lang="it-IT" dirty="0" smtClean="0"/>
              <a:t>:</a:t>
            </a:r>
          </a:p>
          <a:p>
            <a:pPr lvl="1"/>
            <a:r>
              <a:rPr lang="it-IT" dirty="0" err="1" smtClean="0">
                <a:solidFill>
                  <a:srgbClr val="00B050"/>
                </a:solidFill>
              </a:rPr>
              <a:t>Extremely</a:t>
            </a:r>
            <a:r>
              <a:rPr lang="it-IT" dirty="0" smtClean="0">
                <a:solidFill>
                  <a:srgbClr val="00B050"/>
                </a:solidFill>
              </a:rPr>
              <a:t> low </a:t>
            </a:r>
            <a:r>
              <a:rPr lang="it-IT" dirty="0" err="1" smtClean="0">
                <a:solidFill>
                  <a:srgbClr val="00B050"/>
                </a:solidFill>
              </a:rPr>
              <a:t>radiation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damage</a:t>
            </a:r>
            <a:r>
              <a:rPr lang="it-IT" dirty="0" smtClean="0">
                <a:solidFill>
                  <a:srgbClr val="00B050"/>
                </a:solidFill>
              </a:rPr>
              <a:t>.</a:t>
            </a:r>
          </a:p>
          <a:p>
            <a:pPr lvl="1"/>
            <a:r>
              <a:rPr lang="it-IT" dirty="0" smtClean="0">
                <a:solidFill>
                  <a:srgbClr val="00B050"/>
                </a:solidFill>
              </a:rPr>
              <a:t>Low </a:t>
            </a:r>
            <a:r>
              <a:rPr lang="it-IT" dirty="0" err="1" smtClean="0">
                <a:solidFill>
                  <a:srgbClr val="00B050"/>
                </a:solidFill>
              </a:rPr>
              <a:t>cost</a:t>
            </a:r>
            <a:r>
              <a:rPr lang="it-IT" dirty="0" smtClean="0">
                <a:solidFill>
                  <a:srgbClr val="00B050"/>
                </a:solidFill>
              </a:rPr>
              <a:t> production (</a:t>
            </a:r>
            <a:r>
              <a:rPr lang="it-IT" dirty="0" err="1" smtClean="0">
                <a:solidFill>
                  <a:srgbClr val="00B050"/>
                </a:solidFill>
              </a:rPr>
              <a:t>this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technology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is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currently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used</a:t>
            </a:r>
            <a:r>
              <a:rPr lang="it-IT" dirty="0" smtClean="0">
                <a:solidFill>
                  <a:srgbClr val="00B050"/>
                </a:solidFill>
              </a:rPr>
              <a:t> in </a:t>
            </a:r>
            <a:r>
              <a:rPr lang="it-IT" dirty="0" err="1" smtClean="0">
                <a:solidFill>
                  <a:srgbClr val="00B050"/>
                </a:solidFill>
              </a:rPr>
              <a:t>solar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cells</a:t>
            </a:r>
            <a:r>
              <a:rPr lang="it-IT" dirty="0" smtClean="0">
                <a:solidFill>
                  <a:srgbClr val="00B050"/>
                </a:solidFill>
              </a:rPr>
              <a:t> production)</a:t>
            </a:r>
          </a:p>
          <a:p>
            <a:pPr lvl="1"/>
            <a:r>
              <a:rPr lang="it-IT" dirty="0" err="1" smtClean="0">
                <a:solidFill>
                  <a:srgbClr val="00B050"/>
                </a:solidFill>
              </a:rPr>
              <a:t>Possible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deposition</a:t>
            </a:r>
            <a:r>
              <a:rPr lang="it-IT" dirty="0" smtClean="0">
                <a:solidFill>
                  <a:srgbClr val="00B050"/>
                </a:solidFill>
              </a:rPr>
              <a:t> in </a:t>
            </a:r>
            <a:r>
              <a:rPr lang="it-IT" dirty="0" err="1" smtClean="0">
                <a:solidFill>
                  <a:srgbClr val="00B050"/>
                </a:solidFill>
              </a:rPr>
              <a:t>many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different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substrate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materials</a:t>
            </a:r>
            <a:endParaRPr lang="it-IT" dirty="0" smtClean="0">
              <a:solidFill>
                <a:srgbClr val="00B050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A-Si:H planar </a:t>
            </a:r>
            <a:r>
              <a:rPr lang="it-IT" dirty="0" err="1" smtClean="0"/>
              <a:t>detectors</a:t>
            </a:r>
            <a:r>
              <a:rPr lang="it-IT" dirty="0" smtClean="0"/>
              <a:t> </a:t>
            </a:r>
            <a:r>
              <a:rPr lang="it-IT" dirty="0" err="1" smtClean="0"/>
              <a:t>pros</a:t>
            </a:r>
            <a:r>
              <a:rPr lang="it-IT" dirty="0" smtClean="0"/>
              <a:t> &amp; </a:t>
            </a:r>
            <a:r>
              <a:rPr lang="it-IT" dirty="0" err="1" smtClean="0"/>
              <a:t>cons</a:t>
            </a:r>
            <a:r>
              <a:rPr lang="it-IT" dirty="0" smtClean="0"/>
              <a:t> II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err="1" smtClean="0"/>
              <a:t>Cons</a:t>
            </a:r>
            <a:endParaRPr lang="it-IT" dirty="0" smtClean="0"/>
          </a:p>
          <a:p>
            <a:pPr lvl="1"/>
            <a:r>
              <a:rPr lang="it-IT" dirty="0" smtClean="0">
                <a:solidFill>
                  <a:srgbClr val="FFC000"/>
                </a:solidFill>
              </a:rPr>
              <a:t>High </a:t>
            </a:r>
            <a:r>
              <a:rPr lang="it-IT" dirty="0" err="1" smtClean="0">
                <a:solidFill>
                  <a:srgbClr val="FFC000"/>
                </a:solidFill>
              </a:rPr>
              <a:t>depletion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err="1" smtClean="0">
                <a:solidFill>
                  <a:srgbClr val="FFC000"/>
                </a:solidFill>
              </a:rPr>
              <a:t>voltage</a:t>
            </a:r>
            <a:r>
              <a:rPr lang="it-IT" dirty="0" smtClean="0">
                <a:solidFill>
                  <a:srgbClr val="FFC000"/>
                </a:solidFill>
              </a:rPr>
              <a:t> (</a:t>
            </a:r>
            <a:r>
              <a:rPr lang="it-IT" dirty="0" err="1" smtClean="0">
                <a:solidFill>
                  <a:srgbClr val="FFC000"/>
                </a:solidFill>
              </a:rPr>
              <a:t>about</a:t>
            </a:r>
            <a:r>
              <a:rPr lang="it-IT" dirty="0" smtClean="0">
                <a:solidFill>
                  <a:srgbClr val="FFC000"/>
                </a:solidFill>
              </a:rPr>
              <a:t> 1100 V </a:t>
            </a:r>
            <a:r>
              <a:rPr lang="it-IT" dirty="0" err="1" smtClean="0">
                <a:solidFill>
                  <a:srgbClr val="FFC000"/>
                </a:solidFill>
              </a:rPr>
              <a:t>for</a:t>
            </a:r>
            <a:r>
              <a:rPr lang="it-IT" dirty="0" smtClean="0">
                <a:solidFill>
                  <a:srgbClr val="FFC000"/>
                </a:solidFill>
              </a:rPr>
              <a:t> 50 </a:t>
            </a:r>
            <a:r>
              <a:rPr lang="it-IT" dirty="0" err="1" smtClean="0">
                <a:solidFill>
                  <a:srgbClr val="FFC000"/>
                </a:solidFill>
              </a:rPr>
              <a:t>um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err="1" smtClean="0">
                <a:solidFill>
                  <a:srgbClr val="FFC000"/>
                </a:solidFill>
              </a:rPr>
              <a:t>thickness</a:t>
            </a:r>
            <a:r>
              <a:rPr lang="it-IT" dirty="0" smtClean="0">
                <a:solidFill>
                  <a:srgbClr val="FFC000"/>
                </a:solidFill>
              </a:rPr>
              <a:t>)</a:t>
            </a:r>
          </a:p>
          <a:p>
            <a:pPr lvl="1"/>
            <a:r>
              <a:rPr lang="it-IT" dirty="0" err="1" smtClean="0">
                <a:solidFill>
                  <a:srgbClr val="FFC000"/>
                </a:solidFill>
              </a:rPr>
              <a:t>Growth</a:t>
            </a:r>
            <a:r>
              <a:rPr lang="it-IT" dirty="0" smtClean="0">
                <a:solidFill>
                  <a:srgbClr val="FFC000"/>
                </a:solidFill>
              </a:rPr>
              <a:t> on a </a:t>
            </a:r>
            <a:r>
              <a:rPr lang="it-IT" dirty="0" err="1" smtClean="0">
                <a:solidFill>
                  <a:srgbClr val="FFC000"/>
                </a:solidFill>
              </a:rPr>
              <a:t>non-removable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err="1" smtClean="0">
                <a:solidFill>
                  <a:srgbClr val="FFC000"/>
                </a:solidFill>
              </a:rPr>
              <a:t>substrate</a:t>
            </a:r>
            <a:endParaRPr lang="it-IT" dirty="0" smtClean="0">
              <a:solidFill>
                <a:srgbClr val="FFC000"/>
              </a:solidFill>
            </a:endParaRPr>
          </a:p>
          <a:p>
            <a:pPr lvl="1"/>
            <a:endParaRPr lang="it-IT" dirty="0" smtClean="0">
              <a:solidFill>
                <a:srgbClr val="FFC000"/>
              </a:solidFill>
            </a:endParaRPr>
          </a:p>
          <a:p>
            <a:pPr lvl="1"/>
            <a:r>
              <a:rPr lang="it-IT" dirty="0" err="1" smtClean="0">
                <a:solidFill>
                  <a:srgbClr val="FF0000"/>
                </a:solidFill>
              </a:rPr>
              <a:t>Pretty</a:t>
            </a:r>
            <a:r>
              <a:rPr lang="it-IT" dirty="0" smtClean="0">
                <a:solidFill>
                  <a:srgbClr val="FF0000"/>
                </a:solidFill>
              </a:rPr>
              <a:t> low </a:t>
            </a:r>
            <a:r>
              <a:rPr lang="it-IT" dirty="0" err="1" smtClean="0">
                <a:solidFill>
                  <a:srgbClr val="FF0000"/>
                </a:solidFill>
              </a:rPr>
              <a:t>charge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collection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efficiency</a:t>
            </a:r>
            <a:r>
              <a:rPr lang="it-IT" dirty="0" smtClean="0">
                <a:solidFill>
                  <a:srgbClr val="FF0000"/>
                </a:solidFill>
              </a:rPr>
              <a:t>: 50%(on a 30 </a:t>
            </a:r>
            <a:r>
              <a:rPr lang="it-IT" dirty="0" err="1" smtClean="0">
                <a:solidFill>
                  <a:srgbClr val="FF0000"/>
                </a:solidFill>
              </a:rPr>
              <a:t>um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thick</a:t>
            </a:r>
            <a:r>
              <a:rPr lang="it-IT" dirty="0" smtClean="0">
                <a:solidFill>
                  <a:srgbClr val="FF0000"/>
                </a:solidFill>
              </a:rPr>
              <a:t> detector) </a:t>
            </a:r>
            <a:r>
              <a:rPr lang="it-IT" dirty="0" err="1" smtClean="0">
                <a:solidFill>
                  <a:srgbClr val="FF0000"/>
                </a:solidFill>
              </a:rPr>
              <a:t>energy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to</a:t>
            </a:r>
            <a:r>
              <a:rPr lang="it-IT" dirty="0" smtClean="0">
                <a:solidFill>
                  <a:srgbClr val="FF0000"/>
                </a:solidFill>
              </a:rPr>
              <a:t> create a e-h </a:t>
            </a:r>
            <a:r>
              <a:rPr lang="it-IT" dirty="0" err="1" smtClean="0">
                <a:solidFill>
                  <a:srgbClr val="FF0000"/>
                </a:solidFill>
              </a:rPr>
              <a:t>pair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similar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to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crystalline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silicon</a:t>
            </a:r>
            <a:r>
              <a:rPr lang="it-IT" dirty="0" smtClean="0">
                <a:solidFill>
                  <a:srgbClr val="FF0000"/>
                </a:solidFill>
              </a:rPr>
              <a:t> (3.4-4.0 </a:t>
            </a:r>
            <a:r>
              <a:rPr lang="it-IT" dirty="0" err="1" smtClean="0">
                <a:solidFill>
                  <a:srgbClr val="FF0000"/>
                </a:solidFill>
              </a:rPr>
              <a:t>eV</a:t>
            </a:r>
            <a:r>
              <a:rPr lang="it-IT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it-IT" dirty="0" smtClean="0">
                <a:solidFill>
                  <a:srgbClr val="FF0000"/>
                </a:solidFill>
              </a:rPr>
              <a:t>High </a:t>
            </a:r>
            <a:r>
              <a:rPr lang="it-IT" dirty="0" err="1" smtClean="0">
                <a:solidFill>
                  <a:srgbClr val="FF0000"/>
                </a:solidFill>
              </a:rPr>
              <a:t>leakage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current</a:t>
            </a:r>
            <a:r>
              <a:rPr lang="it-IT" dirty="0" smtClean="0">
                <a:solidFill>
                  <a:srgbClr val="FF0000"/>
                </a:solidFill>
              </a:rPr>
              <a:t> (in the </a:t>
            </a:r>
            <a:r>
              <a:rPr lang="it-IT" dirty="0" err="1" smtClean="0">
                <a:solidFill>
                  <a:srgbClr val="FF0000"/>
                </a:solidFill>
              </a:rPr>
              <a:t>order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of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few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uA</a:t>
            </a:r>
            <a:r>
              <a:rPr lang="it-IT" dirty="0" smtClean="0">
                <a:solidFill>
                  <a:srgbClr val="FF0000"/>
                </a:solidFill>
              </a:rPr>
              <a:t>/cm</a:t>
            </a:r>
            <a:r>
              <a:rPr lang="it-IT" baseline="30000" dirty="0" smtClean="0">
                <a:solidFill>
                  <a:srgbClr val="FF0000"/>
                </a:solidFill>
              </a:rPr>
              <a:t>2</a:t>
            </a:r>
            <a:r>
              <a:rPr lang="it-IT" dirty="0" smtClean="0">
                <a:solidFill>
                  <a:srgbClr val="FF0000"/>
                </a:solidFill>
              </a:rPr>
              <a:t> on a 30 </a:t>
            </a:r>
            <a:r>
              <a:rPr lang="it-IT" dirty="0" err="1" smtClean="0">
                <a:solidFill>
                  <a:srgbClr val="FF0000"/>
                </a:solidFill>
              </a:rPr>
              <a:t>um</a:t>
            </a:r>
            <a:r>
              <a:rPr lang="it-IT" dirty="0" smtClean="0">
                <a:solidFill>
                  <a:srgbClr val="FF0000"/>
                </a:solidFill>
              </a:rPr>
              <a:t> detector) </a:t>
            </a:r>
          </a:p>
          <a:p>
            <a:pPr lvl="1"/>
            <a:r>
              <a:rPr lang="it-IT" dirty="0" smtClean="0">
                <a:solidFill>
                  <a:srgbClr val="FF0000"/>
                </a:solidFill>
              </a:rPr>
              <a:t>Low </a:t>
            </a:r>
            <a:r>
              <a:rPr lang="it-IT" dirty="0" err="1" smtClean="0">
                <a:solidFill>
                  <a:srgbClr val="FF0000"/>
                </a:solidFill>
              </a:rPr>
              <a:t>mobility</a:t>
            </a:r>
            <a:r>
              <a:rPr lang="it-IT" dirty="0" smtClean="0">
                <a:solidFill>
                  <a:srgbClr val="FF0000"/>
                </a:solidFill>
              </a:rPr>
              <a:t> (</a:t>
            </a:r>
            <a:r>
              <a:rPr lang="it-IT" dirty="0" err="1" smtClean="0">
                <a:solidFill>
                  <a:srgbClr val="FF0000"/>
                </a:solidFill>
              </a:rPr>
              <a:t>from</a:t>
            </a:r>
            <a:r>
              <a:rPr lang="it-IT" dirty="0" smtClean="0">
                <a:solidFill>
                  <a:srgbClr val="FF0000"/>
                </a:solidFill>
              </a:rPr>
              <a:t> 1 </a:t>
            </a:r>
            <a:r>
              <a:rPr lang="it-IT" dirty="0" err="1" smtClean="0">
                <a:solidFill>
                  <a:srgbClr val="FF0000"/>
                </a:solidFill>
              </a:rPr>
              <a:t>to</a:t>
            </a:r>
            <a:r>
              <a:rPr lang="it-IT" dirty="0" smtClean="0">
                <a:solidFill>
                  <a:srgbClr val="FF0000"/>
                </a:solidFill>
              </a:rPr>
              <a:t> 10 cm</a:t>
            </a:r>
            <a:r>
              <a:rPr lang="it-IT" baseline="30000" dirty="0" smtClean="0">
                <a:solidFill>
                  <a:srgbClr val="FF0000"/>
                </a:solidFill>
              </a:rPr>
              <a:t>2</a:t>
            </a:r>
            <a:r>
              <a:rPr lang="it-IT" dirty="0" smtClean="0">
                <a:solidFill>
                  <a:srgbClr val="FF0000"/>
                </a:solidFill>
              </a:rPr>
              <a:t> /</a:t>
            </a:r>
            <a:r>
              <a:rPr lang="it-IT" dirty="0" err="1" smtClean="0">
                <a:solidFill>
                  <a:srgbClr val="FF0000"/>
                </a:solidFill>
              </a:rPr>
              <a:t>Vs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for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electrons</a:t>
            </a:r>
            <a:r>
              <a:rPr lang="it-IT" dirty="0" smtClean="0">
                <a:solidFill>
                  <a:srgbClr val="FF0000"/>
                </a:solidFill>
              </a:rPr>
              <a:t> 2 </a:t>
            </a:r>
            <a:r>
              <a:rPr lang="it-IT" dirty="0" err="1" smtClean="0">
                <a:solidFill>
                  <a:srgbClr val="FF0000"/>
                </a:solidFill>
              </a:rPr>
              <a:t>orders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of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magnitude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less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for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holes</a:t>
            </a:r>
            <a:r>
              <a:rPr lang="it-IT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it-IT" dirty="0" err="1" smtClean="0">
                <a:solidFill>
                  <a:srgbClr val="FF0000"/>
                </a:solidFill>
              </a:rPr>
              <a:t>Limited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thickness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of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substrates</a:t>
            </a:r>
            <a:r>
              <a:rPr lang="it-IT" dirty="0" smtClean="0">
                <a:solidFill>
                  <a:srgbClr val="FF0000"/>
                </a:solidFill>
              </a:rPr>
              <a:t> (</a:t>
            </a:r>
            <a:r>
              <a:rPr lang="it-IT" dirty="0" err="1" smtClean="0">
                <a:solidFill>
                  <a:srgbClr val="FF0000"/>
                </a:solidFill>
              </a:rPr>
              <a:t>max</a:t>
            </a:r>
            <a:r>
              <a:rPr lang="it-IT" dirty="0" smtClean="0">
                <a:solidFill>
                  <a:srgbClr val="FF0000"/>
                </a:solidFill>
              </a:rPr>
              <a:t> 100-150 </a:t>
            </a:r>
            <a:r>
              <a:rPr lang="it-IT" dirty="0" err="1" smtClean="0">
                <a:solidFill>
                  <a:srgbClr val="FF0000"/>
                </a:solidFill>
              </a:rPr>
              <a:t>um</a:t>
            </a:r>
            <a:r>
              <a:rPr lang="it-IT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Displacement</a:t>
            </a:r>
            <a:r>
              <a:rPr lang="it-IT" dirty="0" smtClean="0"/>
              <a:t> </a:t>
            </a:r>
            <a:r>
              <a:rPr lang="it-IT" dirty="0" err="1" smtClean="0"/>
              <a:t>damage</a:t>
            </a:r>
            <a:r>
              <a:rPr lang="it-IT" dirty="0" smtClean="0"/>
              <a:t> on a 30 </a:t>
            </a:r>
            <a:r>
              <a:rPr lang="it-IT" dirty="0" err="1" smtClean="0"/>
              <a:t>um</a:t>
            </a:r>
            <a:r>
              <a:rPr lang="it-IT" dirty="0" smtClean="0"/>
              <a:t> a-Si:H planar detector </a:t>
            </a:r>
            <a:endParaRPr lang="it-IT" dirty="0"/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6048671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Signal</a:t>
            </a:r>
            <a:r>
              <a:rPr lang="it-IT" dirty="0" smtClean="0"/>
              <a:t> </a:t>
            </a:r>
            <a:r>
              <a:rPr lang="it-IT" dirty="0" err="1" smtClean="0"/>
              <a:t>formation</a:t>
            </a:r>
            <a:r>
              <a:rPr lang="it-IT" dirty="0" smtClean="0"/>
              <a:t> on planar a-Si:H </a:t>
            </a:r>
            <a:r>
              <a:rPr lang="it-IT" dirty="0" err="1" smtClean="0"/>
              <a:t>detectors</a:t>
            </a:r>
            <a:endParaRPr lang="it-IT" dirty="0"/>
          </a:p>
        </p:txBody>
      </p:sp>
      <p:pic>
        <p:nvPicPr>
          <p:cNvPr id="3" name="Immagin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76875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3D </a:t>
            </a:r>
            <a:r>
              <a:rPr lang="it-IT" dirty="0" err="1" smtClean="0"/>
              <a:t>technology</a:t>
            </a:r>
            <a:r>
              <a:rPr lang="it-IT" dirty="0" smtClean="0"/>
              <a:t> on a-Si:H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depletion</a:t>
            </a:r>
            <a:r>
              <a:rPr lang="it-IT" dirty="0" smtClean="0"/>
              <a:t> </a:t>
            </a:r>
            <a:r>
              <a:rPr lang="it-IT" dirty="0" err="1" smtClean="0"/>
              <a:t>potential</a:t>
            </a:r>
            <a:r>
              <a:rPr lang="it-IT" dirty="0" smtClean="0"/>
              <a:t> </a:t>
            </a:r>
            <a:r>
              <a:rPr lang="it-IT" dirty="0" err="1" smtClean="0"/>
              <a:t>applies</a:t>
            </a:r>
            <a:r>
              <a:rPr lang="it-IT" dirty="0" smtClean="0"/>
              <a:t> on the </a:t>
            </a:r>
            <a:r>
              <a:rPr lang="it-IT" dirty="0" err="1" smtClean="0"/>
              <a:t>interelectrode</a:t>
            </a:r>
            <a:r>
              <a:rPr lang="it-IT" dirty="0" smtClean="0"/>
              <a:t> </a:t>
            </a:r>
            <a:r>
              <a:rPr lang="it-IT" dirty="0" err="1" smtClean="0"/>
              <a:t>distance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coincident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the </a:t>
            </a:r>
            <a:r>
              <a:rPr lang="it-IT" dirty="0" err="1" smtClean="0"/>
              <a:t>thickness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detector</a:t>
            </a:r>
          </a:p>
          <a:p>
            <a:r>
              <a:rPr lang="it-IT" dirty="0" err="1" smtClean="0"/>
              <a:t>Never</a:t>
            </a:r>
            <a:r>
              <a:rPr lang="it-IT" dirty="0" smtClean="0"/>
              <a:t> </a:t>
            </a:r>
            <a:r>
              <a:rPr lang="it-IT" dirty="0" err="1" smtClean="0"/>
              <a:t>attempted</a:t>
            </a:r>
            <a:r>
              <a:rPr lang="it-IT" dirty="0" smtClean="0"/>
              <a:t> </a:t>
            </a:r>
            <a:r>
              <a:rPr lang="it-IT" dirty="0" err="1" smtClean="0"/>
              <a:t>before</a:t>
            </a:r>
            <a:endParaRPr lang="it-IT" dirty="0" smtClean="0"/>
          </a:p>
          <a:p>
            <a:r>
              <a:rPr lang="it-IT" dirty="0" err="1" smtClean="0"/>
              <a:t>Noise</a:t>
            </a:r>
            <a:r>
              <a:rPr lang="it-IT" dirty="0" smtClean="0"/>
              <a:t> </a:t>
            </a:r>
            <a:r>
              <a:rPr lang="it-IT" dirty="0" err="1" smtClean="0"/>
              <a:t>reduction</a:t>
            </a:r>
            <a:r>
              <a:rPr lang="it-IT" dirty="0" smtClean="0"/>
              <a:t> test at </a:t>
            </a:r>
            <a:r>
              <a:rPr lang="it-IT" dirty="0" err="1" smtClean="0"/>
              <a:t>cold</a:t>
            </a:r>
            <a:r>
              <a:rPr lang="it-IT" dirty="0" smtClean="0"/>
              <a:t> temperature (e.g. -30°C)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05800" cy="1143000"/>
          </a:xfrm>
        </p:spPr>
        <p:txBody>
          <a:bodyPr/>
          <a:lstStyle/>
          <a:p>
            <a:r>
              <a:rPr lang="it-IT" dirty="0" err="1" smtClean="0"/>
              <a:t>Baseline</a:t>
            </a:r>
            <a:r>
              <a:rPr lang="it-IT" dirty="0" smtClean="0"/>
              <a:t> 3D detector </a:t>
            </a:r>
            <a:r>
              <a:rPr lang="it-IT" dirty="0" err="1" smtClean="0"/>
              <a:t>structure</a:t>
            </a:r>
            <a:endParaRPr lang="it-IT" dirty="0"/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72008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149080"/>
            <a:ext cx="4464496" cy="261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40118</TotalTime>
  <Words>824</Words>
  <Application>Microsoft Office PowerPoint</Application>
  <PresentationFormat>Presentazione su schermo (4:3)</PresentationFormat>
  <Paragraphs>87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Equinozio</vt:lpstr>
      <vt:lpstr>Development of a 3D detector on a hydrogenated amorphous silicon substrate </vt:lpstr>
      <vt:lpstr>Hydrogenated Amorphous Silicon a-Si:H</vt:lpstr>
      <vt:lpstr>A-Si:H Structure and density of states</vt:lpstr>
      <vt:lpstr>A-Si:H planar detectors pros &amp; cons I</vt:lpstr>
      <vt:lpstr>A-Si:H planar detectors pros &amp; cons II</vt:lpstr>
      <vt:lpstr>Displacement damage on a 30 um a-Si:H planar detector </vt:lpstr>
      <vt:lpstr>Signal formation on planar a-Si:H detectors</vt:lpstr>
      <vt:lpstr>3D technology on a-Si:H</vt:lpstr>
      <vt:lpstr>Baseline 3D detector structure</vt:lpstr>
      <vt:lpstr>Possible 3D detector configurations</vt:lpstr>
      <vt:lpstr>Technological options for doping the electrodes</vt:lpstr>
      <vt:lpstr>Prototype development</vt:lpstr>
      <vt:lpstr>Diodes and test structures layout in phase 1 prototypes</vt:lpstr>
      <vt:lpstr>Vertical diodes</vt:lpstr>
      <vt:lpstr>Lateral diodes</vt:lpstr>
      <vt:lpstr>Final complete Layout</vt:lpstr>
      <vt:lpstr>A-Si:H material simulation</vt:lpstr>
      <vt:lpstr>Defects model</vt:lpstr>
      <vt:lpstr>Diapositiva 19</vt:lpstr>
      <vt:lpstr>Diapositiva 20</vt:lpstr>
      <vt:lpstr>Diapositiva 21</vt:lpstr>
      <vt:lpstr>Diapositiva 22</vt:lpstr>
      <vt:lpstr>Timeline of the 3 years program</vt:lpstr>
      <vt:lpstr>The future of 3D a-Si:H detector</vt:lpstr>
    </vt:vector>
  </TitlesOfParts>
  <Company>INFN Sezione di Perugia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development of a 3D detector on a hydrogenated amorphous silicon substrate</dc:title>
  <dc:creator>Mauro Menichelli</dc:creator>
  <cp:lastModifiedBy>Mauro Menichelli</cp:lastModifiedBy>
  <cp:revision>52</cp:revision>
  <dcterms:created xsi:type="dcterms:W3CDTF">2019-02-19T15:31:02Z</dcterms:created>
  <dcterms:modified xsi:type="dcterms:W3CDTF">2019-12-09T02:57:30Z</dcterms:modified>
</cp:coreProperties>
</file>