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256" r:id="rId2"/>
    <p:sldId id="1888" r:id="rId3"/>
    <p:sldId id="1850" r:id="rId4"/>
    <p:sldId id="1853" r:id="rId5"/>
    <p:sldId id="1873" r:id="rId6"/>
    <p:sldId id="1856" r:id="rId7"/>
    <p:sldId id="1857" r:id="rId8"/>
    <p:sldId id="1858" r:id="rId9"/>
    <p:sldId id="1860" r:id="rId10"/>
    <p:sldId id="1768" r:id="rId11"/>
    <p:sldId id="1822" r:id="rId12"/>
    <p:sldId id="1823" r:id="rId13"/>
    <p:sldId id="1824" r:id="rId14"/>
    <p:sldId id="1776" r:id="rId15"/>
    <p:sldId id="1835" r:id="rId16"/>
    <p:sldId id="287" r:id="rId17"/>
    <p:sldId id="311" r:id="rId18"/>
    <p:sldId id="312" r:id="rId19"/>
    <p:sldId id="313" r:id="rId20"/>
    <p:sldId id="1820" r:id="rId21"/>
    <p:sldId id="1862" r:id="rId22"/>
    <p:sldId id="1874" r:id="rId23"/>
    <p:sldId id="1778" r:id="rId24"/>
    <p:sldId id="1769" r:id="rId25"/>
    <p:sldId id="1786" r:id="rId26"/>
    <p:sldId id="1774" r:id="rId27"/>
    <p:sldId id="1779" r:id="rId28"/>
    <p:sldId id="1798" r:id="rId29"/>
    <p:sldId id="1819" r:id="rId30"/>
    <p:sldId id="1788" r:id="rId31"/>
    <p:sldId id="1863" r:id="rId32"/>
    <p:sldId id="1865" r:id="rId33"/>
    <p:sldId id="1884" r:id="rId34"/>
    <p:sldId id="1887" r:id="rId35"/>
    <p:sldId id="1885" r:id="rId36"/>
    <p:sldId id="1864" r:id="rId37"/>
    <p:sldId id="1811" r:id="rId38"/>
    <p:sldId id="1889" r:id="rId39"/>
    <p:sldId id="1876" r:id="rId40"/>
    <p:sldId id="1878" r:id="rId41"/>
    <p:sldId id="1879" r:id="rId42"/>
    <p:sldId id="1880" r:id="rId43"/>
    <p:sldId id="1861" r:id="rId44"/>
    <p:sldId id="1843" r:id="rId45"/>
    <p:sldId id="1831" r:id="rId46"/>
    <p:sldId id="1882" r:id="rId47"/>
    <p:sldId id="1883" r:id="rId48"/>
    <p:sldId id="1845" r:id="rId49"/>
    <p:sldId id="1836" r:id="rId50"/>
    <p:sldId id="1838" r:id="rId51"/>
    <p:sldId id="26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0B050"/>
    <a:srgbClr val="E19C24"/>
    <a:srgbClr val="5F82B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96" autoAdjust="0"/>
    <p:restoredTop sz="92472" autoAdjust="0"/>
  </p:normalViewPr>
  <p:slideViewPr>
    <p:cSldViewPr>
      <p:cViewPr varScale="1">
        <p:scale>
          <a:sx n="79" d="100"/>
          <a:sy n="79" d="100"/>
        </p:scale>
        <p:origin x="1675" y="77"/>
      </p:cViewPr>
      <p:guideLst>
        <p:guide orient="horz" pos="2160"/>
        <p:guide pos="2880"/>
      </p:guideLst>
    </p:cSldViewPr>
  </p:slideViewPr>
  <p:notesTextViewPr>
    <p:cViewPr>
      <p:scale>
        <a:sx n="1" d="1"/>
        <a:sy n="1" d="1"/>
      </p:scale>
      <p:origin x="0" y="0"/>
    </p:cViewPr>
  </p:notesTextViewPr>
  <p:notesViewPr>
    <p:cSldViewPr>
      <p:cViewPr varScale="1">
        <p:scale>
          <a:sx n="89" d="100"/>
          <a:sy n="89" d="100"/>
        </p:scale>
        <p:origin x="-384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E865CE-BD33-4721-A3E3-7B3F86A40139}" type="datetimeFigureOut">
              <a:rPr lang="en-US" smtClean="0"/>
              <a:t>12/9/2019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0A48438-EF25-4B3A-8D14-68013ADD43D2}" type="slidenum">
              <a:rPr lang="en-US" smtClean="0"/>
              <a:t>‹#›</a:t>
            </a:fld>
            <a:endParaRPr lang="en-US"/>
          </a:p>
        </p:txBody>
      </p:sp>
    </p:spTree>
    <p:extLst>
      <p:ext uri="{BB962C8B-B14F-4D97-AF65-F5344CB8AC3E}">
        <p14:creationId xmlns:p14="http://schemas.microsoft.com/office/powerpoint/2010/main" val="3235460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93FE0A-8FAC-47CF-9B76-46488E3EA4E0}" type="datetimeFigureOut">
              <a:rPr lang="en-US" smtClean="0"/>
              <a:t>12/9/2019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062992-9E54-4BBA-8488-CDA507286F5D}" type="slidenum">
              <a:rPr lang="en-US" smtClean="0"/>
              <a:t>‹#›</a:t>
            </a:fld>
            <a:endParaRPr lang="en-US"/>
          </a:p>
        </p:txBody>
      </p:sp>
    </p:spTree>
    <p:extLst>
      <p:ext uri="{BB962C8B-B14F-4D97-AF65-F5344CB8AC3E}">
        <p14:creationId xmlns:p14="http://schemas.microsoft.com/office/powerpoint/2010/main" val="3581268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F5062992-9E54-4BBA-8488-CDA507286F5D}" type="slidenum">
              <a:rPr lang="en-US" smtClean="0"/>
              <a:t>1</a:t>
            </a:fld>
            <a:endParaRPr lang="en-US"/>
          </a:p>
        </p:txBody>
      </p:sp>
    </p:spTree>
    <p:extLst>
      <p:ext uri="{BB962C8B-B14F-4D97-AF65-F5344CB8AC3E}">
        <p14:creationId xmlns:p14="http://schemas.microsoft.com/office/powerpoint/2010/main" val="661342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some time, with the bias current removed from the nanowire, it cools down below the transition temperature, at which point it will become a short circuit again.</a:t>
            </a:r>
          </a:p>
        </p:txBody>
      </p:sp>
      <p:sp>
        <p:nvSpPr>
          <p:cNvPr id="4" name="Slide Number Placeholder 3"/>
          <p:cNvSpPr>
            <a:spLocks noGrp="1"/>
          </p:cNvSpPr>
          <p:nvPr>
            <p:ph type="sldNum" sz="quarter" idx="10"/>
          </p:nvPr>
        </p:nvSpPr>
        <p:spPr/>
        <p:txBody>
          <a:bodyPr/>
          <a:lstStyle/>
          <a:p>
            <a:fld id="{F5062992-9E54-4BBA-8488-CDA507286F5D}" type="slidenum">
              <a:rPr lang="en-US" smtClean="0"/>
              <a:t>18</a:t>
            </a:fld>
            <a:endParaRPr lang="en-US"/>
          </a:p>
        </p:txBody>
      </p:sp>
    </p:spTree>
    <p:extLst>
      <p:ext uri="{BB962C8B-B14F-4D97-AF65-F5344CB8AC3E}">
        <p14:creationId xmlns:p14="http://schemas.microsoft.com/office/powerpoint/2010/main" val="442880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bias current settles at the normal value, and the detector is ready for the next photon.  </a:t>
            </a:r>
          </a:p>
        </p:txBody>
      </p:sp>
      <p:sp>
        <p:nvSpPr>
          <p:cNvPr id="4" name="Slide Number Placeholder 3"/>
          <p:cNvSpPr>
            <a:spLocks noGrp="1"/>
          </p:cNvSpPr>
          <p:nvPr>
            <p:ph type="sldNum" sz="quarter" idx="10"/>
          </p:nvPr>
        </p:nvSpPr>
        <p:spPr/>
        <p:txBody>
          <a:bodyPr/>
          <a:lstStyle/>
          <a:p>
            <a:fld id="{F5062992-9E54-4BBA-8488-CDA507286F5D}" type="slidenum">
              <a:rPr lang="en-US" smtClean="0"/>
              <a:t>19</a:t>
            </a:fld>
            <a:endParaRPr lang="en-US"/>
          </a:p>
        </p:txBody>
      </p:sp>
    </p:spTree>
    <p:extLst>
      <p:ext uri="{BB962C8B-B14F-4D97-AF65-F5344CB8AC3E}">
        <p14:creationId xmlns:p14="http://schemas.microsoft.com/office/powerpoint/2010/main" val="754316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optical haloscope detector, we used a tungsten silicide thin film deposited at NIST, and Ilya Charaev at MIT, from Karl Berggren’s group, fabricated nanowire detectors on these films.  These are some of the largest nanowire detectors to date.  For our experiment, we utilized one of his large-area detectors spanning 400x400um^2.  </a:t>
            </a:r>
          </a:p>
        </p:txBody>
      </p:sp>
      <p:sp>
        <p:nvSpPr>
          <p:cNvPr id="4" name="Slide Number Placeholder 3"/>
          <p:cNvSpPr>
            <a:spLocks noGrp="1"/>
          </p:cNvSpPr>
          <p:nvPr>
            <p:ph type="sldNum" sz="quarter" idx="10"/>
          </p:nvPr>
        </p:nvSpPr>
        <p:spPr/>
        <p:txBody>
          <a:bodyPr/>
          <a:lstStyle/>
          <a:p>
            <a:fld id="{F5062992-9E54-4BBA-8488-CDA507286F5D}" type="slidenum">
              <a:rPr lang="en-US" smtClean="0"/>
              <a:t>20</a:t>
            </a:fld>
            <a:endParaRPr lang="en-US"/>
          </a:p>
        </p:txBody>
      </p:sp>
    </p:spTree>
    <p:extLst>
      <p:ext uri="{BB962C8B-B14F-4D97-AF65-F5344CB8AC3E}">
        <p14:creationId xmlns:p14="http://schemas.microsoft.com/office/powerpoint/2010/main" val="4007705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062992-9E54-4BBA-8488-CDA507286F5D}" type="slidenum">
              <a:rPr lang="en-US" smtClean="0"/>
              <a:t>22</a:t>
            </a:fld>
            <a:endParaRPr lang="en-US"/>
          </a:p>
        </p:txBody>
      </p:sp>
    </p:spTree>
    <p:extLst>
      <p:ext uri="{BB962C8B-B14F-4D97-AF65-F5344CB8AC3E}">
        <p14:creationId xmlns:p14="http://schemas.microsoft.com/office/powerpoint/2010/main" val="2187264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I’ll talk about the multilayer optical target, or stack.  Being a photonics guy, this (and the optomechanical assembly portion) are more where my expertise comes in.</a:t>
            </a:r>
          </a:p>
        </p:txBody>
      </p:sp>
      <p:sp>
        <p:nvSpPr>
          <p:cNvPr id="4" name="Slide Number Placeholder 3"/>
          <p:cNvSpPr>
            <a:spLocks noGrp="1"/>
          </p:cNvSpPr>
          <p:nvPr>
            <p:ph type="sldNum" sz="quarter" idx="10"/>
          </p:nvPr>
        </p:nvSpPr>
        <p:spPr/>
        <p:txBody>
          <a:bodyPr/>
          <a:lstStyle/>
          <a:p>
            <a:fld id="{F5062992-9E54-4BBA-8488-CDA507286F5D}" type="slidenum">
              <a:rPr lang="en-US" smtClean="0"/>
              <a:t>23</a:t>
            </a:fld>
            <a:endParaRPr lang="en-US"/>
          </a:p>
        </p:txBody>
      </p:sp>
    </p:spTree>
    <p:extLst>
      <p:ext uri="{BB962C8B-B14F-4D97-AF65-F5344CB8AC3E}">
        <p14:creationId xmlns:p14="http://schemas.microsoft.com/office/powerpoint/2010/main" val="4104203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target consists of a 2” diameter fused silicon dioxide wafer, polished on both sides.  On the bottom surface, five pairs of amorphous silicon and silicon dioxide have been deposited at lambda/2 optical thicknesses.  This, and the gold mirror placed at the bottom, are required for selecting the proper optical mode for maximum signal photon generation.  Constructive interference is achieved at a design wavelength I’ll call LambdaT.  </a:t>
            </a:r>
          </a:p>
        </p:txBody>
      </p:sp>
      <p:sp>
        <p:nvSpPr>
          <p:cNvPr id="4" name="Slide Number Placeholder 3"/>
          <p:cNvSpPr>
            <a:spLocks noGrp="1"/>
          </p:cNvSpPr>
          <p:nvPr>
            <p:ph type="sldNum" sz="quarter" idx="10"/>
          </p:nvPr>
        </p:nvSpPr>
        <p:spPr/>
        <p:txBody>
          <a:bodyPr/>
          <a:lstStyle/>
          <a:p>
            <a:fld id="{F5062992-9E54-4BBA-8488-CDA507286F5D}" type="slidenum">
              <a:rPr lang="en-US" smtClean="0"/>
              <a:t>24</a:t>
            </a:fld>
            <a:endParaRPr lang="en-US"/>
          </a:p>
        </p:txBody>
      </p:sp>
    </p:spTree>
    <p:extLst>
      <p:ext uri="{BB962C8B-B14F-4D97-AF65-F5344CB8AC3E}">
        <p14:creationId xmlns:p14="http://schemas.microsoft.com/office/powerpoint/2010/main" val="1768418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25</a:t>
            </a:fld>
            <a:endParaRPr lang="en-US"/>
          </a:p>
        </p:txBody>
      </p:sp>
    </p:spTree>
    <p:extLst>
      <p:ext uri="{BB962C8B-B14F-4D97-AF65-F5344CB8AC3E}">
        <p14:creationId xmlns:p14="http://schemas.microsoft.com/office/powerpoint/2010/main" val="369357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26</a:t>
            </a:fld>
            <a:endParaRPr lang="en-US"/>
          </a:p>
        </p:txBody>
      </p:sp>
    </p:spTree>
    <p:extLst>
      <p:ext uri="{BB962C8B-B14F-4D97-AF65-F5344CB8AC3E}">
        <p14:creationId xmlns:p14="http://schemas.microsoft.com/office/powerpoint/2010/main" val="2215634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third and final section of my talk will focus on the optomechanical assembly.</a:t>
            </a:r>
          </a:p>
        </p:txBody>
      </p:sp>
      <p:sp>
        <p:nvSpPr>
          <p:cNvPr id="4" name="Slide Number Placeholder 3"/>
          <p:cNvSpPr>
            <a:spLocks noGrp="1"/>
          </p:cNvSpPr>
          <p:nvPr>
            <p:ph type="sldNum" sz="quarter" idx="10"/>
          </p:nvPr>
        </p:nvSpPr>
        <p:spPr/>
        <p:txBody>
          <a:bodyPr/>
          <a:lstStyle/>
          <a:p>
            <a:fld id="{F5062992-9E54-4BBA-8488-CDA507286F5D}" type="slidenum">
              <a:rPr lang="en-US" smtClean="0"/>
              <a:t>27</a:t>
            </a:fld>
            <a:endParaRPr lang="en-US"/>
          </a:p>
        </p:txBody>
      </p:sp>
    </p:spTree>
    <p:extLst>
      <p:ext uri="{BB962C8B-B14F-4D97-AF65-F5344CB8AC3E}">
        <p14:creationId xmlns:p14="http://schemas.microsoft.com/office/powerpoint/2010/main" val="458712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28</a:t>
            </a:fld>
            <a:endParaRPr lang="en-US"/>
          </a:p>
        </p:txBody>
      </p:sp>
    </p:spTree>
    <p:extLst>
      <p:ext uri="{BB962C8B-B14F-4D97-AF65-F5344CB8AC3E}">
        <p14:creationId xmlns:p14="http://schemas.microsoft.com/office/powerpoint/2010/main" val="15009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10</a:t>
            </a:fld>
            <a:endParaRPr lang="en-US"/>
          </a:p>
        </p:txBody>
      </p:sp>
    </p:spTree>
    <p:extLst>
      <p:ext uri="{BB962C8B-B14F-4D97-AF65-F5344CB8AC3E}">
        <p14:creationId xmlns:p14="http://schemas.microsoft.com/office/powerpoint/2010/main" val="1866567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29</a:t>
            </a:fld>
            <a:endParaRPr lang="en-US"/>
          </a:p>
        </p:txBody>
      </p:sp>
    </p:spTree>
    <p:extLst>
      <p:ext uri="{BB962C8B-B14F-4D97-AF65-F5344CB8AC3E}">
        <p14:creationId xmlns:p14="http://schemas.microsoft.com/office/powerpoint/2010/main" val="4051380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have the target.  As we saw before, it’s a silicon dioxide wafer with a multilayer stack, and a gold mirror placed at the end of the multilayers.  However, in this profile view, you can see an aperture that we open up in the middle.  This is used later for aligning the optical axis to the detector chip.</a:t>
            </a:r>
          </a:p>
        </p:txBody>
      </p:sp>
      <p:sp>
        <p:nvSpPr>
          <p:cNvPr id="4" name="Slide Number Placeholder 3"/>
          <p:cNvSpPr>
            <a:spLocks noGrp="1"/>
          </p:cNvSpPr>
          <p:nvPr>
            <p:ph type="sldNum" sz="quarter" idx="10"/>
          </p:nvPr>
        </p:nvSpPr>
        <p:spPr/>
        <p:txBody>
          <a:bodyPr/>
          <a:lstStyle/>
          <a:p>
            <a:fld id="{F5062992-9E54-4BBA-8488-CDA507286F5D}" type="slidenum">
              <a:rPr lang="en-US" smtClean="0"/>
              <a:t>30</a:t>
            </a:fld>
            <a:endParaRPr lang="en-US"/>
          </a:p>
        </p:txBody>
      </p:sp>
    </p:spTree>
    <p:extLst>
      <p:ext uri="{BB962C8B-B14F-4D97-AF65-F5344CB8AC3E}">
        <p14:creationId xmlns:p14="http://schemas.microsoft.com/office/powerpoint/2010/main" val="2304880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I’ll talk about our first experiment using this technology.</a:t>
            </a:r>
          </a:p>
        </p:txBody>
      </p:sp>
      <p:sp>
        <p:nvSpPr>
          <p:cNvPr id="4" name="Slide Number Placeholder 3"/>
          <p:cNvSpPr>
            <a:spLocks noGrp="1"/>
          </p:cNvSpPr>
          <p:nvPr>
            <p:ph type="sldNum" sz="quarter" idx="10"/>
          </p:nvPr>
        </p:nvSpPr>
        <p:spPr/>
        <p:txBody>
          <a:bodyPr/>
          <a:lstStyle/>
          <a:p>
            <a:fld id="{F5062992-9E54-4BBA-8488-CDA507286F5D}" type="slidenum">
              <a:rPr lang="en-US" smtClean="0"/>
              <a:t>37</a:t>
            </a:fld>
            <a:endParaRPr lang="en-US"/>
          </a:p>
        </p:txBody>
      </p:sp>
    </p:spTree>
    <p:extLst>
      <p:ext uri="{BB962C8B-B14F-4D97-AF65-F5344CB8AC3E}">
        <p14:creationId xmlns:p14="http://schemas.microsoft.com/office/powerpoint/2010/main" val="3509195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I wrap up, I’ll just touch on a couple exciting directions we are considering taking this approach to dark matter detection.</a:t>
            </a:r>
          </a:p>
        </p:txBody>
      </p:sp>
      <p:sp>
        <p:nvSpPr>
          <p:cNvPr id="4" name="Slide Number Placeholder 3"/>
          <p:cNvSpPr>
            <a:spLocks noGrp="1"/>
          </p:cNvSpPr>
          <p:nvPr>
            <p:ph type="sldNum" sz="quarter" idx="10"/>
          </p:nvPr>
        </p:nvSpPr>
        <p:spPr/>
        <p:txBody>
          <a:bodyPr/>
          <a:lstStyle/>
          <a:p>
            <a:fld id="{F5062992-9E54-4BBA-8488-CDA507286F5D}" type="slidenum">
              <a:rPr lang="en-US" smtClean="0"/>
              <a:t>44</a:t>
            </a:fld>
            <a:endParaRPr lang="en-US"/>
          </a:p>
        </p:txBody>
      </p:sp>
    </p:spTree>
    <p:extLst>
      <p:ext uri="{BB962C8B-B14F-4D97-AF65-F5344CB8AC3E}">
        <p14:creationId xmlns:p14="http://schemas.microsoft.com/office/powerpoint/2010/main" val="2393299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45</a:t>
            </a:fld>
            <a:endParaRPr lang="en-US"/>
          </a:p>
        </p:txBody>
      </p:sp>
    </p:spTree>
    <p:extLst>
      <p:ext uri="{BB962C8B-B14F-4D97-AF65-F5344CB8AC3E}">
        <p14:creationId xmlns:p14="http://schemas.microsoft.com/office/powerpoint/2010/main" val="3065609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46</a:t>
            </a:fld>
            <a:endParaRPr lang="en-US"/>
          </a:p>
        </p:txBody>
      </p:sp>
    </p:spTree>
    <p:extLst>
      <p:ext uri="{BB962C8B-B14F-4D97-AF65-F5344CB8AC3E}">
        <p14:creationId xmlns:p14="http://schemas.microsoft.com/office/powerpoint/2010/main" val="642851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47</a:t>
            </a:fld>
            <a:endParaRPr lang="en-US"/>
          </a:p>
        </p:txBody>
      </p:sp>
    </p:spTree>
    <p:extLst>
      <p:ext uri="{BB962C8B-B14F-4D97-AF65-F5344CB8AC3E}">
        <p14:creationId xmlns:p14="http://schemas.microsoft.com/office/powerpoint/2010/main" val="3539654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062992-9E54-4BBA-8488-CDA507286F5D}" type="slidenum">
              <a:rPr lang="en-US" smtClean="0"/>
              <a:t>50</a:t>
            </a:fld>
            <a:endParaRPr lang="en-US"/>
          </a:p>
        </p:txBody>
      </p:sp>
    </p:spTree>
    <p:extLst>
      <p:ext uri="{BB962C8B-B14F-4D97-AF65-F5344CB8AC3E}">
        <p14:creationId xmlns:p14="http://schemas.microsoft.com/office/powerpoint/2010/main" val="827603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a:lstStyle/>
          <a:p>
            <a:fld id="{F8F46257-BB5E-4FD1-BF65-E104AF632F1F}"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19685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11</a:t>
            </a:fld>
            <a:endParaRPr lang="en-US"/>
          </a:p>
        </p:txBody>
      </p:sp>
    </p:spTree>
    <p:extLst>
      <p:ext uri="{BB962C8B-B14F-4D97-AF65-F5344CB8AC3E}">
        <p14:creationId xmlns:p14="http://schemas.microsoft.com/office/powerpoint/2010/main" val="190683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12</a:t>
            </a:fld>
            <a:endParaRPr lang="en-US"/>
          </a:p>
        </p:txBody>
      </p:sp>
    </p:spTree>
    <p:extLst>
      <p:ext uri="{BB962C8B-B14F-4D97-AF65-F5344CB8AC3E}">
        <p14:creationId xmlns:p14="http://schemas.microsoft.com/office/powerpoint/2010/main" val="110737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13</a:t>
            </a:fld>
            <a:endParaRPr lang="en-US"/>
          </a:p>
        </p:txBody>
      </p:sp>
    </p:spTree>
    <p:extLst>
      <p:ext uri="{BB962C8B-B14F-4D97-AF65-F5344CB8AC3E}">
        <p14:creationId xmlns:p14="http://schemas.microsoft.com/office/powerpoint/2010/main" val="50064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2992-9E54-4BBA-8488-CDA507286F5D}" type="slidenum">
              <a:rPr lang="en-US" smtClean="0"/>
              <a:t>14</a:t>
            </a:fld>
            <a:endParaRPr lang="en-US"/>
          </a:p>
        </p:txBody>
      </p:sp>
    </p:spTree>
    <p:extLst>
      <p:ext uri="{BB962C8B-B14F-4D97-AF65-F5344CB8AC3E}">
        <p14:creationId xmlns:p14="http://schemas.microsoft.com/office/powerpoint/2010/main" val="1336248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some quick background and theory, for anyone in the audience who is not very familiar with these devices.  A modern SNSPD may look something like the device pictured below, a meandered wire of a thin superconducting film.  It is cooled well below the superconducting transition temperature and biased with a DC current.</a:t>
            </a:r>
          </a:p>
        </p:txBody>
      </p:sp>
      <p:sp>
        <p:nvSpPr>
          <p:cNvPr id="4" name="Slide Number Placeholder 3"/>
          <p:cNvSpPr>
            <a:spLocks noGrp="1"/>
          </p:cNvSpPr>
          <p:nvPr>
            <p:ph type="sldNum" sz="quarter" idx="10"/>
          </p:nvPr>
        </p:nvSpPr>
        <p:spPr/>
        <p:txBody>
          <a:bodyPr/>
          <a:lstStyle/>
          <a:p>
            <a:fld id="{F5062992-9E54-4BBA-8488-CDA507286F5D}" type="slidenum">
              <a:rPr lang="en-US" smtClean="0"/>
              <a:t>15</a:t>
            </a:fld>
            <a:endParaRPr lang="en-US"/>
          </a:p>
        </p:txBody>
      </p:sp>
    </p:spTree>
    <p:extLst>
      <p:ext uri="{BB962C8B-B14F-4D97-AF65-F5344CB8AC3E}">
        <p14:creationId xmlns:p14="http://schemas.microsoft.com/office/powerpoint/2010/main" val="60705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Zooming in on a small section of the wire – when a photon is incident on it and strikes the surface, it is absorbed by the metallic film and locally changes the critical current, or maximum current density that is permitted before superconductivity breaks down  </a:t>
            </a:r>
          </a:p>
        </p:txBody>
      </p:sp>
      <p:sp>
        <p:nvSpPr>
          <p:cNvPr id="4" name="Slide Number Placeholder 3"/>
          <p:cNvSpPr>
            <a:spLocks noGrp="1"/>
          </p:cNvSpPr>
          <p:nvPr>
            <p:ph type="sldNum" sz="quarter" idx="10"/>
          </p:nvPr>
        </p:nvSpPr>
        <p:spPr/>
        <p:txBody>
          <a:bodyPr/>
          <a:lstStyle/>
          <a:p>
            <a:fld id="{F5062992-9E54-4BBA-8488-CDA507286F5D}" type="slidenum">
              <a:rPr lang="en-US" smtClean="0"/>
              <a:t>16</a:t>
            </a:fld>
            <a:endParaRPr lang="en-US"/>
          </a:p>
        </p:txBody>
      </p:sp>
    </p:spTree>
    <p:extLst>
      <p:ext uri="{BB962C8B-B14F-4D97-AF65-F5344CB8AC3E}">
        <p14:creationId xmlns:p14="http://schemas.microsoft.com/office/powerpoint/2010/main" val="1074951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hotspot becomes normal, or resistive, quickly crowding out an blocking any superconducting path through the wire.  As a result, current is diverted into the amplifier monitoring the device, generating a voltage spike that is easily detected.  </a:t>
            </a:r>
          </a:p>
        </p:txBody>
      </p:sp>
      <p:sp>
        <p:nvSpPr>
          <p:cNvPr id="4" name="Slide Number Placeholder 3"/>
          <p:cNvSpPr>
            <a:spLocks noGrp="1"/>
          </p:cNvSpPr>
          <p:nvPr>
            <p:ph type="sldNum" sz="quarter" idx="10"/>
          </p:nvPr>
        </p:nvSpPr>
        <p:spPr/>
        <p:txBody>
          <a:bodyPr/>
          <a:lstStyle/>
          <a:p>
            <a:fld id="{F5062992-9E54-4BBA-8488-CDA507286F5D}" type="slidenum">
              <a:rPr lang="en-US" smtClean="0"/>
              <a:t>17</a:t>
            </a:fld>
            <a:endParaRPr lang="en-US"/>
          </a:p>
        </p:txBody>
      </p:sp>
    </p:spTree>
    <p:extLst>
      <p:ext uri="{BB962C8B-B14F-4D97-AF65-F5344CB8AC3E}">
        <p14:creationId xmlns:p14="http://schemas.microsoft.com/office/powerpoint/2010/main" val="3926505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orbel"/>
                <a:cs typeface="Corbe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orbel"/>
                <a:ea typeface="Open Sans" panose="020B0606030504020204" pitchFamily="34" charset="0"/>
                <a:cs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1288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95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7954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22616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86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170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6914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914400" rtl="0" eaLnBrk="1" latinLnBrk="0" hangingPunct="1">
        <a:spcBef>
          <a:spcPct val="0"/>
        </a:spcBef>
        <a:buNone/>
        <a:defRPr sz="3600" kern="1200">
          <a:solidFill>
            <a:schemeClr val="tx1"/>
          </a:solidFill>
          <a:latin typeface="Corbel"/>
          <a:ea typeface="+mj-ea"/>
          <a:cs typeface="Corbel"/>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orbel"/>
          <a:ea typeface="Open Sans" panose="020B0606030504020204" pitchFamily="34" charset="0"/>
          <a:cs typeface="Corbel"/>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orbel"/>
          <a:ea typeface="Open Sans" panose="020B0606030504020204" pitchFamily="34" charset="0"/>
          <a:cs typeface="Corbel"/>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orbel"/>
          <a:ea typeface="Open Sans" panose="020B0606030504020204" pitchFamily="34" charset="0"/>
          <a:cs typeface="Corbel"/>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a:ea typeface="Open Sans" panose="020B0606030504020204" pitchFamily="34" charset="0"/>
          <a:cs typeface="Corbe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a:ea typeface="Open Sans" panose="020B0606030504020204" pitchFamily="34" charset="0"/>
          <a:cs typeface="Corbe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eso.org/public/videos/eso1217a/"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tif"/><Relationship Id="rId4" Type="http://schemas.openxmlformats.org/officeDocument/2006/relationships/image" Target="../media/image3.tif"/></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0D290-ABB5-4610-8A7B-40FE6B3D60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271" y="-166321"/>
            <a:ext cx="9292542" cy="7190641"/>
          </a:xfrm>
          <a:prstGeom prst="rect">
            <a:avLst/>
          </a:prstGeom>
        </p:spPr>
      </p:pic>
      <p:sp>
        <p:nvSpPr>
          <p:cNvPr id="2" name="Title 1"/>
          <p:cNvSpPr>
            <a:spLocks noGrp="1"/>
          </p:cNvSpPr>
          <p:nvPr>
            <p:ph type="ctrTitle"/>
          </p:nvPr>
        </p:nvSpPr>
        <p:spPr>
          <a:xfrm>
            <a:off x="1238249" y="152400"/>
            <a:ext cx="6667500" cy="933027"/>
          </a:xfrm>
          <a:solidFill>
            <a:srgbClr val="FFFFFF">
              <a:alpha val="89804"/>
            </a:srgbClr>
          </a:solidFill>
          <a:ln w="28575">
            <a:solidFill>
              <a:srgbClr val="C00000"/>
            </a:solidFill>
          </a:ln>
        </p:spPr>
        <p:txBody>
          <a:bodyPr>
            <a:noAutofit/>
          </a:bodyPr>
          <a:lstStyle/>
          <a:p>
            <a:r>
              <a:rPr lang="en-US" sz="2800"/>
              <a:t>High-performance multilayer optical haloscope for a dark photon search</a:t>
            </a:r>
          </a:p>
        </p:txBody>
      </p:sp>
      <p:sp>
        <p:nvSpPr>
          <p:cNvPr id="3" name="Subtitle 2"/>
          <p:cNvSpPr>
            <a:spLocks noGrp="1"/>
          </p:cNvSpPr>
          <p:nvPr>
            <p:ph type="subTitle" idx="1"/>
          </p:nvPr>
        </p:nvSpPr>
        <p:spPr>
          <a:xfrm>
            <a:off x="691827" y="3962400"/>
            <a:ext cx="7760343" cy="2895600"/>
          </a:xfrm>
          <a:solidFill>
            <a:schemeClr val="bg1">
              <a:lumMod val="95000"/>
              <a:alpha val="89020"/>
            </a:schemeClr>
          </a:solidFill>
          <a:ln w="28575">
            <a:solidFill>
              <a:srgbClr val="C00000"/>
            </a:solidFill>
          </a:ln>
        </p:spPr>
        <p:txBody>
          <a:bodyPr>
            <a:noAutofit/>
          </a:bodyPr>
          <a:lstStyle/>
          <a:p>
            <a:r>
              <a:rPr lang="en-US" sz="2400" b="1">
                <a:solidFill>
                  <a:sysClr val="windowText" lastClr="000000"/>
                </a:solidFill>
              </a:rPr>
              <a:t>Presenter: </a:t>
            </a:r>
            <a:r>
              <a:rPr lang="en-US" sz="2400">
                <a:solidFill>
                  <a:sysClr val="windowText" lastClr="000000"/>
                </a:solidFill>
              </a:rPr>
              <a:t>Jeff Chiles, NIST</a:t>
            </a:r>
            <a:endParaRPr lang="en-US" sz="2000">
              <a:solidFill>
                <a:sysClr val="windowText" lastClr="000000"/>
              </a:solidFill>
            </a:endParaRPr>
          </a:p>
          <a:p>
            <a:pPr algn="l"/>
            <a:r>
              <a:rPr lang="en-US" sz="1800" b="1">
                <a:solidFill>
                  <a:sysClr val="windowText" lastClr="000000"/>
                </a:solidFill>
              </a:rPr>
              <a:t>Teams/Affiliations:</a:t>
            </a:r>
          </a:p>
          <a:p>
            <a:pPr algn="l"/>
            <a:r>
              <a:rPr lang="en-US" sz="1800" b="1">
                <a:solidFill>
                  <a:sysClr val="windowText" lastClr="000000"/>
                </a:solidFill>
              </a:rPr>
              <a:t>NIST</a:t>
            </a:r>
            <a:r>
              <a:rPr lang="en-US" sz="1800">
                <a:solidFill>
                  <a:sysClr val="windowText" lastClr="000000"/>
                </a:solidFill>
              </a:rPr>
              <a:t>: Jeff Chiles, Sae Woo Nam, Varun E. Verma, Adriana Lita</a:t>
            </a:r>
          </a:p>
          <a:p>
            <a:pPr algn="l"/>
            <a:r>
              <a:rPr lang="en-US" sz="1800" b="1">
                <a:solidFill>
                  <a:sysClr val="windowText" lastClr="000000"/>
                </a:solidFill>
              </a:rPr>
              <a:t>MIT</a:t>
            </a:r>
            <a:r>
              <a:rPr lang="en-US" sz="1800">
                <a:solidFill>
                  <a:sysClr val="windowText" lastClr="000000"/>
                </a:solidFill>
              </a:rPr>
              <a:t>: Ilya Charaev, Karl K. Berggren, Marco Colangelo</a:t>
            </a:r>
          </a:p>
          <a:p>
            <a:pPr algn="l"/>
            <a:r>
              <a:rPr lang="en-US" sz="1800" b="1">
                <a:solidFill>
                  <a:sysClr val="windowText" lastClr="000000"/>
                </a:solidFill>
              </a:rPr>
              <a:t>Perimeter Institute for Theoretical Physics</a:t>
            </a:r>
            <a:r>
              <a:rPr lang="en-US" sz="1800">
                <a:solidFill>
                  <a:sysClr val="windowText" lastClr="000000"/>
                </a:solidFill>
              </a:rPr>
              <a:t>: Asimina Arvanitaki, Junwu Huang</a:t>
            </a:r>
          </a:p>
          <a:p>
            <a:pPr algn="l"/>
            <a:r>
              <a:rPr lang="en-US" sz="1800" b="1">
                <a:solidFill>
                  <a:sysClr val="windowText" lastClr="000000"/>
                </a:solidFill>
              </a:rPr>
              <a:t>New York University</a:t>
            </a:r>
            <a:r>
              <a:rPr lang="en-US" sz="1800">
                <a:solidFill>
                  <a:sysClr val="windowText" lastClr="000000"/>
                </a:solidFill>
              </a:rPr>
              <a:t>: Masha Baryakhtar</a:t>
            </a:r>
          </a:p>
          <a:p>
            <a:pPr algn="l"/>
            <a:r>
              <a:rPr lang="en-US" sz="1800" b="1">
                <a:solidFill>
                  <a:sysClr val="windowText" lastClr="000000"/>
                </a:solidFill>
              </a:rPr>
              <a:t>UCSB</a:t>
            </a:r>
            <a:r>
              <a:rPr lang="en-US" sz="1800">
                <a:solidFill>
                  <a:sysClr val="windowText" lastClr="000000"/>
                </a:solidFill>
              </a:rPr>
              <a:t>: Ken Van Tillburg</a:t>
            </a:r>
          </a:p>
          <a:p>
            <a:pPr algn="l"/>
            <a:r>
              <a:rPr lang="en-US" sz="1800" b="1">
                <a:solidFill>
                  <a:sysClr val="windowText" lastClr="000000"/>
                </a:solidFill>
              </a:rPr>
              <a:t>Stanford</a:t>
            </a:r>
            <a:r>
              <a:rPr lang="en-US" sz="1800">
                <a:solidFill>
                  <a:sysClr val="windowText" lastClr="000000"/>
                </a:solidFill>
              </a:rPr>
              <a:t>: Robert Lasenby</a:t>
            </a:r>
          </a:p>
        </p:txBody>
      </p:sp>
    </p:spTree>
    <p:extLst>
      <p:ext uri="{BB962C8B-B14F-4D97-AF65-F5344CB8AC3E}">
        <p14:creationId xmlns:p14="http://schemas.microsoft.com/office/powerpoint/2010/main" val="113853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F6791D-0D60-4C29-B119-FFC7AC980D8B}"/>
              </a:ext>
            </a:extLst>
          </p:cNvPr>
          <p:cNvSpPr/>
          <p:nvPr/>
        </p:nvSpPr>
        <p:spPr>
          <a:xfrm>
            <a:off x="5029200" y="785501"/>
            <a:ext cx="4114800" cy="5791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F589F-3EAB-490C-88C9-9433EEEAD8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262" r="24746"/>
          <a:stretch/>
        </p:blipFill>
        <p:spPr>
          <a:xfrm rot="10800000">
            <a:off x="5181600" y="967099"/>
            <a:ext cx="3810000" cy="5105400"/>
          </a:xfrm>
          <a:prstGeom prst="rect">
            <a:avLst/>
          </a:prstGeom>
        </p:spPr>
      </p:pic>
      <p:sp>
        <p:nvSpPr>
          <p:cNvPr id="2" name="Title 1">
            <a:extLst>
              <a:ext uri="{FF2B5EF4-FFF2-40B4-BE49-F238E27FC236}">
                <a16:creationId xmlns:a16="http://schemas.microsoft.com/office/drawing/2014/main" id="{107B5478-553C-4689-AF30-28CA59F916F2}"/>
              </a:ext>
            </a:extLst>
          </p:cNvPr>
          <p:cNvSpPr>
            <a:spLocks noGrp="1"/>
          </p:cNvSpPr>
          <p:nvPr>
            <p:ph type="title"/>
          </p:nvPr>
        </p:nvSpPr>
        <p:spPr/>
        <p:txBody>
          <a:bodyPr>
            <a:normAutofit fontScale="90000"/>
          </a:bodyPr>
          <a:lstStyle/>
          <a:p>
            <a:r>
              <a:rPr lang="en-US"/>
              <a:t>Multilayer optical haloscope design</a:t>
            </a:r>
          </a:p>
        </p:txBody>
      </p:sp>
      <p:sp>
        <p:nvSpPr>
          <p:cNvPr id="3" name="Content Placeholder 2">
            <a:extLst>
              <a:ext uri="{FF2B5EF4-FFF2-40B4-BE49-F238E27FC236}">
                <a16:creationId xmlns:a16="http://schemas.microsoft.com/office/drawing/2014/main" id="{DD337F68-3D5E-4FC3-B85F-4D010AAB5514}"/>
              </a:ext>
            </a:extLst>
          </p:cNvPr>
          <p:cNvSpPr>
            <a:spLocks noGrp="1"/>
          </p:cNvSpPr>
          <p:nvPr>
            <p:ph idx="1"/>
          </p:nvPr>
        </p:nvSpPr>
        <p:spPr>
          <a:xfrm>
            <a:off x="0" y="785501"/>
            <a:ext cx="5181600" cy="533400"/>
          </a:xfrm>
        </p:spPr>
        <p:txBody>
          <a:bodyPr>
            <a:normAutofit lnSpcReduction="10000"/>
          </a:bodyPr>
          <a:lstStyle/>
          <a:p>
            <a:r>
              <a:rPr lang="en-US" b="1"/>
              <a:t>3 major aspects</a:t>
            </a:r>
          </a:p>
          <a:p>
            <a:pPr marL="857250" lvl="2" indent="0">
              <a:buNone/>
            </a:pPr>
            <a:endParaRPr lang="en-US"/>
          </a:p>
        </p:txBody>
      </p:sp>
      <p:sp>
        <p:nvSpPr>
          <p:cNvPr id="4" name="Rectangle 3">
            <a:extLst>
              <a:ext uri="{FF2B5EF4-FFF2-40B4-BE49-F238E27FC236}">
                <a16:creationId xmlns:a16="http://schemas.microsoft.com/office/drawing/2014/main" id="{CA248A65-160D-45B0-820E-091EFFC34617}"/>
              </a:ext>
            </a:extLst>
          </p:cNvPr>
          <p:cNvSpPr/>
          <p:nvPr/>
        </p:nvSpPr>
        <p:spPr>
          <a:xfrm>
            <a:off x="5181600" y="5497362"/>
            <a:ext cx="142748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62AE59-1B84-419A-9308-55CEC1C4296C}"/>
              </a:ext>
            </a:extLst>
          </p:cNvPr>
          <p:cNvSpPr/>
          <p:nvPr/>
        </p:nvSpPr>
        <p:spPr>
          <a:xfrm>
            <a:off x="5181600" y="4191000"/>
            <a:ext cx="19966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68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F6791D-0D60-4C29-B119-FFC7AC980D8B}"/>
              </a:ext>
            </a:extLst>
          </p:cNvPr>
          <p:cNvSpPr/>
          <p:nvPr/>
        </p:nvSpPr>
        <p:spPr>
          <a:xfrm>
            <a:off x="5029200" y="785501"/>
            <a:ext cx="4114800" cy="5791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F589F-3EAB-490C-88C9-9433EEEAD8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262" r="24746"/>
          <a:stretch/>
        </p:blipFill>
        <p:spPr>
          <a:xfrm rot="10800000">
            <a:off x="5181600" y="967099"/>
            <a:ext cx="3810000" cy="5105400"/>
          </a:xfrm>
          <a:prstGeom prst="rect">
            <a:avLst/>
          </a:prstGeom>
        </p:spPr>
      </p:pic>
      <p:sp>
        <p:nvSpPr>
          <p:cNvPr id="3" name="Content Placeholder 2">
            <a:extLst>
              <a:ext uri="{FF2B5EF4-FFF2-40B4-BE49-F238E27FC236}">
                <a16:creationId xmlns:a16="http://schemas.microsoft.com/office/drawing/2014/main" id="{DD337F68-3D5E-4FC3-B85F-4D010AAB5514}"/>
              </a:ext>
            </a:extLst>
          </p:cNvPr>
          <p:cNvSpPr>
            <a:spLocks noGrp="1"/>
          </p:cNvSpPr>
          <p:nvPr>
            <p:ph idx="1"/>
          </p:nvPr>
        </p:nvSpPr>
        <p:spPr>
          <a:xfrm>
            <a:off x="0" y="785501"/>
            <a:ext cx="5181600" cy="2480138"/>
          </a:xfrm>
        </p:spPr>
        <p:txBody>
          <a:bodyPr>
            <a:normAutofit lnSpcReduction="10000"/>
          </a:bodyPr>
          <a:lstStyle/>
          <a:p>
            <a:r>
              <a:rPr lang="en-US" b="1"/>
              <a:t>3 major aspects</a:t>
            </a:r>
          </a:p>
          <a:p>
            <a:pPr marL="971550" lvl="1" indent="-514350">
              <a:buAutoNum type="arabicPeriod"/>
            </a:pPr>
            <a:r>
              <a:rPr lang="en-US"/>
              <a:t>Detector </a:t>
            </a:r>
          </a:p>
          <a:p>
            <a:pPr marL="857250" lvl="2" indent="0">
              <a:buNone/>
            </a:pPr>
            <a:r>
              <a:rPr lang="en-US"/>
              <a:t>-Pick up the signal with low noise</a:t>
            </a:r>
          </a:p>
          <a:p>
            <a:pPr marL="857250" lvl="2" indent="0">
              <a:buNone/>
            </a:pPr>
            <a:r>
              <a:rPr lang="en-US"/>
              <a:t>-Provide large area to ease alignment</a:t>
            </a:r>
          </a:p>
          <a:p>
            <a:pPr marL="857250" lvl="2" indent="0">
              <a:buNone/>
            </a:pPr>
            <a:endParaRPr lang="en-US"/>
          </a:p>
        </p:txBody>
      </p:sp>
      <p:sp>
        <p:nvSpPr>
          <p:cNvPr id="4" name="Rectangle 3">
            <a:extLst>
              <a:ext uri="{FF2B5EF4-FFF2-40B4-BE49-F238E27FC236}">
                <a16:creationId xmlns:a16="http://schemas.microsoft.com/office/drawing/2014/main" id="{CA248A65-160D-45B0-820E-091EFFC34617}"/>
              </a:ext>
            </a:extLst>
          </p:cNvPr>
          <p:cNvSpPr/>
          <p:nvPr/>
        </p:nvSpPr>
        <p:spPr>
          <a:xfrm>
            <a:off x="5181600" y="5497362"/>
            <a:ext cx="142748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62AE59-1B84-419A-9308-55CEC1C4296C}"/>
              </a:ext>
            </a:extLst>
          </p:cNvPr>
          <p:cNvSpPr/>
          <p:nvPr/>
        </p:nvSpPr>
        <p:spPr>
          <a:xfrm>
            <a:off x="5181600" y="4191000"/>
            <a:ext cx="19966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6704AF-B455-4261-8094-5028D44C0EC3}"/>
              </a:ext>
            </a:extLst>
          </p:cNvPr>
          <p:cNvSpPr txBox="1"/>
          <p:nvPr/>
        </p:nvSpPr>
        <p:spPr>
          <a:xfrm>
            <a:off x="7467600" y="5477464"/>
            <a:ext cx="990600" cy="523220"/>
          </a:xfrm>
          <a:prstGeom prst="rect">
            <a:avLst/>
          </a:prstGeom>
          <a:noFill/>
        </p:spPr>
        <p:txBody>
          <a:bodyPr wrap="square" rtlCol="0">
            <a:spAutoFit/>
          </a:bodyPr>
          <a:lstStyle/>
          <a:p>
            <a:r>
              <a:rPr lang="en-US" sz="2800"/>
              <a:t>(1)</a:t>
            </a:r>
          </a:p>
        </p:txBody>
      </p:sp>
      <p:sp>
        <p:nvSpPr>
          <p:cNvPr id="12" name="Title 1">
            <a:extLst>
              <a:ext uri="{FF2B5EF4-FFF2-40B4-BE49-F238E27FC236}">
                <a16:creationId xmlns:a16="http://schemas.microsoft.com/office/drawing/2014/main" id="{02CC6CAE-0894-4391-A89A-B62E1CBC3899}"/>
              </a:ext>
            </a:extLst>
          </p:cNvPr>
          <p:cNvSpPr>
            <a:spLocks noGrp="1"/>
          </p:cNvSpPr>
          <p:nvPr>
            <p:ph type="title"/>
          </p:nvPr>
        </p:nvSpPr>
        <p:spPr>
          <a:xfrm>
            <a:off x="0" y="0"/>
            <a:ext cx="9144000" cy="533400"/>
          </a:xfrm>
        </p:spPr>
        <p:txBody>
          <a:bodyPr>
            <a:normAutofit fontScale="90000"/>
          </a:bodyPr>
          <a:lstStyle/>
          <a:p>
            <a:r>
              <a:rPr lang="en-US"/>
              <a:t>Multilayer optical haloscope design</a:t>
            </a:r>
          </a:p>
        </p:txBody>
      </p:sp>
    </p:spTree>
    <p:extLst>
      <p:ext uri="{BB962C8B-B14F-4D97-AF65-F5344CB8AC3E}">
        <p14:creationId xmlns:p14="http://schemas.microsoft.com/office/powerpoint/2010/main" val="258141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F6791D-0D60-4C29-B119-FFC7AC980D8B}"/>
              </a:ext>
            </a:extLst>
          </p:cNvPr>
          <p:cNvSpPr/>
          <p:nvPr/>
        </p:nvSpPr>
        <p:spPr>
          <a:xfrm>
            <a:off x="5029200" y="785501"/>
            <a:ext cx="4114800" cy="5791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F589F-3EAB-490C-88C9-9433EEEAD8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262" r="24746"/>
          <a:stretch/>
        </p:blipFill>
        <p:spPr>
          <a:xfrm rot="10800000">
            <a:off x="5181600" y="967099"/>
            <a:ext cx="3810000" cy="5105400"/>
          </a:xfrm>
          <a:prstGeom prst="rect">
            <a:avLst/>
          </a:prstGeom>
        </p:spPr>
      </p:pic>
      <p:sp>
        <p:nvSpPr>
          <p:cNvPr id="3" name="Content Placeholder 2">
            <a:extLst>
              <a:ext uri="{FF2B5EF4-FFF2-40B4-BE49-F238E27FC236}">
                <a16:creationId xmlns:a16="http://schemas.microsoft.com/office/drawing/2014/main" id="{DD337F68-3D5E-4FC3-B85F-4D010AAB5514}"/>
              </a:ext>
            </a:extLst>
          </p:cNvPr>
          <p:cNvSpPr>
            <a:spLocks noGrp="1"/>
          </p:cNvSpPr>
          <p:nvPr>
            <p:ph idx="1"/>
          </p:nvPr>
        </p:nvSpPr>
        <p:spPr>
          <a:xfrm>
            <a:off x="0" y="785501"/>
            <a:ext cx="5181600" cy="4396099"/>
          </a:xfrm>
        </p:spPr>
        <p:txBody>
          <a:bodyPr>
            <a:normAutofit lnSpcReduction="10000"/>
          </a:bodyPr>
          <a:lstStyle/>
          <a:p>
            <a:r>
              <a:rPr lang="en-US" b="1"/>
              <a:t>3 major aspects</a:t>
            </a:r>
          </a:p>
          <a:p>
            <a:pPr marL="971550" lvl="1" indent="-514350">
              <a:buAutoNum type="arabicPeriod"/>
            </a:pPr>
            <a:r>
              <a:rPr lang="en-US">
                <a:solidFill>
                  <a:schemeClr val="bg1">
                    <a:lumMod val="50000"/>
                  </a:schemeClr>
                </a:solidFill>
              </a:rPr>
              <a:t>Detector </a:t>
            </a:r>
          </a:p>
          <a:p>
            <a:pPr marL="857250" lvl="2" indent="0">
              <a:buNone/>
            </a:pPr>
            <a:r>
              <a:rPr lang="en-US">
                <a:solidFill>
                  <a:schemeClr val="bg1">
                    <a:lumMod val="50000"/>
                  </a:schemeClr>
                </a:solidFill>
              </a:rPr>
              <a:t>-Pick up the signal with low noise</a:t>
            </a:r>
          </a:p>
          <a:p>
            <a:pPr marL="857250" lvl="2" indent="0">
              <a:buNone/>
            </a:pPr>
            <a:r>
              <a:rPr lang="en-US">
                <a:solidFill>
                  <a:schemeClr val="bg1">
                    <a:lumMod val="50000"/>
                  </a:schemeClr>
                </a:solidFill>
              </a:rPr>
              <a:t>-Provide large area to ease alignment</a:t>
            </a:r>
          </a:p>
          <a:p>
            <a:pPr marL="971550" lvl="1" indent="-514350">
              <a:buAutoNum type="arabicPeriod"/>
            </a:pPr>
            <a:r>
              <a:rPr lang="en-US"/>
              <a:t>Multilayer target</a:t>
            </a:r>
          </a:p>
          <a:p>
            <a:pPr marL="857250" lvl="2" indent="0">
              <a:buNone/>
            </a:pPr>
            <a:r>
              <a:rPr lang="en-US"/>
              <a:t>-Convert DM to SM photons</a:t>
            </a:r>
          </a:p>
          <a:p>
            <a:pPr marL="857250" lvl="2" indent="0">
              <a:buNone/>
            </a:pPr>
            <a:r>
              <a:rPr lang="en-US"/>
              <a:t>-Precisely engineered thin film coating for target wavelength</a:t>
            </a:r>
          </a:p>
          <a:p>
            <a:pPr marL="857250" lvl="2" indent="0">
              <a:buNone/>
            </a:pPr>
            <a:endParaRPr lang="en-US"/>
          </a:p>
        </p:txBody>
      </p:sp>
      <p:sp>
        <p:nvSpPr>
          <p:cNvPr id="4" name="Rectangle 3">
            <a:extLst>
              <a:ext uri="{FF2B5EF4-FFF2-40B4-BE49-F238E27FC236}">
                <a16:creationId xmlns:a16="http://schemas.microsoft.com/office/drawing/2014/main" id="{CA248A65-160D-45B0-820E-091EFFC34617}"/>
              </a:ext>
            </a:extLst>
          </p:cNvPr>
          <p:cNvSpPr/>
          <p:nvPr/>
        </p:nvSpPr>
        <p:spPr>
          <a:xfrm>
            <a:off x="5181600" y="5497362"/>
            <a:ext cx="142748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62AE59-1B84-419A-9308-55CEC1C4296C}"/>
              </a:ext>
            </a:extLst>
          </p:cNvPr>
          <p:cNvSpPr/>
          <p:nvPr/>
        </p:nvSpPr>
        <p:spPr>
          <a:xfrm>
            <a:off x="5181600" y="4191000"/>
            <a:ext cx="19966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6704AF-B455-4261-8094-5028D44C0EC3}"/>
              </a:ext>
            </a:extLst>
          </p:cNvPr>
          <p:cNvSpPr txBox="1"/>
          <p:nvPr/>
        </p:nvSpPr>
        <p:spPr>
          <a:xfrm>
            <a:off x="7467600" y="5477464"/>
            <a:ext cx="990600" cy="523220"/>
          </a:xfrm>
          <a:prstGeom prst="rect">
            <a:avLst/>
          </a:prstGeom>
          <a:noFill/>
        </p:spPr>
        <p:txBody>
          <a:bodyPr wrap="square" rtlCol="0">
            <a:spAutoFit/>
          </a:bodyPr>
          <a:lstStyle/>
          <a:p>
            <a:r>
              <a:rPr lang="en-US" sz="2800"/>
              <a:t>(1)</a:t>
            </a:r>
          </a:p>
        </p:txBody>
      </p:sp>
      <p:sp>
        <p:nvSpPr>
          <p:cNvPr id="8" name="TextBox 7">
            <a:extLst>
              <a:ext uri="{FF2B5EF4-FFF2-40B4-BE49-F238E27FC236}">
                <a16:creationId xmlns:a16="http://schemas.microsoft.com/office/drawing/2014/main" id="{9CFB7BB6-78D0-4BFC-8A91-9FDBA0CAFBAB}"/>
              </a:ext>
            </a:extLst>
          </p:cNvPr>
          <p:cNvSpPr txBox="1"/>
          <p:nvPr/>
        </p:nvSpPr>
        <p:spPr>
          <a:xfrm>
            <a:off x="7798443" y="2643929"/>
            <a:ext cx="990600" cy="523220"/>
          </a:xfrm>
          <a:prstGeom prst="rect">
            <a:avLst/>
          </a:prstGeom>
          <a:noFill/>
        </p:spPr>
        <p:txBody>
          <a:bodyPr wrap="square" rtlCol="0">
            <a:spAutoFit/>
          </a:bodyPr>
          <a:lstStyle/>
          <a:p>
            <a:r>
              <a:rPr lang="en-US" sz="2800"/>
              <a:t>(2)</a:t>
            </a:r>
          </a:p>
        </p:txBody>
      </p:sp>
      <p:sp>
        <p:nvSpPr>
          <p:cNvPr id="12" name="Title 1">
            <a:extLst>
              <a:ext uri="{FF2B5EF4-FFF2-40B4-BE49-F238E27FC236}">
                <a16:creationId xmlns:a16="http://schemas.microsoft.com/office/drawing/2014/main" id="{3A0A73B3-B913-4902-923F-3856F9ADF24B}"/>
              </a:ext>
            </a:extLst>
          </p:cNvPr>
          <p:cNvSpPr>
            <a:spLocks noGrp="1"/>
          </p:cNvSpPr>
          <p:nvPr>
            <p:ph type="title"/>
          </p:nvPr>
        </p:nvSpPr>
        <p:spPr>
          <a:xfrm>
            <a:off x="0" y="0"/>
            <a:ext cx="9144000" cy="533400"/>
          </a:xfrm>
        </p:spPr>
        <p:txBody>
          <a:bodyPr>
            <a:normAutofit fontScale="90000"/>
          </a:bodyPr>
          <a:lstStyle/>
          <a:p>
            <a:r>
              <a:rPr lang="en-US"/>
              <a:t>Multilayer optical haloscope design</a:t>
            </a:r>
          </a:p>
        </p:txBody>
      </p:sp>
    </p:spTree>
    <p:extLst>
      <p:ext uri="{BB962C8B-B14F-4D97-AF65-F5344CB8AC3E}">
        <p14:creationId xmlns:p14="http://schemas.microsoft.com/office/powerpoint/2010/main" val="207706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F6791D-0D60-4C29-B119-FFC7AC980D8B}"/>
              </a:ext>
            </a:extLst>
          </p:cNvPr>
          <p:cNvSpPr/>
          <p:nvPr/>
        </p:nvSpPr>
        <p:spPr>
          <a:xfrm>
            <a:off x="5029200" y="785501"/>
            <a:ext cx="4114800" cy="5791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F589F-3EAB-490C-88C9-9433EEEAD8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262" r="24746"/>
          <a:stretch/>
        </p:blipFill>
        <p:spPr>
          <a:xfrm rot="10800000">
            <a:off x="5181600" y="967099"/>
            <a:ext cx="3810000" cy="5105400"/>
          </a:xfrm>
          <a:prstGeom prst="rect">
            <a:avLst/>
          </a:prstGeom>
        </p:spPr>
      </p:pic>
      <p:sp>
        <p:nvSpPr>
          <p:cNvPr id="3" name="Content Placeholder 2">
            <a:extLst>
              <a:ext uri="{FF2B5EF4-FFF2-40B4-BE49-F238E27FC236}">
                <a16:creationId xmlns:a16="http://schemas.microsoft.com/office/drawing/2014/main" id="{DD337F68-3D5E-4FC3-B85F-4D010AAB5514}"/>
              </a:ext>
            </a:extLst>
          </p:cNvPr>
          <p:cNvSpPr>
            <a:spLocks noGrp="1"/>
          </p:cNvSpPr>
          <p:nvPr>
            <p:ph idx="1"/>
          </p:nvPr>
        </p:nvSpPr>
        <p:spPr>
          <a:xfrm>
            <a:off x="0" y="785501"/>
            <a:ext cx="5181600" cy="5286998"/>
          </a:xfrm>
        </p:spPr>
        <p:txBody>
          <a:bodyPr>
            <a:normAutofit lnSpcReduction="10000"/>
          </a:bodyPr>
          <a:lstStyle/>
          <a:p>
            <a:r>
              <a:rPr lang="en-US" b="1"/>
              <a:t>3 major aspects</a:t>
            </a:r>
          </a:p>
          <a:p>
            <a:pPr marL="971550" lvl="1" indent="-514350">
              <a:buAutoNum type="arabicPeriod"/>
            </a:pPr>
            <a:r>
              <a:rPr lang="en-US">
                <a:solidFill>
                  <a:schemeClr val="bg1">
                    <a:lumMod val="50000"/>
                  </a:schemeClr>
                </a:solidFill>
              </a:rPr>
              <a:t>Detector </a:t>
            </a:r>
          </a:p>
          <a:p>
            <a:pPr marL="857250" lvl="2" indent="0">
              <a:buNone/>
            </a:pPr>
            <a:r>
              <a:rPr lang="en-US">
                <a:solidFill>
                  <a:schemeClr val="bg1">
                    <a:lumMod val="50000"/>
                  </a:schemeClr>
                </a:solidFill>
              </a:rPr>
              <a:t>-Pick up the signal with low noise</a:t>
            </a:r>
          </a:p>
          <a:p>
            <a:pPr marL="857250" lvl="2" indent="0">
              <a:buNone/>
            </a:pPr>
            <a:r>
              <a:rPr lang="en-US">
                <a:solidFill>
                  <a:schemeClr val="bg1">
                    <a:lumMod val="50000"/>
                  </a:schemeClr>
                </a:solidFill>
              </a:rPr>
              <a:t>-Provide large area to ease alignment</a:t>
            </a:r>
          </a:p>
          <a:p>
            <a:pPr marL="971550" lvl="1" indent="-514350">
              <a:buAutoNum type="arabicPeriod"/>
            </a:pPr>
            <a:r>
              <a:rPr lang="en-US">
                <a:solidFill>
                  <a:schemeClr val="bg1">
                    <a:lumMod val="50000"/>
                  </a:schemeClr>
                </a:solidFill>
              </a:rPr>
              <a:t>Multilayer target</a:t>
            </a:r>
          </a:p>
          <a:p>
            <a:pPr marL="857250" lvl="2" indent="0">
              <a:buNone/>
            </a:pPr>
            <a:r>
              <a:rPr lang="en-US">
                <a:solidFill>
                  <a:schemeClr val="bg1">
                    <a:lumMod val="50000"/>
                  </a:schemeClr>
                </a:solidFill>
              </a:rPr>
              <a:t>-Convert DM to SM photons</a:t>
            </a:r>
          </a:p>
          <a:p>
            <a:pPr marL="857250" lvl="2" indent="0">
              <a:buNone/>
            </a:pPr>
            <a:r>
              <a:rPr lang="en-US">
                <a:solidFill>
                  <a:schemeClr val="bg1">
                    <a:lumMod val="50000"/>
                  </a:schemeClr>
                </a:solidFill>
              </a:rPr>
              <a:t>-Precisely engineered thin film coating for target wavelength</a:t>
            </a:r>
          </a:p>
          <a:p>
            <a:pPr marL="971550" lvl="1" indent="-514350">
              <a:buAutoNum type="arabicPeriod"/>
            </a:pPr>
            <a:r>
              <a:rPr lang="en-US"/>
              <a:t>Optomechanical assembly</a:t>
            </a:r>
          </a:p>
          <a:p>
            <a:pPr marL="857250" lvl="2" indent="0">
              <a:buNone/>
            </a:pPr>
            <a:r>
              <a:rPr lang="en-US"/>
              <a:t>-Align all elements (lens, target, detector)</a:t>
            </a:r>
          </a:p>
          <a:p>
            <a:pPr marL="857250" lvl="2" indent="0">
              <a:buNone/>
            </a:pPr>
            <a:endParaRPr lang="en-US"/>
          </a:p>
        </p:txBody>
      </p:sp>
      <p:sp>
        <p:nvSpPr>
          <p:cNvPr id="4" name="Rectangle 3">
            <a:extLst>
              <a:ext uri="{FF2B5EF4-FFF2-40B4-BE49-F238E27FC236}">
                <a16:creationId xmlns:a16="http://schemas.microsoft.com/office/drawing/2014/main" id="{CA248A65-160D-45B0-820E-091EFFC34617}"/>
              </a:ext>
            </a:extLst>
          </p:cNvPr>
          <p:cNvSpPr/>
          <p:nvPr/>
        </p:nvSpPr>
        <p:spPr>
          <a:xfrm>
            <a:off x="5181600" y="5497362"/>
            <a:ext cx="142748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62AE59-1B84-419A-9308-55CEC1C4296C}"/>
              </a:ext>
            </a:extLst>
          </p:cNvPr>
          <p:cNvSpPr/>
          <p:nvPr/>
        </p:nvSpPr>
        <p:spPr>
          <a:xfrm>
            <a:off x="5181600" y="4191000"/>
            <a:ext cx="19966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6704AF-B455-4261-8094-5028D44C0EC3}"/>
              </a:ext>
            </a:extLst>
          </p:cNvPr>
          <p:cNvSpPr txBox="1"/>
          <p:nvPr/>
        </p:nvSpPr>
        <p:spPr>
          <a:xfrm>
            <a:off x="7467600" y="5477464"/>
            <a:ext cx="990600" cy="523220"/>
          </a:xfrm>
          <a:prstGeom prst="rect">
            <a:avLst/>
          </a:prstGeom>
          <a:noFill/>
        </p:spPr>
        <p:txBody>
          <a:bodyPr wrap="square" rtlCol="0">
            <a:spAutoFit/>
          </a:bodyPr>
          <a:lstStyle/>
          <a:p>
            <a:r>
              <a:rPr lang="en-US" sz="2800"/>
              <a:t>(1)</a:t>
            </a:r>
          </a:p>
        </p:txBody>
      </p:sp>
      <p:sp>
        <p:nvSpPr>
          <p:cNvPr id="8" name="TextBox 7">
            <a:extLst>
              <a:ext uri="{FF2B5EF4-FFF2-40B4-BE49-F238E27FC236}">
                <a16:creationId xmlns:a16="http://schemas.microsoft.com/office/drawing/2014/main" id="{9CFB7BB6-78D0-4BFC-8A91-9FDBA0CAFBAB}"/>
              </a:ext>
            </a:extLst>
          </p:cNvPr>
          <p:cNvSpPr txBox="1"/>
          <p:nvPr/>
        </p:nvSpPr>
        <p:spPr>
          <a:xfrm>
            <a:off x="7798443" y="2643929"/>
            <a:ext cx="990600" cy="523220"/>
          </a:xfrm>
          <a:prstGeom prst="rect">
            <a:avLst/>
          </a:prstGeom>
          <a:noFill/>
        </p:spPr>
        <p:txBody>
          <a:bodyPr wrap="square" rtlCol="0">
            <a:spAutoFit/>
          </a:bodyPr>
          <a:lstStyle/>
          <a:p>
            <a:r>
              <a:rPr lang="en-US" sz="2800"/>
              <a:t>(2)</a:t>
            </a:r>
          </a:p>
        </p:txBody>
      </p:sp>
      <p:sp>
        <p:nvSpPr>
          <p:cNvPr id="11" name="TextBox 10">
            <a:extLst>
              <a:ext uri="{FF2B5EF4-FFF2-40B4-BE49-F238E27FC236}">
                <a16:creationId xmlns:a16="http://schemas.microsoft.com/office/drawing/2014/main" id="{12A5D228-3101-4A22-8B93-8F80EDFF146B}"/>
              </a:ext>
            </a:extLst>
          </p:cNvPr>
          <p:cNvSpPr txBox="1"/>
          <p:nvPr/>
        </p:nvSpPr>
        <p:spPr>
          <a:xfrm>
            <a:off x="8496300" y="262763"/>
            <a:ext cx="647700" cy="523220"/>
          </a:xfrm>
          <a:prstGeom prst="rect">
            <a:avLst/>
          </a:prstGeom>
          <a:noFill/>
        </p:spPr>
        <p:txBody>
          <a:bodyPr wrap="square" rtlCol="0">
            <a:spAutoFit/>
          </a:bodyPr>
          <a:lstStyle/>
          <a:p>
            <a:r>
              <a:rPr lang="en-US" sz="2800"/>
              <a:t>(3)</a:t>
            </a:r>
          </a:p>
        </p:txBody>
      </p:sp>
      <p:sp>
        <p:nvSpPr>
          <p:cNvPr id="13" name="Title 1">
            <a:extLst>
              <a:ext uri="{FF2B5EF4-FFF2-40B4-BE49-F238E27FC236}">
                <a16:creationId xmlns:a16="http://schemas.microsoft.com/office/drawing/2014/main" id="{AD525716-1FBE-41E1-87DF-7BE223267547}"/>
              </a:ext>
            </a:extLst>
          </p:cNvPr>
          <p:cNvSpPr>
            <a:spLocks noGrp="1"/>
          </p:cNvSpPr>
          <p:nvPr>
            <p:ph type="title"/>
          </p:nvPr>
        </p:nvSpPr>
        <p:spPr>
          <a:xfrm>
            <a:off x="0" y="0"/>
            <a:ext cx="9144000" cy="533400"/>
          </a:xfrm>
        </p:spPr>
        <p:txBody>
          <a:bodyPr>
            <a:normAutofit fontScale="90000"/>
          </a:bodyPr>
          <a:lstStyle/>
          <a:p>
            <a:r>
              <a:rPr lang="en-US"/>
              <a:t>Multilayer optical haloscope design</a:t>
            </a:r>
          </a:p>
        </p:txBody>
      </p:sp>
    </p:spTree>
    <p:extLst>
      <p:ext uri="{BB962C8B-B14F-4D97-AF65-F5344CB8AC3E}">
        <p14:creationId xmlns:p14="http://schemas.microsoft.com/office/powerpoint/2010/main" val="112018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9221-F656-48E8-B4D0-01B32CA31D61}"/>
              </a:ext>
            </a:extLst>
          </p:cNvPr>
          <p:cNvSpPr>
            <a:spLocks noGrp="1"/>
          </p:cNvSpPr>
          <p:nvPr>
            <p:ph type="title"/>
          </p:nvPr>
        </p:nvSpPr>
        <p:spPr>
          <a:xfrm>
            <a:off x="2057400" y="2971800"/>
            <a:ext cx="5181600" cy="533400"/>
          </a:xfrm>
        </p:spPr>
        <p:txBody>
          <a:bodyPr>
            <a:normAutofit fontScale="90000"/>
          </a:bodyPr>
          <a:lstStyle/>
          <a:p>
            <a:r>
              <a:rPr lang="en-US"/>
              <a:t>Superconducting nanowire single photon detectors (SNSPDs)</a:t>
            </a:r>
          </a:p>
        </p:txBody>
      </p:sp>
    </p:spTree>
    <p:extLst>
      <p:ext uri="{BB962C8B-B14F-4D97-AF65-F5344CB8AC3E}">
        <p14:creationId xmlns:p14="http://schemas.microsoft.com/office/powerpoint/2010/main" val="427573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6EC55D-FB3D-478F-B12A-FA79CFC4AFA5}"/>
              </a:ext>
            </a:extLst>
          </p:cNvPr>
          <p:cNvSpPr>
            <a:spLocks noGrp="1"/>
          </p:cNvSpPr>
          <p:nvPr>
            <p:ph idx="1"/>
          </p:nvPr>
        </p:nvSpPr>
        <p:spPr>
          <a:xfrm>
            <a:off x="914400" y="914400"/>
            <a:ext cx="7467600" cy="4525963"/>
          </a:xfrm>
        </p:spPr>
        <p:txBody>
          <a:bodyPr>
            <a:normAutofit/>
          </a:bodyPr>
          <a:lstStyle/>
          <a:p>
            <a:r>
              <a:rPr lang="en-US" sz="2800"/>
              <a:t>Meandered wire of superconducting thin film with a small bias current</a:t>
            </a:r>
          </a:p>
        </p:txBody>
      </p:sp>
      <p:pic>
        <p:nvPicPr>
          <p:cNvPr id="4" name="Picture 3">
            <a:extLst>
              <a:ext uri="{FF2B5EF4-FFF2-40B4-BE49-F238E27FC236}">
                <a16:creationId xmlns:a16="http://schemas.microsoft.com/office/drawing/2014/main" id="{DAAD1BFC-35CB-4E03-A9C2-5AE3357E4D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1600" y="1295400"/>
            <a:ext cx="7314544" cy="5863390"/>
          </a:xfrm>
          <a:prstGeom prst="rect">
            <a:avLst/>
          </a:prstGeom>
        </p:spPr>
      </p:pic>
      <p:sp>
        <p:nvSpPr>
          <p:cNvPr id="5" name="Title 1">
            <a:extLst>
              <a:ext uri="{FF2B5EF4-FFF2-40B4-BE49-F238E27FC236}">
                <a16:creationId xmlns:a16="http://schemas.microsoft.com/office/drawing/2014/main" id="{8245A0EA-4B01-488D-B2A4-57F0058D4586}"/>
              </a:ext>
            </a:extLst>
          </p:cNvPr>
          <p:cNvSpPr txBox="1">
            <a:spLocks/>
          </p:cNvSpPr>
          <p:nvPr/>
        </p:nvSpPr>
        <p:spPr>
          <a:xfrm>
            <a:off x="1" y="363087"/>
            <a:ext cx="9144000" cy="457200"/>
          </a:xfrm>
          <a:prstGeom prst="rect">
            <a:avLst/>
          </a:prstGeom>
        </p:spPr>
        <p:txBody>
          <a:bodyPr/>
          <a:lstStyle>
            <a:lvl1pPr algn="l" rtl="0" eaLnBrk="1" fontAlgn="base" hangingPunct="1">
              <a:spcBef>
                <a:spcPct val="0"/>
              </a:spcBef>
              <a:spcAft>
                <a:spcPct val="0"/>
              </a:spcAft>
              <a:defRPr sz="3200" b="0">
                <a:solidFill>
                  <a:schemeClr val="bg1">
                    <a:lumMod val="85000"/>
                  </a:schemeClr>
                </a:solidFill>
                <a:latin typeface="Gill Sans MT" panose="020B0502020104020203" pitchFamily="34" charset="0"/>
                <a:ea typeface="+mj-ea"/>
                <a:cs typeface="+mj-cs"/>
              </a:defRPr>
            </a:lvl1pPr>
            <a:lvl2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6pPr>
            <a:lvl7pPr marL="9144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7pPr>
            <a:lvl8pPr marL="13716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8pPr>
            <a:lvl9pPr marL="18288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9pPr>
          </a:lstStyle>
          <a:p>
            <a:pPr algn="ctr"/>
            <a:r>
              <a:rPr lang="en-US" kern="0" dirty="0">
                <a:solidFill>
                  <a:srgbClr val="000000"/>
                </a:solidFill>
                <a:latin typeface="+mj-lt"/>
                <a:ea typeface="ＭＳ Ｐゴシック"/>
                <a:cs typeface="ＭＳ Ｐゴシック"/>
              </a:rPr>
              <a:t>Superconducting Nanowire Single-Photon Detector</a:t>
            </a:r>
          </a:p>
        </p:txBody>
      </p:sp>
      <p:sp>
        <p:nvSpPr>
          <p:cNvPr id="6" name="TextBox 5">
            <a:extLst>
              <a:ext uri="{FF2B5EF4-FFF2-40B4-BE49-F238E27FC236}">
                <a16:creationId xmlns:a16="http://schemas.microsoft.com/office/drawing/2014/main" id="{4248BDED-E21C-4970-8B2F-31316FE1EFA6}"/>
              </a:ext>
            </a:extLst>
          </p:cNvPr>
          <p:cNvSpPr txBox="1"/>
          <p:nvPr/>
        </p:nvSpPr>
        <p:spPr>
          <a:xfrm>
            <a:off x="4267200" y="6488668"/>
            <a:ext cx="1631280" cy="369332"/>
          </a:xfrm>
          <a:prstGeom prst="rect">
            <a:avLst/>
          </a:prstGeom>
          <a:noFill/>
        </p:spPr>
        <p:txBody>
          <a:bodyPr wrap="none" rtlCol="0">
            <a:spAutoFit/>
          </a:bodyPr>
          <a:lstStyle/>
          <a:p>
            <a:r>
              <a:rPr lang="en-US" dirty="0"/>
              <a:t>V</a:t>
            </a:r>
            <a:r>
              <a:rPr lang="en-US"/>
              <a:t>. Verma (NIST)</a:t>
            </a:r>
            <a:endParaRPr lang="en-US" dirty="0"/>
          </a:p>
        </p:txBody>
      </p:sp>
    </p:spTree>
    <p:extLst>
      <p:ext uri="{BB962C8B-B14F-4D97-AF65-F5344CB8AC3E}">
        <p14:creationId xmlns:p14="http://schemas.microsoft.com/office/powerpoint/2010/main" val="184808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1" y="2144139"/>
            <a:ext cx="5486399" cy="685762"/>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rgbClr val="0066FF"/>
              </a:solidFill>
              <a:latin typeface="Arial"/>
              <a:ea typeface="ＭＳ Ｐゴシック"/>
              <a:cs typeface="ＭＳ Ｐゴシック"/>
            </a:endParaRPr>
          </a:p>
        </p:txBody>
      </p:sp>
      <p:sp>
        <p:nvSpPr>
          <p:cNvPr id="3" name="Oval 2"/>
          <p:cNvSpPr/>
          <p:nvPr/>
        </p:nvSpPr>
        <p:spPr bwMode="auto">
          <a:xfrm>
            <a:off x="4229100" y="2146406"/>
            <a:ext cx="685800" cy="685800"/>
          </a:xfrm>
          <a:prstGeom prst="ellipse">
            <a:avLst/>
          </a:prstGeom>
          <a:solidFill>
            <a:srgbClr val="66FFFF"/>
          </a:solidFill>
          <a:ln w="19050" cap="flat" cmpd="sng" algn="ctr">
            <a:solidFill>
              <a:srgbClr val="66FFFF"/>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fontAlgn="base">
              <a:spcBef>
                <a:spcPct val="20000"/>
              </a:spcBef>
              <a:spcAft>
                <a:spcPct val="0"/>
              </a:spcAft>
            </a:pPr>
            <a:endParaRPr lang="en-US">
              <a:solidFill>
                <a:srgbClr val="FFFFFF"/>
              </a:solidFill>
              <a:latin typeface="Helvetica Neue Black Condensed" pitchFamily="-112" charset="0"/>
              <a:ea typeface="ＭＳ Ｐゴシック"/>
              <a:cs typeface="ＭＳ Ｐゴシック"/>
            </a:endParaRPr>
          </a:p>
        </p:txBody>
      </p:sp>
      <p:sp>
        <p:nvSpPr>
          <p:cNvPr id="14" name="Rectangle 13"/>
          <p:cNvSpPr/>
          <p:nvPr/>
        </p:nvSpPr>
        <p:spPr>
          <a:xfrm>
            <a:off x="2247901" y="3161405"/>
            <a:ext cx="255741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66FF"/>
                </a:solidFill>
                <a:latin typeface="Arial"/>
                <a:ea typeface="ＭＳ Ｐゴシック"/>
                <a:cs typeface="ＭＳ Ｐゴシック"/>
              </a:rPr>
              <a:t>Superconducting</a:t>
            </a:r>
          </a:p>
        </p:txBody>
      </p:sp>
      <p:cxnSp>
        <p:nvCxnSpPr>
          <p:cNvPr id="17" name="Straight Arrow Connector 16"/>
          <p:cNvCxnSpPr>
            <a:stCxn id="14" idx="0"/>
          </p:cNvCxnSpPr>
          <p:nvPr/>
        </p:nvCxnSpPr>
        <p:spPr>
          <a:xfrm flipV="1">
            <a:off x="3526607" y="2895395"/>
            <a:ext cx="189412" cy="266010"/>
          </a:xfrm>
          <a:prstGeom prst="straightConnector1">
            <a:avLst/>
          </a:prstGeom>
          <a:ln>
            <a:solidFill>
              <a:srgbClr val="00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2966" y="26607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Rectangle 3"/>
          <p:cNvSpPr>
            <a:spLocks noChangeArrowheads="1"/>
          </p:cNvSpPr>
          <p:nvPr/>
        </p:nvSpPr>
        <p:spPr bwMode="auto">
          <a:xfrm>
            <a:off x="3028951" y="1349133"/>
            <a:ext cx="3093515" cy="369332"/>
          </a:xfrm>
          <a:prstGeom prst="rect">
            <a:avLst/>
          </a:prstGeom>
          <a:noFill/>
          <a:ln w="12700">
            <a:noFill/>
            <a:miter lim="800000"/>
            <a:headEnd type="none" w="sm" len="sm"/>
            <a:tailEnd type="none" w="sm" len="sm"/>
          </a:ln>
        </p:spPr>
        <p:txBody>
          <a:bodyPr wrap="square">
            <a:spAutoFit/>
          </a:bodyPr>
          <a:lstStyle/>
          <a:p>
            <a:pPr algn="ctr" eaLnBrk="0" hangingPunct="0">
              <a:lnSpc>
                <a:spcPct val="90000"/>
              </a:lnSpc>
              <a:spcBef>
                <a:spcPct val="25000"/>
              </a:spcBef>
              <a:buSzPct val="125000"/>
            </a:pPr>
            <a:r>
              <a:rPr lang="en-US" sz="2000" dirty="0">
                <a:solidFill>
                  <a:srgbClr val="000000"/>
                </a:solidFill>
                <a:latin typeface="Gill Sans MT" pitchFamily="34" charset="0"/>
                <a:ea typeface="ＭＳ Ｐゴシック"/>
                <a:cs typeface="ＭＳ Ｐゴシック"/>
              </a:rPr>
              <a:t>Photon creates hotspot</a:t>
            </a:r>
          </a:p>
        </p:txBody>
      </p:sp>
      <p:cxnSp>
        <p:nvCxnSpPr>
          <p:cNvPr id="132" name="Straight Arrow Connector 131"/>
          <p:cNvCxnSpPr/>
          <p:nvPr/>
        </p:nvCxnSpPr>
        <p:spPr>
          <a:xfrm>
            <a:off x="1900794" y="2546456"/>
            <a:ext cx="5357256"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1900794" y="2432156"/>
            <a:ext cx="5357257"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1902966" y="23178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1902966" y="22035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1902966" y="27750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Freeform 19"/>
          <p:cNvSpPr>
            <a:spLocks/>
          </p:cNvSpPr>
          <p:nvPr/>
        </p:nvSpPr>
        <p:spPr bwMode="auto">
          <a:xfrm>
            <a:off x="3657601" y="1632056"/>
            <a:ext cx="901168" cy="854982"/>
          </a:xfrm>
          <a:custGeom>
            <a:avLst/>
            <a:gdLst>
              <a:gd name="T0" fmla="*/ 133036 w 1616"/>
              <a:gd name="T1" fmla="*/ 17289 h 952"/>
              <a:gd name="T2" fmla="*/ 46273 w 1616"/>
              <a:gd name="T3" fmla="*/ 293914 h 952"/>
              <a:gd name="T4" fmla="*/ 410675 w 1616"/>
              <a:gd name="T5" fmla="*/ 51867 h 952"/>
              <a:gd name="T6" fmla="*/ 237151 w 1616"/>
              <a:gd name="T7" fmla="*/ 605118 h 952"/>
              <a:gd name="T8" fmla="*/ 428028 w 1616"/>
              <a:gd name="T9" fmla="*/ 535961 h 952"/>
              <a:gd name="T10" fmla="*/ 514790 w 1616"/>
              <a:gd name="T11" fmla="*/ 570540 h 952"/>
              <a:gd name="T12" fmla="*/ 584200 w 1616"/>
              <a:gd name="T13" fmla="*/ 674274 h 952"/>
              <a:gd name="T14" fmla="*/ 0 60000 65536"/>
              <a:gd name="T15" fmla="*/ 0 60000 65536"/>
              <a:gd name="T16" fmla="*/ 0 60000 65536"/>
              <a:gd name="T17" fmla="*/ 0 60000 65536"/>
              <a:gd name="T18" fmla="*/ 0 60000 65536"/>
              <a:gd name="T19" fmla="*/ 0 60000 65536"/>
              <a:gd name="T20" fmla="*/ 0 60000 65536"/>
              <a:gd name="T21" fmla="*/ 0 w 1616"/>
              <a:gd name="T22" fmla="*/ 0 h 952"/>
              <a:gd name="T23" fmla="*/ 1616 w 161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6" h="952">
                <a:moveTo>
                  <a:pt x="368" y="24"/>
                </a:moveTo>
                <a:cubicBezTo>
                  <a:pt x="184" y="212"/>
                  <a:pt x="0" y="400"/>
                  <a:pt x="128" y="408"/>
                </a:cubicBezTo>
                <a:cubicBezTo>
                  <a:pt x="256" y="416"/>
                  <a:pt x="1048" y="0"/>
                  <a:pt x="1136" y="72"/>
                </a:cubicBezTo>
                <a:cubicBezTo>
                  <a:pt x="1224" y="144"/>
                  <a:pt x="648" y="728"/>
                  <a:pt x="656" y="840"/>
                </a:cubicBezTo>
                <a:cubicBezTo>
                  <a:pt x="664" y="952"/>
                  <a:pt x="1056" y="752"/>
                  <a:pt x="1184" y="744"/>
                </a:cubicBezTo>
                <a:cubicBezTo>
                  <a:pt x="1312" y="736"/>
                  <a:pt x="1352" y="760"/>
                  <a:pt x="1424" y="792"/>
                </a:cubicBezTo>
                <a:cubicBezTo>
                  <a:pt x="1496" y="824"/>
                  <a:pt x="1592" y="920"/>
                  <a:pt x="1616" y="936"/>
                </a:cubicBezTo>
              </a:path>
            </a:pathLst>
          </a:custGeom>
          <a:noFill/>
          <a:ln w="28575" cap="flat" cmpd="sng">
            <a:solidFill>
              <a:srgbClr val="FF0000"/>
            </a:solidFill>
            <a:prstDash val="solid"/>
            <a:round/>
            <a:headEnd type="none" w="med" len="med"/>
            <a:tailEnd type="stealth" w="med" len="med"/>
          </a:ln>
        </p:spPr>
        <p:txBody>
          <a:bodyPr/>
          <a:lstStyle/>
          <a:p>
            <a:pPr eaLnBrk="0" hangingPunct="0">
              <a:lnSpc>
                <a:spcPct val="90000"/>
              </a:lnSpc>
              <a:spcBef>
                <a:spcPct val="25000"/>
              </a:spcBef>
            </a:pPr>
            <a:endParaRPr lang="en-US" sz="1350" b="1">
              <a:solidFill>
                <a:srgbClr val="FFFFFF"/>
              </a:solidFill>
              <a:latin typeface="Gill Sans MT" pitchFamily="34" charset="0"/>
              <a:ea typeface="ＭＳ Ｐゴシック"/>
              <a:cs typeface="ＭＳ Ｐゴシック"/>
            </a:endParaRPr>
          </a:p>
        </p:txBody>
      </p:sp>
      <p:grpSp>
        <p:nvGrpSpPr>
          <p:cNvPr id="13" name="Group 12"/>
          <p:cNvGrpSpPr/>
          <p:nvPr/>
        </p:nvGrpSpPr>
        <p:grpSpPr>
          <a:xfrm>
            <a:off x="3334632" y="3713353"/>
            <a:ext cx="1956606" cy="2169597"/>
            <a:chOff x="3826669" y="3874298"/>
            <a:chExt cx="1428750" cy="1837816"/>
          </a:xfrm>
        </p:grpSpPr>
        <p:sp>
          <p:nvSpPr>
            <p:cNvPr id="77" name="Rectangle 34"/>
            <p:cNvSpPr>
              <a:spLocks noChangeArrowheads="1"/>
            </p:cNvSpPr>
            <p:nvPr/>
          </p:nvSpPr>
          <p:spPr bwMode="auto">
            <a:xfrm>
              <a:off x="3826669" y="4092276"/>
              <a:ext cx="685800" cy="1619838"/>
            </a:xfrm>
            <a:prstGeom prst="rect">
              <a:avLst/>
            </a:prstGeom>
            <a:noFill/>
            <a:ln w="12700">
              <a:solidFill>
                <a:schemeClr val="tx1"/>
              </a:solidFill>
              <a:prstDash val="dash"/>
              <a:miter lim="800000"/>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78" name="Line 35"/>
            <p:cNvSpPr>
              <a:spLocks noChangeShapeType="1"/>
            </p:cNvSpPr>
            <p:nvPr/>
          </p:nvSpPr>
          <p:spPr bwMode="auto">
            <a:xfrm flipH="1" flipV="1">
              <a:off x="4455319" y="4310090"/>
              <a:ext cx="28575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79" name="Line 36"/>
            <p:cNvSpPr>
              <a:spLocks noChangeShapeType="1"/>
            </p:cNvSpPr>
            <p:nvPr/>
          </p:nvSpPr>
          <p:spPr bwMode="auto">
            <a:xfrm>
              <a:off x="4169569" y="4310090"/>
              <a:ext cx="28575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0" name="Line 37"/>
            <p:cNvSpPr>
              <a:spLocks noChangeShapeType="1"/>
            </p:cNvSpPr>
            <p:nvPr/>
          </p:nvSpPr>
          <p:spPr bwMode="auto">
            <a:xfrm flipV="1">
              <a:off x="4741069" y="4311254"/>
              <a:ext cx="0" cy="4000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1" name="Line 38"/>
            <p:cNvSpPr>
              <a:spLocks noChangeShapeType="1"/>
            </p:cNvSpPr>
            <p:nvPr/>
          </p:nvSpPr>
          <p:spPr bwMode="auto">
            <a:xfrm flipV="1">
              <a:off x="4741069" y="5111354"/>
              <a:ext cx="0" cy="4000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2" name="Line 39"/>
            <p:cNvSpPr>
              <a:spLocks noChangeShapeType="1"/>
            </p:cNvSpPr>
            <p:nvPr/>
          </p:nvSpPr>
          <p:spPr bwMode="auto">
            <a:xfrm flipH="1" flipV="1">
              <a:off x="4169569" y="5511404"/>
              <a:ext cx="57150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3" name="Line 41"/>
            <p:cNvSpPr>
              <a:spLocks noChangeShapeType="1"/>
            </p:cNvSpPr>
            <p:nvPr/>
          </p:nvSpPr>
          <p:spPr bwMode="auto">
            <a:xfrm flipH="1">
              <a:off x="4741069" y="4310090"/>
              <a:ext cx="514350" cy="0"/>
            </a:xfrm>
            <a:prstGeom prst="line">
              <a:avLst/>
            </a:prstGeom>
            <a:noFill/>
            <a:ln w="19050">
              <a:solidFill>
                <a:schemeClr val="tx1"/>
              </a:solidFill>
              <a:round/>
              <a:headEnd type="none" w="sm" len="sm"/>
              <a:tailEnd type="none" w="lg" len="med"/>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4" name="Text Box 42"/>
            <p:cNvSpPr txBox="1">
              <a:spLocks noChangeArrowheads="1"/>
            </p:cNvSpPr>
            <p:nvPr/>
          </p:nvSpPr>
          <p:spPr bwMode="auto">
            <a:xfrm>
              <a:off x="4855034" y="3874298"/>
              <a:ext cx="265947" cy="312853"/>
            </a:xfrm>
            <a:prstGeom prst="rect">
              <a:avLst/>
            </a:prstGeom>
            <a:noFill/>
            <a:ln w="12700">
              <a:noFill/>
              <a:miter lim="800000"/>
              <a:headEnd type="none" w="sm" len="sm"/>
              <a:tailEnd type="none" w="sm" len="sm"/>
            </a:ln>
          </p:spPr>
          <p:txBody>
            <a:bodyPr wrap="none">
              <a:spAutoFit/>
            </a:bodyPr>
            <a:lstStyle/>
            <a:p>
              <a:pPr eaLnBrk="0" hangingPunct="0"/>
              <a:r>
                <a:rPr lang="en-US" i="1" dirty="0">
                  <a:solidFill>
                    <a:srgbClr val="000000"/>
                  </a:solidFill>
                  <a:latin typeface="Times New Roman" pitchFamily="18" charset="0"/>
                  <a:ea typeface="ＭＳ Ｐゴシック"/>
                  <a:cs typeface="ＭＳ Ｐゴシック"/>
                </a:rPr>
                <a:t>I</a:t>
              </a:r>
              <a:r>
                <a:rPr lang="en-US" baseline="-25000" dirty="0">
                  <a:solidFill>
                    <a:srgbClr val="000000"/>
                  </a:solidFill>
                  <a:latin typeface="Times New Roman" pitchFamily="18" charset="0"/>
                  <a:ea typeface="ＭＳ Ｐゴシック"/>
                  <a:cs typeface="ＭＳ Ｐゴシック"/>
                </a:rPr>
                <a:t>B</a:t>
              </a:r>
              <a:endParaRPr lang="en-US" dirty="0">
                <a:solidFill>
                  <a:srgbClr val="000000"/>
                </a:solidFill>
                <a:latin typeface="Times New Roman" pitchFamily="18" charset="0"/>
                <a:ea typeface="ＭＳ Ｐゴシック"/>
                <a:cs typeface="ＭＳ Ｐゴシック"/>
              </a:endParaRPr>
            </a:p>
          </p:txBody>
        </p:sp>
        <p:sp>
          <p:nvSpPr>
            <p:cNvPr id="85" name="Line 43"/>
            <p:cNvSpPr>
              <a:spLocks noChangeShapeType="1"/>
            </p:cNvSpPr>
            <p:nvPr/>
          </p:nvSpPr>
          <p:spPr bwMode="auto">
            <a:xfrm flipH="1">
              <a:off x="4683919" y="5511404"/>
              <a:ext cx="571500" cy="0"/>
            </a:xfrm>
            <a:prstGeom prst="line">
              <a:avLst/>
            </a:prstGeom>
            <a:noFill/>
            <a:ln w="19050">
              <a:solidFill>
                <a:schemeClr val="tx1"/>
              </a:solidFill>
              <a:round/>
              <a:headEnd type="none" w="sm" len="sm"/>
              <a:tailEnd type="none" w="lg" len="med"/>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6" name="Line 44"/>
            <p:cNvSpPr>
              <a:spLocks noChangeShapeType="1"/>
            </p:cNvSpPr>
            <p:nvPr/>
          </p:nvSpPr>
          <p:spPr bwMode="auto">
            <a:xfrm>
              <a:off x="5255419" y="4311254"/>
              <a:ext cx="0" cy="12001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7" name="Text Box 45"/>
            <p:cNvSpPr txBox="1">
              <a:spLocks noChangeArrowheads="1"/>
            </p:cNvSpPr>
            <p:nvPr/>
          </p:nvSpPr>
          <p:spPr bwMode="auto">
            <a:xfrm>
              <a:off x="4741069" y="4751785"/>
              <a:ext cx="306917" cy="312853"/>
            </a:xfrm>
            <a:prstGeom prst="rect">
              <a:avLst/>
            </a:prstGeom>
            <a:noFill/>
            <a:ln w="12700">
              <a:noFill/>
              <a:miter lim="800000"/>
              <a:headEnd type="none" w="sm" len="sm"/>
              <a:tailEnd type="none" w="sm" len="sm"/>
            </a:ln>
          </p:spPr>
          <p:txBody>
            <a:bodyPr wrap="none">
              <a:spAutoFit/>
            </a:bodyPr>
            <a:lstStyle/>
            <a:p>
              <a:pPr eaLnBrk="0" hangingPunct="0"/>
              <a:r>
                <a:rPr lang="en-US" i="1" dirty="0">
                  <a:solidFill>
                    <a:srgbClr val="000000"/>
                  </a:solidFill>
                  <a:latin typeface="Times New Roman" pitchFamily="18" charset="0"/>
                  <a:ea typeface="ＭＳ Ｐゴシック"/>
                  <a:cs typeface="ＭＳ Ｐゴシック"/>
                </a:rPr>
                <a:t>R</a:t>
              </a:r>
              <a:r>
                <a:rPr lang="en-US" baseline="-25000" dirty="0">
                  <a:solidFill>
                    <a:srgbClr val="000000"/>
                  </a:solidFill>
                  <a:latin typeface="Times New Roman" pitchFamily="18" charset="0"/>
                  <a:ea typeface="ＭＳ Ｐゴシック"/>
                  <a:cs typeface="ＭＳ Ｐゴシック"/>
                </a:rPr>
                <a:t>L</a:t>
              </a:r>
              <a:endParaRPr lang="en-US" dirty="0">
                <a:solidFill>
                  <a:srgbClr val="000000"/>
                </a:solidFill>
                <a:latin typeface="Times New Roman" pitchFamily="18" charset="0"/>
                <a:ea typeface="ＭＳ Ｐゴシック"/>
                <a:cs typeface="ＭＳ Ｐゴシック"/>
              </a:endParaRPr>
            </a:p>
          </p:txBody>
        </p:sp>
        <p:sp>
          <p:nvSpPr>
            <p:cNvPr id="88" name="Text Box 46"/>
            <p:cNvSpPr txBox="1">
              <a:spLocks noChangeArrowheads="1"/>
            </p:cNvSpPr>
            <p:nvPr/>
          </p:nvSpPr>
          <p:spPr bwMode="auto">
            <a:xfrm>
              <a:off x="3876675" y="5037535"/>
              <a:ext cx="228490" cy="312853"/>
            </a:xfrm>
            <a:prstGeom prst="rect">
              <a:avLst/>
            </a:prstGeom>
            <a:noFill/>
            <a:ln w="12700">
              <a:noFill/>
              <a:miter lim="800000"/>
              <a:headEnd type="none" w="sm" len="sm"/>
              <a:tailEnd type="none" w="sm" len="sm"/>
            </a:ln>
          </p:spPr>
          <p:txBody>
            <a:bodyPr wrap="none">
              <a:spAutoFit/>
            </a:bodyPr>
            <a:lstStyle/>
            <a:p>
              <a:pPr eaLnBrk="0" hangingPunct="0"/>
              <a:r>
                <a:rPr lang="en-US" i="1">
                  <a:solidFill>
                    <a:srgbClr val="000000"/>
                  </a:solidFill>
                  <a:latin typeface="Times New Roman" pitchFamily="18" charset="0"/>
                  <a:ea typeface="ＭＳ Ｐゴシック"/>
                  <a:cs typeface="ＭＳ Ｐゴシック"/>
                </a:rPr>
                <a:t>L</a:t>
              </a:r>
            </a:p>
          </p:txBody>
        </p:sp>
        <p:grpSp>
          <p:nvGrpSpPr>
            <p:cNvPr id="89" name="Group 47"/>
            <p:cNvGrpSpPr>
              <a:grpSpLocks/>
            </p:cNvGrpSpPr>
            <p:nvPr/>
          </p:nvGrpSpPr>
          <p:grpSpPr bwMode="auto">
            <a:xfrm>
              <a:off x="4683919" y="4711304"/>
              <a:ext cx="114300" cy="400050"/>
              <a:chOff x="5520" y="1872"/>
              <a:chExt cx="96" cy="864"/>
            </a:xfrm>
          </p:grpSpPr>
          <p:sp>
            <p:nvSpPr>
              <p:cNvPr id="90" name="Line 48"/>
              <p:cNvSpPr>
                <a:spLocks noChangeShapeType="1"/>
              </p:cNvSpPr>
              <p:nvPr/>
            </p:nvSpPr>
            <p:spPr bwMode="auto">
              <a:xfrm>
                <a:off x="5568" y="1872"/>
                <a:ext cx="48" cy="48"/>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1" name="Line 49"/>
              <p:cNvSpPr>
                <a:spLocks noChangeShapeType="1"/>
              </p:cNvSpPr>
              <p:nvPr/>
            </p:nvSpPr>
            <p:spPr bwMode="auto">
              <a:xfrm flipH="1">
                <a:off x="5520" y="2112"/>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2" name="Line 50"/>
              <p:cNvSpPr>
                <a:spLocks noChangeShapeType="1"/>
              </p:cNvSpPr>
              <p:nvPr/>
            </p:nvSpPr>
            <p:spPr bwMode="auto">
              <a:xfrm>
                <a:off x="5520" y="2016"/>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3" name="Line 51"/>
              <p:cNvSpPr>
                <a:spLocks noChangeShapeType="1"/>
              </p:cNvSpPr>
              <p:nvPr/>
            </p:nvSpPr>
            <p:spPr bwMode="auto">
              <a:xfrm>
                <a:off x="5520" y="2208"/>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4" name="Line 52"/>
              <p:cNvSpPr>
                <a:spLocks noChangeShapeType="1"/>
              </p:cNvSpPr>
              <p:nvPr/>
            </p:nvSpPr>
            <p:spPr bwMode="auto">
              <a:xfrm flipH="1">
                <a:off x="5520" y="1920"/>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5" name="Line 53"/>
              <p:cNvSpPr>
                <a:spLocks noChangeShapeType="1"/>
              </p:cNvSpPr>
              <p:nvPr/>
            </p:nvSpPr>
            <p:spPr bwMode="auto">
              <a:xfrm>
                <a:off x="5520" y="2400"/>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6" name="Line 54"/>
              <p:cNvSpPr>
                <a:spLocks noChangeShapeType="1"/>
              </p:cNvSpPr>
              <p:nvPr/>
            </p:nvSpPr>
            <p:spPr bwMode="auto">
              <a:xfrm flipH="1">
                <a:off x="5520" y="2304"/>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7" name="Line 55"/>
              <p:cNvSpPr>
                <a:spLocks noChangeShapeType="1"/>
              </p:cNvSpPr>
              <p:nvPr/>
            </p:nvSpPr>
            <p:spPr bwMode="auto">
              <a:xfrm flipH="1">
                <a:off x="5520" y="2496"/>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8" name="Line 56"/>
              <p:cNvSpPr>
                <a:spLocks noChangeShapeType="1"/>
              </p:cNvSpPr>
              <p:nvPr/>
            </p:nvSpPr>
            <p:spPr bwMode="auto">
              <a:xfrm>
                <a:off x="5520" y="2592"/>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9" name="Line 57"/>
              <p:cNvSpPr>
                <a:spLocks noChangeShapeType="1"/>
              </p:cNvSpPr>
              <p:nvPr/>
            </p:nvSpPr>
            <p:spPr bwMode="auto">
              <a:xfrm flipH="1">
                <a:off x="5568" y="2688"/>
                <a:ext cx="48" cy="48"/>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00" name="Line 60"/>
            <p:cNvSpPr>
              <a:spLocks noChangeShapeType="1"/>
            </p:cNvSpPr>
            <p:nvPr/>
          </p:nvSpPr>
          <p:spPr bwMode="auto">
            <a:xfrm flipV="1">
              <a:off x="4169569" y="4313040"/>
              <a:ext cx="0" cy="626864"/>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1" name="Line 61"/>
            <p:cNvSpPr>
              <a:spLocks noChangeShapeType="1"/>
            </p:cNvSpPr>
            <p:nvPr/>
          </p:nvSpPr>
          <p:spPr bwMode="auto">
            <a:xfrm flipV="1">
              <a:off x="4169569" y="5397104"/>
              <a:ext cx="0" cy="11430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nvGrpSpPr>
            <p:cNvPr id="102" name="Group 62"/>
            <p:cNvGrpSpPr>
              <a:grpSpLocks/>
            </p:cNvGrpSpPr>
            <p:nvPr/>
          </p:nvGrpSpPr>
          <p:grpSpPr bwMode="auto">
            <a:xfrm>
              <a:off x="4098131" y="4939904"/>
              <a:ext cx="114300" cy="457200"/>
              <a:chOff x="2880" y="3360"/>
              <a:chExt cx="144" cy="816"/>
            </a:xfrm>
          </p:grpSpPr>
          <p:sp>
            <p:nvSpPr>
              <p:cNvPr id="103" name="Arc 63"/>
              <p:cNvSpPr>
                <a:spLocks/>
              </p:cNvSpPr>
              <p:nvPr/>
            </p:nvSpPr>
            <p:spPr bwMode="auto">
              <a:xfrm>
                <a:off x="2976" y="3648"/>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4" name="Arc 64"/>
              <p:cNvSpPr>
                <a:spLocks/>
              </p:cNvSpPr>
              <p:nvPr/>
            </p:nvSpPr>
            <p:spPr bwMode="auto">
              <a:xfrm flipH="1">
                <a:off x="2880" y="3504"/>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5" name="Arc 65"/>
              <p:cNvSpPr>
                <a:spLocks/>
              </p:cNvSpPr>
              <p:nvPr/>
            </p:nvSpPr>
            <p:spPr bwMode="auto">
              <a:xfrm flipH="1">
                <a:off x="2880" y="3648"/>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6" name="Arc 66"/>
              <p:cNvSpPr>
                <a:spLocks/>
              </p:cNvSpPr>
              <p:nvPr/>
            </p:nvSpPr>
            <p:spPr bwMode="auto">
              <a:xfrm>
                <a:off x="2976" y="3504"/>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7" name="Arc 67"/>
              <p:cNvSpPr>
                <a:spLocks/>
              </p:cNvSpPr>
              <p:nvPr/>
            </p:nvSpPr>
            <p:spPr bwMode="auto">
              <a:xfrm>
                <a:off x="2976" y="3792"/>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8" name="Arc 68"/>
              <p:cNvSpPr>
                <a:spLocks/>
              </p:cNvSpPr>
              <p:nvPr/>
            </p:nvSpPr>
            <p:spPr bwMode="auto">
              <a:xfrm flipH="1">
                <a:off x="2880" y="3792"/>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9" name="Arc 69"/>
              <p:cNvSpPr>
                <a:spLocks/>
              </p:cNvSpPr>
              <p:nvPr/>
            </p:nvSpPr>
            <p:spPr bwMode="auto">
              <a:xfrm flipH="1">
                <a:off x="2880" y="3360"/>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0" name="Arc 70"/>
              <p:cNvSpPr>
                <a:spLocks/>
              </p:cNvSpPr>
              <p:nvPr/>
            </p:nvSpPr>
            <p:spPr bwMode="auto">
              <a:xfrm>
                <a:off x="2976" y="3936"/>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1" name="Arc 71"/>
              <p:cNvSpPr>
                <a:spLocks/>
              </p:cNvSpPr>
              <p:nvPr/>
            </p:nvSpPr>
            <p:spPr bwMode="auto">
              <a:xfrm flipH="1">
                <a:off x="2880" y="3936"/>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12" name="Freeform 73"/>
            <p:cNvSpPr>
              <a:spLocks/>
            </p:cNvSpPr>
            <p:nvPr/>
          </p:nvSpPr>
          <p:spPr bwMode="auto">
            <a:xfrm>
              <a:off x="4057650" y="4229101"/>
              <a:ext cx="520304" cy="478631"/>
            </a:xfrm>
            <a:custGeom>
              <a:avLst/>
              <a:gdLst>
                <a:gd name="T0" fmla="*/ 693738 w 437"/>
                <a:gd name="T1" fmla="*/ 0 h 402"/>
                <a:gd name="T2" fmla="*/ 274638 w 437"/>
                <a:gd name="T3" fmla="*/ 9525 h 402"/>
                <a:gd name="T4" fmla="*/ 55563 w 437"/>
                <a:gd name="T5" fmla="*/ 28575 h 402"/>
                <a:gd name="T6" fmla="*/ 7938 w 437"/>
                <a:gd name="T7" fmla="*/ 123825 h 402"/>
                <a:gd name="T8" fmla="*/ 7938 w 437"/>
                <a:gd name="T9" fmla="*/ 180975 h 402"/>
                <a:gd name="T10" fmla="*/ 7938 w 437"/>
                <a:gd name="T11" fmla="*/ 638175 h 402"/>
                <a:gd name="T12" fmla="*/ 0 60000 65536"/>
                <a:gd name="T13" fmla="*/ 0 60000 65536"/>
                <a:gd name="T14" fmla="*/ 0 60000 65536"/>
                <a:gd name="T15" fmla="*/ 0 60000 65536"/>
                <a:gd name="T16" fmla="*/ 0 60000 65536"/>
                <a:gd name="T17" fmla="*/ 0 60000 65536"/>
                <a:gd name="T18" fmla="*/ 0 w 437"/>
                <a:gd name="T19" fmla="*/ 0 h 402"/>
                <a:gd name="T20" fmla="*/ 437 w 437"/>
                <a:gd name="T21" fmla="*/ 402 h 402"/>
              </a:gdLst>
              <a:ahLst/>
              <a:cxnLst>
                <a:cxn ang="T12">
                  <a:pos x="T0" y="T1"/>
                </a:cxn>
                <a:cxn ang="T13">
                  <a:pos x="T2" y="T3"/>
                </a:cxn>
                <a:cxn ang="T14">
                  <a:pos x="T4" y="T5"/>
                </a:cxn>
                <a:cxn ang="T15">
                  <a:pos x="T6" y="T7"/>
                </a:cxn>
                <a:cxn ang="T16">
                  <a:pos x="T8" y="T9"/>
                </a:cxn>
                <a:cxn ang="T17">
                  <a:pos x="T10" y="T11"/>
                </a:cxn>
              </a:cxnLst>
              <a:rect l="T18" t="T19" r="T20" b="T21"/>
              <a:pathLst>
                <a:path w="437" h="402">
                  <a:moveTo>
                    <a:pt x="437" y="0"/>
                  </a:moveTo>
                  <a:cubicBezTo>
                    <a:pt x="338" y="1"/>
                    <a:pt x="240" y="3"/>
                    <a:pt x="173" y="6"/>
                  </a:cubicBezTo>
                  <a:cubicBezTo>
                    <a:pt x="106" y="9"/>
                    <a:pt x="63" y="6"/>
                    <a:pt x="35" y="18"/>
                  </a:cubicBezTo>
                  <a:cubicBezTo>
                    <a:pt x="7" y="30"/>
                    <a:pt x="10" y="62"/>
                    <a:pt x="5" y="78"/>
                  </a:cubicBezTo>
                  <a:cubicBezTo>
                    <a:pt x="0" y="94"/>
                    <a:pt x="5" y="60"/>
                    <a:pt x="5" y="114"/>
                  </a:cubicBezTo>
                  <a:cubicBezTo>
                    <a:pt x="5" y="168"/>
                    <a:pt x="5" y="285"/>
                    <a:pt x="5" y="402"/>
                  </a:cubicBezTo>
                </a:path>
              </a:pathLst>
            </a:custGeom>
            <a:noFill/>
            <a:ln w="57150" cap="flat" cmpd="sng">
              <a:solidFill>
                <a:schemeClr val="tx1"/>
              </a:solidFill>
              <a:prstDash val="solid"/>
              <a:round/>
              <a:headEnd type="none" w="sm" len="sm"/>
              <a:tailEnd type="triangle" w="med" len="med"/>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4" name="Oval 56"/>
            <p:cNvSpPr>
              <a:spLocks noChangeArrowheads="1"/>
            </p:cNvSpPr>
            <p:nvPr/>
          </p:nvSpPr>
          <p:spPr bwMode="auto">
            <a:xfrm>
              <a:off x="4860591" y="4201352"/>
              <a:ext cx="223379" cy="223379"/>
            </a:xfrm>
            <a:prstGeom prst="ellipse">
              <a:avLst/>
            </a:prstGeom>
            <a:solidFill>
              <a:schemeClr val="bg1"/>
            </a:solid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5" name="Line 69"/>
            <p:cNvSpPr>
              <a:spLocks noChangeShapeType="1"/>
            </p:cNvSpPr>
            <p:nvPr/>
          </p:nvSpPr>
          <p:spPr bwMode="auto">
            <a:xfrm flipH="1">
              <a:off x="4895120" y="4304322"/>
              <a:ext cx="153683" cy="0"/>
            </a:xfrm>
            <a:prstGeom prst="line">
              <a:avLst/>
            </a:prstGeom>
            <a:noFill/>
            <a:ln w="19050">
              <a:solidFill>
                <a:schemeClr val="tx1"/>
              </a:solidFill>
              <a:round/>
              <a:headEnd type="none" w="sm" len="sm"/>
              <a:tailEnd type="triangl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16" name="Text Box 37"/>
          <p:cNvSpPr txBox="1">
            <a:spLocks noChangeArrowheads="1"/>
          </p:cNvSpPr>
          <p:nvPr/>
        </p:nvSpPr>
        <p:spPr bwMode="auto">
          <a:xfrm>
            <a:off x="3454063" y="5601743"/>
            <a:ext cx="753732" cy="323165"/>
          </a:xfrm>
          <a:prstGeom prst="rect">
            <a:avLst/>
          </a:prstGeom>
          <a:noFill/>
          <a:ln w="12700">
            <a:noFill/>
            <a:miter lim="800000"/>
            <a:headEnd type="none" w="sm" len="sm"/>
            <a:tailEnd type="none" w="sm" len="sm"/>
          </a:ln>
        </p:spPr>
        <p:txBody>
          <a:bodyPr wrap="none">
            <a:spAutoFit/>
          </a:bodyPr>
          <a:lstStyle/>
          <a:p>
            <a:pPr eaLnBrk="0" hangingPunct="0"/>
            <a:r>
              <a:rPr lang="en-US" sz="1500" dirty="0">
                <a:solidFill>
                  <a:srgbClr val="000000"/>
                </a:solidFill>
                <a:latin typeface="Gill Sans MT" pitchFamily="34" charset="0"/>
                <a:ea typeface="ＭＳ Ｐゴシック"/>
                <a:cs typeface="ＭＳ Ｐゴシック"/>
              </a:rPr>
              <a:t>SNSPD</a:t>
            </a:r>
          </a:p>
        </p:txBody>
      </p:sp>
      <p:sp>
        <p:nvSpPr>
          <p:cNvPr id="117" name="Rectangle 116"/>
          <p:cNvSpPr/>
          <p:nvPr/>
        </p:nvSpPr>
        <p:spPr>
          <a:xfrm>
            <a:off x="4282681" y="2958122"/>
            <a:ext cx="2749958"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BBE0E3">
                    <a:lumMod val="75000"/>
                  </a:srgbClr>
                </a:solidFill>
                <a:latin typeface="Arial"/>
                <a:ea typeface="ＭＳ Ｐゴシック"/>
                <a:cs typeface="ＭＳ Ｐゴシック"/>
              </a:rPr>
              <a:t>Suppressed Superconductivity</a:t>
            </a:r>
          </a:p>
        </p:txBody>
      </p:sp>
      <p:cxnSp>
        <p:nvCxnSpPr>
          <p:cNvPr id="118" name="Straight Arrow Connector 117"/>
          <p:cNvCxnSpPr/>
          <p:nvPr/>
        </p:nvCxnSpPr>
        <p:spPr>
          <a:xfrm flipH="1" flipV="1">
            <a:off x="4814468" y="2731774"/>
            <a:ext cx="285737" cy="329033"/>
          </a:xfrm>
          <a:prstGeom prst="straightConnector1">
            <a:avLst/>
          </a:prstGeom>
          <a:ln>
            <a:solidFill>
              <a:srgbClr val="66CC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itle 1"/>
          <p:cNvSpPr txBox="1">
            <a:spLocks/>
          </p:cNvSpPr>
          <p:nvPr/>
        </p:nvSpPr>
        <p:spPr>
          <a:xfrm>
            <a:off x="1" y="363087"/>
            <a:ext cx="9144000" cy="457200"/>
          </a:xfrm>
          <a:prstGeom prst="rect">
            <a:avLst/>
          </a:prstGeom>
        </p:spPr>
        <p:txBody>
          <a:bodyPr/>
          <a:lstStyle>
            <a:lvl1pPr algn="l" rtl="0" eaLnBrk="1" fontAlgn="base" hangingPunct="1">
              <a:spcBef>
                <a:spcPct val="0"/>
              </a:spcBef>
              <a:spcAft>
                <a:spcPct val="0"/>
              </a:spcAft>
              <a:defRPr sz="3200" b="0">
                <a:solidFill>
                  <a:schemeClr val="bg1">
                    <a:lumMod val="85000"/>
                  </a:schemeClr>
                </a:solidFill>
                <a:latin typeface="Gill Sans MT" panose="020B0502020104020203" pitchFamily="34" charset="0"/>
                <a:ea typeface="+mj-ea"/>
                <a:cs typeface="+mj-cs"/>
              </a:defRPr>
            </a:lvl1pPr>
            <a:lvl2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6pPr>
            <a:lvl7pPr marL="9144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7pPr>
            <a:lvl8pPr marL="13716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8pPr>
            <a:lvl9pPr marL="18288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9pPr>
          </a:lstStyle>
          <a:p>
            <a:pPr algn="ctr"/>
            <a:r>
              <a:rPr lang="en-US" kern="0" dirty="0">
                <a:solidFill>
                  <a:srgbClr val="000000"/>
                </a:solidFill>
                <a:latin typeface="+mj-lt"/>
                <a:ea typeface="ＭＳ Ｐゴシック"/>
                <a:cs typeface="ＭＳ Ｐゴシック"/>
              </a:rPr>
              <a:t>Superconducting Nanowire Single-Photon Detector</a:t>
            </a:r>
          </a:p>
        </p:txBody>
      </p:sp>
      <p:sp>
        <p:nvSpPr>
          <p:cNvPr id="61" name="Rectangle 60"/>
          <p:cNvSpPr/>
          <p:nvPr/>
        </p:nvSpPr>
        <p:spPr>
          <a:xfrm>
            <a:off x="1330813" y="1794700"/>
            <a:ext cx="2231537"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0000"/>
                </a:solidFill>
                <a:latin typeface="Arial"/>
                <a:ea typeface="ＭＳ Ｐゴシック"/>
                <a:cs typeface="ＭＳ Ｐゴシック"/>
              </a:rPr>
              <a:t>Bias Current (</a:t>
            </a:r>
            <a:r>
              <a:rPr lang="en-US" i="1" dirty="0">
                <a:solidFill>
                  <a:srgbClr val="000000"/>
                </a:solidFill>
                <a:latin typeface="Arial"/>
                <a:ea typeface="ＭＳ Ｐゴシック"/>
                <a:cs typeface="ＭＳ Ｐゴシック"/>
              </a:rPr>
              <a:t>I</a:t>
            </a:r>
            <a:r>
              <a:rPr lang="en-US" baseline="-25000" dirty="0">
                <a:solidFill>
                  <a:srgbClr val="000000"/>
                </a:solidFill>
                <a:latin typeface="Arial"/>
                <a:ea typeface="ＭＳ Ｐゴシック"/>
                <a:cs typeface="ＭＳ Ｐゴシック"/>
              </a:rPr>
              <a:t>B</a:t>
            </a:r>
            <a:r>
              <a:rPr lang="en-US" dirty="0">
                <a:solidFill>
                  <a:srgbClr val="000000"/>
                </a:solidFill>
                <a:latin typeface="Arial"/>
                <a:ea typeface="ＭＳ Ｐゴシック"/>
                <a:cs typeface="ＭＳ Ｐゴシック"/>
              </a:rPr>
              <a:t>)</a:t>
            </a:r>
          </a:p>
        </p:txBody>
      </p:sp>
      <p:pic>
        <p:nvPicPr>
          <p:cNvPr id="57" name="Picture 2" descr="L:\work_HD sync\presentations\logos\MIT.tif"/>
          <p:cNvPicPr>
            <a:picLocks noChangeAspect="1" noChangeArrowheads="1"/>
          </p:cNvPicPr>
          <p:nvPr/>
        </p:nvPicPr>
        <p:blipFill>
          <a:blip r:embed="rId3" cstate="print"/>
          <a:srcRect/>
          <a:stretch>
            <a:fillRect/>
          </a:stretch>
        </p:blipFill>
        <p:spPr bwMode="auto">
          <a:xfrm>
            <a:off x="8442263" y="5625704"/>
            <a:ext cx="548640" cy="310471"/>
          </a:xfrm>
          <a:prstGeom prst="rect">
            <a:avLst/>
          </a:prstGeom>
          <a:solidFill>
            <a:schemeClr val="bg1"/>
          </a:solidFill>
        </p:spPr>
      </p:pic>
      <p:sp>
        <p:nvSpPr>
          <p:cNvPr id="12" name="TextBox 11"/>
          <p:cNvSpPr txBox="1"/>
          <p:nvPr/>
        </p:nvSpPr>
        <p:spPr>
          <a:xfrm>
            <a:off x="2217847" y="5880645"/>
            <a:ext cx="4374467" cy="461665"/>
          </a:xfrm>
          <a:prstGeom prst="rect">
            <a:avLst/>
          </a:prstGeom>
          <a:noFill/>
        </p:spPr>
        <p:txBody>
          <a:bodyPr wrap="none" rtlCol="0">
            <a:spAutoFit/>
          </a:bodyPr>
          <a:lstStyle/>
          <a:p>
            <a:pPr algn="r"/>
            <a:r>
              <a:rPr lang="en-US" sz="2400" b="1" dirty="0">
                <a:solidFill>
                  <a:srgbClr val="FF0000"/>
                </a:solidFill>
              </a:rPr>
              <a:t>Anomalously, </a:t>
            </a:r>
            <a:r>
              <a:rPr lang="en-US" sz="2400" b="1">
                <a:solidFill>
                  <a:srgbClr val="FF0000"/>
                </a:solidFill>
              </a:rPr>
              <a:t>large Inductance, L</a:t>
            </a:r>
          </a:p>
        </p:txBody>
      </p:sp>
    </p:spTree>
    <p:extLst>
      <p:ext uri="{BB962C8B-B14F-4D97-AF65-F5344CB8AC3E}">
        <p14:creationId xmlns:p14="http://schemas.microsoft.com/office/powerpoint/2010/main" val="210613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1" y="2144139"/>
            <a:ext cx="5486399" cy="685762"/>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rgbClr val="0066FF"/>
              </a:solidFill>
              <a:latin typeface="Arial"/>
              <a:ea typeface="ＭＳ Ｐゴシック"/>
              <a:cs typeface="ＭＳ Ｐゴシック"/>
            </a:endParaRPr>
          </a:p>
        </p:txBody>
      </p:sp>
      <p:sp>
        <p:nvSpPr>
          <p:cNvPr id="3" name="Oval 2"/>
          <p:cNvSpPr/>
          <p:nvPr/>
        </p:nvSpPr>
        <p:spPr bwMode="auto">
          <a:xfrm>
            <a:off x="4229100" y="2146406"/>
            <a:ext cx="685800" cy="685800"/>
          </a:xfrm>
          <a:prstGeom prst="ellipse">
            <a:avLst/>
          </a:prstGeom>
          <a:solidFill>
            <a:srgbClr val="66FFFF"/>
          </a:solidFill>
          <a:ln w="19050" cap="flat" cmpd="sng" algn="ctr">
            <a:solidFill>
              <a:srgbClr val="66FFFF"/>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fontAlgn="base">
              <a:spcBef>
                <a:spcPct val="20000"/>
              </a:spcBef>
              <a:spcAft>
                <a:spcPct val="0"/>
              </a:spcAft>
            </a:pPr>
            <a:endParaRPr lang="en-US">
              <a:solidFill>
                <a:srgbClr val="FFFFFF"/>
              </a:solidFill>
              <a:latin typeface="Helvetica Neue Black Condensed" pitchFamily="-112" charset="0"/>
              <a:ea typeface="ＭＳ Ｐゴシック"/>
              <a:cs typeface="ＭＳ Ｐゴシック"/>
            </a:endParaRPr>
          </a:p>
        </p:txBody>
      </p:sp>
      <p:cxnSp>
        <p:nvCxnSpPr>
          <p:cNvPr id="133" name="Straight Arrow Connector 132"/>
          <p:cNvCxnSpPr/>
          <p:nvPr/>
        </p:nvCxnSpPr>
        <p:spPr>
          <a:xfrm>
            <a:off x="1900794" y="2432156"/>
            <a:ext cx="5357257"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1902966" y="22035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1902966" y="27750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334632" y="3713353"/>
            <a:ext cx="1956606" cy="2169597"/>
            <a:chOff x="3826669" y="3874298"/>
            <a:chExt cx="1428750" cy="1837816"/>
          </a:xfrm>
        </p:grpSpPr>
        <p:sp>
          <p:nvSpPr>
            <p:cNvPr id="77" name="Rectangle 34"/>
            <p:cNvSpPr>
              <a:spLocks noChangeArrowheads="1"/>
            </p:cNvSpPr>
            <p:nvPr/>
          </p:nvSpPr>
          <p:spPr bwMode="auto">
            <a:xfrm>
              <a:off x="3826669" y="4092276"/>
              <a:ext cx="685800" cy="1619838"/>
            </a:xfrm>
            <a:prstGeom prst="rect">
              <a:avLst/>
            </a:prstGeom>
            <a:noFill/>
            <a:ln w="12700">
              <a:solidFill>
                <a:schemeClr val="tx1"/>
              </a:solidFill>
              <a:prstDash val="dash"/>
              <a:miter lim="800000"/>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78" name="Line 35"/>
            <p:cNvSpPr>
              <a:spLocks noChangeShapeType="1"/>
            </p:cNvSpPr>
            <p:nvPr/>
          </p:nvSpPr>
          <p:spPr bwMode="auto">
            <a:xfrm flipH="1" flipV="1">
              <a:off x="4455319" y="4310090"/>
              <a:ext cx="28575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79" name="Line 36"/>
            <p:cNvSpPr>
              <a:spLocks noChangeShapeType="1"/>
            </p:cNvSpPr>
            <p:nvPr/>
          </p:nvSpPr>
          <p:spPr bwMode="auto">
            <a:xfrm>
              <a:off x="4169569" y="4310090"/>
              <a:ext cx="28575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0" name="Line 37"/>
            <p:cNvSpPr>
              <a:spLocks noChangeShapeType="1"/>
            </p:cNvSpPr>
            <p:nvPr/>
          </p:nvSpPr>
          <p:spPr bwMode="auto">
            <a:xfrm flipV="1">
              <a:off x="4741069" y="4311254"/>
              <a:ext cx="0" cy="4000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1" name="Line 38"/>
            <p:cNvSpPr>
              <a:spLocks noChangeShapeType="1"/>
            </p:cNvSpPr>
            <p:nvPr/>
          </p:nvSpPr>
          <p:spPr bwMode="auto">
            <a:xfrm flipV="1">
              <a:off x="4741069" y="5111354"/>
              <a:ext cx="0" cy="4000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2" name="Line 39"/>
            <p:cNvSpPr>
              <a:spLocks noChangeShapeType="1"/>
            </p:cNvSpPr>
            <p:nvPr/>
          </p:nvSpPr>
          <p:spPr bwMode="auto">
            <a:xfrm flipH="1" flipV="1">
              <a:off x="4169569" y="5511404"/>
              <a:ext cx="57150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3" name="Line 41"/>
            <p:cNvSpPr>
              <a:spLocks noChangeShapeType="1"/>
            </p:cNvSpPr>
            <p:nvPr/>
          </p:nvSpPr>
          <p:spPr bwMode="auto">
            <a:xfrm flipH="1">
              <a:off x="4741069" y="4310090"/>
              <a:ext cx="514350" cy="0"/>
            </a:xfrm>
            <a:prstGeom prst="line">
              <a:avLst/>
            </a:prstGeom>
            <a:noFill/>
            <a:ln w="19050">
              <a:solidFill>
                <a:schemeClr val="tx1"/>
              </a:solidFill>
              <a:round/>
              <a:headEnd type="none" w="sm" len="sm"/>
              <a:tailEnd type="none" w="lg" len="med"/>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4" name="Text Box 42"/>
            <p:cNvSpPr txBox="1">
              <a:spLocks noChangeArrowheads="1"/>
            </p:cNvSpPr>
            <p:nvPr/>
          </p:nvSpPr>
          <p:spPr bwMode="auto">
            <a:xfrm>
              <a:off x="4855034" y="3874298"/>
              <a:ext cx="265947" cy="312853"/>
            </a:xfrm>
            <a:prstGeom prst="rect">
              <a:avLst/>
            </a:prstGeom>
            <a:noFill/>
            <a:ln w="12700">
              <a:noFill/>
              <a:miter lim="800000"/>
              <a:headEnd type="none" w="sm" len="sm"/>
              <a:tailEnd type="none" w="sm" len="sm"/>
            </a:ln>
          </p:spPr>
          <p:txBody>
            <a:bodyPr wrap="none">
              <a:spAutoFit/>
            </a:bodyPr>
            <a:lstStyle/>
            <a:p>
              <a:pPr eaLnBrk="0" hangingPunct="0"/>
              <a:r>
                <a:rPr lang="en-US" i="1" dirty="0">
                  <a:solidFill>
                    <a:srgbClr val="000000"/>
                  </a:solidFill>
                  <a:latin typeface="Times New Roman" pitchFamily="18" charset="0"/>
                  <a:ea typeface="ＭＳ Ｐゴシック"/>
                  <a:cs typeface="ＭＳ Ｐゴシック"/>
                </a:rPr>
                <a:t>I</a:t>
              </a:r>
              <a:r>
                <a:rPr lang="en-US" baseline="-25000" dirty="0">
                  <a:solidFill>
                    <a:srgbClr val="000000"/>
                  </a:solidFill>
                  <a:latin typeface="Times New Roman" pitchFamily="18" charset="0"/>
                  <a:ea typeface="ＭＳ Ｐゴシック"/>
                  <a:cs typeface="ＭＳ Ｐゴシック"/>
                </a:rPr>
                <a:t>B</a:t>
              </a:r>
              <a:endParaRPr lang="en-US" dirty="0">
                <a:solidFill>
                  <a:srgbClr val="000000"/>
                </a:solidFill>
                <a:latin typeface="Times New Roman" pitchFamily="18" charset="0"/>
                <a:ea typeface="ＭＳ Ｐゴシック"/>
                <a:cs typeface="ＭＳ Ｐゴシック"/>
              </a:endParaRPr>
            </a:p>
          </p:txBody>
        </p:sp>
        <p:sp>
          <p:nvSpPr>
            <p:cNvPr id="85" name="Line 43"/>
            <p:cNvSpPr>
              <a:spLocks noChangeShapeType="1"/>
            </p:cNvSpPr>
            <p:nvPr/>
          </p:nvSpPr>
          <p:spPr bwMode="auto">
            <a:xfrm flipH="1">
              <a:off x="4683919" y="5511404"/>
              <a:ext cx="571500" cy="0"/>
            </a:xfrm>
            <a:prstGeom prst="line">
              <a:avLst/>
            </a:prstGeom>
            <a:noFill/>
            <a:ln w="19050">
              <a:solidFill>
                <a:schemeClr val="tx1"/>
              </a:solidFill>
              <a:round/>
              <a:headEnd type="none" w="sm" len="sm"/>
              <a:tailEnd type="none" w="lg" len="med"/>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6" name="Line 44"/>
            <p:cNvSpPr>
              <a:spLocks noChangeShapeType="1"/>
            </p:cNvSpPr>
            <p:nvPr/>
          </p:nvSpPr>
          <p:spPr bwMode="auto">
            <a:xfrm>
              <a:off x="5255419" y="4311254"/>
              <a:ext cx="0" cy="12001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7" name="Text Box 45"/>
            <p:cNvSpPr txBox="1">
              <a:spLocks noChangeArrowheads="1"/>
            </p:cNvSpPr>
            <p:nvPr/>
          </p:nvSpPr>
          <p:spPr bwMode="auto">
            <a:xfrm>
              <a:off x="4741069" y="4751785"/>
              <a:ext cx="306917" cy="312853"/>
            </a:xfrm>
            <a:prstGeom prst="rect">
              <a:avLst/>
            </a:prstGeom>
            <a:noFill/>
            <a:ln w="12700">
              <a:noFill/>
              <a:miter lim="800000"/>
              <a:headEnd type="none" w="sm" len="sm"/>
              <a:tailEnd type="none" w="sm" len="sm"/>
            </a:ln>
          </p:spPr>
          <p:txBody>
            <a:bodyPr wrap="none">
              <a:spAutoFit/>
            </a:bodyPr>
            <a:lstStyle/>
            <a:p>
              <a:pPr eaLnBrk="0" hangingPunct="0"/>
              <a:r>
                <a:rPr lang="en-US" i="1" dirty="0">
                  <a:solidFill>
                    <a:srgbClr val="000000"/>
                  </a:solidFill>
                  <a:latin typeface="Times New Roman" pitchFamily="18" charset="0"/>
                  <a:ea typeface="ＭＳ Ｐゴシック"/>
                  <a:cs typeface="ＭＳ Ｐゴシック"/>
                </a:rPr>
                <a:t>R</a:t>
              </a:r>
              <a:r>
                <a:rPr lang="en-US" baseline="-25000" dirty="0">
                  <a:solidFill>
                    <a:srgbClr val="000000"/>
                  </a:solidFill>
                  <a:latin typeface="Times New Roman" pitchFamily="18" charset="0"/>
                  <a:ea typeface="ＭＳ Ｐゴシック"/>
                  <a:cs typeface="ＭＳ Ｐゴシック"/>
                </a:rPr>
                <a:t>L</a:t>
              </a:r>
              <a:endParaRPr lang="en-US" dirty="0">
                <a:solidFill>
                  <a:srgbClr val="000000"/>
                </a:solidFill>
                <a:latin typeface="Times New Roman" pitchFamily="18" charset="0"/>
                <a:ea typeface="ＭＳ Ｐゴシック"/>
                <a:cs typeface="ＭＳ Ｐゴシック"/>
              </a:endParaRPr>
            </a:p>
          </p:txBody>
        </p:sp>
        <p:sp>
          <p:nvSpPr>
            <p:cNvPr id="88" name="Text Box 46"/>
            <p:cNvSpPr txBox="1">
              <a:spLocks noChangeArrowheads="1"/>
            </p:cNvSpPr>
            <p:nvPr/>
          </p:nvSpPr>
          <p:spPr bwMode="auto">
            <a:xfrm>
              <a:off x="3876675" y="5037535"/>
              <a:ext cx="228490" cy="312853"/>
            </a:xfrm>
            <a:prstGeom prst="rect">
              <a:avLst/>
            </a:prstGeom>
            <a:noFill/>
            <a:ln w="12700">
              <a:noFill/>
              <a:miter lim="800000"/>
              <a:headEnd type="none" w="sm" len="sm"/>
              <a:tailEnd type="none" w="sm" len="sm"/>
            </a:ln>
          </p:spPr>
          <p:txBody>
            <a:bodyPr wrap="none">
              <a:spAutoFit/>
            </a:bodyPr>
            <a:lstStyle/>
            <a:p>
              <a:pPr eaLnBrk="0" hangingPunct="0"/>
              <a:r>
                <a:rPr lang="en-US" i="1">
                  <a:solidFill>
                    <a:srgbClr val="000000"/>
                  </a:solidFill>
                  <a:latin typeface="Times New Roman" pitchFamily="18" charset="0"/>
                  <a:ea typeface="ＭＳ Ｐゴシック"/>
                  <a:cs typeface="ＭＳ Ｐゴシック"/>
                </a:rPr>
                <a:t>L</a:t>
              </a:r>
            </a:p>
          </p:txBody>
        </p:sp>
        <p:grpSp>
          <p:nvGrpSpPr>
            <p:cNvPr id="89" name="Group 47"/>
            <p:cNvGrpSpPr>
              <a:grpSpLocks/>
            </p:cNvGrpSpPr>
            <p:nvPr/>
          </p:nvGrpSpPr>
          <p:grpSpPr bwMode="auto">
            <a:xfrm>
              <a:off x="4683919" y="4711304"/>
              <a:ext cx="114300" cy="400050"/>
              <a:chOff x="5520" y="1872"/>
              <a:chExt cx="96" cy="864"/>
            </a:xfrm>
          </p:grpSpPr>
          <p:sp>
            <p:nvSpPr>
              <p:cNvPr id="90" name="Line 48"/>
              <p:cNvSpPr>
                <a:spLocks noChangeShapeType="1"/>
              </p:cNvSpPr>
              <p:nvPr/>
            </p:nvSpPr>
            <p:spPr bwMode="auto">
              <a:xfrm>
                <a:off x="5568" y="1872"/>
                <a:ext cx="48" cy="48"/>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1" name="Line 49"/>
              <p:cNvSpPr>
                <a:spLocks noChangeShapeType="1"/>
              </p:cNvSpPr>
              <p:nvPr/>
            </p:nvSpPr>
            <p:spPr bwMode="auto">
              <a:xfrm flipH="1">
                <a:off x="5520" y="2112"/>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2" name="Line 50"/>
              <p:cNvSpPr>
                <a:spLocks noChangeShapeType="1"/>
              </p:cNvSpPr>
              <p:nvPr/>
            </p:nvSpPr>
            <p:spPr bwMode="auto">
              <a:xfrm>
                <a:off x="5520" y="2016"/>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3" name="Line 51"/>
              <p:cNvSpPr>
                <a:spLocks noChangeShapeType="1"/>
              </p:cNvSpPr>
              <p:nvPr/>
            </p:nvSpPr>
            <p:spPr bwMode="auto">
              <a:xfrm>
                <a:off x="5520" y="2208"/>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4" name="Line 52"/>
              <p:cNvSpPr>
                <a:spLocks noChangeShapeType="1"/>
              </p:cNvSpPr>
              <p:nvPr/>
            </p:nvSpPr>
            <p:spPr bwMode="auto">
              <a:xfrm flipH="1">
                <a:off x="5520" y="1920"/>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5" name="Line 53"/>
              <p:cNvSpPr>
                <a:spLocks noChangeShapeType="1"/>
              </p:cNvSpPr>
              <p:nvPr/>
            </p:nvSpPr>
            <p:spPr bwMode="auto">
              <a:xfrm>
                <a:off x="5520" y="2400"/>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6" name="Line 54"/>
              <p:cNvSpPr>
                <a:spLocks noChangeShapeType="1"/>
              </p:cNvSpPr>
              <p:nvPr/>
            </p:nvSpPr>
            <p:spPr bwMode="auto">
              <a:xfrm flipH="1">
                <a:off x="5520" y="2304"/>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7" name="Line 55"/>
              <p:cNvSpPr>
                <a:spLocks noChangeShapeType="1"/>
              </p:cNvSpPr>
              <p:nvPr/>
            </p:nvSpPr>
            <p:spPr bwMode="auto">
              <a:xfrm flipH="1">
                <a:off x="5520" y="2496"/>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8" name="Line 56"/>
              <p:cNvSpPr>
                <a:spLocks noChangeShapeType="1"/>
              </p:cNvSpPr>
              <p:nvPr/>
            </p:nvSpPr>
            <p:spPr bwMode="auto">
              <a:xfrm>
                <a:off x="5520" y="2592"/>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9" name="Line 57"/>
              <p:cNvSpPr>
                <a:spLocks noChangeShapeType="1"/>
              </p:cNvSpPr>
              <p:nvPr/>
            </p:nvSpPr>
            <p:spPr bwMode="auto">
              <a:xfrm flipH="1">
                <a:off x="5568" y="2688"/>
                <a:ext cx="48" cy="48"/>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00" name="Line 60"/>
            <p:cNvSpPr>
              <a:spLocks noChangeShapeType="1"/>
            </p:cNvSpPr>
            <p:nvPr/>
          </p:nvSpPr>
          <p:spPr bwMode="auto">
            <a:xfrm flipV="1">
              <a:off x="4169569" y="4313040"/>
              <a:ext cx="0" cy="626864"/>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1" name="Line 61"/>
            <p:cNvSpPr>
              <a:spLocks noChangeShapeType="1"/>
            </p:cNvSpPr>
            <p:nvPr/>
          </p:nvSpPr>
          <p:spPr bwMode="auto">
            <a:xfrm flipV="1">
              <a:off x="4169569" y="5397104"/>
              <a:ext cx="0" cy="11430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nvGrpSpPr>
            <p:cNvPr id="102" name="Group 62"/>
            <p:cNvGrpSpPr>
              <a:grpSpLocks/>
            </p:cNvGrpSpPr>
            <p:nvPr/>
          </p:nvGrpSpPr>
          <p:grpSpPr bwMode="auto">
            <a:xfrm>
              <a:off x="4098131" y="4939904"/>
              <a:ext cx="114300" cy="457200"/>
              <a:chOff x="2880" y="3360"/>
              <a:chExt cx="144" cy="816"/>
            </a:xfrm>
          </p:grpSpPr>
          <p:sp>
            <p:nvSpPr>
              <p:cNvPr id="103" name="Arc 63"/>
              <p:cNvSpPr>
                <a:spLocks/>
              </p:cNvSpPr>
              <p:nvPr/>
            </p:nvSpPr>
            <p:spPr bwMode="auto">
              <a:xfrm>
                <a:off x="2976" y="3648"/>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4" name="Arc 64"/>
              <p:cNvSpPr>
                <a:spLocks/>
              </p:cNvSpPr>
              <p:nvPr/>
            </p:nvSpPr>
            <p:spPr bwMode="auto">
              <a:xfrm flipH="1">
                <a:off x="2880" y="3504"/>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5" name="Arc 65"/>
              <p:cNvSpPr>
                <a:spLocks/>
              </p:cNvSpPr>
              <p:nvPr/>
            </p:nvSpPr>
            <p:spPr bwMode="auto">
              <a:xfrm flipH="1">
                <a:off x="2880" y="3648"/>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6" name="Arc 66"/>
              <p:cNvSpPr>
                <a:spLocks/>
              </p:cNvSpPr>
              <p:nvPr/>
            </p:nvSpPr>
            <p:spPr bwMode="auto">
              <a:xfrm>
                <a:off x="2976" y="3504"/>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7" name="Arc 67"/>
              <p:cNvSpPr>
                <a:spLocks/>
              </p:cNvSpPr>
              <p:nvPr/>
            </p:nvSpPr>
            <p:spPr bwMode="auto">
              <a:xfrm>
                <a:off x="2976" y="3792"/>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8" name="Arc 68"/>
              <p:cNvSpPr>
                <a:spLocks/>
              </p:cNvSpPr>
              <p:nvPr/>
            </p:nvSpPr>
            <p:spPr bwMode="auto">
              <a:xfrm flipH="1">
                <a:off x="2880" y="3792"/>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9" name="Arc 69"/>
              <p:cNvSpPr>
                <a:spLocks/>
              </p:cNvSpPr>
              <p:nvPr/>
            </p:nvSpPr>
            <p:spPr bwMode="auto">
              <a:xfrm flipH="1">
                <a:off x="2880" y="3360"/>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0" name="Arc 70"/>
              <p:cNvSpPr>
                <a:spLocks/>
              </p:cNvSpPr>
              <p:nvPr/>
            </p:nvSpPr>
            <p:spPr bwMode="auto">
              <a:xfrm>
                <a:off x="2976" y="3936"/>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1" name="Arc 71"/>
              <p:cNvSpPr>
                <a:spLocks/>
              </p:cNvSpPr>
              <p:nvPr/>
            </p:nvSpPr>
            <p:spPr bwMode="auto">
              <a:xfrm flipH="1">
                <a:off x="2880" y="3936"/>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14" name="Oval 56"/>
            <p:cNvSpPr>
              <a:spLocks noChangeArrowheads="1"/>
            </p:cNvSpPr>
            <p:nvPr/>
          </p:nvSpPr>
          <p:spPr bwMode="auto">
            <a:xfrm>
              <a:off x="4860591" y="4201352"/>
              <a:ext cx="223379" cy="223379"/>
            </a:xfrm>
            <a:prstGeom prst="ellipse">
              <a:avLst/>
            </a:prstGeom>
            <a:solidFill>
              <a:schemeClr val="bg1"/>
            </a:solid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5" name="Line 69"/>
            <p:cNvSpPr>
              <a:spLocks noChangeShapeType="1"/>
            </p:cNvSpPr>
            <p:nvPr/>
          </p:nvSpPr>
          <p:spPr bwMode="auto">
            <a:xfrm flipH="1">
              <a:off x="4895120" y="4304322"/>
              <a:ext cx="153683" cy="0"/>
            </a:xfrm>
            <a:prstGeom prst="line">
              <a:avLst/>
            </a:prstGeom>
            <a:noFill/>
            <a:ln w="19050">
              <a:solidFill>
                <a:schemeClr val="tx1"/>
              </a:solidFill>
              <a:round/>
              <a:headEnd type="none" w="sm" len="sm"/>
              <a:tailEnd type="triangl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16" name="Text Box 37"/>
          <p:cNvSpPr txBox="1">
            <a:spLocks noChangeArrowheads="1"/>
          </p:cNvSpPr>
          <p:nvPr/>
        </p:nvSpPr>
        <p:spPr bwMode="auto">
          <a:xfrm>
            <a:off x="3454063" y="5601743"/>
            <a:ext cx="753732" cy="323165"/>
          </a:xfrm>
          <a:prstGeom prst="rect">
            <a:avLst/>
          </a:prstGeom>
          <a:noFill/>
          <a:ln w="12700">
            <a:noFill/>
            <a:miter lim="800000"/>
            <a:headEnd type="none" w="sm" len="sm"/>
            <a:tailEnd type="none" w="sm" len="sm"/>
          </a:ln>
        </p:spPr>
        <p:txBody>
          <a:bodyPr wrap="none">
            <a:spAutoFit/>
          </a:bodyPr>
          <a:lstStyle/>
          <a:p>
            <a:pPr eaLnBrk="0" hangingPunct="0"/>
            <a:r>
              <a:rPr lang="en-US" sz="1500" dirty="0">
                <a:solidFill>
                  <a:srgbClr val="000000"/>
                </a:solidFill>
                <a:latin typeface="Gill Sans MT" pitchFamily="34" charset="0"/>
                <a:ea typeface="ＭＳ Ｐゴシック"/>
                <a:cs typeface="ＭＳ Ｐゴシック"/>
              </a:rPr>
              <a:t>SNSPD</a:t>
            </a:r>
          </a:p>
        </p:txBody>
      </p:sp>
      <p:sp>
        <p:nvSpPr>
          <p:cNvPr id="59" name="Title 1"/>
          <p:cNvSpPr txBox="1">
            <a:spLocks/>
          </p:cNvSpPr>
          <p:nvPr/>
        </p:nvSpPr>
        <p:spPr>
          <a:xfrm>
            <a:off x="1" y="363087"/>
            <a:ext cx="9144000" cy="457200"/>
          </a:xfrm>
          <a:prstGeom prst="rect">
            <a:avLst/>
          </a:prstGeom>
        </p:spPr>
        <p:txBody>
          <a:bodyPr/>
          <a:lstStyle>
            <a:lvl1pPr algn="l" rtl="0" eaLnBrk="1" fontAlgn="base" hangingPunct="1">
              <a:spcBef>
                <a:spcPct val="0"/>
              </a:spcBef>
              <a:spcAft>
                <a:spcPct val="0"/>
              </a:spcAft>
              <a:defRPr sz="3200" b="0">
                <a:solidFill>
                  <a:schemeClr val="bg1">
                    <a:lumMod val="85000"/>
                  </a:schemeClr>
                </a:solidFill>
                <a:latin typeface="Gill Sans MT" panose="020B0502020104020203" pitchFamily="34" charset="0"/>
                <a:ea typeface="+mj-ea"/>
                <a:cs typeface="+mj-cs"/>
              </a:defRPr>
            </a:lvl1pPr>
            <a:lvl2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6pPr>
            <a:lvl7pPr marL="9144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7pPr>
            <a:lvl8pPr marL="13716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8pPr>
            <a:lvl9pPr marL="18288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9pPr>
          </a:lstStyle>
          <a:p>
            <a:pPr algn="ctr"/>
            <a:r>
              <a:rPr lang="en-US" kern="0" dirty="0">
                <a:solidFill>
                  <a:srgbClr val="000000"/>
                </a:solidFill>
                <a:latin typeface="+mj-lt"/>
                <a:ea typeface="ＭＳ Ｐゴシック"/>
                <a:cs typeface="ＭＳ Ｐゴシック"/>
              </a:rPr>
              <a:t>Superconducting Nanowire Single-Photon Detector</a:t>
            </a:r>
          </a:p>
        </p:txBody>
      </p:sp>
      <p:sp>
        <p:nvSpPr>
          <p:cNvPr id="61" name="Rectangle 60"/>
          <p:cNvSpPr/>
          <p:nvPr/>
        </p:nvSpPr>
        <p:spPr>
          <a:xfrm>
            <a:off x="1330813" y="1794700"/>
            <a:ext cx="2231537"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0000"/>
                </a:solidFill>
                <a:latin typeface="Arial"/>
                <a:ea typeface="ＭＳ Ｐゴシック"/>
                <a:cs typeface="ＭＳ Ｐゴシック"/>
              </a:rPr>
              <a:t>Bias Current (</a:t>
            </a:r>
            <a:r>
              <a:rPr lang="en-US" i="1" dirty="0">
                <a:solidFill>
                  <a:srgbClr val="000000"/>
                </a:solidFill>
                <a:latin typeface="Arial"/>
                <a:ea typeface="ＭＳ Ｐゴシック"/>
                <a:cs typeface="ＭＳ Ｐゴシック"/>
              </a:rPr>
              <a:t>I</a:t>
            </a:r>
            <a:r>
              <a:rPr lang="en-US" baseline="-25000" dirty="0">
                <a:solidFill>
                  <a:srgbClr val="000000"/>
                </a:solidFill>
                <a:latin typeface="Arial"/>
                <a:ea typeface="ＭＳ Ｐゴシック"/>
                <a:cs typeface="ＭＳ Ｐゴシック"/>
              </a:rPr>
              <a:t>B</a:t>
            </a:r>
            <a:r>
              <a:rPr lang="en-US" dirty="0">
                <a:solidFill>
                  <a:srgbClr val="000000"/>
                </a:solidFill>
                <a:latin typeface="Arial"/>
                <a:ea typeface="ＭＳ Ｐゴシック"/>
                <a:cs typeface="ＭＳ Ｐゴシック"/>
              </a:rPr>
              <a:t>)</a:t>
            </a:r>
          </a:p>
        </p:txBody>
      </p:sp>
      <p:pic>
        <p:nvPicPr>
          <p:cNvPr id="57" name="Picture 2" descr="L:\work_HD sync\presentations\logos\MIT.tif"/>
          <p:cNvPicPr>
            <a:picLocks noChangeAspect="1" noChangeArrowheads="1"/>
          </p:cNvPicPr>
          <p:nvPr/>
        </p:nvPicPr>
        <p:blipFill>
          <a:blip r:embed="rId3" cstate="print"/>
          <a:srcRect/>
          <a:stretch>
            <a:fillRect/>
          </a:stretch>
        </p:blipFill>
        <p:spPr bwMode="auto">
          <a:xfrm>
            <a:off x="8442263" y="5625704"/>
            <a:ext cx="548640" cy="310471"/>
          </a:xfrm>
          <a:prstGeom prst="rect">
            <a:avLst/>
          </a:prstGeom>
          <a:solidFill>
            <a:schemeClr val="bg1"/>
          </a:solidFill>
        </p:spPr>
      </p:pic>
      <p:sp>
        <p:nvSpPr>
          <p:cNvPr id="60" name="Rectangle 59"/>
          <p:cNvSpPr/>
          <p:nvPr/>
        </p:nvSpPr>
        <p:spPr>
          <a:xfrm>
            <a:off x="2607724" y="2146047"/>
            <a:ext cx="4114800" cy="685801"/>
          </a:xfrm>
          <a:prstGeom prst="rect">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rgbClr val="FFFFFF"/>
              </a:solidFill>
              <a:latin typeface="Arial"/>
              <a:ea typeface="ＭＳ Ｐゴシック"/>
              <a:cs typeface="ＭＳ Ｐゴシック"/>
            </a:endParaRPr>
          </a:p>
        </p:txBody>
      </p:sp>
      <p:sp>
        <p:nvSpPr>
          <p:cNvPr id="62" name="Rectangle 61"/>
          <p:cNvSpPr/>
          <p:nvPr/>
        </p:nvSpPr>
        <p:spPr>
          <a:xfrm>
            <a:off x="4137584" y="3107969"/>
            <a:ext cx="1062138"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FF5050"/>
                </a:solidFill>
                <a:latin typeface="Arial"/>
                <a:ea typeface="ＭＳ Ｐゴシック"/>
                <a:cs typeface="ＭＳ Ｐゴシック"/>
              </a:rPr>
              <a:t>Normal</a:t>
            </a:r>
          </a:p>
        </p:txBody>
      </p:sp>
      <p:cxnSp>
        <p:nvCxnSpPr>
          <p:cNvPr id="63" name="Straight Arrow Connector 62"/>
          <p:cNvCxnSpPr>
            <a:endCxn id="60" idx="2"/>
          </p:cNvCxnSpPr>
          <p:nvPr/>
        </p:nvCxnSpPr>
        <p:spPr>
          <a:xfrm flipV="1">
            <a:off x="4665124" y="2831848"/>
            <a:ext cx="0" cy="384150"/>
          </a:xfrm>
          <a:prstGeom prst="straightConnector1">
            <a:avLst/>
          </a:prstGeom>
          <a:ln>
            <a:solidFill>
              <a:srgbClr val="FF5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508710" y="4113770"/>
            <a:ext cx="1147270" cy="597323"/>
            <a:chOff x="3650950" y="3961370"/>
            <a:chExt cx="1147270" cy="597323"/>
          </a:xfrm>
        </p:grpSpPr>
        <p:sp>
          <p:nvSpPr>
            <p:cNvPr id="71" name="Freeform 69"/>
            <p:cNvSpPr>
              <a:spLocks/>
            </p:cNvSpPr>
            <p:nvPr/>
          </p:nvSpPr>
          <p:spPr bwMode="auto">
            <a:xfrm>
              <a:off x="3650950" y="3961370"/>
              <a:ext cx="912716" cy="583559"/>
            </a:xfrm>
            <a:custGeom>
              <a:avLst/>
              <a:gdLst>
                <a:gd name="T0" fmla="*/ 693738 w 437"/>
                <a:gd name="T1" fmla="*/ 0 h 402"/>
                <a:gd name="T2" fmla="*/ 274638 w 437"/>
                <a:gd name="T3" fmla="*/ 9525 h 402"/>
                <a:gd name="T4" fmla="*/ 55563 w 437"/>
                <a:gd name="T5" fmla="*/ 28575 h 402"/>
                <a:gd name="T6" fmla="*/ 7938 w 437"/>
                <a:gd name="T7" fmla="*/ 123825 h 402"/>
                <a:gd name="T8" fmla="*/ 7938 w 437"/>
                <a:gd name="T9" fmla="*/ 180975 h 402"/>
                <a:gd name="T10" fmla="*/ 7938 w 437"/>
                <a:gd name="T11" fmla="*/ 638175 h 402"/>
                <a:gd name="T12" fmla="*/ 0 60000 65536"/>
                <a:gd name="T13" fmla="*/ 0 60000 65536"/>
                <a:gd name="T14" fmla="*/ 0 60000 65536"/>
                <a:gd name="T15" fmla="*/ 0 60000 65536"/>
                <a:gd name="T16" fmla="*/ 0 60000 65536"/>
                <a:gd name="T17" fmla="*/ 0 60000 65536"/>
                <a:gd name="T18" fmla="*/ 0 w 437"/>
                <a:gd name="T19" fmla="*/ 0 h 402"/>
                <a:gd name="T20" fmla="*/ 437 w 437"/>
                <a:gd name="T21" fmla="*/ 402 h 402"/>
              </a:gdLst>
              <a:ahLst/>
              <a:cxnLst>
                <a:cxn ang="T12">
                  <a:pos x="T0" y="T1"/>
                </a:cxn>
                <a:cxn ang="T13">
                  <a:pos x="T2" y="T3"/>
                </a:cxn>
                <a:cxn ang="T14">
                  <a:pos x="T4" y="T5"/>
                </a:cxn>
                <a:cxn ang="T15">
                  <a:pos x="T6" y="T7"/>
                </a:cxn>
                <a:cxn ang="T16">
                  <a:pos x="T8" y="T9"/>
                </a:cxn>
                <a:cxn ang="T17">
                  <a:pos x="T10" y="T11"/>
                </a:cxn>
              </a:cxnLst>
              <a:rect l="T18" t="T19" r="T20" b="T21"/>
              <a:pathLst>
                <a:path w="437" h="402">
                  <a:moveTo>
                    <a:pt x="437" y="0"/>
                  </a:moveTo>
                  <a:cubicBezTo>
                    <a:pt x="338" y="1"/>
                    <a:pt x="240" y="3"/>
                    <a:pt x="173" y="6"/>
                  </a:cubicBezTo>
                  <a:cubicBezTo>
                    <a:pt x="106" y="9"/>
                    <a:pt x="63" y="6"/>
                    <a:pt x="35" y="18"/>
                  </a:cubicBezTo>
                  <a:cubicBezTo>
                    <a:pt x="7" y="30"/>
                    <a:pt x="10" y="62"/>
                    <a:pt x="5" y="78"/>
                  </a:cubicBezTo>
                  <a:cubicBezTo>
                    <a:pt x="0" y="94"/>
                    <a:pt x="5" y="60"/>
                    <a:pt x="5" y="114"/>
                  </a:cubicBezTo>
                  <a:cubicBezTo>
                    <a:pt x="5" y="168"/>
                    <a:pt x="5" y="285"/>
                    <a:pt x="5" y="402"/>
                  </a:cubicBezTo>
                </a:path>
              </a:pathLst>
            </a:custGeom>
            <a:noFill/>
            <a:ln w="12700" cap="flat" cmpd="sng">
              <a:solidFill>
                <a:schemeClr val="tx1"/>
              </a:solidFill>
              <a:prstDash val="solid"/>
              <a:round/>
              <a:headEnd type="none" w="sm" len="sm"/>
              <a:tailEnd type="triangle" w="med" len="med"/>
            </a:ln>
          </p:spPr>
          <p:txBody>
            <a:bodyPr/>
            <a:lstStyle/>
            <a:p>
              <a:pPr eaLnBrk="0" hangingPunct="0">
                <a:lnSpc>
                  <a:spcPct val="90000"/>
                </a:lnSpc>
                <a:spcBef>
                  <a:spcPct val="25000"/>
                </a:spcBef>
              </a:pPr>
              <a:endParaRPr lang="en-US" sz="1350" b="1">
                <a:solidFill>
                  <a:srgbClr val="000000"/>
                </a:solidFill>
                <a:latin typeface="Gill Sans MT" pitchFamily="34" charset="0"/>
                <a:ea typeface="ＭＳ Ｐゴシック"/>
                <a:cs typeface="ＭＳ Ｐゴシック"/>
              </a:endParaRPr>
            </a:p>
          </p:txBody>
        </p:sp>
        <p:sp>
          <p:nvSpPr>
            <p:cNvPr id="72" name="Freeform 85"/>
            <p:cNvSpPr>
              <a:spLocks/>
            </p:cNvSpPr>
            <p:nvPr/>
          </p:nvSpPr>
          <p:spPr bwMode="auto">
            <a:xfrm>
              <a:off x="4470311" y="3978037"/>
              <a:ext cx="327909" cy="580656"/>
            </a:xfrm>
            <a:custGeom>
              <a:avLst/>
              <a:gdLst>
                <a:gd name="T0" fmla="*/ 249237 w 157"/>
                <a:gd name="T1" fmla="*/ 6350 h 400"/>
                <a:gd name="T2" fmla="*/ 68262 w 157"/>
                <a:gd name="T3" fmla="*/ 15875 h 400"/>
                <a:gd name="T4" fmla="*/ 11112 w 157"/>
                <a:gd name="T5" fmla="*/ 101600 h 400"/>
                <a:gd name="T6" fmla="*/ 1587 w 157"/>
                <a:gd name="T7" fmla="*/ 444500 h 400"/>
                <a:gd name="T8" fmla="*/ 1587 w 157"/>
                <a:gd name="T9" fmla="*/ 635000 h 400"/>
                <a:gd name="T10" fmla="*/ 0 60000 65536"/>
                <a:gd name="T11" fmla="*/ 0 60000 65536"/>
                <a:gd name="T12" fmla="*/ 0 60000 65536"/>
                <a:gd name="T13" fmla="*/ 0 60000 65536"/>
                <a:gd name="T14" fmla="*/ 0 60000 65536"/>
                <a:gd name="T15" fmla="*/ 0 w 157"/>
                <a:gd name="T16" fmla="*/ 0 h 400"/>
                <a:gd name="T17" fmla="*/ 157 w 157"/>
                <a:gd name="T18" fmla="*/ 400 h 400"/>
              </a:gdLst>
              <a:ahLst/>
              <a:cxnLst>
                <a:cxn ang="T10">
                  <a:pos x="T0" y="T1"/>
                </a:cxn>
                <a:cxn ang="T11">
                  <a:pos x="T2" y="T3"/>
                </a:cxn>
                <a:cxn ang="T12">
                  <a:pos x="T4" y="T5"/>
                </a:cxn>
                <a:cxn ang="T13">
                  <a:pos x="T6" y="T7"/>
                </a:cxn>
                <a:cxn ang="T14">
                  <a:pos x="T8" y="T9"/>
                </a:cxn>
              </a:cxnLst>
              <a:rect l="T15" t="T16" r="T17" b="T18"/>
              <a:pathLst>
                <a:path w="157" h="400">
                  <a:moveTo>
                    <a:pt x="157" y="4"/>
                  </a:moveTo>
                  <a:cubicBezTo>
                    <a:pt x="112" y="2"/>
                    <a:pt x="68" y="0"/>
                    <a:pt x="43" y="10"/>
                  </a:cubicBezTo>
                  <a:cubicBezTo>
                    <a:pt x="18" y="20"/>
                    <a:pt x="14" y="19"/>
                    <a:pt x="7" y="64"/>
                  </a:cubicBezTo>
                  <a:cubicBezTo>
                    <a:pt x="0" y="109"/>
                    <a:pt x="2" y="224"/>
                    <a:pt x="1" y="280"/>
                  </a:cubicBezTo>
                  <a:cubicBezTo>
                    <a:pt x="0" y="336"/>
                    <a:pt x="0" y="368"/>
                    <a:pt x="1" y="400"/>
                  </a:cubicBezTo>
                </a:path>
              </a:pathLst>
            </a:custGeom>
            <a:noFill/>
            <a:ln w="38100" cap="flat" cmpd="sng">
              <a:solidFill>
                <a:schemeClr val="tx1"/>
              </a:solidFill>
              <a:prstDash val="solid"/>
              <a:round/>
              <a:headEnd type="none" w="sm" len="sm"/>
              <a:tailEnd type="triangle" w="med" len="med"/>
            </a:ln>
          </p:spPr>
          <p:txBody>
            <a:bodyPr/>
            <a:lstStyle/>
            <a:p>
              <a:pPr eaLnBrk="0" hangingPunct="0">
                <a:lnSpc>
                  <a:spcPct val="90000"/>
                </a:lnSpc>
                <a:spcBef>
                  <a:spcPct val="25000"/>
                </a:spcBef>
              </a:pPr>
              <a:endParaRPr lang="en-US" sz="1350" b="1">
                <a:solidFill>
                  <a:srgbClr val="000000"/>
                </a:solidFill>
                <a:latin typeface="Gill Sans MT" pitchFamily="34" charset="0"/>
                <a:ea typeface="ＭＳ Ｐゴシック"/>
                <a:cs typeface="ＭＳ Ｐゴシック"/>
              </a:endParaRPr>
            </a:p>
          </p:txBody>
        </p:sp>
      </p:grpSp>
    </p:spTree>
    <p:extLst>
      <p:ext uri="{BB962C8B-B14F-4D97-AF65-F5344CB8AC3E}">
        <p14:creationId xmlns:p14="http://schemas.microsoft.com/office/powerpoint/2010/main" val="186725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1" y="2144139"/>
            <a:ext cx="5486399" cy="685762"/>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rgbClr val="0066FF"/>
              </a:solidFill>
              <a:latin typeface="Arial"/>
              <a:ea typeface="ＭＳ Ｐゴシック"/>
              <a:cs typeface="ＭＳ Ｐゴシック"/>
            </a:endParaRPr>
          </a:p>
        </p:txBody>
      </p:sp>
      <p:sp>
        <p:nvSpPr>
          <p:cNvPr id="14" name="Rectangle 13"/>
          <p:cNvSpPr/>
          <p:nvPr/>
        </p:nvSpPr>
        <p:spPr>
          <a:xfrm>
            <a:off x="2247901" y="3161405"/>
            <a:ext cx="255741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66FF"/>
                </a:solidFill>
                <a:latin typeface="Arial"/>
                <a:ea typeface="ＭＳ Ｐゴシック"/>
                <a:cs typeface="ＭＳ Ｐゴシック"/>
              </a:rPr>
              <a:t>Superconducting</a:t>
            </a:r>
          </a:p>
        </p:txBody>
      </p:sp>
      <p:cxnSp>
        <p:nvCxnSpPr>
          <p:cNvPr id="17" name="Straight Arrow Connector 16"/>
          <p:cNvCxnSpPr>
            <a:stCxn id="14" idx="0"/>
          </p:cNvCxnSpPr>
          <p:nvPr/>
        </p:nvCxnSpPr>
        <p:spPr>
          <a:xfrm flipV="1">
            <a:off x="3526607" y="2895395"/>
            <a:ext cx="189412" cy="266010"/>
          </a:xfrm>
          <a:prstGeom prst="straightConnector1">
            <a:avLst/>
          </a:prstGeom>
          <a:ln>
            <a:solidFill>
              <a:srgbClr val="00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1900794" y="2432156"/>
            <a:ext cx="5357257"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1902966" y="22035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1902966" y="27750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334632" y="3713353"/>
            <a:ext cx="1956606" cy="2169597"/>
            <a:chOff x="3826669" y="3874298"/>
            <a:chExt cx="1428750" cy="1837816"/>
          </a:xfrm>
        </p:grpSpPr>
        <p:sp>
          <p:nvSpPr>
            <p:cNvPr id="77" name="Rectangle 34"/>
            <p:cNvSpPr>
              <a:spLocks noChangeArrowheads="1"/>
            </p:cNvSpPr>
            <p:nvPr/>
          </p:nvSpPr>
          <p:spPr bwMode="auto">
            <a:xfrm>
              <a:off x="3826669" y="4092276"/>
              <a:ext cx="685800" cy="1619838"/>
            </a:xfrm>
            <a:prstGeom prst="rect">
              <a:avLst/>
            </a:prstGeom>
            <a:noFill/>
            <a:ln w="12700">
              <a:solidFill>
                <a:schemeClr val="tx1"/>
              </a:solidFill>
              <a:prstDash val="dash"/>
              <a:miter lim="800000"/>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78" name="Line 35"/>
            <p:cNvSpPr>
              <a:spLocks noChangeShapeType="1"/>
            </p:cNvSpPr>
            <p:nvPr/>
          </p:nvSpPr>
          <p:spPr bwMode="auto">
            <a:xfrm flipH="1" flipV="1">
              <a:off x="4455319" y="4310090"/>
              <a:ext cx="28575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79" name="Line 36"/>
            <p:cNvSpPr>
              <a:spLocks noChangeShapeType="1"/>
            </p:cNvSpPr>
            <p:nvPr/>
          </p:nvSpPr>
          <p:spPr bwMode="auto">
            <a:xfrm>
              <a:off x="4169569" y="4310090"/>
              <a:ext cx="28575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0" name="Line 37"/>
            <p:cNvSpPr>
              <a:spLocks noChangeShapeType="1"/>
            </p:cNvSpPr>
            <p:nvPr/>
          </p:nvSpPr>
          <p:spPr bwMode="auto">
            <a:xfrm flipV="1">
              <a:off x="4741069" y="4311254"/>
              <a:ext cx="0" cy="4000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1" name="Line 38"/>
            <p:cNvSpPr>
              <a:spLocks noChangeShapeType="1"/>
            </p:cNvSpPr>
            <p:nvPr/>
          </p:nvSpPr>
          <p:spPr bwMode="auto">
            <a:xfrm flipV="1">
              <a:off x="4741069" y="5111354"/>
              <a:ext cx="0" cy="4000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2" name="Line 39"/>
            <p:cNvSpPr>
              <a:spLocks noChangeShapeType="1"/>
            </p:cNvSpPr>
            <p:nvPr/>
          </p:nvSpPr>
          <p:spPr bwMode="auto">
            <a:xfrm flipH="1" flipV="1">
              <a:off x="4169569" y="5511404"/>
              <a:ext cx="57150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3" name="Line 41"/>
            <p:cNvSpPr>
              <a:spLocks noChangeShapeType="1"/>
            </p:cNvSpPr>
            <p:nvPr/>
          </p:nvSpPr>
          <p:spPr bwMode="auto">
            <a:xfrm flipH="1">
              <a:off x="4741069" y="4310090"/>
              <a:ext cx="514350" cy="0"/>
            </a:xfrm>
            <a:prstGeom prst="line">
              <a:avLst/>
            </a:prstGeom>
            <a:noFill/>
            <a:ln w="19050">
              <a:solidFill>
                <a:schemeClr val="tx1"/>
              </a:solidFill>
              <a:round/>
              <a:headEnd type="none" w="sm" len="sm"/>
              <a:tailEnd type="none" w="lg" len="med"/>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4" name="Text Box 42"/>
            <p:cNvSpPr txBox="1">
              <a:spLocks noChangeArrowheads="1"/>
            </p:cNvSpPr>
            <p:nvPr/>
          </p:nvSpPr>
          <p:spPr bwMode="auto">
            <a:xfrm>
              <a:off x="4855034" y="3874298"/>
              <a:ext cx="265947" cy="312853"/>
            </a:xfrm>
            <a:prstGeom prst="rect">
              <a:avLst/>
            </a:prstGeom>
            <a:noFill/>
            <a:ln w="12700">
              <a:noFill/>
              <a:miter lim="800000"/>
              <a:headEnd type="none" w="sm" len="sm"/>
              <a:tailEnd type="none" w="sm" len="sm"/>
            </a:ln>
          </p:spPr>
          <p:txBody>
            <a:bodyPr wrap="none">
              <a:spAutoFit/>
            </a:bodyPr>
            <a:lstStyle/>
            <a:p>
              <a:pPr eaLnBrk="0" hangingPunct="0"/>
              <a:r>
                <a:rPr lang="en-US" i="1" dirty="0">
                  <a:solidFill>
                    <a:srgbClr val="000000"/>
                  </a:solidFill>
                  <a:latin typeface="Times New Roman" pitchFamily="18" charset="0"/>
                  <a:ea typeface="ＭＳ Ｐゴシック"/>
                  <a:cs typeface="ＭＳ Ｐゴシック"/>
                </a:rPr>
                <a:t>I</a:t>
              </a:r>
              <a:r>
                <a:rPr lang="en-US" baseline="-25000" dirty="0">
                  <a:solidFill>
                    <a:srgbClr val="000000"/>
                  </a:solidFill>
                  <a:latin typeface="Times New Roman" pitchFamily="18" charset="0"/>
                  <a:ea typeface="ＭＳ Ｐゴシック"/>
                  <a:cs typeface="ＭＳ Ｐゴシック"/>
                </a:rPr>
                <a:t>B</a:t>
              </a:r>
              <a:endParaRPr lang="en-US" dirty="0">
                <a:solidFill>
                  <a:srgbClr val="000000"/>
                </a:solidFill>
                <a:latin typeface="Times New Roman" pitchFamily="18" charset="0"/>
                <a:ea typeface="ＭＳ Ｐゴシック"/>
                <a:cs typeface="ＭＳ Ｐゴシック"/>
              </a:endParaRPr>
            </a:p>
          </p:txBody>
        </p:sp>
        <p:sp>
          <p:nvSpPr>
            <p:cNvPr id="85" name="Line 43"/>
            <p:cNvSpPr>
              <a:spLocks noChangeShapeType="1"/>
            </p:cNvSpPr>
            <p:nvPr/>
          </p:nvSpPr>
          <p:spPr bwMode="auto">
            <a:xfrm flipH="1">
              <a:off x="4683919" y="5511404"/>
              <a:ext cx="571500" cy="0"/>
            </a:xfrm>
            <a:prstGeom prst="line">
              <a:avLst/>
            </a:prstGeom>
            <a:noFill/>
            <a:ln w="19050">
              <a:solidFill>
                <a:schemeClr val="tx1"/>
              </a:solidFill>
              <a:round/>
              <a:headEnd type="none" w="sm" len="sm"/>
              <a:tailEnd type="none" w="lg" len="med"/>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6" name="Line 44"/>
            <p:cNvSpPr>
              <a:spLocks noChangeShapeType="1"/>
            </p:cNvSpPr>
            <p:nvPr/>
          </p:nvSpPr>
          <p:spPr bwMode="auto">
            <a:xfrm>
              <a:off x="5255419" y="4311254"/>
              <a:ext cx="0" cy="12001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7" name="Text Box 45"/>
            <p:cNvSpPr txBox="1">
              <a:spLocks noChangeArrowheads="1"/>
            </p:cNvSpPr>
            <p:nvPr/>
          </p:nvSpPr>
          <p:spPr bwMode="auto">
            <a:xfrm>
              <a:off x="4741069" y="4751785"/>
              <a:ext cx="306917" cy="312853"/>
            </a:xfrm>
            <a:prstGeom prst="rect">
              <a:avLst/>
            </a:prstGeom>
            <a:noFill/>
            <a:ln w="12700">
              <a:noFill/>
              <a:miter lim="800000"/>
              <a:headEnd type="none" w="sm" len="sm"/>
              <a:tailEnd type="none" w="sm" len="sm"/>
            </a:ln>
          </p:spPr>
          <p:txBody>
            <a:bodyPr wrap="none">
              <a:spAutoFit/>
            </a:bodyPr>
            <a:lstStyle/>
            <a:p>
              <a:pPr eaLnBrk="0" hangingPunct="0"/>
              <a:r>
                <a:rPr lang="en-US" i="1" dirty="0">
                  <a:solidFill>
                    <a:srgbClr val="000000"/>
                  </a:solidFill>
                  <a:latin typeface="Times New Roman" pitchFamily="18" charset="0"/>
                  <a:ea typeface="ＭＳ Ｐゴシック"/>
                  <a:cs typeface="ＭＳ Ｐゴシック"/>
                </a:rPr>
                <a:t>R</a:t>
              </a:r>
              <a:r>
                <a:rPr lang="en-US" baseline="-25000" dirty="0">
                  <a:solidFill>
                    <a:srgbClr val="000000"/>
                  </a:solidFill>
                  <a:latin typeface="Times New Roman" pitchFamily="18" charset="0"/>
                  <a:ea typeface="ＭＳ Ｐゴシック"/>
                  <a:cs typeface="ＭＳ Ｐゴシック"/>
                </a:rPr>
                <a:t>L</a:t>
              </a:r>
              <a:endParaRPr lang="en-US" dirty="0">
                <a:solidFill>
                  <a:srgbClr val="000000"/>
                </a:solidFill>
                <a:latin typeface="Times New Roman" pitchFamily="18" charset="0"/>
                <a:ea typeface="ＭＳ Ｐゴシック"/>
                <a:cs typeface="ＭＳ Ｐゴシック"/>
              </a:endParaRPr>
            </a:p>
          </p:txBody>
        </p:sp>
        <p:sp>
          <p:nvSpPr>
            <p:cNvPr id="88" name="Text Box 46"/>
            <p:cNvSpPr txBox="1">
              <a:spLocks noChangeArrowheads="1"/>
            </p:cNvSpPr>
            <p:nvPr/>
          </p:nvSpPr>
          <p:spPr bwMode="auto">
            <a:xfrm>
              <a:off x="3876675" y="5037535"/>
              <a:ext cx="228490" cy="312853"/>
            </a:xfrm>
            <a:prstGeom prst="rect">
              <a:avLst/>
            </a:prstGeom>
            <a:noFill/>
            <a:ln w="12700">
              <a:noFill/>
              <a:miter lim="800000"/>
              <a:headEnd type="none" w="sm" len="sm"/>
              <a:tailEnd type="none" w="sm" len="sm"/>
            </a:ln>
          </p:spPr>
          <p:txBody>
            <a:bodyPr wrap="none">
              <a:spAutoFit/>
            </a:bodyPr>
            <a:lstStyle/>
            <a:p>
              <a:pPr eaLnBrk="0" hangingPunct="0"/>
              <a:r>
                <a:rPr lang="en-US" i="1">
                  <a:solidFill>
                    <a:srgbClr val="000000"/>
                  </a:solidFill>
                  <a:latin typeface="Times New Roman" pitchFamily="18" charset="0"/>
                  <a:ea typeface="ＭＳ Ｐゴシック"/>
                  <a:cs typeface="ＭＳ Ｐゴシック"/>
                </a:rPr>
                <a:t>L</a:t>
              </a:r>
            </a:p>
          </p:txBody>
        </p:sp>
        <p:grpSp>
          <p:nvGrpSpPr>
            <p:cNvPr id="89" name="Group 47"/>
            <p:cNvGrpSpPr>
              <a:grpSpLocks/>
            </p:cNvGrpSpPr>
            <p:nvPr/>
          </p:nvGrpSpPr>
          <p:grpSpPr bwMode="auto">
            <a:xfrm>
              <a:off x="4683919" y="4711304"/>
              <a:ext cx="114300" cy="400050"/>
              <a:chOff x="5520" y="1872"/>
              <a:chExt cx="96" cy="864"/>
            </a:xfrm>
          </p:grpSpPr>
          <p:sp>
            <p:nvSpPr>
              <p:cNvPr id="90" name="Line 48"/>
              <p:cNvSpPr>
                <a:spLocks noChangeShapeType="1"/>
              </p:cNvSpPr>
              <p:nvPr/>
            </p:nvSpPr>
            <p:spPr bwMode="auto">
              <a:xfrm>
                <a:off x="5568" y="1872"/>
                <a:ext cx="48" cy="48"/>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1" name="Line 49"/>
              <p:cNvSpPr>
                <a:spLocks noChangeShapeType="1"/>
              </p:cNvSpPr>
              <p:nvPr/>
            </p:nvSpPr>
            <p:spPr bwMode="auto">
              <a:xfrm flipH="1">
                <a:off x="5520" y="2112"/>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2" name="Line 50"/>
              <p:cNvSpPr>
                <a:spLocks noChangeShapeType="1"/>
              </p:cNvSpPr>
              <p:nvPr/>
            </p:nvSpPr>
            <p:spPr bwMode="auto">
              <a:xfrm>
                <a:off x="5520" y="2016"/>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3" name="Line 51"/>
              <p:cNvSpPr>
                <a:spLocks noChangeShapeType="1"/>
              </p:cNvSpPr>
              <p:nvPr/>
            </p:nvSpPr>
            <p:spPr bwMode="auto">
              <a:xfrm>
                <a:off x="5520" y="2208"/>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4" name="Line 52"/>
              <p:cNvSpPr>
                <a:spLocks noChangeShapeType="1"/>
              </p:cNvSpPr>
              <p:nvPr/>
            </p:nvSpPr>
            <p:spPr bwMode="auto">
              <a:xfrm flipH="1">
                <a:off x="5520" y="1920"/>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5" name="Line 53"/>
              <p:cNvSpPr>
                <a:spLocks noChangeShapeType="1"/>
              </p:cNvSpPr>
              <p:nvPr/>
            </p:nvSpPr>
            <p:spPr bwMode="auto">
              <a:xfrm>
                <a:off x="5520" y="2400"/>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6" name="Line 54"/>
              <p:cNvSpPr>
                <a:spLocks noChangeShapeType="1"/>
              </p:cNvSpPr>
              <p:nvPr/>
            </p:nvSpPr>
            <p:spPr bwMode="auto">
              <a:xfrm flipH="1">
                <a:off x="5520" y="2304"/>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7" name="Line 55"/>
              <p:cNvSpPr>
                <a:spLocks noChangeShapeType="1"/>
              </p:cNvSpPr>
              <p:nvPr/>
            </p:nvSpPr>
            <p:spPr bwMode="auto">
              <a:xfrm flipH="1">
                <a:off x="5520" y="2496"/>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8" name="Line 56"/>
              <p:cNvSpPr>
                <a:spLocks noChangeShapeType="1"/>
              </p:cNvSpPr>
              <p:nvPr/>
            </p:nvSpPr>
            <p:spPr bwMode="auto">
              <a:xfrm>
                <a:off x="5520" y="2592"/>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9" name="Line 57"/>
              <p:cNvSpPr>
                <a:spLocks noChangeShapeType="1"/>
              </p:cNvSpPr>
              <p:nvPr/>
            </p:nvSpPr>
            <p:spPr bwMode="auto">
              <a:xfrm flipH="1">
                <a:off x="5568" y="2688"/>
                <a:ext cx="48" cy="48"/>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00" name="Line 60"/>
            <p:cNvSpPr>
              <a:spLocks noChangeShapeType="1"/>
            </p:cNvSpPr>
            <p:nvPr/>
          </p:nvSpPr>
          <p:spPr bwMode="auto">
            <a:xfrm flipV="1">
              <a:off x="4169569" y="4313040"/>
              <a:ext cx="0" cy="626864"/>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1" name="Line 61"/>
            <p:cNvSpPr>
              <a:spLocks noChangeShapeType="1"/>
            </p:cNvSpPr>
            <p:nvPr/>
          </p:nvSpPr>
          <p:spPr bwMode="auto">
            <a:xfrm flipV="1">
              <a:off x="4169569" y="5397104"/>
              <a:ext cx="0" cy="11430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nvGrpSpPr>
            <p:cNvPr id="102" name="Group 62"/>
            <p:cNvGrpSpPr>
              <a:grpSpLocks/>
            </p:cNvGrpSpPr>
            <p:nvPr/>
          </p:nvGrpSpPr>
          <p:grpSpPr bwMode="auto">
            <a:xfrm>
              <a:off x="4098131" y="4939904"/>
              <a:ext cx="114300" cy="457200"/>
              <a:chOff x="2880" y="3360"/>
              <a:chExt cx="144" cy="816"/>
            </a:xfrm>
          </p:grpSpPr>
          <p:sp>
            <p:nvSpPr>
              <p:cNvPr id="103" name="Arc 63"/>
              <p:cNvSpPr>
                <a:spLocks/>
              </p:cNvSpPr>
              <p:nvPr/>
            </p:nvSpPr>
            <p:spPr bwMode="auto">
              <a:xfrm>
                <a:off x="2976" y="3648"/>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4" name="Arc 64"/>
              <p:cNvSpPr>
                <a:spLocks/>
              </p:cNvSpPr>
              <p:nvPr/>
            </p:nvSpPr>
            <p:spPr bwMode="auto">
              <a:xfrm flipH="1">
                <a:off x="2880" y="3504"/>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5" name="Arc 65"/>
              <p:cNvSpPr>
                <a:spLocks/>
              </p:cNvSpPr>
              <p:nvPr/>
            </p:nvSpPr>
            <p:spPr bwMode="auto">
              <a:xfrm flipH="1">
                <a:off x="2880" y="3648"/>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6" name="Arc 66"/>
              <p:cNvSpPr>
                <a:spLocks/>
              </p:cNvSpPr>
              <p:nvPr/>
            </p:nvSpPr>
            <p:spPr bwMode="auto">
              <a:xfrm>
                <a:off x="2976" y="3504"/>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7" name="Arc 67"/>
              <p:cNvSpPr>
                <a:spLocks/>
              </p:cNvSpPr>
              <p:nvPr/>
            </p:nvSpPr>
            <p:spPr bwMode="auto">
              <a:xfrm>
                <a:off x="2976" y="3792"/>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8" name="Arc 68"/>
              <p:cNvSpPr>
                <a:spLocks/>
              </p:cNvSpPr>
              <p:nvPr/>
            </p:nvSpPr>
            <p:spPr bwMode="auto">
              <a:xfrm flipH="1">
                <a:off x="2880" y="3792"/>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9" name="Arc 69"/>
              <p:cNvSpPr>
                <a:spLocks/>
              </p:cNvSpPr>
              <p:nvPr/>
            </p:nvSpPr>
            <p:spPr bwMode="auto">
              <a:xfrm flipH="1">
                <a:off x="2880" y="3360"/>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0" name="Arc 70"/>
              <p:cNvSpPr>
                <a:spLocks/>
              </p:cNvSpPr>
              <p:nvPr/>
            </p:nvSpPr>
            <p:spPr bwMode="auto">
              <a:xfrm>
                <a:off x="2976" y="3936"/>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1" name="Arc 71"/>
              <p:cNvSpPr>
                <a:spLocks/>
              </p:cNvSpPr>
              <p:nvPr/>
            </p:nvSpPr>
            <p:spPr bwMode="auto">
              <a:xfrm flipH="1">
                <a:off x="2880" y="3936"/>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14" name="Oval 56"/>
            <p:cNvSpPr>
              <a:spLocks noChangeArrowheads="1"/>
            </p:cNvSpPr>
            <p:nvPr/>
          </p:nvSpPr>
          <p:spPr bwMode="auto">
            <a:xfrm>
              <a:off x="4860591" y="4201352"/>
              <a:ext cx="223379" cy="223379"/>
            </a:xfrm>
            <a:prstGeom prst="ellipse">
              <a:avLst/>
            </a:prstGeom>
            <a:solidFill>
              <a:schemeClr val="bg1"/>
            </a:solid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5" name="Line 69"/>
            <p:cNvSpPr>
              <a:spLocks noChangeShapeType="1"/>
            </p:cNvSpPr>
            <p:nvPr/>
          </p:nvSpPr>
          <p:spPr bwMode="auto">
            <a:xfrm flipH="1">
              <a:off x="4895120" y="4304322"/>
              <a:ext cx="153683" cy="0"/>
            </a:xfrm>
            <a:prstGeom prst="line">
              <a:avLst/>
            </a:prstGeom>
            <a:noFill/>
            <a:ln w="19050">
              <a:solidFill>
                <a:schemeClr val="tx1"/>
              </a:solidFill>
              <a:round/>
              <a:headEnd type="none" w="sm" len="sm"/>
              <a:tailEnd type="triangl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16" name="Text Box 37"/>
          <p:cNvSpPr txBox="1">
            <a:spLocks noChangeArrowheads="1"/>
          </p:cNvSpPr>
          <p:nvPr/>
        </p:nvSpPr>
        <p:spPr bwMode="auto">
          <a:xfrm>
            <a:off x="3454063" y="5601743"/>
            <a:ext cx="753732" cy="323165"/>
          </a:xfrm>
          <a:prstGeom prst="rect">
            <a:avLst/>
          </a:prstGeom>
          <a:noFill/>
          <a:ln w="12700">
            <a:noFill/>
            <a:miter lim="800000"/>
            <a:headEnd type="none" w="sm" len="sm"/>
            <a:tailEnd type="none" w="sm" len="sm"/>
          </a:ln>
        </p:spPr>
        <p:txBody>
          <a:bodyPr wrap="none">
            <a:spAutoFit/>
          </a:bodyPr>
          <a:lstStyle/>
          <a:p>
            <a:pPr eaLnBrk="0" hangingPunct="0"/>
            <a:r>
              <a:rPr lang="en-US" sz="1500" dirty="0">
                <a:solidFill>
                  <a:srgbClr val="000000"/>
                </a:solidFill>
                <a:latin typeface="Gill Sans MT" pitchFamily="34" charset="0"/>
                <a:ea typeface="ＭＳ Ｐゴシック"/>
                <a:cs typeface="ＭＳ Ｐゴシック"/>
              </a:rPr>
              <a:t>SNSPD</a:t>
            </a:r>
          </a:p>
        </p:txBody>
      </p:sp>
      <p:sp>
        <p:nvSpPr>
          <p:cNvPr id="59" name="Title 1"/>
          <p:cNvSpPr txBox="1">
            <a:spLocks/>
          </p:cNvSpPr>
          <p:nvPr/>
        </p:nvSpPr>
        <p:spPr>
          <a:xfrm>
            <a:off x="1" y="363087"/>
            <a:ext cx="9144000" cy="457200"/>
          </a:xfrm>
          <a:prstGeom prst="rect">
            <a:avLst/>
          </a:prstGeom>
        </p:spPr>
        <p:txBody>
          <a:bodyPr/>
          <a:lstStyle>
            <a:lvl1pPr algn="l" rtl="0" eaLnBrk="1" fontAlgn="base" hangingPunct="1">
              <a:spcBef>
                <a:spcPct val="0"/>
              </a:spcBef>
              <a:spcAft>
                <a:spcPct val="0"/>
              </a:spcAft>
              <a:defRPr sz="3200" b="0">
                <a:solidFill>
                  <a:schemeClr val="bg1">
                    <a:lumMod val="85000"/>
                  </a:schemeClr>
                </a:solidFill>
                <a:latin typeface="Gill Sans MT" panose="020B0502020104020203" pitchFamily="34" charset="0"/>
                <a:ea typeface="+mj-ea"/>
                <a:cs typeface="+mj-cs"/>
              </a:defRPr>
            </a:lvl1pPr>
            <a:lvl2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6pPr>
            <a:lvl7pPr marL="9144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7pPr>
            <a:lvl8pPr marL="13716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8pPr>
            <a:lvl9pPr marL="18288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9pPr>
          </a:lstStyle>
          <a:p>
            <a:pPr algn="ctr"/>
            <a:r>
              <a:rPr lang="en-US" kern="0" dirty="0">
                <a:solidFill>
                  <a:srgbClr val="000000"/>
                </a:solidFill>
                <a:latin typeface="+mj-lt"/>
                <a:ea typeface="ＭＳ Ｐゴシック"/>
                <a:cs typeface="ＭＳ Ｐゴシック"/>
              </a:rPr>
              <a:t>Superconducting Nanowire Single-Photon Detector</a:t>
            </a:r>
          </a:p>
        </p:txBody>
      </p:sp>
      <p:sp>
        <p:nvSpPr>
          <p:cNvPr id="61" name="Rectangle 60"/>
          <p:cNvSpPr/>
          <p:nvPr/>
        </p:nvSpPr>
        <p:spPr>
          <a:xfrm>
            <a:off x="1330813" y="1794700"/>
            <a:ext cx="2231537"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0000"/>
                </a:solidFill>
                <a:latin typeface="Arial"/>
                <a:ea typeface="ＭＳ Ｐゴシック"/>
                <a:cs typeface="ＭＳ Ｐゴシック"/>
              </a:rPr>
              <a:t>Bias Current (</a:t>
            </a:r>
            <a:r>
              <a:rPr lang="en-US" i="1" dirty="0">
                <a:solidFill>
                  <a:srgbClr val="000000"/>
                </a:solidFill>
                <a:latin typeface="Arial"/>
                <a:ea typeface="ＭＳ Ｐゴシック"/>
                <a:cs typeface="ＭＳ Ｐゴシック"/>
              </a:rPr>
              <a:t>I</a:t>
            </a:r>
            <a:r>
              <a:rPr lang="en-US" baseline="-25000" dirty="0">
                <a:solidFill>
                  <a:srgbClr val="000000"/>
                </a:solidFill>
                <a:latin typeface="Arial"/>
                <a:ea typeface="ＭＳ Ｐゴシック"/>
                <a:cs typeface="ＭＳ Ｐゴシック"/>
              </a:rPr>
              <a:t>B</a:t>
            </a:r>
            <a:r>
              <a:rPr lang="en-US" dirty="0">
                <a:solidFill>
                  <a:srgbClr val="000000"/>
                </a:solidFill>
                <a:latin typeface="Arial"/>
                <a:ea typeface="ＭＳ Ｐゴシック"/>
                <a:cs typeface="ＭＳ Ｐゴシック"/>
              </a:rPr>
              <a:t>)</a:t>
            </a:r>
          </a:p>
        </p:txBody>
      </p:sp>
      <p:pic>
        <p:nvPicPr>
          <p:cNvPr id="57" name="Picture 2" descr="L:\work_HD sync\presentations\logos\MIT.tif"/>
          <p:cNvPicPr>
            <a:picLocks noChangeAspect="1" noChangeArrowheads="1"/>
          </p:cNvPicPr>
          <p:nvPr/>
        </p:nvPicPr>
        <p:blipFill>
          <a:blip r:embed="rId3" cstate="print"/>
          <a:srcRect/>
          <a:stretch>
            <a:fillRect/>
          </a:stretch>
        </p:blipFill>
        <p:spPr bwMode="auto">
          <a:xfrm>
            <a:off x="8442263" y="5625704"/>
            <a:ext cx="548640" cy="310471"/>
          </a:xfrm>
          <a:prstGeom prst="rect">
            <a:avLst/>
          </a:prstGeom>
          <a:solidFill>
            <a:schemeClr val="bg1"/>
          </a:solidFill>
        </p:spPr>
      </p:pic>
      <p:sp>
        <p:nvSpPr>
          <p:cNvPr id="12" name="TextBox 11"/>
          <p:cNvSpPr txBox="1"/>
          <p:nvPr/>
        </p:nvSpPr>
        <p:spPr>
          <a:xfrm>
            <a:off x="2217847" y="5880645"/>
            <a:ext cx="4374467" cy="461665"/>
          </a:xfrm>
          <a:prstGeom prst="rect">
            <a:avLst/>
          </a:prstGeom>
          <a:noFill/>
        </p:spPr>
        <p:txBody>
          <a:bodyPr wrap="none" rtlCol="0">
            <a:spAutoFit/>
          </a:bodyPr>
          <a:lstStyle/>
          <a:p>
            <a:pPr algn="r"/>
            <a:r>
              <a:rPr lang="en-US" sz="2400" b="1" dirty="0">
                <a:solidFill>
                  <a:srgbClr val="FF0000"/>
                </a:solidFill>
              </a:rPr>
              <a:t>Anomalously, </a:t>
            </a:r>
            <a:r>
              <a:rPr lang="en-US" sz="2400" b="1">
                <a:solidFill>
                  <a:srgbClr val="FF0000"/>
                </a:solidFill>
              </a:rPr>
              <a:t>large Inductance, L</a:t>
            </a:r>
          </a:p>
        </p:txBody>
      </p:sp>
      <p:sp>
        <p:nvSpPr>
          <p:cNvPr id="60" name="Rectangle 3"/>
          <p:cNvSpPr>
            <a:spLocks noChangeArrowheads="1"/>
          </p:cNvSpPr>
          <p:nvPr/>
        </p:nvSpPr>
        <p:spPr bwMode="auto">
          <a:xfrm>
            <a:off x="2717998" y="1330563"/>
            <a:ext cx="3428802" cy="369332"/>
          </a:xfrm>
          <a:prstGeom prst="rect">
            <a:avLst/>
          </a:prstGeom>
          <a:noFill/>
          <a:ln w="12700">
            <a:noFill/>
            <a:miter lim="800000"/>
            <a:headEnd type="none" w="sm" len="sm"/>
            <a:tailEnd type="none" w="sm" len="sm"/>
          </a:ln>
        </p:spPr>
        <p:txBody>
          <a:bodyPr wrap="square">
            <a:spAutoFit/>
          </a:bodyPr>
          <a:lstStyle/>
          <a:p>
            <a:pPr algn="ctr" eaLnBrk="0" hangingPunct="0">
              <a:lnSpc>
                <a:spcPct val="90000"/>
              </a:lnSpc>
              <a:spcBef>
                <a:spcPct val="25000"/>
              </a:spcBef>
              <a:buSzPct val="125000"/>
            </a:pPr>
            <a:r>
              <a:rPr lang="en-US" sz="2000" dirty="0">
                <a:solidFill>
                  <a:srgbClr val="000000"/>
                </a:solidFill>
                <a:latin typeface="Gill Sans MT" pitchFamily="34" charset="0"/>
                <a:ea typeface="ＭＳ Ｐゴシック"/>
                <a:cs typeface="ＭＳ Ｐゴシック"/>
              </a:rPr>
              <a:t>Superconductivity is restored</a:t>
            </a:r>
          </a:p>
        </p:txBody>
      </p:sp>
      <p:sp>
        <p:nvSpPr>
          <p:cNvPr id="63" name="Freeform 69"/>
          <p:cNvSpPr>
            <a:spLocks/>
          </p:cNvSpPr>
          <p:nvPr/>
        </p:nvSpPr>
        <p:spPr bwMode="auto">
          <a:xfrm>
            <a:off x="4347842" y="4134090"/>
            <a:ext cx="229875" cy="583559"/>
          </a:xfrm>
          <a:custGeom>
            <a:avLst/>
            <a:gdLst>
              <a:gd name="T0" fmla="*/ 693738 w 437"/>
              <a:gd name="T1" fmla="*/ 0 h 402"/>
              <a:gd name="T2" fmla="*/ 274638 w 437"/>
              <a:gd name="T3" fmla="*/ 9525 h 402"/>
              <a:gd name="T4" fmla="*/ 55563 w 437"/>
              <a:gd name="T5" fmla="*/ 28575 h 402"/>
              <a:gd name="T6" fmla="*/ 7938 w 437"/>
              <a:gd name="T7" fmla="*/ 123825 h 402"/>
              <a:gd name="T8" fmla="*/ 7938 w 437"/>
              <a:gd name="T9" fmla="*/ 180975 h 402"/>
              <a:gd name="T10" fmla="*/ 7938 w 437"/>
              <a:gd name="T11" fmla="*/ 638175 h 402"/>
              <a:gd name="T12" fmla="*/ 0 60000 65536"/>
              <a:gd name="T13" fmla="*/ 0 60000 65536"/>
              <a:gd name="T14" fmla="*/ 0 60000 65536"/>
              <a:gd name="T15" fmla="*/ 0 60000 65536"/>
              <a:gd name="T16" fmla="*/ 0 60000 65536"/>
              <a:gd name="T17" fmla="*/ 0 60000 65536"/>
              <a:gd name="T18" fmla="*/ 0 w 437"/>
              <a:gd name="T19" fmla="*/ 0 h 402"/>
              <a:gd name="T20" fmla="*/ 437 w 437"/>
              <a:gd name="T21" fmla="*/ 402 h 402"/>
            </a:gdLst>
            <a:ahLst/>
            <a:cxnLst>
              <a:cxn ang="T12">
                <a:pos x="T0" y="T1"/>
              </a:cxn>
              <a:cxn ang="T13">
                <a:pos x="T2" y="T3"/>
              </a:cxn>
              <a:cxn ang="T14">
                <a:pos x="T4" y="T5"/>
              </a:cxn>
              <a:cxn ang="T15">
                <a:pos x="T6" y="T7"/>
              </a:cxn>
              <a:cxn ang="T16">
                <a:pos x="T8" y="T9"/>
              </a:cxn>
              <a:cxn ang="T17">
                <a:pos x="T10" y="T11"/>
              </a:cxn>
            </a:cxnLst>
            <a:rect l="T18" t="T19" r="T20" b="T21"/>
            <a:pathLst>
              <a:path w="437" h="402">
                <a:moveTo>
                  <a:pt x="437" y="0"/>
                </a:moveTo>
                <a:cubicBezTo>
                  <a:pt x="338" y="1"/>
                  <a:pt x="240" y="3"/>
                  <a:pt x="173" y="6"/>
                </a:cubicBezTo>
                <a:cubicBezTo>
                  <a:pt x="106" y="9"/>
                  <a:pt x="63" y="6"/>
                  <a:pt x="35" y="18"/>
                </a:cubicBezTo>
                <a:cubicBezTo>
                  <a:pt x="7" y="30"/>
                  <a:pt x="10" y="62"/>
                  <a:pt x="5" y="78"/>
                </a:cubicBezTo>
                <a:cubicBezTo>
                  <a:pt x="0" y="94"/>
                  <a:pt x="5" y="60"/>
                  <a:pt x="5" y="114"/>
                </a:cubicBezTo>
                <a:cubicBezTo>
                  <a:pt x="5" y="168"/>
                  <a:pt x="5" y="285"/>
                  <a:pt x="5" y="402"/>
                </a:cubicBezTo>
              </a:path>
            </a:pathLst>
          </a:custGeom>
          <a:noFill/>
          <a:ln w="12700" cap="flat" cmpd="sng">
            <a:solidFill>
              <a:schemeClr val="tx1"/>
            </a:solidFill>
            <a:prstDash val="solid"/>
            <a:round/>
            <a:headEnd type="none" w="sm" len="sm"/>
            <a:tailEnd type="triangle" w="med" len="med"/>
          </a:ln>
        </p:spPr>
        <p:txBody>
          <a:bodyPr/>
          <a:lstStyle/>
          <a:p>
            <a:pPr eaLnBrk="0" hangingPunct="0">
              <a:lnSpc>
                <a:spcPct val="90000"/>
              </a:lnSpc>
              <a:spcBef>
                <a:spcPct val="25000"/>
              </a:spcBef>
            </a:pPr>
            <a:endParaRPr lang="en-US" sz="1350" b="1">
              <a:solidFill>
                <a:srgbClr val="000000"/>
              </a:solidFill>
              <a:latin typeface="Gill Sans MT" pitchFamily="34" charset="0"/>
              <a:ea typeface="ＭＳ Ｐゴシック"/>
              <a:cs typeface="ＭＳ Ｐゴシック"/>
            </a:endParaRPr>
          </a:p>
        </p:txBody>
      </p:sp>
      <p:sp>
        <p:nvSpPr>
          <p:cNvPr id="64" name="Freeform 85"/>
          <p:cNvSpPr>
            <a:spLocks/>
          </p:cNvSpPr>
          <p:nvPr/>
        </p:nvSpPr>
        <p:spPr bwMode="auto">
          <a:xfrm>
            <a:off x="3564145" y="4120309"/>
            <a:ext cx="1013572" cy="560304"/>
          </a:xfrm>
          <a:custGeom>
            <a:avLst/>
            <a:gdLst>
              <a:gd name="T0" fmla="*/ 249237 w 157"/>
              <a:gd name="T1" fmla="*/ 6350 h 400"/>
              <a:gd name="T2" fmla="*/ 68262 w 157"/>
              <a:gd name="T3" fmla="*/ 15875 h 400"/>
              <a:gd name="T4" fmla="*/ 11112 w 157"/>
              <a:gd name="T5" fmla="*/ 101600 h 400"/>
              <a:gd name="T6" fmla="*/ 1587 w 157"/>
              <a:gd name="T7" fmla="*/ 444500 h 400"/>
              <a:gd name="T8" fmla="*/ 1587 w 157"/>
              <a:gd name="T9" fmla="*/ 635000 h 400"/>
              <a:gd name="T10" fmla="*/ 0 60000 65536"/>
              <a:gd name="T11" fmla="*/ 0 60000 65536"/>
              <a:gd name="T12" fmla="*/ 0 60000 65536"/>
              <a:gd name="T13" fmla="*/ 0 60000 65536"/>
              <a:gd name="T14" fmla="*/ 0 60000 65536"/>
              <a:gd name="T15" fmla="*/ 0 w 157"/>
              <a:gd name="T16" fmla="*/ 0 h 400"/>
              <a:gd name="T17" fmla="*/ 157 w 157"/>
              <a:gd name="T18" fmla="*/ 400 h 400"/>
            </a:gdLst>
            <a:ahLst/>
            <a:cxnLst>
              <a:cxn ang="T10">
                <a:pos x="T0" y="T1"/>
              </a:cxn>
              <a:cxn ang="T11">
                <a:pos x="T2" y="T3"/>
              </a:cxn>
              <a:cxn ang="T12">
                <a:pos x="T4" y="T5"/>
              </a:cxn>
              <a:cxn ang="T13">
                <a:pos x="T6" y="T7"/>
              </a:cxn>
              <a:cxn ang="T14">
                <a:pos x="T8" y="T9"/>
              </a:cxn>
            </a:cxnLst>
            <a:rect l="T15" t="T16" r="T17" b="T18"/>
            <a:pathLst>
              <a:path w="157" h="400">
                <a:moveTo>
                  <a:pt x="157" y="4"/>
                </a:moveTo>
                <a:cubicBezTo>
                  <a:pt x="112" y="2"/>
                  <a:pt x="68" y="0"/>
                  <a:pt x="43" y="10"/>
                </a:cubicBezTo>
                <a:cubicBezTo>
                  <a:pt x="18" y="20"/>
                  <a:pt x="14" y="19"/>
                  <a:pt x="7" y="64"/>
                </a:cubicBezTo>
                <a:cubicBezTo>
                  <a:pt x="0" y="109"/>
                  <a:pt x="2" y="224"/>
                  <a:pt x="1" y="280"/>
                </a:cubicBezTo>
                <a:cubicBezTo>
                  <a:pt x="0" y="336"/>
                  <a:pt x="0" y="368"/>
                  <a:pt x="1" y="400"/>
                </a:cubicBezTo>
              </a:path>
            </a:pathLst>
          </a:custGeom>
          <a:noFill/>
          <a:ln w="22225" cap="flat" cmpd="sng">
            <a:solidFill>
              <a:schemeClr val="tx1"/>
            </a:solidFill>
            <a:prstDash val="solid"/>
            <a:round/>
            <a:headEnd type="none" w="sm" len="sm"/>
            <a:tailEnd type="triangle" w="med" len="med"/>
          </a:ln>
        </p:spPr>
        <p:txBody>
          <a:bodyPr/>
          <a:lstStyle/>
          <a:p>
            <a:pPr eaLnBrk="0" hangingPunct="0">
              <a:lnSpc>
                <a:spcPct val="90000"/>
              </a:lnSpc>
              <a:spcBef>
                <a:spcPct val="25000"/>
              </a:spcBef>
            </a:pPr>
            <a:endParaRPr lang="en-US" sz="1350" b="1">
              <a:solidFill>
                <a:srgbClr val="000000"/>
              </a:solidFill>
              <a:latin typeface="Gill Sans MT" pitchFamily="34" charset="0"/>
              <a:ea typeface="ＭＳ Ｐゴシック"/>
              <a:cs typeface="ＭＳ Ｐゴシック"/>
            </a:endParaRPr>
          </a:p>
        </p:txBody>
      </p:sp>
    </p:spTree>
    <p:extLst>
      <p:ext uri="{BB962C8B-B14F-4D97-AF65-F5344CB8AC3E}">
        <p14:creationId xmlns:p14="http://schemas.microsoft.com/office/powerpoint/2010/main" val="177811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1" y="2144139"/>
            <a:ext cx="5486399" cy="685762"/>
          </a:xfrm>
          <a:prstGeom prst="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rgbClr val="0066FF"/>
              </a:solidFill>
              <a:latin typeface="Arial"/>
              <a:ea typeface="ＭＳ Ｐゴシック"/>
              <a:cs typeface="ＭＳ Ｐゴシック"/>
            </a:endParaRPr>
          </a:p>
        </p:txBody>
      </p:sp>
      <p:sp>
        <p:nvSpPr>
          <p:cNvPr id="14" name="Rectangle 13"/>
          <p:cNvSpPr/>
          <p:nvPr/>
        </p:nvSpPr>
        <p:spPr>
          <a:xfrm>
            <a:off x="2247901" y="3161405"/>
            <a:ext cx="255741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66FF"/>
                </a:solidFill>
                <a:latin typeface="Arial"/>
                <a:ea typeface="ＭＳ Ｐゴシック"/>
                <a:cs typeface="ＭＳ Ｐゴシック"/>
              </a:rPr>
              <a:t>Superconducting</a:t>
            </a:r>
          </a:p>
        </p:txBody>
      </p:sp>
      <p:cxnSp>
        <p:nvCxnSpPr>
          <p:cNvPr id="17" name="Straight Arrow Connector 16"/>
          <p:cNvCxnSpPr>
            <a:stCxn id="14" idx="0"/>
          </p:cNvCxnSpPr>
          <p:nvPr/>
        </p:nvCxnSpPr>
        <p:spPr>
          <a:xfrm flipV="1">
            <a:off x="3526607" y="2895395"/>
            <a:ext cx="189412" cy="266010"/>
          </a:xfrm>
          <a:prstGeom prst="straightConnector1">
            <a:avLst/>
          </a:prstGeom>
          <a:ln>
            <a:solidFill>
              <a:srgbClr val="00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2966" y="26607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Rectangle 3"/>
          <p:cNvSpPr>
            <a:spLocks noChangeArrowheads="1"/>
          </p:cNvSpPr>
          <p:nvPr/>
        </p:nvSpPr>
        <p:spPr bwMode="auto">
          <a:xfrm>
            <a:off x="3028951" y="1349133"/>
            <a:ext cx="3093515" cy="369332"/>
          </a:xfrm>
          <a:prstGeom prst="rect">
            <a:avLst/>
          </a:prstGeom>
          <a:noFill/>
          <a:ln w="12700">
            <a:noFill/>
            <a:miter lim="800000"/>
            <a:headEnd type="none" w="sm" len="sm"/>
            <a:tailEnd type="none" w="sm" len="sm"/>
          </a:ln>
        </p:spPr>
        <p:txBody>
          <a:bodyPr wrap="square">
            <a:spAutoFit/>
          </a:bodyPr>
          <a:lstStyle/>
          <a:p>
            <a:pPr algn="ctr" eaLnBrk="0" hangingPunct="0">
              <a:lnSpc>
                <a:spcPct val="90000"/>
              </a:lnSpc>
              <a:spcBef>
                <a:spcPct val="25000"/>
              </a:spcBef>
              <a:buSzPct val="125000"/>
            </a:pPr>
            <a:r>
              <a:rPr lang="en-US" sz="2000" dirty="0">
                <a:solidFill>
                  <a:srgbClr val="000000"/>
                </a:solidFill>
                <a:latin typeface="Gill Sans MT" pitchFamily="34" charset="0"/>
                <a:ea typeface="ＭＳ Ｐゴシック"/>
                <a:cs typeface="ＭＳ Ｐゴシック"/>
              </a:rPr>
              <a:t>Bias Current Restored</a:t>
            </a:r>
          </a:p>
        </p:txBody>
      </p:sp>
      <p:cxnSp>
        <p:nvCxnSpPr>
          <p:cNvPr id="132" name="Straight Arrow Connector 131"/>
          <p:cNvCxnSpPr/>
          <p:nvPr/>
        </p:nvCxnSpPr>
        <p:spPr>
          <a:xfrm>
            <a:off x="1900794" y="2546456"/>
            <a:ext cx="5357256"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1900794" y="2432156"/>
            <a:ext cx="5357257"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1902966" y="23178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1902966" y="22035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1902966" y="2775056"/>
            <a:ext cx="535508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334632" y="3713353"/>
            <a:ext cx="1956606" cy="2169597"/>
            <a:chOff x="3826669" y="3874298"/>
            <a:chExt cx="1428750" cy="1837816"/>
          </a:xfrm>
        </p:grpSpPr>
        <p:sp>
          <p:nvSpPr>
            <p:cNvPr id="77" name="Rectangle 34"/>
            <p:cNvSpPr>
              <a:spLocks noChangeArrowheads="1"/>
            </p:cNvSpPr>
            <p:nvPr/>
          </p:nvSpPr>
          <p:spPr bwMode="auto">
            <a:xfrm>
              <a:off x="3826669" y="4092276"/>
              <a:ext cx="685800" cy="1619838"/>
            </a:xfrm>
            <a:prstGeom prst="rect">
              <a:avLst/>
            </a:prstGeom>
            <a:noFill/>
            <a:ln w="12700">
              <a:solidFill>
                <a:schemeClr val="tx1"/>
              </a:solidFill>
              <a:prstDash val="dash"/>
              <a:miter lim="800000"/>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78" name="Line 35"/>
            <p:cNvSpPr>
              <a:spLocks noChangeShapeType="1"/>
            </p:cNvSpPr>
            <p:nvPr/>
          </p:nvSpPr>
          <p:spPr bwMode="auto">
            <a:xfrm flipH="1" flipV="1">
              <a:off x="4455319" y="4310090"/>
              <a:ext cx="28575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79" name="Line 36"/>
            <p:cNvSpPr>
              <a:spLocks noChangeShapeType="1"/>
            </p:cNvSpPr>
            <p:nvPr/>
          </p:nvSpPr>
          <p:spPr bwMode="auto">
            <a:xfrm>
              <a:off x="4169569" y="4310090"/>
              <a:ext cx="28575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0" name="Line 37"/>
            <p:cNvSpPr>
              <a:spLocks noChangeShapeType="1"/>
            </p:cNvSpPr>
            <p:nvPr/>
          </p:nvSpPr>
          <p:spPr bwMode="auto">
            <a:xfrm flipV="1">
              <a:off x="4741069" y="4311254"/>
              <a:ext cx="0" cy="4000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1" name="Line 38"/>
            <p:cNvSpPr>
              <a:spLocks noChangeShapeType="1"/>
            </p:cNvSpPr>
            <p:nvPr/>
          </p:nvSpPr>
          <p:spPr bwMode="auto">
            <a:xfrm flipV="1">
              <a:off x="4741069" y="5111354"/>
              <a:ext cx="0" cy="4000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2" name="Line 39"/>
            <p:cNvSpPr>
              <a:spLocks noChangeShapeType="1"/>
            </p:cNvSpPr>
            <p:nvPr/>
          </p:nvSpPr>
          <p:spPr bwMode="auto">
            <a:xfrm flipH="1" flipV="1">
              <a:off x="4169569" y="5511404"/>
              <a:ext cx="571500" cy="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3" name="Line 41"/>
            <p:cNvSpPr>
              <a:spLocks noChangeShapeType="1"/>
            </p:cNvSpPr>
            <p:nvPr/>
          </p:nvSpPr>
          <p:spPr bwMode="auto">
            <a:xfrm flipH="1">
              <a:off x="4741069" y="4310090"/>
              <a:ext cx="514350" cy="0"/>
            </a:xfrm>
            <a:prstGeom prst="line">
              <a:avLst/>
            </a:prstGeom>
            <a:noFill/>
            <a:ln w="19050">
              <a:solidFill>
                <a:schemeClr val="tx1"/>
              </a:solidFill>
              <a:round/>
              <a:headEnd type="none" w="sm" len="sm"/>
              <a:tailEnd type="none" w="lg" len="med"/>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4" name="Text Box 42"/>
            <p:cNvSpPr txBox="1">
              <a:spLocks noChangeArrowheads="1"/>
            </p:cNvSpPr>
            <p:nvPr/>
          </p:nvSpPr>
          <p:spPr bwMode="auto">
            <a:xfrm>
              <a:off x="4855034" y="3874298"/>
              <a:ext cx="265947" cy="312853"/>
            </a:xfrm>
            <a:prstGeom prst="rect">
              <a:avLst/>
            </a:prstGeom>
            <a:noFill/>
            <a:ln w="12700">
              <a:noFill/>
              <a:miter lim="800000"/>
              <a:headEnd type="none" w="sm" len="sm"/>
              <a:tailEnd type="none" w="sm" len="sm"/>
            </a:ln>
          </p:spPr>
          <p:txBody>
            <a:bodyPr wrap="none">
              <a:spAutoFit/>
            </a:bodyPr>
            <a:lstStyle/>
            <a:p>
              <a:pPr eaLnBrk="0" hangingPunct="0"/>
              <a:r>
                <a:rPr lang="en-US" i="1" dirty="0">
                  <a:solidFill>
                    <a:srgbClr val="000000"/>
                  </a:solidFill>
                  <a:latin typeface="Times New Roman" pitchFamily="18" charset="0"/>
                  <a:ea typeface="ＭＳ Ｐゴシック"/>
                  <a:cs typeface="ＭＳ Ｐゴシック"/>
                </a:rPr>
                <a:t>I</a:t>
              </a:r>
              <a:r>
                <a:rPr lang="en-US" baseline="-25000" dirty="0">
                  <a:solidFill>
                    <a:srgbClr val="000000"/>
                  </a:solidFill>
                  <a:latin typeface="Times New Roman" pitchFamily="18" charset="0"/>
                  <a:ea typeface="ＭＳ Ｐゴシック"/>
                  <a:cs typeface="ＭＳ Ｐゴシック"/>
                </a:rPr>
                <a:t>B</a:t>
              </a:r>
              <a:endParaRPr lang="en-US" dirty="0">
                <a:solidFill>
                  <a:srgbClr val="000000"/>
                </a:solidFill>
                <a:latin typeface="Times New Roman" pitchFamily="18" charset="0"/>
                <a:ea typeface="ＭＳ Ｐゴシック"/>
                <a:cs typeface="ＭＳ Ｐゴシック"/>
              </a:endParaRPr>
            </a:p>
          </p:txBody>
        </p:sp>
        <p:sp>
          <p:nvSpPr>
            <p:cNvPr id="85" name="Line 43"/>
            <p:cNvSpPr>
              <a:spLocks noChangeShapeType="1"/>
            </p:cNvSpPr>
            <p:nvPr/>
          </p:nvSpPr>
          <p:spPr bwMode="auto">
            <a:xfrm flipH="1">
              <a:off x="4683919" y="5511404"/>
              <a:ext cx="571500" cy="0"/>
            </a:xfrm>
            <a:prstGeom prst="line">
              <a:avLst/>
            </a:prstGeom>
            <a:noFill/>
            <a:ln w="19050">
              <a:solidFill>
                <a:schemeClr val="tx1"/>
              </a:solidFill>
              <a:round/>
              <a:headEnd type="none" w="sm" len="sm"/>
              <a:tailEnd type="none" w="lg" len="med"/>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6" name="Line 44"/>
            <p:cNvSpPr>
              <a:spLocks noChangeShapeType="1"/>
            </p:cNvSpPr>
            <p:nvPr/>
          </p:nvSpPr>
          <p:spPr bwMode="auto">
            <a:xfrm>
              <a:off x="5255419" y="4311254"/>
              <a:ext cx="0" cy="120015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87" name="Text Box 45"/>
            <p:cNvSpPr txBox="1">
              <a:spLocks noChangeArrowheads="1"/>
            </p:cNvSpPr>
            <p:nvPr/>
          </p:nvSpPr>
          <p:spPr bwMode="auto">
            <a:xfrm>
              <a:off x="4741069" y="4751785"/>
              <a:ext cx="306917" cy="312853"/>
            </a:xfrm>
            <a:prstGeom prst="rect">
              <a:avLst/>
            </a:prstGeom>
            <a:noFill/>
            <a:ln w="12700">
              <a:noFill/>
              <a:miter lim="800000"/>
              <a:headEnd type="none" w="sm" len="sm"/>
              <a:tailEnd type="none" w="sm" len="sm"/>
            </a:ln>
          </p:spPr>
          <p:txBody>
            <a:bodyPr wrap="none">
              <a:spAutoFit/>
            </a:bodyPr>
            <a:lstStyle/>
            <a:p>
              <a:pPr eaLnBrk="0" hangingPunct="0"/>
              <a:r>
                <a:rPr lang="en-US" i="1" dirty="0">
                  <a:solidFill>
                    <a:srgbClr val="000000"/>
                  </a:solidFill>
                  <a:latin typeface="Times New Roman" pitchFamily="18" charset="0"/>
                  <a:ea typeface="ＭＳ Ｐゴシック"/>
                  <a:cs typeface="ＭＳ Ｐゴシック"/>
                </a:rPr>
                <a:t>R</a:t>
              </a:r>
              <a:r>
                <a:rPr lang="en-US" baseline="-25000" dirty="0">
                  <a:solidFill>
                    <a:srgbClr val="000000"/>
                  </a:solidFill>
                  <a:latin typeface="Times New Roman" pitchFamily="18" charset="0"/>
                  <a:ea typeface="ＭＳ Ｐゴシック"/>
                  <a:cs typeface="ＭＳ Ｐゴシック"/>
                </a:rPr>
                <a:t>L</a:t>
              </a:r>
              <a:endParaRPr lang="en-US" dirty="0">
                <a:solidFill>
                  <a:srgbClr val="000000"/>
                </a:solidFill>
                <a:latin typeface="Times New Roman" pitchFamily="18" charset="0"/>
                <a:ea typeface="ＭＳ Ｐゴシック"/>
                <a:cs typeface="ＭＳ Ｐゴシック"/>
              </a:endParaRPr>
            </a:p>
          </p:txBody>
        </p:sp>
        <p:sp>
          <p:nvSpPr>
            <p:cNvPr id="88" name="Text Box 46"/>
            <p:cNvSpPr txBox="1">
              <a:spLocks noChangeArrowheads="1"/>
            </p:cNvSpPr>
            <p:nvPr/>
          </p:nvSpPr>
          <p:spPr bwMode="auto">
            <a:xfrm>
              <a:off x="3876675" y="5037535"/>
              <a:ext cx="228490" cy="312853"/>
            </a:xfrm>
            <a:prstGeom prst="rect">
              <a:avLst/>
            </a:prstGeom>
            <a:noFill/>
            <a:ln w="12700">
              <a:noFill/>
              <a:miter lim="800000"/>
              <a:headEnd type="none" w="sm" len="sm"/>
              <a:tailEnd type="none" w="sm" len="sm"/>
            </a:ln>
          </p:spPr>
          <p:txBody>
            <a:bodyPr wrap="none">
              <a:spAutoFit/>
            </a:bodyPr>
            <a:lstStyle/>
            <a:p>
              <a:pPr eaLnBrk="0" hangingPunct="0"/>
              <a:r>
                <a:rPr lang="en-US" i="1">
                  <a:solidFill>
                    <a:srgbClr val="000000"/>
                  </a:solidFill>
                  <a:latin typeface="Times New Roman" pitchFamily="18" charset="0"/>
                  <a:ea typeface="ＭＳ Ｐゴシック"/>
                  <a:cs typeface="ＭＳ Ｐゴシック"/>
                </a:rPr>
                <a:t>L</a:t>
              </a:r>
            </a:p>
          </p:txBody>
        </p:sp>
        <p:grpSp>
          <p:nvGrpSpPr>
            <p:cNvPr id="89" name="Group 47"/>
            <p:cNvGrpSpPr>
              <a:grpSpLocks/>
            </p:cNvGrpSpPr>
            <p:nvPr/>
          </p:nvGrpSpPr>
          <p:grpSpPr bwMode="auto">
            <a:xfrm>
              <a:off x="4683919" y="4711304"/>
              <a:ext cx="114300" cy="400050"/>
              <a:chOff x="5520" y="1872"/>
              <a:chExt cx="96" cy="864"/>
            </a:xfrm>
          </p:grpSpPr>
          <p:sp>
            <p:nvSpPr>
              <p:cNvPr id="90" name="Line 48"/>
              <p:cNvSpPr>
                <a:spLocks noChangeShapeType="1"/>
              </p:cNvSpPr>
              <p:nvPr/>
            </p:nvSpPr>
            <p:spPr bwMode="auto">
              <a:xfrm>
                <a:off x="5568" y="1872"/>
                <a:ext cx="48" cy="48"/>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1" name="Line 49"/>
              <p:cNvSpPr>
                <a:spLocks noChangeShapeType="1"/>
              </p:cNvSpPr>
              <p:nvPr/>
            </p:nvSpPr>
            <p:spPr bwMode="auto">
              <a:xfrm flipH="1">
                <a:off x="5520" y="2112"/>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2" name="Line 50"/>
              <p:cNvSpPr>
                <a:spLocks noChangeShapeType="1"/>
              </p:cNvSpPr>
              <p:nvPr/>
            </p:nvSpPr>
            <p:spPr bwMode="auto">
              <a:xfrm>
                <a:off x="5520" y="2016"/>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3" name="Line 51"/>
              <p:cNvSpPr>
                <a:spLocks noChangeShapeType="1"/>
              </p:cNvSpPr>
              <p:nvPr/>
            </p:nvSpPr>
            <p:spPr bwMode="auto">
              <a:xfrm>
                <a:off x="5520" y="2208"/>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4" name="Line 52"/>
              <p:cNvSpPr>
                <a:spLocks noChangeShapeType="1"/>
              </p:cNvSpPr>
              <p:nvPr/>
            </p:nvSpPr>
            <p:spPr bwMode="auto">
              <a:xfrm flipH="1">
                <a:off x="5520" y="1920"/>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5" name="Line 53"/>
              <p:cNvSpPr>
                <a:spLocks noChangeShapeType="1"/>
              </p:cNvSpPr>
              <p:nvPr/>
            </p:nvSpPr>
            <p:spPr bwMode="auto">
              <a:xfrm>
                <a:off x="5520" y="2400"/>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6" name="Line 54"/>
              <p:cNvSpPr>
                <a:spLocks noChangeShapeType="1"/>
              </p:cNvSpPr>
              <p:nvPr/>
            </p:nvSpPr>
            <p:spPr bwMode="auto">
              <a:xfrm flipH="1">
                <a:off x="5520" y="2304"/>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7" name="Line 55"/>
              <p:cNvSpPr>
                <a:spLocks noChangeShapeType="1"/>
              </p:cNvSpPr>
              <p:nvPr/>
            </p:nvSpPr>
            <p:spPr bwMode="auto">
              <a:xfrm flipH="1">
                <a:off x="5520" y="2496"/>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8" name="Line 56"/>
              <p:cNvSpPr>
                <a:spLocks noChangeShapeType="1"/>
              </p:cNvSpPr>
              <p:nvPr/>
            </p:nvSpPr>
            <p:spPr bwMode="auto">
              <a:xfrm>
                <a:off x="5520" y="2592"/>
                <a:ext cx="96" cy="96"/>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99" name="Line 57"/>
              <p:cNvSpPr>
                <a:spLocks noChangeShapeType="1"/>
              </p:cNvSpPr>
              <p:nvPr/>
            </p:nvSpPr>
            <p:spPr bwMode="auto">
              <a:xfrm flipH="1">
                <a:off x="5568" y="2688"/>
                <a:ext cx="48" cy="48"/>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00" name="Line 60"/>
            <p:cNvSpPr>
              <a:spLocks noChangeShapeType="1"/>
            </p:cNvSpPr>
            <p:nvPr/>
          </p:nvSpPr>
          <p:spPr bwMode="auto">
            <a:xfrm flipV="1">
              <a:off x="4169569" y="4313040"/>
              <a:ext cx="0" cy="626864"/>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1" name="Line 61"/>
            <p:cNvSpPr>
              <a:spLocks noChangeShapeType="1"/>
            </p:cNvSpPr>
            <p:nvPr/>
          </p:nvSpPr>
          <p:spPr bwMode="auto">
            <a:xfrm flipV="1">
              <a:off x="4169569" y="5397104"/>
              <a:ext cx="0" cy="114300"/>
            </a:xfrm>
            <a:prstGeom prst="line">
              <a:avLst/>
            </a:prstGeom>
            <a:noFill/>
            <a:ln w="19050">
              <a:solidFill>
                <a:schemeClr val="tx1"/>
              </a:solidFill>
              <a:round/>
              <a:headEnd type="none" w="sm" len="sm"/>
              <a:tailEnd type="non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nvGrpSpPr>
            <p:cNvPr id="102" name="Group 62"/>
            <p:cNvGrpSpPr>
              <a:grpSpLocks/>
            </p:cNvGrpSpPr>
            <p:nvPr/>
          </p:nvGrpSpPr>
          <p:grpSpPr bwMode="auto">
            <a:xfrm>
              <a:off x="4098131" y="4939904"/>
              <a:ext cx="114300" cy="457200"/>
              <a:chOff x="2880" y="3360"/>
              <a:chExt cx="144" cy="816"/>
            </a:xfrm>
          </p:grpSpPr>
          <p:sp>
            <p:nvSpPr>
              <p:cNvPr id="103" name="Arc 63"/>
              <p:cNvSpPr>
                <a:spLocks/>
              </p:cNvSpPr>
              <p:nvPr/>
            </p:nvSpPr>
            <p:spPr bwMode="auto">
              <a:xfrm>
                <a:off x="2976" y="3648"/>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4" name="Arc 64"/>
              <p:cNvSpPr>
                <a:spLocks/>
              </p:cNvSpPr>
              <p:nvPr/>
            </p:nvSpPr>
            <p:spPr bwMode="auto">
              <a:xfrm flipH="1">
                <a:off x="2880" y="3504"/>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5" name="Arc 65"/>
              <p:cNvSpPr>
                <a:spLocks/>
              </p:cNvSpPr>
              <p:nvPr/>
            </p:nvSpPr>
            <p:spPr bwMode="auto">
              <a:xfrm flipH="1">
                <a:off x="2880" y="3648"/>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6" name="Arc 66"/>
              <p:cNvSpPr>
                <a:spLocks/>
              </p:cNvSpPr>
              <p:nvPr/>
            </p:nvSpPr>
            <p:spPr bwMode="auto">
              <a:xfrm>
                <a:off x="2976" y="3504"/>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7" name="Arc 67"/>
              <p:cNvSpPr>
                <a:spLocks/>
              </p:cNvSpPr>
              <p:nvPr/>
            </p:nvSpPr>
            <p:spPr bwMode="auto">
              <a:xfrm>
                <a:off x="2976" y="3792"/>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8" name="Arc 68"/>
              <p:cNvSpPr>
                <a:spLocks/>
              </p:cNvSpPr>
              <p:nvPr/>
            </p:nvSpPr>
            <p:spPr bwMode="auto">
              <a:xfrm flipH="1">
                <a:off x="2880" y="3792"/>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09" name="Arc 69"/>
              <p:cNvSpPr>
                <a:spLocks/>
              </p:cNvSpPr>
              <p:nvPr/>
            </p:nvSpPr>
            <p:spPr bwMode="auto">
              <a:xfrm flipH="1">
                <a:off x="2880" y="3360"/>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0" name="Arc 70"/>
              <p:cNvSpPr>
                <a:spLocks/>
              </p:cNvSpPr>
              <p:nvPr/>
            </p:nvSpPr>
            <p:spPr bwMode="auto">
              <a:xfrm>
                <a:off x="2976" y="3936"/>
                <a:ext cx="48" cy="9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1" name="Arc 71"/>
              <p:cNvSpPr>
                <a:spLocks/>
              </p:cNvSpPr>
              <p:nvPr/>
            </p:nvSpPr>
            <p:spPr bwMode="auto">
              <a:xfrm flipH="1">
                <a:off x="2880" y="3936"/>
                <a:ext cx="96" cy="240"/>
              </a:xfrm>
              <a:custGeom>
                <a:avLst/>
                <a:gdLst>
                  <a:gd name="T0" fmla="*/ 0 w 21600"/>
                  <a:gd name="T1" fmla="*/ 0 h 43200"/>
                  <a:gd name="T2" fmla="*/ 0 w 21600"/>
                  <a:gd name="T3" fmla="*/ 1 h 43200"/>
                  <a:gd name="T4" fmla="*/ 0 w 21600"/>
                  <a:gd name="T5" fmla="*/ 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12" name="Freeform 73"/>
            <p:cNvSpPr>
              <a:spLocks/>
            </p:cNvSpPr>
            <p:nvPr/>
          </p:nvSpPr>
          <p:spPr bwMode="auto">
            <a:xfrm>
              <a:off x="4057650" y="4229101"/>
              <a:ext cx="520304" cy="478631"/>
            </a:xfrm>
            <a:custGeom>
              <a:avLst/>
              <a:gdLst>
                <a:gd name="T0" fmla="*/ 693738 w 437"/>
                <a:gd name="T1" fmla="*/ 0 h 402"/>
                <a:gd name="T2" fmla="*/ 274638 w 437"/>
                <a:gd name="T3" fmla="*/ 9525 h 402"/>
                <a:gd name="T4" fmla="*/ 55563 w 437"/>
                <a:gd name="T5" fmla="*/ 28575 h 402"/>
                <a:gd name="T6" fmla="*/ 7938 w 437"/>
                <a:gd name="T7" fmla="*/ 123825 h 402"/>
                <a:gd name="T8" fmla="*/ 7938 w 437"/>
                <a:gd name="T9" fmla="*/ 180975 h 402"/>
                <a:gd name="T10" fmla="*/ 7938 w 437"/>
                <a:gd name="T11" fmla="*/ 638175 h 402"/>
                <a:gd name="T12" fmla="*/ 0 60000 65536"/>
                <a:gd name="T13" fmla="*/ 0 60000 65536"/>
                <a:gd name="T14" fmla="*/ 0 60000 65536"/>
                <a:gd name="T15" fmla="*/ 0 60000 65536"/>
                <a:gd name="T16" fmla="*/ 0 60000 65536"/>
                <a:gd name="T17" fmla="*/ 0 60000 65536"/>
                <a:gd name="T18" fmla="*/ 0 w 437"/>
                <a:gd name="T19" fmla="*/ 0 h 402"/>
                <a:gd name="T20" fmla="*/ 437 w 437"/>
                <a:gd name="T21" fmla="*/ 402 h 402"/>
              </a:gdLst>
              <a:ahLst/>
              <a:cxnLst>
                <a:cxn ang="T12">
                  <a:pos x="T0" y="T1"/>
                </a:cxn>
                <a:cxn ang="T13">
                  <a:pos x="T2" y="T3"/>
                </a:cxn>
                <a:cxn ang="T14">
                  <a:pos x="T4" y="T5"/>
                </a:cxn>
                <a:cxn ang="T15">
                  <a:pos x="T6" y="T7"/>
                </a:cxn>
                <a:cxn ang="T16">
                  <a:pos x="T8" y="T9"/>
                </a:cxn>
                <a:cxn ang="T17">
                  <a:pos x="T10" y="T11"/>
                </a:cxn>
              </a:cxnLst>
              <a:rect l="T18" t="T19" r="T20" b="T21"/>
              <a:pathLst>
                <a:path w="437" h="402">
                  <a:moveTo>
                    <a:pt x="437" y="0"/>
                  </a:moveTo>
                  <a:cubicBezTo>
                    <a:pt x="338" y="1"/>
                    <a:pt x="240" y="3"/>
                    <a:pt x="173" y="6"/>
                  </a:cubicBezTo>
                  <a:cubicBezTo>
                    <a:pt x="106" y="9"/>
                    <a:pt x="63" y="6"/>
                    <a:pt x="35" y="18"/>
                  </a:cubicBezTo>
                  <a:cubicBezTo>
                    <a:pt x="7" y="30"/>
                    <a:pt x="10" y="62"/>
                    <a:pt x="5" y="78"/>
                  </a:cubicBezTo>
                  <a:cubicBezTo>
                    <a:pt x="0" y="94"/>
                    <a:pt x="5" y="60"/>
                    <a:pt x="5" y="114"/>
                  </a:cubicBezTo>
                  <a:cubicBezTo>
                    <a:pt x="5" y="168"/>
                    <a:pt x="5" y="285"/>
                    <a:pt x="5" y="402"/>
                  </a:cubicBezTo>
                </a:path>
              </a:pathLst>
            </a:custGeom>
            <a:noFill/>
            <a:ln w="57150" cap="flat" cmpd="sng">
              <a:solidFill>
                <a:schemeClr val="tx1"/>
              </a:solidFill>
              <a:prstDash val="solid"/>
              <a:round/>
              <a:headEnd type="none" w="sm" len="sm"/>
              <a:tailEnd type="triangle" w="med" len="med"/>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4" name="Oval 56"/>
            <p:cNvSpPr>
              <a:spLocks noChangeArrowheads="1"/>
            </p:cNvSpPr>
            <p:nvPr/>
          </p:nvSpPr>
          <p:spPr bwMode="auto">
            <a:xfrm>
              <a:off x="4860591" y="4201352"/>
              <a:ext cx="223379" cy="223379"/>
            </a:xfrm>
            <a:prstGeom prst="ellipse">
              <a:avLst/>
            </a:prstGeom>
            <a:solidFill>
              <a:schemeClr val="bg1"/>
            </a:solidFill>
            <a:ln w="19050">
              <a:solidFill>
                <a:schemeClr val="tx1"/>
              </a:solidFill>
              <a:round/>
              <a:headEnd type="none" w="sm" len="sm"/>
              <a:tailEnd type="none" w="sm" len="sm"/>
            </a:ln>
          </p:spPr>
          <p:txBody>
            <a:bodyPr wrap="none" anchor="ct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sp>
          <p:nvSpPr>
            <p:cNvPr id="115" name="Line 69"/>
            <p:cNvSpPr>
              <a:spLocks noChangeShapeType="1"/>
            </p:cNvSpPr>
            <p:nvPr/>
          </p:nvSpPr>
          <p:spPr bwMode="auto">
            <a:xfrm flipH="1">
              <a:off x="4895120" y="4304322"/>
              <a:ext cx="153683" cy="0"/>
            </a:xfrm>
            <a:prstGeom prst="line">
              <a:avLst/>
            </a:prstGeom>
            <a:noFill/>
            <a:ln w="19050">
              <a:solidFill>
                <a:schemeClr val="tx1"/>
              </a:solidFill>
              <a:round/>
              <a:headEnd type="none" w="sm" len="sm"/>
              <a:tailEnd type="triangle" w="sm" len="sm"/>
            </a:ln>
          </p:spPr>
          <p:txBody>
            <a:bodyPr/>
            <a:lstStyle/>
            <a:p>
              <a:pPr eaLnBrk="0" hangingPunct="0">
                <a:lnSpc>
                  <a:spcPct val="90000"/>
                </a:lnSpc>
                <a:spcBef>
                  <a:spcPct val="25000"/>
                </a:spcBef>
              </a:pPr>
              <a:endParaRPr lang="en-US" b="1">
                <a:solidFill>
                  <a:srgbClr val="000000"/>
                </a:solidFill>
                <a:latin typeface="Gill Sans MT" pitchFamily="34" charset="0"/>
                <a:ea typeface="ＭＳ Ｐゴシック"/>
                <a:cs typeface="ＭＳ Ｐゴシック"/>
              </a:endParaRPr>
            </a:p>
          </p:txBody>
        </p:sp>
      </p:grpSp>
      <p:sp>
        <p:nvSpPr>
          <p:cNvPr id="116" name="Text Box 37"/>
          <p:cNvSpPr txBox="1">
            <a:spLocks noChangeArrowheads="1"/>
          </p:cNvSpPr>
          <p:nvPr/>
        </p:nvSpPr>
        <p:spPr bwMode="auto">
          <a:xfrm>
            <a:off x="3454063" y="5601743"/>
            <a:ext cx="753732" cy="323165"/>
          </a:xfrm>
          <a:prstGeom prst="rect">
            <a:avLst/>
          </a:prstGeom>
          <a:noFill/>
          <a:ln w="12700">
            <a:noFill/>
            <a:miter lim="800000"/>
            <a:headEnd type="none" w="sm" len="sm"/>
            <a:tailEnd type="none" w="sm" len="sm"/>
          </a:ln>
        </p:spPr>
        <p:txBody>
          <a:bodyPr wrap="none">
            <a:spAutoFit/>
          </a:bodyPr>
          <a:lstStyle/>
          <a:p>
            <a:pPr eaLnBrk="0" hangingPunct="0"/>
            <a:r>
              <a:rPr lang="en-US" sz="1500" dirty="0">
                <a:solidFill>
                  <a:srgbClr val="000000"/>
                </a:solidFill>
                <a:latin typeface="Gill Sans MT" pitchFamily="34" charset="0"/>
                <a:ea typeface="ＭＳ Ｐゴシック"/>
                <a:cs typeface="ＭＳ Ｐゴシック"/>
              </a:rPr>
              <a:t>SNSPD</a:t>
            </a:r>
          </a:p>
        </p:txBody>
      </p:sp>
      <p:sp>
        <p:nvSpPr>
          <p:cNvPr id="59" name="Title 1"/>
          <p:cNvSpPr txBox="1">
            <a:spLocks/>
          </p:cNvSpPr>
          <p:nvPr/>
        </p:nvSpPr>
        <p:spPr>
          <a:xfrm>
            <a:off x="14859" y="765"/>
            <a:ext cx="9144000" cy="457200"/>
          </a:xfrm>
          <a:prstGeom prst="rect">
            <a:avLst/>
          </a:prstGeom>
        </p:spPr>
        <p:txBody>
          <a:bodyPr/>
          <a:lstStyle>
            <a:lvl1pPr algn="l" rtl="0" eaLnBrk="1" fontAlgn="base" hangingPunct="1">
              <a:spcBef>
                <a:spcPct val="0"/>
              </a:spcBef>
              <a:spcAft>
                <a:spcPct val="0"/>
              </a:spcAft>
              <a:defRPr sz="3200" b="0">
                <a:solidFill>
                  <a:schemeClr val="bg1">
                    <a:lumMod val="85000"/>
                  </a:schemeClr>
                </a:solidFill>
                <a:latin typeface="Gill Sans MT" panose="020B0502020104020203" pitchFamily="34" charset="0"/>
                <a:ea typeface="+mj-ea"/>
                <a:cs typeface="+mj-cs"/>
              </a:defRPr>
            </a:lvl1pPr>
            <a:lvl2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6pPr>
            <a:lvl7pPr marL="9144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7pPr>
            <a:lvl8pPr marL="13716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8pPr>
            <a:lvl9pPr marL="1828800" algn="l" rtl="0" eaLnBrk="1" fontAlgn="base" hangingPunct="1">
              <a:spcBef>
                <a:spcPct val="0"/>
              </a:spcBef>
              <a:spcAft>
                <a:spcPct val="0"/>
              </a:spcAft>
              <a:defRPr sz="2400" b="1">
                <a:solidFill>
                  <a:schemeClr val="bg1"/>
                </a:solidFill>
                <a:latin typeface="Helvetica" pitchFamily="-112" charset="0"/>
                <a:ea typeface="ＭＳ Ｐゴシック" pitchFamily="-112" charset="-128"/>
                <a:cs typeface="ＭＳ Ｐゴシック" pitchFamily="-112" charset="-128"/>
              </a:defRPr>
            </a:lvl9pPr>
          </a:lstStyle>
          <a:p>
            <a:pPr algn="ctr"/>
            <a:r>
              <a:rPr lang="en-US" kern="0" dirty="0">
                <a:solidFill>
                  <a:srgbClr val="000000"/>
                </a:solidFill>
                <a:latin typeface="+mj-lt"/>
                <a:ea typeface="ＭＳ Ｐゴシック"/>
                <a:cs typeface="ＭＳ Ｐゴシック"/>
              </a:rPr>
              <a:t>Superconducting Nanowire Single-Photon Detector</a:t>
            </a:r>
          </a:p>
        </p:txBody>
      </p:sp>
      <p:sp>
        <p:nvSpPr>
          <p:cNvPr id="61" name="Rectangle 60"/>
          <p:cNvSpPr/>
          <p:nvPr/>
        </p:nvSpPr>
        <p:spPr>
          <a:xfrm>
            <a:off x="1330813" y="1794700"/>
            <a:ext cx="2231537"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0000"/>
                </a:solidFill>
                <a:latin typeface="Arial"/>
                <a:ea typeface="ＭＳ Ｐゴシック"/>
                <a:cs typeface="ＭＳ Ｐゴシック"/>
              </a:rPr>
              <a:t>Bias Current (</a:t>
            </a:r>
            <a:r>
              <a:rPr lang="en-US" i="1" dirty="0">
                <a:solidFill>
                  <a:srgbClr val="000000"/>
                </a:solidFill>
                <a:latin typeface="Arial"/>
                <a:ea typeface="ＭＳ Ｐゴシック"/>
                <a:cs typeface="ＭＳ Ｐゴシック"/>
              </a:rPr>
              <a:t>I</a:t>
            </a:r>
            <a:r>
              <a:rPr lang="en-US" baseline="-25000" dirty="0">
                <a:solidFill>
                  <a:srgbClr val="000000"/>
                </a:solidFill>
                <a:latin typeface="Arial"/>
                <a:ea typeface="ＭＳ Ｐゴシック"/>
                <a:cs typeface="ＭＳ Ｐゴシック"/>
              </a:rPr>
              <a:t>B</a:t>
            </a:r>
            <a:r>
              <a:rPr lang="en-US" dirty="0">
                <a:solidFill>
                  <a:srgbClr val="000000"/>
                </a:solidFill>
                <a:latin typeface="Arial"/>
                <a:ea typeface="ＭＳ Ｐゴシック"/>
                <a:cs typeface="ＭＳ Ｐゴシック"/>
              </a:rPr>
              <a:t>)</a:t>
            </a:r>
          </a:p>
        </p:txBody>
      </p:sp>
      <p:pic>
        <p:nvPicPr>
          <p:cNvPr id="57" name="Picture 2" descr="L:\work_HD sync\presentations\logos\MIT.tif"/>
          <p:cNvPicPr>
            <a:picLocks noChangeAspect="1" noChangeArrowheads="1"/>
          </p:cNvPicPr>
          <p:nvPr/>
        </p:nvPicPr>
        <p:blipFill>
          <a:blip r:embed="rId3" cstate="print"/>
          <a:srcRect/>
          <a:stretch>
            <a:fillRect/>
          </a:stretch>
        </p:blipFill>
        <p:spPr bwMode="auto">
          <a:xfrm>
            <a:off x="8442263" y="5625704"/>
            <a:ext cx="548640" cy="310471"/>
          </a:xfrm>
          <a:prstGeom prst="rect">
            <a:avLst/>
          </a:prstGeom>
          <a:solidFill>
            <a:schemeClr val="bg1"/>
          </a:solidFill>
        </p:spPr>
      </p:pic>
      <p:sp>
        <p:nvSpPr>
          <p:cNvPr id="60" name="Text Box 46"/>
          <p:cNvSpPr txBox="1">
            <a:spLocks noChangeArrowheads="1"/>
          </p:cNvSpPr>
          <p:nvPr/>
        </p:nvSpPr>
        <p:spPr bwMode="auto">
          <a:xfrm>
            <a:off x="3838733" y="1669324"/>
            <a:ext cx="1339726" cy="461665"/>
          </a:xfrm>
          <a:prstGeom prst="rect">
            <a:avLst/>
          </a:prstGeom>
          <a:noFill/>
          <a:ln w="12700">
            <a:noFill/>
            <a:miter lim="800000"/>
            <a:headEnd type="none" w="sm" len="sm"/>
            <a:tailEnd type="none" w="sm" len="sm"/>
          </a:ln>
        </p:spPr>
        <p:txBody>
          <a:bodyPr wrap="none">
            <a:spAutoFit/>
          </a:bodyPr>
          <a:lstStyle/>
          <a:p>
            <a:pPr eaLnBrk="0" hangingPunct="0"/>
            <a:r>
              <a:rPr lang="el-GR" sz="2400" i="1" dirty="0">
                <a:solidFill>
                  <a:srgbClr val="000000"/>
                </a:solidFill>
                <a:latin typeface="Times New Roman" pitchFamily="18" charset="0"/>
                <a:ea typeface="ＭＳ Ｐゴシック"/>
                <a:cs typeface="ＭＳ Ｐゴシック"/>
              </a:rPr>
              <a:t>τ</a:t>
            </a:r>
            <a:r>
              <a:rPr lang="en-US" sz="2400" dirty="0">
                <a:solidFill>
                  <a:srgbClr val="000000"/>
                </a:solidFill>
                <a:latin typeface="Times New Roman" pitchFamily="18" charset="0"/>
                <a:ea typeface="ＭＳ Ｐゴシック"/>
                <a:cs typeface="ＭＳ Ｐゴシック"/>
              </a:rPr>
              <a:t> = </a:t>
            </a:r>
            <a:r>
              <a:rPr lang="en-US" sz="2400" i="1" dirty="0">
                <a:solidFill>
                  <a:srgbClr val="000000"/>
                </a:solidFill>
                <a:latin typeface="Times New Roman" pitchFamily="18" charset="0"/>
                <a:ea typeface="ＭＳ Ｐゴシック"/>
                <a:cs typeface="ＭＳ Ｐゴシック"/>
              </a:rPr>
              <a:t>L </a:t>
            </a:r>
            <a:r>
              <a:rPr lang="en-US" sz="2400" dirty="0">
                <a:solidFill>
                  <a:srgbClr val="000000"/>
                </a:solidFill>
                <a:latin typeface="Times New Roman" pitchFamily="18" charset="0"/>
                <a:ea typeface="ＭＳ Ｐゴシック"/>
                <a:cs typeface="ＭＳ Ｐゴシック"/>
              </a:rPr>
              <a:t>/ </a:t>
            </a:r>
            <a:r>
              <a:rPr lang="en-US" sz="2400" i="1" dirty="0">
                <a:solidFill>
                  <a:srgbClr val="000000"/>
                </a:solidFill>
                <a:latin typeface="Times New Roman" pitchFamily="18" charset="0"/>
                <a:ea typeface="ＭＳ Ｐゴシック"/>
                <a:cs typeface="ＭＳ Ｐゴシック"/>
              </a:rPr>
              <a:t>R</a:t>
            </a:r>
            <a:r>
              <a:rPr lang="en-US" sz="2400" baseline="-25000" dirty="0">
                <a:solidFill>
                  <a:srgbClr val="000000"/>
                </a:solidFill>
                <a:latin typeface="Times New Roman" pitchFamily="18" charset="0"/>
                <a:ea typeface="ＭＳ Ｐゴシック"/>
                <a:cs typeface="ＭＳ Ｐゴシック"/>
              </a:rPr>
              <a:t>L</a:t>
            </a:r>
            <a:endParaRPr lang="en-US" sz="2400" i="1" dirty="0">
              <a:solidFill>
                <a:srgbClr val="000000"/>
              </a:solidFill>
              <a:latin typeface="Times New Roman" pitchFamily="18" charset="0"/>
              <a:ea typeface="ＭＳ Ｐゴシック"/>
              <a:cs typeface="ＭＳ Ｐゴシック"/>
            </a:endParaRPr>
          </a:p>
        </p:txBody>
      </p:sp>
    </p:spTree>
    <p:extLst>
      <p:ext uri="{BB962C8B-B14F-4D97-AF65-F5344CB8AC3E}">
        <p14:creationId xmlns:p14="http://schemas.microsoft.com/office/powerpoint/2010/main" val="4294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EDF4-6F02-4CE8-9454-7B638748B2FA}"/>
              </a:ext>
            </a:extLst>
          </p:cNvPr>
          <p:cNvSpPr>
            <a:spLocks noGrp="1"/>
          </p:cNvSpPr>
          <p:nvPr>
            <p:ph type="title"/>
          </p:nvPr>
        </p:nvSpPr>
        <p:spPr>
          <a:xfrm>
            <a:off x="-76200" y="3048000"/>
            <a:ext cx="9144000" cy="533400"/>
          </a:xfrm>
        </p:spPr>
        <p:txBody>
          <a:bodyPr>
            <a:normAutofit fontScale="90000"/>
          </a:bodyPr>
          <a:lstStyle/>
          <a:p>
            <a:r>
              <a:rPr lang="en-US" b="1"/>
              <a:t>Intro: </a:t>
            </a:r>
            <a:r>
              <a:rPr lang="en-US"/>
              <a:t>detecting dark photons and axions</a:t>
            </a:r>
          </a:p>
        </p:txBody>
      </p:sp>
    </p:spTree>
    <p:extLst>
      <p:ext uri="{BB962C8B-B14F-4D97-AF65-F5344CB8AC3E}">
        <p14:creationId xmlns:p14="http://schemas.microsoft.com/office/powerpoint/2010/main" val="119838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F6DB-A2C0-40D5-B51A-0C3108BA9839}"/>
              </a:ext>
            </a:extLst>
          </p:cNvPr>
          <p:cNvSpPr>
            <a:spLocks noGrp="1"/>
          </p:cNvSpPr>
          <p:nvPr>
            <p:ph type="title"/>
          </p:nvPr>
        </p:nvSpPr>
        <p:spPr/>
        <p:txBody>
          <a:bodyPr>
            <a:normAutofit fontScale="90000"/>
          </a:bodyPr>
          <a:lstStyle/>
          <a:p>
            <a:r>
              <a:rPr lang="en-US"/>
              <a:t>Detector for optical haloscope</a:t>
            </a:r>
          </a:p>
        </p:txBody>
      </p:sp>
      <p:pic>
        <p:nvPicPr>
          <p:cNvPr id="7" name="Picture 6">
            <a:extLst>
              <a:ext uri="{FF2B5EF4-FFF2-40B4-BE49-F238E27FC236}">
                <a16:creationId xmlns:a16="http://schemas.microsoft.com/office/drawing/2014/main" id="{B612AD72-7D2E-4266-89C4-09626497409E}"/>
              </a:ext>
            </a:extLst>
          </p:cNvPr>
          <p:cNvPicPr>
            <a:picLocks noChangeAspect="1"/>
          </p:cNvPicPr>
          <p:nvPr/>
        </p:nvPicPr>
        <p:blipFill rotWithShape="1">
          <a:blip r:embed="rId3"/>
          <a:srcRect l="53390"/>
          <a:stretch/>
        </p:blipFill>
        <p:spPr>
          <a:xfrm>
            <a:off x="1714500" y="2362200"/>
            <a:ext cx="5715000" cy="5606678"/>
          </a:xfrm>
          <a:prstGeom prst="rect">
            <a:avLst/>
          </a:prstGeom>
        </p:spPr>
      </p:pic>
      <p:pic>
        <p:nvPicPr>
          <p:cNvPr id="8" name="Picture 7">
            <a:extLst>
              <a:ext uri="{FF2B5EF4-FFF2-40B4-BE49-F238E27FC236}">
                <a16:creationId xmlns:a16="http://schemas.microsoft.com/office/drawing/2014/main" id="{BCDDB5A2-7243-40D0-9C4C-A92B713566D7}"/>
              </a:ext>
            </a:extLst>
          </p:cNvPr>
          <p:cNvPicPr>
            <a:picLocks noChangeAspect="1"/>
          </p:cNvPicPr>
          <p:nvPr/>
        </p:nvPicPr>
        <p:blipFill>
          <a:blip r:embed="rId4"/>
          <a:stretch>
            <a:fillRect/>
          </a:stretch>
        </p:blipFill>
        <p:spPr>
          <a:xfrm>
            <a:off x="7703960" y="6019800"/>
            <a:ext cx="1420749" cy="628650"/>
          </a:xfrm>
          <a:prstGeom prst="rect">
            <a:avLst/>
          </a:prstGeom>
        </p:spPr>
      </p:pic>
      <p:sp>
        <p:nvSpPr>
          <p:cNvPr id="9" name="Rectangle 8">
            <a:extLst>
              <a:ext uri="{FF2B5EF4-FFF2-40B4-BE49-F238E27FC236}">
                <a16:creationId xmlns:a16="http://schemas.microsoft.com/office/drawing/2014/main" id="{00309D8E-55A9-4C16-8DEA-DCF3497DA15D}"/>
              </a:ext>
            </a:extLst>
          </p:cNvPr>
          <p:cNvSpPr/>
          <p:nvPr/>
        </p:nvSpPr>
        <p:spPr>
          <a:xfrm>
            <a:off x="609600" y="811737"/>
            <a:ext cx="8382000" cy="830997"/>
          </a:xfrm>
          <a:prstGeom prst="rect">
            <a:avLst/>
          </a:prstGeom>
        </p:spPr>
        <p:txBody>
          <a:bodyPr wrap="square">
            <a:spAutoFit/>
          </a:bodyPr>
          <a:lstStyle/>
          <a:p>
            <a:pPr marL="342900" indent="-342900">
              <a:buFont typeface="Arial" panose="020B0604020202020204" pitchFamily="34" charset="0"/>
              <a:buChar char="•"/>
            </a:pPr>
            <a:r>
              <a:rPr lang="en-US" sz="2400"/>
              <a:t>See Ilya Charaev’s talk at 9:35 AM</a:t>
            </a:r>
          </a:p>
          <a:p>
            <a:pPr marL="342900" indent="-342900">
              <a:buFont typeface="Arial" panose="020B0604020202020204" pitchFamily="34" charset="0"/>
              <a:buChar char="•"/>
            </a:pPr>
            <a:r>
              <a:rPr lang="en-US" sz="2400"/>
              <a:t>400 x 400 um</a:t>
            </a:r>
            <a:r>
              <a:rPr lang="en-US" sz="2400" baseline="30000"/>
              <a:t>2</a:t>
            </a:r>
            <a:r>
              <a:rPr lang="en-US" sz="2400"/>
              <a:t> detectors with 10</a:t>
            </a:r>
            <a:r>
              <a:rPr lang="en-US" sz="2400" baseline="30000"/>
              <a:t>-5</a:t>
            </a:r>
            <a:r>
              <a:rPr lang="en-US" sz="2400"/>
              <a:t> Hz dark count rate</a:t>
            </a:r>
          </a:p>
        </p:txBody>
      </p:sp>
    </p:spTree>
    <p:extLst>
      <p:ext uri="{BB962C8B-B14F-4D97-AF65-F5344CB8AC3E}">
        <p14:creationId xmlns:p14="http://schemas.microsoft.com/office/powerpoint/2010/main" val="158414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2E5C7C-80F8-401B-8024-7CBF9241EC52}"/>
              </a:ext>
            </a:extLst>
          </p:cNvPr>
          <p:cNvSpPr>
            <a:spLocks noGrp="1"/>
          </p:cNvSpPr>
          <p:nvPr>
            <p:ph idx="1"/>
          </p:nvPr>
        </p:nvSpPr>
        <p:spPr>
          <a:xfrm>
            <a:off x="234869" y="685801"/>
            <a:ext cx="8979061" cy="4626136"/>
          </a:xfrm>
        </p:spPr>
        <p:txBody>
          <a:bodyPr>
            <a:normAutofit/>
          </a:bodyPr>
          <a:lstStyle/>
          <a:p>
            <a:r>
              <a:rPr lang="en-US" sz="2000"/>
              <a:t>Large detector areas: increase target size, ease alignment</a:t>
            </a:r>
          </a:p>
          <a:p>
            <a:pPr lvl="1"/>
            <a:r>
              <a:rPr lang="en-US" sz="1800"/>
              <a:t>Narrow nanowires harder to yield over large surface areas of mm</a:t>
            </a:r>
            <a:r>
              <a:rPr lang="en-US" sz="1800" baseline="30000"/>
              <a:t>2</a:t>
            </a:r>
          </a:p>
          <a:p>
            <a:pPr lvl="1"/>
            <a:r>
              <a:rPr lang="en-US" sz="1800"/>
              <a:t>Korneeva et al. recently demonstrated single-photon sensitivity in nanowires &gt; 1 um in width (EPJ Web Conf. </a:t>
            </a:r>
            <a:r>
              <a:rPr lang="en-US" sz="1800" b="1"/>
              <a:t>190</a:t>
            </a:r>
            <a:r>
              <a:rPr lang="en-US" sz="1800"/>
              <a:t> (2018))</a:t>
            </a:r>
          </a:p>
        </p:txBody>
      </p:sp>
      <p:sp>
        <p:nvSpPr>
          <p:cNvPr id="4" name="Title 1">
            <a:extLst>
              <a:ext uri="{FF2B5EF4-FFF2-40B4-BE49-F238E27FC236}">
                <a16:creationId xmlns:a16="http://schemas.microsoft.com/office/drawing/2014/main" id="{2C7541BF-1983-48D7-9CB3-F903C2F5345C}"/>
              </a:ext>
            </a:extLst>
          </p:cNvPr>
          <p:cNvSpPr txBox="1">
            <a:spLocks/>
          </p:cNvSpPr>
          <p:nvPr/>
        </p:nvSpPr>
        <p:spPr>
          <a:xfrm>
            <a:off x="152400" y="152400"/>
            <a:ext cx="9144000" cy="533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3600" kern="1200">
                <a:solidFill>
                  <a:schemeClr val="tx1"/>
                </a:solidFill>
                <a:latin typeface="Corbel"/>
                <a:ea typeface="+mj-ea"/>
                <a:cs typeface="Corbel"/>
              </a:defRPr>
            </a:lvl1pPr>
          </a:lstStyle>
          <a:p>
            <a:r>
              <a:rPr lang="en-US"/>
              <a:t>Scaling up with “microwires”</a:t>
            </a:r>
          </a:p>
        </p:txBody>
      </p:sp>
    </p:spTree>
    <p:extLst>
      <p:ext uri="{BB962C8B-B14F-4D97-AF65-F5344CB8AC3E}">
        <p14:creationId xmlns:p14="http://schemas.microsoft.com/office/powerpoint/2010/main" val="192629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2E5C7C-80F8-401B-8024-7CBF9241EC52}"/>
              </a:ext>
            </a:extLst>
          </p:cNvPr>
          <p:cNvSpPr>
            <a:spLocks noGrp="1"/>
          </p:cNvSpPr>
          <p:nvPr>
            <p:ph idx="1"/>
          </p:nvPr>
        </p:nvSpPr>
        <p:spPr>
          <a:xfrm>
            <a:off x="234869" y="685801"/>
            <a:ext cx="8979061" cy="4626136"/>
          </a:xfrm>
        </p:spPr>
        <p:txBody>
          <a:bodyPr>
            <a:normAutofit/>
          </a:bodyPr>
          <a:lstStyle/>
          <a:p>
            <a:r>
              <a:rPr lang="en-US" sz="2000"/>
              <a:t>Large detector areas: increase target size, ease alignment</a:t>
            </a:r>
          </a:p>
          <a:p>
            <a:pPr lvl="1"/>
            <a:r>
              <a:rPr lang="en-US" sz="1800"/>
              <a:t>Narrow nanowires harder to yield over large surface areas of mm</a:t>
            </a:r>
            <a:r>
              <a:rPr lang="en-US" sz="1800" baseline="30000"/>
              <a:t>2</a:t>
            </a:r>
          </a:p>
          <a:p>
            <a:pPr lvl="1"/>
            <a:r>
              <a:rPr lang="en-US" sz="1800"/>
              <a:t>Korneeva et al. recently demonstrated single-photon sensitivity in nanowires &gt; 1 um in width (EPJ Web Conf. </a:t>
            </a:r>
            <a:r>
              <a:rPr lang="en-US" sz="1800" b="1"/>
              <a:t>190</a:t>
            </a:r>
            <a:r>
              <a:rPr lang="en-US" sz="1800"/>
              <a:t> (2018))</a:t>
            </a:r>
          </a:p>
          <a:p>
            <a:r>
              <a:rPr lang="en-US" sz="2000"/>
              <a:t>We have demonstrated single-photon-sensitive detectors working at 1550 nm with </a:t>
            </a:r>
            <a:r>
              <a:rPr lang="en-US" sz="2000" b="1"/>
              <a:t>2 um</a:t>
            </a:r>
            <a:r>
              <a:rPr lang="en-US" sz="2000"/>
              <a:t> wire width and area of </a:t>
            </a:r>
            <a:r>
              <a:rPr lang="en-US" sz="2000" b="1"/>
              <a:t>360 x 360 um</a:t>
            </a:r>
            <a:r>
              <a:rPr lang="en-US" sz="2000" b="1" baseline="30000"/>
              <a:t>2</a:t>
            </a:r>
          </a:p>
        </p:txBody>
      </p:sp>
      <p:sp>
        <p:nvSpPr>
          <p:cNvPr id="4" name="Title 1">
            <a:extLst>
              <a:ext uri="{FF2B5EF4-FFF2-40B4-BE49-F238E27FC236}">
                <a16:creationId xmlns:a16="http://schemas.microsoft.com/office/drawing/2014/main" id="{2C7541BF-1983-48D7-9CB3-F903C2F5345C}"/>
              </a:ext>
            </a:extLst>
          </p:cNvPr>
          <p:cNvSpPr txBox="1">
            <a:spLocks/>
          </p:cNvSpPr>
          <p:nvPr/>
        </p:nvSpPr>
        <p:spPr>
          <a:xfrm>
            <a:off x="152400" y="152400"/>
            <a:ext cx="9144000" cy="533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3600" kern="1200">
                <a:solidFill>
                  <a:schemeClr val="tx1"/>
                </a:solidFill>
                <a:latin typeface="Corbel"/>
                <a:ea typeface="+mj-ea"/>
                <a:cs typeface="Corbel"/>
              </a:defRPr>
            </a:lvl1pPr>
          </a:lstStyle>
          <a:p>
            <a:r>
              <a:rPr lang="en-US"/>
              <a:t>Scaling up with “microwires”</a:t>
            </a:r>
          </a:p>
        </p:txBody>
      </p:sp>
      <p:pic>
        <p:nvPicPr>
          <p:cNvPr id="5" name="Picture 4">
            <a:extLst>
              <a:ext uri="{FF2B5EF4-FFF2-40B4-BE49-F238E27FC236}">
                <a16:creationId xmlns:a16="http://schemas.microsoft.com/office/drawing/2014/main" id="{F354D7F5-EDA3-45DA-B9D7-7434DCAB5343}"/>
              </a:ext>
            </a:extLst>
          </p:cNvPr>
          <p:cNvPicPr>
            <a:picLocks noChangeAspect="1"/>
          </p:cNvPicPr>
          <p:nvPr/>
        </p:nvPicPr>
        <p:blipFill rotWithShape="1">
          <a:blip r:embed="rId3"/>
          <a:srcRect t="4140"/>
          <a:stretch/>
        </p:blipFill>
        <p:spPr>
          <a:xfrm>
            <a:off x="346354" y="3485879"/>
            <a:ext cx="4743209" cy="3092987"/>
          </a:xfrm>
          <a:prstGeom prst="rect">
            <a:avLst/>
          </a:prstGeom>
        </p:spPr>
      </p:pic>
      <p:pic>
        <p:nvPicPr>
          <p:cNvPr id="6" name="Picture 5">
            <a:extLst>
              <a:ext uri="{FF2B5EF4-FFF2-40B4-BE49-F238E27FC236}">
                <a16:creationId xmlns:a16="http://schemas.microsoft.com/office/drawing/2014/main" id="{3764B7A8-F670-4421-8142-1100A7AC5C79}"/>
              </a:ext>
            </a:extLst>
          </p:cNvPr>
          <p:cNvPicPr>
            <a:picLocks noChangeAspect="1"/>
          </p:cNvPicPr>
          <p:nvPr/>
        </p:nvPicPr>
        <p:blipFill>
          <a:blip r:embed="rId4">
            <a:duotone>
              <a:prstClr val="black"/>
              <a:srgbClr val="D9C3A5">
                <a:tint val="50000"/>
                <a:satMod val="180000"/>
              </a:srgbClr>
            </a:duotone>
          </a:blip>
          <a:stretch>
            <a:fillRect/>
          </a:stretch>
        </p:blipFill>
        <p:spPr>
          <a:xfrm>
            <a:off x="5822728" y="3485879"/>
            <a:ext cx="2658037" cy="2669894"/>
          </a:xfrm>
          <a:prstGeom prst="rect">
            <a:avLst/>
          </a:prstGeom>
        </p:spPr>
      </p:pic>
      <p:sp>
        <p:nvSpPr>
          <p:cNvPr id="7" name="TextBox 6">
            <a:extLst>
              <a:ext uri="{FF2B5EF4-FFF2-40B4-BE49-F238E27FC236}">
                <a16:creationId xmlns:a16="http://schemas.microsoft.com/office/drawing/2014/main" id="{A07E2439-565B-4342-A85D-462A04F72122}"/>
              </a:ext>
            </a:extLst>
          </p:cNvPr>
          <p:cNvSpPr txBox="1"/>
          <p:nvPr/>
        </p:nvSpPr>
        <p:spPr>
          <a:xfrm>
            <a:off x="762000" y="3049508"/>
            <a:ext cx="3218179" cy="369332"/>
          </a:xfrm>
          <a:prstGeom prst="rect">
            <a:avLst/>
          </a:prstGeom>
          <a:noFill/>
        </p:spPr>
        <p:txBody>
          <a:bodyPr wrap="square" rtlCol="0">
            <a:spAutoFit/>
          </a:bodyPr>
          <a:lstStyle/>
          <a:p>
            <a:pPr algn="ctr"/>
            <a:r>
              <a:rPr lang="en-US"/>
              <a:t>J. Chiles et al., SPW 2019</a:t>
            </a:r>
          </a:p>
        </p:txBody>
      </p:sp>
      <p:sp>
        <p:nvSpPr>
          <p:cNvPr id="8" name="TextBox 7">
            <a:extLst>
              <a:ext uri="{FF2B5EF4-FFF2-40B4-BE49-F238E27FC236}">
                <a16:creationId xmlns:a16="http://schemas.microsoft.com/office/drawing/2014/main" id="{4C17A4CE-6174-44FB-B8D3-39AA03599232}"/>
              </a:ext>
            </a:extLst>
          </p:cNvPr>
          <p:cNvSpPr txBox="1"/>
          <p:nvPr/>
        </p:nvSpPr>
        <p:spPr>
          <a:xfrm>
            <a:off x="4724399" y="6394200"/>
            <a:ext cx="4343400" cy="369332"/>
          </a:xfrm>
          <a:prstGeom prst="rect">
            <a:avLst/>
          </a:prstGeom>
          <a:noFill/>
        </p:spPr>
        <p:txBody>
          <a:bodyPr wrap="square" rtlCol="0">
            <a:spAutoFit/>
          </a:bodyPr>
          <a:lstStyle/>
          <a:p>
            <a:pPr algn="ctr"/>
            <a:r>
              <a:rPr lang="en-US"/>
              <a:t>In preparation for submission</a:t>
            </a:r>
          </a:p>
        </p:txBody>
      </p:sp>
    </p:spTree>
    <p:extLst>
      <p:ext uri="{BB962C8B-B14F-4D97-AF65-F5344CB8AC3E}">
        <p14:creationId xmlns:p14="http://schemas.microsoft.com/office/powerpoint/2010/main" val="43172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9221-F656-48E8-B4D0-01B32CA31D61}"/>
              </a:ext>
            </a:extLst>
          </p:cNvPr>
          <p:cNvSpPr>
            <a:spLocks noGrp="1"/>
          </p:cNvSpPr>
          <p:nvPr>
            <p:ph type="title"/>
          </p:nvPr>
        </p:nvSpPr>
        <p:spPr>
          <a:xfrm>
            <a:off x="2057400" y="2971800"/>
            <a:ext cx="5181600" cy="533400"/>
          </a:xfrm>
        </p:spPr>
        <p:txBody>
          <a:bodyPr>
            <a:normAutofit fontScale="90000"/>
          </a:bodyPr>
          <a:lstStyle/>
          <a:p>
            <a:r>
              <a:rPr lang="en-US"/>
              <a:t>Multilayer target (Stack)</a:t>
            </a:r>
          </a:p>
        </p:txBody>
      </p:sp>
    </p:spTree>
    <p:extLst>
      <p:ext uri="{BB962C8B-B14F-4D97-AF65-F5344CB8AC3E}">
        <p14:creationId xmlns:p14="http://schemas.microsoft.com/office/powerpoint/2010/main" val="176261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57D9-9883-44C8-8A34-43224224631A}"/>
              </a:ext>
            </a:extLst>
          </p:cNvPr>
          <p:cNvSpPr>
            <a:spLocks noGrp="1"/>
          </p:cNvSpPr>
          <p:nvPr>
            <p:ph type="title"/>
          </p:nvPr>
        </p:nvSpPr>
        <p:spPr/>
        <p:txBody>
          <a:bodyPr>
            <a:normAutofit fontScale="90000"/>
          </a:bodyPr>
          <a:lstStyle/>
          <a:p>
            <a:r>
              <a:rPr lang="en-US"/>
              <a:t>Multilayer Target</a:t>
            </a:r>
          </a:p>
        </p:txBody>
      </p:sp>
      <p:sp>
        <p:nvSpPr>
          <p:cNvPr id="3" name="Content Placeholder 2">
            <a:extLst>
              <a:ext uri="{FF2B5EF4-FFF2-40B4-BE49-F238E27FC236}">
                <a16:creationId xmlns:a16="http://schemas.microsoft.com/office/drawing/2014/main" id="{1954990E-20C1-4085-8815-F3CB37375045}"/>
              </a:ext>
            </a:extLst>
          </p:cNvPr>
          <p:cNvSpPr>
            <a:spLocks noGrp="1"/>
          </p:cNvSpPr>
          <p:nvPr>
            <p:ph idx="1"/>
          </p:nvPr>
        </p:nvSpPr>
        <p:spPr>
          <a:xfrm>
            <a:off x="228600" y="506392"/>
            <a:ext cx="8915400" cy="4525963"/>
          </a:xfrm>
        </p:spPr>
        <p:txBody>
          <a:bodyPr/>
          <a:lstStyle/>
          <a:p>
            <a:r>
              <a:rPr lang="en-US" sz="2800"/>
              <a:t>5 pairs of amorphous silicon / silicon dioxide </a:t>
            </a:r>
            <a:r>
              <a:rPr lang="en-US" sz="2400"/>
              <a:t>(n = 2.74/1.45)</a:t>
            </a:r>
            <a:endParaRPr lang="en-US" sz="2800"/>
          </a:p>
          <a:p>
            <a:pPr lvl="1"/>
            <a:r>
              <a:rPr lang="el-GR" sz="2400"/>
              <a:t>λ</a:t>
            </a:r>
            <a:r>
              <a:rPr lang="en-US" sz="2400"/>
              <a:t> / 2 thickness stack</a:t>
            </a:r>
          </a:p>
          <a:p>
            <a:pPr lvl="2"/>
            <a:r>
              <a:rPr lang="en-US" sz="2000"/>
              <a:t>Constructive interference at design wavelength </a:t>
            </a:r>
            <a:r>
              <a:rPr lang="el-GR" sz="2000"/>
              <a:t>Λ</a:t>
            </a:r>
            <a:r>
              <a:rPr lang="en-US" sz="2000" baseline="-25000"/>
              <a:t>T</a:t>
            </a:r>
            <a:endParaRPr lang="en-US" sz="2000"/>
          </a:p>
          <a:p>
            <a:pPr lvl="2"/>
            <a:r>
              <a:rPr lang="en-US" sz="2000"/>
              <a:t>Index contrast of ~ 1.3 at </a:t>
            </a:r>
            <a:r>
              <a:rPr lang="el-GR" sz="2000"/>
              <a:t>λ</a:t>
            </a:r>
            <a:r>
              <a:rPr lang="en-US" sz="2000"/>
              <a:t> = 1550 nm</a:t>
            </a:r>
          </a:p>
          <a:p>
            <a:pPr lvl="2"/>
            <a:r>
              <a:rPr lang="en-US" sz="2000"/>
              <a:t>Fused SiO2 substrate: minimize thermal expansion mismatch</a:t>
            </a:r>
          </a:p>
          <a:p>
            <a:pPr lvl="2"/>
            <a:endParaRPr lang="en-US"/>
          </a:p>
        </p:txBody>
      </p:sp>
      <p:pic>
        <p:nvPicPr>
          <p:cNvPr id="29" name="Picture 28">
            <a:extLst>
              <a:ext uri="{FF2B5EF4-FFF2-40B4-BE49-F238E27FC236}">
                <a16:creationId xmlns:a16="http://schemas.microsoft.com/office/drawing/2014/main" id="{95C19830-B713-4506-9C43-572B6B591D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061"/>
          <a:stretch/>
        </p:blipFill>
        <p:spPr>
          <a:xfrm>
            <a:off x="1371600" y="2667000"/>
            <a:ext cx="5562600" cy="4315427"/>
          </a:xfrm>
          <a:prstGeom prst="rect">
            <a:avLst/>
          </a:prstGeom>
        </p:spPr>
      </p:pic>
      <p:sp>
        <p:nvSpPr>
          <p:cNvPr id="30" name="TextBox 29">
            <a:extLst>
              <a:ext uri="{FF2B5EF4-FFF2-40B4-BE49-F238E27FC236}">
                <a16:creationId xmlns:a16="http://schemas.microsoft.com/office/drawing/2014/main" id="{C9003FE9-C351-4E50-983B-511603B02B8E}"/>
              </a:ext>
            </a:extLst>
          </p:cNvPr>
          <p:cNvSpPr txBox="1"/>
          <p:nvPr/>
        </p:nvSpPr>
        <p:spPr>
          <a:xfrm>
            <a:off x="6858000" y="4028440"/>
            <a:ext cx="914400" cy="369332"/>
          </a:xfrm>
          <a:prstGeom prst="rect">
            <a:avLst/>
          </a:prstGeom>
          <a:noFill/>
        </p:spPr>
        <p:txBody>
          <a:bodyPr wrap="square" rtlCol="0">
            <a:spAutoFit/>
          </a:bodyPr>
          <a:lstStyle/>
          <a:p>
            <a:r>
              <a:rPr lang="en-US"/>
              <a:t>a-Si</a:t>
            </a:r>
          </a:p>
        </p:txBody>
      </p:sp>
      <p:sp>
        <p:nvSpPr>
          <p:cNvPr id="31" name="TextBox 30">
            <a:extLst>
              <a:ext uri="{FF2B5EF4-FFF2-40B4-BE49-F238E27FC236}">
                <a16:creationId xmlns:a16="http://schemas.microsoft.com/office/drawing/2014/main" id="{C719BB96-1F71-4B72-BDAD-C1F653E7BE87}"/>
              </a:ext>
            </a:extLst>
          </p:cNvPr>
          <p:cNvSpPr txBox="1"/>
          <p:nvPr/>
        </p:nvSpPr>
        <p:spPr>
          <a:xfrm>
            <a:off x="6858000" y="4289306"/>
            <a:ext cx="914400" cy="369332"/>
          </a:xfrm>
          <a:prstGeom prst="rect">
            <a:avLst/>
          </a:prstGeom>
          <a:noFill/>
        </p:spPr>
        <p:txBody>
          <a:bodyPr wrap="square" rtlCol="0">
            <a:spAutoFit/>
          </a:bodyPr>
          <a:lstStyle/>
          <a:p>
            <a:r>
              <a:rPr lang="en-US"/>
              <a:t>SiO2</a:t>
            </a:r>
          </a:p>
        </p:txBody>
      </p:sp>
      <p:sp>
        <p:nvSpPr>
          <p:cNvPr id="32" name="TextBox 31">
            <a:extLst>
              <a:ext uri="{FF2B5EF4-FFF2-40B4-BE49-F238E27FC236}">
                <a16:creationId xmlns:a16="http://schemas.microsoft.com/office/drawing/2014/main" id="{65509A0D-E613-4683-9028-A85355215578}"/>
              </a:ext>
            </a:extLst>
          </p:cNvPr>
          <p:cNvSpPr txBox="1"/>
          <p:nvPr/>
        </p:nvSpPr>
        <p:spPr>
          <a:xfrm>
            <a:off x="6883400" y="6488668"/>
            <a:ext cx="1209040" cy="369332"/>
          </a:xfrm>
          <a:prstGeom prst="rect">
            <a:avLst/>
          </a:prstGeom>
          <a:noFill/>
        </p:spPr>
        <p:txBody>
          <a:bodyPr wrap="square" rtlCol="0">
            <a:spAutoFit/>
          </a:bodyPr>
          <a:lstStyle/>
          <a:p>
            <a:r>
              <a:rPr lang="en-US"/>
              <a:t>Au mirror</a:t>
            </a:r>
          </a:p>
        </p:txBody>
      </p:sp>
      <p:sp>
        <p:nvSpPr>
          <p:cNvPr id="33" name="TextBox 32">
            <a:extLst>
              <a:ext uri="{FF2B5EF4-FFF2-40B4-BE49-F238E27FC236}">
                <a16:creationId xmlns:a16="http://schemas.microsoft.com/office/drawing/2014/main" id="{14014835-17BC-4C99-B7AF-C54CFBD5384C}"/>
              </a:ext>
            </a:extLst>
          </p:cNvPr>
          <p:cNvSpPr txBox="1"/>
          <p:nvPr/>
        </p:nvSpPr>
        <p:spPr>
          <a:xfrm rot="5400000">
            <a:off x="6210310" y="5361911"/>
            <a:ext cx="1981200" cy="523220"/>
          </a:xfrm>
          <a:prstGeom prst="rect">
            <a:avLst/>
          </a:prstGeom>
          <a:noFill/>
        </p:spPr>
        <p:txBody>
          <a:bodyPr wrap="square" rtlCol="0">
            <a:spAutoFit/>
          </a:bodyPr>
          <a:lstStyle/>
          <a:p>
            <a:r>
              <a:rPr lang="en-US" sz="2800"/>
              <a:t>…</a:t>
            </a:r>
          </a:p>
        </p:txBody>
      </p:sp>
    </p:spTree>
    <p:extLst>
      <p:ext uri="{BB962C8B-B14F-4D97-AF65-F5344CB8AC3E}">
        <p14:creationId xmlns:p14="http://schemas.microsoft.com/office/powerpoint/2010/main" val="237624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223F-C529-44F5-91CF-7892171E2476}"/>
              </a:ext>
            </a:extLst>
          </p:cNvPr>
          <p:cNvSpPr>
            <a:spLocks noGrp="1"/>
          </p:cNvSpPr>
          <p:nvPr>
            <p:ph type="title"/>
          </p:nvPr>
        </p:nvSpPr>
        <p:spPr/>
        <p:txBody>
          <a:bodyPr>
            <a:normAutofit fontScale="90000"/>
          </a:bodyPr>
          <a:lstStyle/>
          <a:p>
            <a:r>
              <a:rPr lang="en-US"/>
              <a:t>Multilayer target fabrication</a:t>
            </a:r>
          </a:p>
        </p:txBody>
      </p:sp>
      <p:sp>
        <p:nvSpPr>
          <p:cNvPr id="3" name="Content Placeholder 2">
            <a:extLst>
              <a:ext uri="{FF2B5EF4-FFF2-40B4-BE49-F238E27FC236}">
                <a16:creationId xmlns:a16="http://schemas.microsoft.com/office/drawing/2014/main" id="{C7641B56-B591-4211-8889-BC993856DFB8}"/>
              </a:ext>
            </a:extLst>
          </p:cNvPr>
          <p:cNvSpPr>
            <a:spLocks noGrp="1"/>
          </p:cNvSpPr>
          <p:nvPr>
            <p:ph idx="1"/>
          </p:nvPr>
        </p:nvSpPr>
        <p:spPr>
          <a:xfrm>
            <a:off x="49193" y="762000"/>
            <a:ext cx="8839200" cy="4525963"/>
          </a:xfrm>
        </p:spPr>
        <p:txBody>
          <a:bodyPr/>
          <a:lstStyle/>
          <a:p>
            <a:r>
              <a:rPr lang="en-US"/>
              <a:t>Done in-house at NIST</a:t>
            </a:r>
          </a:p>
          <a:p>
            <a:pPr lvl="1"/>
            <a:r>
              <a:rPr lang="en-US"/>
              <a:t>Highly uniform</a:t>
            </a:r>
          </a:p>
          <a:p>
            <a:pPr lvl="1"/>
            <a:r>
              <a:rPr lang="en-US"/>
              <a:t>Low-temperature deposition to withstand cryo shock</a:t>
            </a:r>
          </a:p>
        </p:txBody>
      </p:sp>
      <p:pic>
        <p:nvPicPr>
          <p:cNvPr id="2050" name="Picture 2" descr="Machine generated alternative text:&#10;&#10;">
            <a:extLst>
              <a:ext uri="{FF2B5EF4-FFF2-40B4-BE49-F238E27FC236}">
                <a16:creationId xmlns:a16="http://schemas.microsoft.com/office/drawing/2014/main" id="{0FAD8FFD-E0A3-49B3-9C1C-8C5419596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50" t="31111" r="19167" b="10000"/>
          <a:stretch/>
        </p:blipFill>
        <p:spPr bwMode="auto">
          <a:xfrm>
            <a:off x="28937" y="2514601"/>
            <a:ext cx="5442398" cy="3739290"/>
          </a:xfrm>
          <a:prstGeom prst="rect">
            <a:avLst/>
          </a:prstGeom>
          <a:noFill/>
          <a:extLst>
            <a:ext uri="{909E8E84-426E-40DD-AFC4-6F175D3DCCD1}">
              <a14:hiddenFill xmlns:a14="http://schemas.microsoft.com/office/drawing/2010/main">
                <a:solidFill>
                  <a:srgbClr val="FFFFFF"/>
                </a:solidFill>
              </a14:hiddenFill>
            </a:ext>
          </a:extLst>
        </p:spPr>
      </p:pic>
      <p:pic>
        <p:nvPicPr>
          <p:cNvPr id="6" name="Screen Shot 2018-12-11 at 2.01.27 PM.png" descr="Screen Shot 2018-12-11 at 2.01.27 PM.png">
            <a:extLst>
              <a:ext uri="{FF2B5EF4-FFF2-40B4-BE49-F238E27FC236}">
                <a16:creationId xmlns:a16="http://schemas.microsoft.com/office/drawing/2014/main" id="{5F61BAF2-1FBF-4261-9765-039019C24153}"/>
              </a:ext>
            </a:extLst>
          </p:cNvPr>
          <p:cNvPicPr>
            <a:picLocks noChangeAspect="1"/>
          </p:cNvPicPr>
          <p:nvPr/>
        </p:nvPicPr>
        <p:blipFill>
          <a:blip r:embed="rId4">
            <a:extLst/>
          </a:blip>
          <a:srcRect l="39649" t="8897"/>
          <a:stretch>
            <a:fillRect/>
          </a:stretch>
        </p:blipFill>
        <p:spPr>
          <a:xfrm>
            <a:off x="5715000" y="2432614"/>
            <a:ext cx="3249842" cy="3821277"/>
          </a:xfrm>
          <a:prstGeom prst="rect">
            <a:avLst/>
          </a:prstGeom>
          <a:ln w="12700">
            <a:miter lim="400000"/>
          </a:ln>
        </p:spPr>
      </p:pic>
    </p:spTree>
    <p:extLst>
      <p:ext uri="{BB962C8B-B14F-4D97-AF65-F5344CB8AC3E}">
        <p14:creationId xmlns:p14="http://schemas.microsoft.com/office/powerpoint/2010/main" val="337257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26ABBD-D475-4D99-823C-437C0078FE4F}"/>
              </a:ext>
            </a:extLst>
          </p:cNvPr>
          <p:cNvPicPr>
            <a:picLocks noChangeAspect="1"/>
          </p:cNvPicPr>
          <p:nvPr/>
        </p:nvPicPr>
        <p:blipFill>
          <a:blip r:embed="rId3"/>
          <a:stretch>
            <a:fillRect/>
          </a:stretch>
        </p:blipFill>
        <p:spPr>
          <a:xfrm>
            <a:off x="4480726" y="1669597"/>
            <a:ext cx="4783690" cy="3392020"/>
          </a:xfrm>
          <a:prstGeom prst="rect">
            <a:avLst/>
          </a:prstGeom>
        </p:spPr>
      </p:pic>
      <p:sp>
        <p:nvSpPr>
          <p:cNvPr id="2" name="Title 1">
            <a:extLst>
              <a:ext uri="{FF2B5EF4-FFF2-40B4-BE49-F238E27FC236}">
                <a16:creationId xmlns:a16="http://schemas.microsoft.com/office/drawing/2014/main" id="{B07557D9-9883-44C8-8A34-43224224631A}"/>
              </a:ext>
            </a:extLst>
          </p:cNvPr>
          <p:cNvSpPr>
            <a:spLocks noGrp="1"/>
          </p:cNvSpPr>
          <p:nvPr>
            <p:ph type="title"/>
          </p:nvPr>
        </p:nvSpPr>
        <p:spPr/>
        <p:txBody>
          <a:bodyPr>
            <a:normAutofit fontScale="90000"/>
          </a:bodyPr>
          <a:lstStyle/>
          <a:p>
            <a:r>
              <a:rPr lang="en-US"/>
              <a:t>Multilayer target characterization</a:t>
            </a:r>
          </a:p>
        </p:txBody>
      </p:sp>
      <p:sp>
        <p:nvSpPr>
          <p:cNvPr id="3" name="Content Placeholder 2">
            <a:extLst>
              <a:ext uri="{FF2B5EF4-FFF2-40B4-BE49-F238E27FC236}">
                <a16:creationId xmlns:a16="http://schemas.microsoft.com/office/drawing/2014/main" id="{1954990E-20C1-4085-8815-F3CB37375045}"/>
              </a:ext>
            </a:extLst>
          </p:cNvPr>
          <p:cNvSpPr>
            <a:spLocks noGrp="1"/>
          </p:cNvSpPr>
          <p:nvPr>
            <p:ph idx="1"/>
          </p:nvPr>
        </p:nvSpPr>
        <p:spPr>
          <a:xfrm>
            <a:off x="1097018" y="665727"/>
            <a:ext cx="7418000" cy="1162047"/>
          </a:xfrm>
        </p:spPr>
        <p:txBody>
          <a:bodyPr>
            <a:normAutofit fontScale="92500" lnSpcReduction="10000"/>
          </a:bodyPr>
          <a:lstStyle/>
          <a:p>
            <a:r>
              <a:rPr lang="en-US" sz="2800"/>
              <a:t>White light interferometry</a:t>
            </a:r>
          </a:p>
          <a:p>
            <a:pPr lvl="1"/>
            <a:r>
              <a:rPr lang="en-US" sz="2400"/>
              <a:t>Fifth reflectance null after photonic bandgap indicates emission wavelength </a:t>
            </a:r>
            <a:r>
              <a:rPr lang="el-GR" sz="2400"/>
              <a:t>Λ</a:t>
            </a:r>
            <a:r>
              <a:rPr lang="en-US" sz="2400" baseline="-25000"/>
              <a:t> T</a:t>
            </a:r>
            <a:endParaRPr lang="en-US" sz="2400"/>
          </a:p>
        </p:txBody>
      </p:sp>
      <p:pic>
        <p:nvPicPr>
          <p:cNvPr id="8" name="Picture 7">
            <a:extLst>
              <a:ext uri="{FF2B5EF4-FFF2-40B4-BE49-F238E27FC236}">
                <a16:creationId xmlns:a16="http://schemas.microsoft.com/office/drawing/2014/main" id="{60EDA5F1-9E41-426C-9C99-978CD8AA4B05}"/>
              </a:ext>
            </a:extLst>
          </p:cNvPr>
          <p:cNvPicPr>
            <a:picLocks noChangeAspect="1"/>
          </p:cNvPicPr>
          <p:nvPr/>
        </p:nvPicPr>
        <p:blipFill>
          <a:blip r:embed="rId4"/>
          <a:stretch>
            <a:fillRect/>
          </a:stretch>
        </p:blipFill>
        <p:spPr>
          <a:xfrm>
            <a:off x="304800" y="1607719"/>
            <a:ext cx="4445299" cy="3437356"/>
          </a:xfrm>
          <a:prstGeom prst="rect">
            <a:avLst/>
          </a:prstGeom>
        </p:spPr>
      </p:pic>
      <p:sp>
        <p:nvSpPr>
          <p:cNvPr id="9" name="TextBox 8">
            <a:extLst>
              <a:ext uri="{FF2B5EF4-FFF2-40B4-BE49-F238E27FC236}">
                <a16:creationId xmlns:a16="http://schemas.microsoft.com/office/drawing/2014/main" id="{71F9BC0C-3291-42C2-BEB0-73F67B9D448C}"/>
              </a:ext>
            </a:extLst>
          </p:cNvPr>
          <p:cNvSpPr txBox="1"/>
          <p:nvPr/>
        </p:nvSpPr>
        <p:spPr>
          <a:xfrm>
            <a:off x="6850386" y="2691583"/>
            <a:ext cx="1905000" cy="461665"/>
          </a:xfrm>
          <a:prstGeom prst="rect">
            <a:avLst/>
          </a:prstGeom>
          <a:noFill/>
        </p:spPr>
        <p:txBody>
          <a:bodyPr wrap="square" rtlCol="0">
            <a:spAutoFit/>
          </a:bodyPr>
          <a:lstStyle/>
          <a:p>
            <a:r>
              <a:rPr lang="el-GR" sz="2400"/>
              <a:t>Λ</a:t>
            </a:r>
            <a:r>
              <a:rPr lang="en-US" sz="2400" baseline="-25000"/>
              <a:t> T</a:t>
            </a:r>
            <a:r>
              <a:rPr lang="en-US" sz="2400"/>
              <a:t> = 1.55 </a:t>
            </a:r>
            <a:r>
              <a:rPr lang="el-GR" sz="2400"/>
              <a:t>μ</a:t>
            </a:r>
            <a:r>
              <a:rPr lang="en-US" sz="2400"/>
              <a:t>m</a:t>
            </a:r>
          </a:p>
        </p:txBody>
      </p:sp>
      <p:sp>
        <p:nvSpPr>
          <p:cNvPr id="10" name="TextBox 9">
            <a:extLst>
              <a:ext uri="{FF2B5EF4-FFF2-40B4-BE49-F238E27FC236}">
                <a16:creationId xmlns:a16="http://schemas.microsoft.com/office/drawing/2014/main" id="{1F9837D8-EC9E-4598-ACEF-B92FC5BBBD08}"/>
              </a:ext>
            </a:extLst>
          </p:cNvPr>
          <p:cNvSpPr txBox="1"/>
          <p:nvPr/>
        </p:nvSpPr>
        <p:spPr>
          <a:xfrm>
            <a:off x="2291910" y="2755657"/>
            <a:ext cx="2103156" cy="461665"/>
          </a:xfrm>
          <a:prstGeom prst="rect">
            <a:avLst/>
          </a:prstGeom>
          <a:noFill/>
        </p:spPr>
        <p:txBody>
          <a:bodyPr wrap="square" rtlCol="0">
            <a:spAutoFit/>
          </a:bodyPr>
          <a:lstStyle/>
          <a:p>
            <a:r>
              <a:rPr lang="el-GR" sz="2400"/>
              <a:t>Λ</a:t>
            </a:r>
            <a:r>
              <a:rPr lang="en-US" sz="2400" baseline="-25000"/>
              <a:t> T</a:t>
            </a:r>
            <a:r>
              <a:rPr lang="en-US" sz="2400"/>
              <a:t> = 1.55 </a:t>
            </a:r>
            <a:r>
              <a:rPr lang="el-GR" sz="2400"/>
              <a:t>μ</a:t>
            </a:r>
            <a:r>
              <a:rPr lang="en-US" sz="2400"/>
              <a:t>m</a:t>
            </a:r>
          </a:p>
        </p:txBody>
      </p:sp>
      <p:cxnSp>
        <p:nvCxnSpPr>
          <p:cNvPr id="12" name="Straight Arrow Connector 11">
            <a:extLst>
              <a:ext uri="{FF2B5EF4-FFF2-40B4-BE49-F238E27FC236}">
                <a16:creationId xmlns:a16="http://schemas.microsoft.com/office/drawing/2014/main" id="{4760962F-3CCE-43A1-8559-0F07A027A3B7}"/>
              </a:ext>
            </a:extLst>
          </p:cNvPr>
          <p:cNvCxnSpPr>
            <a:cxnSpLocks/>
          </p:cNvCxnSpPr>
          <p:nvPr/>
        </p:nvCxnSpPr>
        <p:spPr>
          <a:xfrm>
            <a:off x="3728490" y="3217322"/>
            <a:ext cx="472520" cy="11260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D367729-1FBC-4D77-85DD-37BA33893394}"/>
              </a:ext>
            </a:extLst>
          </p:cNvPr>
          <p:cNvCxnSpPr>
            <a:cxnSpLocks/>
          </p:cNvCxnSpPr>
          <p:nvPr/>
        </p:nvCxnSpPr>
        <p:spPr>
          <a:xfrm>
            <a:off x="8102653" y="3178515"/>
            <a:ext cx="546250" cy="11825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88718F6-B241-46C9-AD73-48E30896762F}"/>
              </a:ext>
            </a:extLst>
          </p:cNvPr>
          <p:cNvSpPr txBox="1"/>
          <p:nvPr/>
        </p:nvSpPr>
        <p:spPr>
          <a:xfrm rot="16200000">
            <a:off x="-1015283" y="2368034"/>
            <a:ext cx="2819400" cy="369332"/>
          </a:xfrm>
          <a:prstGeom prst="rect">
            <a:avLst/>
          </a:prstGeom>
          <a:solidFill>
            <a:schemeClr val="bg1"/>
          </a:solidFill>
        </p:spPr>
        <p:txBody>
          <a:bodyPr wrap="square" rtlCol="0">
            <a:spAutoFit/>
          </a:bodyPr>
          <a:lstStyle/>
          <a:p>
            <a:r>
              <a:rPr lang="en-US"/>
              <a:t>Reflectance</a:t>
            </a:r>
          </a:p>
        </p:txBody>
      </p:sp>
      <p:sp>
        <p:nvSpPr>
          <p:cNvPr id="21" name="TextBox 20">
            <a:extLst>
              <a:ext uri="{FF2B5EF4-FFF2-40B4-BE49-F238E27FC236}">
                <a16:creationId xmlns:a16="http://schemas.microsoft.com/office/drawing/2014/main" id="{BD60C6B5-B278-44E9-B149-4514D649D705}"/>
              </a:ext>
            </a:extLst>
          </p:cNvPr>
          <p:cNvSpPr txBox="1"/>
          <p:nvPr/>
        </p:nvSpPr>
        <p:spPr>
          <a:xfrm rot="16200000">
            <a:off x="3751985" y="2890514"/>
            <a:ext cx="1666229" cy="369332"/>
          </a:xfrm>
          <a:prstGeom prst="rect">
            <a:avLst/>
          </a:prstGeom>
          <a:solidFill>
            <a:schemeClr val="bg1"/>
          </a:solidFill>
        </p:spPr>
        <p:txBody>
          <a:bodyPr wrap="square" rtlCol="0">
            <a:spAutoFit/>
          </a:bodyPr>
          <a:lstStyle/>
          <a:p>
            <a:r>
              <a:rPr lang="en-US"/>
              <a:t>Reflectance</a:t>
            </a:r>
          </a:p>
        </p:txBody>
      </p:sp>
      <p:sp>
        <p:nvSpPr>
          <p:cNvPr id="22" name="TextBox 21">
            <a:extLst>
              <a:ext uri="{FF2B5EF4-FFF2-40B4-BE49-F238E27FC236}">
                <a16:creationId xmlns:a16="http://schemas.microsoft.com/office/drawing/2014/main" id="{5616C6B5-E447-4735-804C-DE0C9FAF9C8E}"/>
              </a:ext>
            </a:extLst>
          </p:cNvPr>
          <p:cNvSpPr txBox="1"/>
          <p:nvPr/>
        </p:nvSpPr>
        <p:spPr>
          <a:xfrm>
            <a:off x="1949805" y="2057400"/>
            <a:ext cx="2209800" cy="369332"/>
          </a:xfrm>
          <a:prstGeom prst="rect">
            <a:avLst/>
          </a:prstGeom>
          <a:noFill/>
        </p:spPr>
        <p:txBody>
          <a:bodyPr wrap="square" rtlCol="0">
            <a:spAutoFit/>
          </a:bodyPr>
          <a:lstStyle/>
          <a:p>
            <a:r>
              <a:rPr lang="en-US" b="1"/>
              <a:t>Design/Simulation</a:t>
            </a:r>
          </a:p>
        </p:txBody>
      </p:sp>
      <p:sp>
        <p:nvSpPr>
          <p:cNvPr id="23" name="TextBox 22">
            <a:extLst>
              <a:ext uri="{FF2B5EF4-FFF2-40B4-BE49-F238E27FC236}">
                <a16:creationId xmlns:a16="http://schemas.microsoft.com/office/drawing/2014/main" id="{F6A67B06-7526-4C3E-9710-8C35C03E3440}"/>
              </a:ext>
            </a:extLst>
          </p:cNvPr>
          <p:cNvSpPr txBox="1"/>
          <p:nvPr/>
        </p:nvSpPr>
        <p:spPr>
          <a:xfrm>
            <a:off x="6012083" y="2057400"/>
            <a:ext cx="2502935" cy="369332"/>
          </a:xfrm>
          <a:prstGeom prst="rect">
            <a:avLst/>
          </a:prstGeom>
          <a:noFill/>
        </p:spPr>
        <p:txBody>
          <a:bodyPr wrap="square" rtlCol="0">
            <a:spAutoFit/>
          </a:bodyPr>
          <a:lstStyle/>
          <a:p>
            <a:r>
              <a:rPr lang="en-US" b="1"/>
              <a:t>Experiment/Measured</a:t>
            </a:r>
          </a:p>
        </p:txBody>
      </p:sp>
      <p:sp>
        <p:nvSpPr>
          <p:cNvPr id="13" name="TextBox 12">
            <a:extLst>
              <a:ext uri="{FF2B5EF4-FFF2-40B4-BE49-F238E27FC236}">
                <a16:creationId xmlns:a16="http://schemas.microsoft.com/office/drawing/2014/main" id="{F5EDA4DF-94B3-4191-A29D-65D2794EC77E}"/>
              </a:ext>
            </a:extLst>
          </p:cNvPr>
          <p:cNvSpPr txBox="1"/>
          <p:nvPr/>
        </p:nvSpPr>
        <p:spPr>
          <a:xfrm>
            <a:off x="685800" y="5475907"/>
            <a:ext cx="8915400" cy="461665"/>
          </a:xfrm>
          <a:prstGeom prst="rect">
            <a:avLst/>
          </a:prstGeom>
          <a:noFill/>
        </p:spPr>
        <p:txBody>
          <a:bodyPr wrap="square" rtlCol="0">
            <a:spAutoFit/>
          </a:bodyPr>
          <a:lstStyle/>
          <a:p>
            <a:r>
              <a:rPr lang="en-US" sz="2400"/>
              <a:t>About 1 dB power loss in optical transmission through the target</a:t>
            </a:r>
          </a:p>
        </p:txBody>
      </p:sp>
    </p:spTree>
    <p:extLst>
      <p:ext uri="{BB962C8B-B14F-4D97-AF65-F5344CB8AC3E}">
        <p14:creationId xmlns:p14="http://schemas.microsoft.com/office/powerpoint/2010/main" val="6795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9221-F656-48E8-B4D0-01B32CA31D61}"/>
              </a:ext>
            </a:extLst>
          </p:cNvPr>
          <p:cNvSpPr>
            <a:spLocks noGrp="1"/>
          </p:cNvSpPr>
          <p:nvPr>
            <p:ph type="title"/>
          </p:nvPr>
        </p:nvSpPr>
        <p:spPr>
          <a:xfrm>
            <a:off x="2057400" y="2971800"/>
            <a:ext cx="5181600" cy="533400"/>
          </a:xfrm>
        </p:spPr>
        <p:txBody>
          <a:bodyPr>
            <a:normAutofit fontScale="90000"/>
          </a:bodyPr>
          <a:lstStyle/>
          <a:p>
            <a:r>
              <a:rPr lang="en-US"/>
              <a:t>Optomechanical assembly</a:t>
            </a:r>
          </a:p>
        </p:txBody>
      </p:sp>
    </p:spTree>
    <p:extLst>
      <p:ext uri="{BB962C8B-B14F-4D97-AF65-F5344CB8AC3E}">
        <p14:creationId xmlns:p14="http://schemas.microsoft.com/office/powerpoint/2010/main" val="49954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D41C-C109-4110-87EE-CA0104DCBE87}"/>
              </a:ext>
            </a:extLst>
          </p:cNvPr>
          <p:cNvSpPr>
            <a:spLocks noGrp="1"/>
          </p:cNvSpPr>
          <p:nvPr>
            <p:ph type="title"/>
          </p:nvPr>
        </p:nvSpPr>
        <p:spPr/>
        <p:txBody>
          <a:bodyPr>
            <a:normAutofit fontScale="90000"/>
          </a:bodyPr>
          <a:lstStyle/>
          <a:p>
            <a:r>
              <a:rPr lang="en-US"/>
              <a:t>Function of the assembly</a:t>
            </a:r>
          </a:p>
        </p:txBody>
      </p:sp>
      <p:sp>
        <p:nvSpPr>
          <p:cNvPr id="3" name="Content Placeholder 2">
            <a:extLst>
              <a:ext uri="{FF2B5EF4-FFF2-40B4-BE49-F238E27FC236}">
                <a16:creationId xmlns:a16="http://schemas.microsoft.com/office/drawing/2014/main" id="{E416DC94-2D46-497C-B893-6BAC72B9BCB1}"/>
              </a:ext>
            </a:extLst>
          </p:cNvPr>
          <p:cNvSpPr>
            <a:spLocks noGrp="1"/>
          </p:cNvSpPr>
          <p:nvPr>
            <p:ph idx="1"/>
          </p:nvPr>
        </p:nvSpPr>
        <p:spPr>
          <a:xfrm>
            <a:off x="457200" y="990600"/>
            <a:ext cx="8229600" cy="4525963"/>
          </a:xfrm>
        </p:spPr>
        <p:txBody>
          <a:bodyPr/>
          <a:lstStyle/>
          <a:p>
            <a:r>
              <a:rPr lang="en-US"/>
              <a:t>Align optical path</a:t>
            </a:r>
          </a:p>
          <a:p>
            <a:pPr lvl="1"/>
            <a:r>
              <a:rPr lang="en-US"/>
              <a:t>Multilayer target -&gt; Lens -&gt; Detector</a:t>
            </a:r>
          </a:p>
          <a:p>
            <a:pPr lvl="1"/>
            <a:r>
              <a:rPr lang="en-US"/>
              <a:t>Provide experimental verification</a:t>
            </a:r>
          </a:p>
          <a:p>
            <a:pPr lvl="2"/>
            <a:r>
              <a:rPr lang="en-US"/>
              <a:t>Laser alignment source for targeting</a:t>
            </a:r>
          </a:p>
          <a:p>
            <a:r>
              <a:rPr lang="en-US"/>
              <a:t>House detector and electrical interface</a:t>
            </a:r>
          </a:p>
          <a:p>
            <a:r>
              <a:rPr lang="en-US"/>
              <a:t>Additional light blocking</a:t>
            </a:r>
          </a:p>
        </p:txBody>
      </p:sp>
    </p:spTree>
    <p:extLst>
      <p:ext uri="{BB962C8B-B14F-4D97-AF65-F5344CB8AC3E}">
        <p14:creationId xmlns:p14="http://schemas.microsoft.com/office/powerpoint/2010/main" val="10177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D41C-C109-4110-87EE-CA0104DCBE87}"/>
              </a:ext>
            </a:extLst>
          </p:cNvPr>
          <p:cNvSpPr>
            <a:spLocks noGrp="1"/>
          </p:cNvSpPr>
          <p:nvPr>
            <p:ph type="title"/>
          </p:nvPr>
        </p:nvSpPr>
        <p:spPr/>
        <p:txBody>
          <a:bodyPr>
            <a:normAutofit fontScale="90000"/>
          </a:bodyPr>
          <a:lstStyle/>
          <a:p>
            <a:r>
              <a:rPr lang="en-US"/>
              <a:t>Function of the assembly</a:t>
            </a:r>
          </a:p>
        </p:txBody>
      </p:sp>
      <p:sp>
        <p:nvSpPr>
          <p:cNvPr id="3" name="Content Placeholder 2">
            <a:extLst>
              <a:ext uri="{FF2B5EF4-FFF2-40B4-BE49-F238E27FC236}">
                <a16:creationId xmlns:a16="http://schemas.microsoft.com/office/drawing/2014/main" id="{E416DC94-2D46-497C-B893-6BAC72B9BCB1}"/>
              </a:ext>
            </a:extLst>
          </p:cNvPr>
          <p:cNvSpPr>
            <a:spLocks noGrp="1"/>
          </p:cNvSpPr>
          <p:nvPr>
            <p:ph idx="1"/>
          </p:nvPr>
        </p:nvSpPr>
        <p:spPr>
          <a:xfrm>
            <a:off x="457200" y="990600"/>
            <a:ext cx="8229600" cy="4525963"/>
          </a:xfrm>
        </p:spPr>
        <p:txBody>
          <a:bodyPr/>
          <a:lstStyle/>
          <a:p>
            <a:r>
              <a:rPr lang="en-US"/>
              <a:t>Align optical path</a:t>
            </a:r>
          </a:p>
          <a:p>
            <a:pPr lvl="1"/>
            <a:r>
              <a:rPr lang="en-US"/>
              <a:t>Multilayer target -&gt; Lens -&gt; Detector</a:t>
            </a:r>
          </a:p>
          <a:p>
            <a:pPr lvl="1"/>
            <a:r>
              <a:rPr lang="en-US"/>
              <a:t>Provide experimental verification</a:t>
            </a:r>
          </a:p>
          <a:p>
            <a:pPr lvl="2"/>
            <a:r>
              <a:rPr lang="en-US"/>
              <a:t>Laser alignment source for targeting</a:t>
            </a:r>
          </a:p>
          <a:p>
            <a:r>
              <a:rPr lang="en-US"/>
              <a:t>House detector and electrical interface</a:t>
            </a:r>
          </a:p>
          <a:p>
            <a:r>
              <a:rPr lang="en-US"/>
              <a:t>Additional light blocking</a:t>
            </a:r>
          </a:p>
        </p:txBody>
      </p:sp>
      <p:sp>
        <p:nvSpPr>
          <p:cNvPr id="4" name="TextBox 3">
            <a:extLst>
              <a:ext uri="{FF2B5EF4-FFF2-40B4-BE49-F238E27FC236}">
                <a16:creationId xmlns:a16="http://schemas.microsoft.com/office/drawing/2014/main" id="{A81F9543-ADF0-412F-BB94-3A67608FE2D0}"/>
              </a:ext>
            </a:extLst>
          </p:cNvPr>
          <p:cNvSpPr txBox="1"/>
          <p:nvPr/>
        </p:nvSpPr>
        <p:spPr>
          <a:xfrm>
            <a:off x="2514600" y="4983967"/>
            <a:ext cx="4114800" cy="954107"/>
          </a:xfrm>
          <a:prstGeom prst="rect">
            <a:avLst/>
          </a:prstGeom>
          <a:noFill/>
          <a:ln>
            <a:solidFill>
              <a:schemeClr val="tx1"/>
            </a:solidFill>
          </a:ln>
        </p:spPr>
        <p:txBody>
          <a:bodyPr wrap="square" rtlCol="0">
            <a:spAutoFit/>
          </a:bodyPr>
          <a:lstStyle/>
          <a:p>
            <a:r>
              <a:rPr lang="en-US" sz="2800" b="1"/>
              <a:t>Next</a:t>
            </a:r>
            <a:r>
              <a:rPr lang="en-US" sz="2800"/>
              <a:t>: a walkthrough of the assembly and its elements</a:t>
            </a:r>
          </a:p>
        </p:txBody>
      </p:sp>
    </p:spTree>
    <p:extLst>
      <p:ext uri="{BB962C8B-B14F-4D97-AF65-F5344CB8AC3E}">
        <p14:creationId xmlns:p14="http://schemas.microsoft.com/office/powerpoint/2010/main" val="265477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26FA-2C0C-4AC8-A43F-F83B23E4A9A0}"/>
              </a:ext>
            </a:extLst>
          </p:cNvPr>
          <p:cNvSpPr>
            <a:spLocks noGrp="1"/>
          </p:cNvSpPr>
          <p:nvPr>
            <p:ph type="title"/>
          </p:nvPr>
        </p:nvSpPr>
        <p:spPr/>
        <p:txBody>
          <a:bodyPr>
            <a:normAutofit fontScale="90000"/>
          </a:bodyPr>
          <a:lstStyle/>
          <a:p>
            <a:r>
              <a:rPr lang="en-US"/>
              <a:t>The quest for dark matter</a:t>
            </a:r>
          </a:p>
        </p:txBody>
      </p:sp>
      <p:sp>
        <p:nvSpPr>
          <p:cNvPr id="3" name="Content Placeholder 2">
            <a:extLst>
              <a:ext uri="{FF2B5EF4-FFF2-40B4-BE49-F238E27FC236}">
                <a16:creationId xmlns:a16="http://schemas.microsoft.com/office/drawing/2014/main" id="{49582BB2-C3B0-4FBA-8766-6C3A8C5FA218}"/>
              </a:ext>
            </a:extLst>
          </p:cNvPr>
          <p:cNvSpPr>
            <a:spLocks noGrp="1"/>
          </p:cNvSpPr>
          <p:nvPr>
            <p:ph idx="1"/>
          </p:nvPr>
        </p:nvSpPr>
        <p:spPr>
          <a:xfrm>
            <a:off x="457200" y="646197"/>
            <a:ext cx="8229600" cy="954003"/>
          </a:xfrm>
        </p:spPr>
        <p:txBody>
          <a:bodyPr>
            <a:normAutofit fontScale="92500" lnSpcReduction="20000"/>
          </a:bodyPr>
          <a:lstStyle/>
          <a:p>
            <a:r>
              <a:rPr lang="en-US"/>
              <a:t>Surrounds most if not all galaxies in a halo</a:t>
            </a:r>
          </a:p>
          <a:p>
            <a:r>
              <a:rPr lang="en-US"/>
              <a:t>Has mass, mostly interacts through gravity</a:t>
            </a:r>
          </a:p>
        </p:txBody>
      </p:sp>
      <p:pic>
        <p:nvPicPr>
          <p:cNvPr id="4" name="Picture 3">
            <a:extLst>
              <a:ext uri="{FF2B5EF4-FFF2-40B4-BE49-F238E27FC236}">
                <a16:creationId xmlns:a16="http://schemas.microsoft.com/office/drawing/2014/main" id="{FF083784-4C33-4471-9742-2FFEAC611DDA}"/>
              </a:ext>
            </a:extLst>
          </p:cNvPr>
          <p:cNvPicPr>
            <a:picLocks noChangeAspect="1"/>
          </p:cNvPicPr>
          <p:nvPr/>
        </p:nvPicPr>
        <p:blipFill rotWithShape="1">
          <a:blip r:embed="rId2"/>
          <a:srcRect l="14920" r="20910"/>
          <a:stretch/>
        </p:blipFill>
        <p:spPr>
          <a:xfrm>
            <a:off x="593790" y="2134027"/>
            <a:ext cx="3628064" cy="3228977"/>
          </a:xfrm>
          <a:prstGeom prst="rect">
            <a:avLst/>
          </a:prstGeom>
        </p:spPr>
      </p:pic>
      <p:sp>
        <p:nvSpPr>
          <p:cNvPr id="5" name="Rectangle 4">
            <a:extLst>
              <a:ext uri="{FF2B5EF4-FFF2-40B4-BE49-F238E27FC236}">
                <a16:creationId xmlns:a16="http://schemas.microsoft.com/office/drawing/2014/main" id="{7A43059B-5CA1-4A99-A538-BFA90EEE00E1}"/>
              </a:ext>
            </a:extLst>
          </p:cNvPr>
          <p:cNvSpPr/>
          <p:nvPr/>
        </p:nvSpPr>
        <p:spPr>
          <a:xfrm>
            <a:off x="899424" y="5421315"/>
            <a:ext cx="3116944" cy="276999"/>
          </a:xfrm>
          <a:prstGeom prst="rect">
            <a:avLst/>
          </a:prstGeom>
        </p:spPr>
        <p:txBody>
          <a:bodyPr wrap="none">
            <a:spAutoFit/>
          </a:bodyPr>
          <a:lstStyle/>
          <a:p>
            <a:r>
              <a:rPr lang="en-US" sz="1200">
                <a:hlinkClick r:id="rId3"/>
              </a:rPr>
              <a:t>https://www.eso.org/public/videos/eso1217a/</a:t>
            </a:r>
            <a:endParaRPr lang="en-US" sz="1200"/>
          </a:p>
        </p:txBody>
      </p:sp>
      <p:sp>
        <p:nvSpPr>
          <p:cNvPr id="8" name="Content Placeholder 2">
            <a:extLst>
              <a:ext uri="{FF2B5EF4-FFF2-40B4-BE49-F238E27FC236}">
                <a16:creationId xmlns:a16="http://schemas.microsoft.com/office/drawing/2014/main" id="{F810DDE4-5E0F-481D-8437-BEF9806E33B3}"/>
              </a:ext>
            </a:extLst>
          </p:cNvPr>
          <p:cNvSpPr txBox="1">
            <a:spLocks/>
          </p:cNvSpPr>
          <p:nvPr/>
        </p:nvSpPr>
        <p:spPr>
          <a:xfrm>
            <a:off x="620798" y="2255917"/>
            <a:ext cx="3505200" cy="11730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orbel"/>
                <a:ea typeface="Open Sans" panose="020B0606030504020204" pitchFamily="34" charset="0"/>
                <a:cs typeface="Corbel"/>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orbel"/>
                <a:ea typeface="Open Sans" panose="020B0606030504020204" pitchFamily="34" charset="0"/>
                <a:cs typeface="Corbel"/>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orbel"/>
                <a:ea typeface="Open Sans" panose="020B0606030504020204" pitchFamily="34" charset="0"/>
                <a:cs typeface="Corbel"/>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a:ea typeface="Open Sans" panose="020B0606030504020204" pitchFamily="34" charset="0"/>
                <a:cs typeface="Corbe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a:ea typeface="Open Sans" panose="020B0606030504020204" pitchFamily="34" charset="0"/>
                <a:cs typeface="Corbe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bg1"/>
                </a:solidFill>
              </a:rPr>
              <a:t>Dark matter halo of milky way</a:t>
            </a:r>
          </a:p>
          <a:p>
            <a:pPr marL="0" indent="0">
              <a:buNone/>
            </a:pPr>
            <a:r>
              <a:rPr lang="en-US" sz="1800">
                <a:solidFill>
                  <a:schemeClr val="bg1"/>
                </a:solidFill>
              </a:rPr>
              <a:t>(artist rend.)</a:t>
            </a:r>
          </a:p>
        </p:txBody>
      </p:sp>
      <p:sp>
        <p:nvSpPr>
          <p:cNvPr id="9" name="Content Placeholder 2">
            <a:extLst>
              <a:ext uri="{FF2B5EF4-FFF2-40B4-BE49-F238E27FC236}">
                <a16:creationId xmlns:a16="http://schemas.microsoft.com/office/drawing/2014/main" id="{9848B3DD-DC96-4C7A-B90A-711F8FFB94FB}"/>
              </a:ext>
            </a:extLst>
          </p:cNvPr>
          <p:cNvSpPr txBox="1">
            <a:spLocks/>
          </p:cNvSpPr>
          <p:nvPr/>
        </p:nvSpPr>
        <p:spPr>
          <a:xfrm>
            <a:off x="484160" y="5756626"/>
            <a:ext cx="3505200" cy="533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orbel"/>
                <a:ea typeface="Open Sans" panose="020B0606030504020204" pitchFamily="34" charset="0"/>
                <a:cs typeface="Corbel"/>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orbel"/>
                <a:ea typeface="Open Sans" panose="020B0606030504020204" pitchFamily="34" charset="0"/>
                <a:cs typeface="Corbel"/>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orbel"/>
                <a:ea typeface="Open Sans" panose="020B0606030504020204" pitchFamily="34" charset="0"/>
                <a:cs typeface="Corbel"/>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a:ea typeface="Open Sans" panose="020B0606030504020204" pitchFamily="34" charset="0"/>
                <a:cs typeface="Corbe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a:ea typeface="Open Sans" panose="020B0606030504020204" pitchFamily="34" charset="0"/>
                <a:cs typeface="Corbe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bg1"/>
                </a:solidFill>
              </a:rPr>
              <a:t>95% of galaxy is dark matter</a:t>
            </a:r>
          </a:p>
        </p:txBody>
      </p:sp>
      <p:pic>
        <p:nvPicPr>
          <p:cNvPr id="10" name="Image" descr="Image">
            <a:extLst>
              <a:ext uri="{FF2B5EF4-FFF2-40B4-BE49-F238E27FC236}">
                <a16:creationId xmlns:a16="http://schemas.microsoft.com/office/drawing/2014/main" id="{459C4ABE-2527-4212-8891-455264DC67BB}"/>
              </a:ext>
            </a:extLst>
          </p:cNvPr>
          <p:cNvPicPr>
            <a:picLocks noChangeAspect="1"/>
          </p:cNvPicPr>
          <p:nvPr/>
        </p:nvPicPr>
        <p:blipFill>
          <a:blip r:embed="rId4">
            <a:extLst/>
          </a:blip>
          <a:stretch>
            <a:fillRect/>
          </a:stretch>
        </p:blipFill>
        <p:spPr>
          <a:xfrm>
            <a:off x="5204883" y="4213095"/>
            <a:ext cx="3144000" cy="2096000"/>
          </a:xfrm>
          <a:prstGeom prst="rect">
            <a:avLst/>
          </a:prstGeom>
          <a:ln w="12700">
            <a:miter lim="400000"/>
          </a:ln>
        </p:spPr>
      </p:pic>
      <p:pic>
        <p:nvPicPr>
          <p:cNvPr id="11" name="Image" descr="Image">
            <a:extLst>
              <a:ext uri="{FF2B5EF4-FFF2-40B4-BE49-F238E27FC236}">
                <a16:creationId xmlns:a16="http://schemas.microsoft.com/office/drawing/2014/main" id="{E3F27BAE-C824-425D-A275-4C05D33957E9}"/>
              </a:ext>
            </a:extLst>
          </p:cNvPr>
          <p:cNvPicPr>
            <a:picLocks noChangeAspect="1"/>
          </p:cNvPicPr>
          <p:nvPr/>
        </p:nvPicPr>
        <p:blipFill>
          <a:blip r:embed="rId5">
            <a:extLst/>
          </a:blip>
          <a:stretch>
            <a:fillRect/>
          </a:stretch>
        </p:blipFill>
        <p:spPr>
          <a:xfrm>
            <a:off x="5323190" y="1608505"/>
            <a:ext cx="2794666" cy="2096000"/>
          </a:xfrm>
          <a:prstGeom prst="rect">
            <a:avLst/>
          </a:prstGeom>
          <a:ln w="12700">
            <a:miter lim="400000"/>
          </a:ln>
        </p:spPr>
      </p:pic>
      <p:sp>
        <p:nvSpPr>
          <p:cNvPr id="12" name="Title 1">
            <a:extLst>
              <a:ext uri="{FF2B5EF4-FFF2-40B4-BE49-F238E27FC236}">
                <a16:creationId xmlns:a16="http://schemas.microsoft.com/office/drawing/2014/main" id="{A6B62269-BAEC-4AFE-9BE9-0ED59135A7D6}"/>
              </a:ext>
            </a:extLst>
          </p:cNvPr>
          <p:cNvSpPr txBox="1">
            <a:spLocks/>
          </p:cNvSpPr>
          <p:nvPr/>
        </p:nvSpPr>
        <p:spPr>
          <a:xfrm>
            <a:off x="4698500" y="6297592"/>
            <a:ext cx="4140533" cy="533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kern="1200">
                <a:solidFill>
                  <a:schemeClr val="tx1"/>
                </a:solidFill>
                <a:latin typeface="Corbel"/>
                <a:ea typeface="+mj-ea"/>
                <a:cs typeface="Corbel"/>
              </a:defRPr>
            </a:lvl1pPr>
          </a:lstStyle>
          <a:p>
            <a:r>
              <a:rPr lang="en-US" sz="2800"/>
              <a:t>Solar flux ~ 1.4 kW/m</a:t>
            </a:r>
            <a:r>
              <a:rPr lang="en-US" sz="2800" baseline="30000"/>
              <a:t>2</a:t>
            </a:r>
          </a:p>
        </p:txBody>
      </p:sp>
      <p:sp>
        <p:nvSpPr>
          <p:cNvPr id="13" name="Title 1">
            <a:extLst>
              <a:ext uri="{FF2B5EF4-FFF2-40B4-BE49-F238E27FC236}">
                <a16:creationId xmlns:a16="http://schemas.microsoft.com/office/drawing/2014/main" id="{D1790092-FB72-467B-AA7C-DEEFE5E3F74B}"/>
              </a:ext>
            </a:extLst>
          </p:cNvPr>
          <p:cNvSpPr txBox="1">
            <a:spLocks/>
          </p:cNvSpPr>
          <p:nvPr/>
        </p:nvSpPr>
        <p:spPr>
          <a:xfrm>
            <a:off x="4712004" y="3647105"/>
            <a:ext cx="4140533" cy="533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kern="1200">
                <a:solidFill>
                  <a:schemeClr val="tx1"/>
                </a:solidFill>
                <a:latin typeface="Corbel"/>
                <a:ea typeface="+mj-ea"/>
                <a:cs typeface="Corbel"/>
              </a:defRPr>
            </a:lvl1pPr>
          </a:lstStyle>
          <a:p>
            <a:r>
              <a:rPr lang="en-US" sz="2800"/>
              <a:t>DM flux ~ 14 W/m</a:t>
            </a:r>
            <a:r>
              <a:rPr lang="en-US" sz="2800" baseline="30000"/>
              <a:t>2</a:t>
            </a:r>
          </a:p>
        </p:txBody>
      </p:sp>
    </p:spTree>
    <p:extLst>
      <p:ext uri="{BB962C8B-B14F-4D97-AF65-F5344CB8AC3E}">
        <p14:creationId xmlns:p14="http://schemas.microsoft.com/office/powerpoint/2010/main" val="144899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F6B49E-E143-418C-9E40-37F2F7FB7E3F}"/>
              </a:ext>
            </a:extLst>
          </p:cNvPr>
          <p:cNvPicPr>
            <a:picLocks noChangeAspect="1"/>
          </p:cNvPicPr>
          <p:nvPr/>
        </p:nvPicPr>
        <p:blipFill>
          <a:blip r:embed="rId3"/>
          <a:stretch>
            <a:fillRect/>
          </a:stretch>
        </p:blipFill>
        <p:spPr>
          <a:xfrm>
            <a:off x="0" y="1219200"/>
            <a:ext cx="9144000" cy="3722127"/>
          </a:xfrm>
          <a:prstGeom prst="rect">
            <a:avLst/>
          </a:prstGeom>
        </p:spPr>
      </p:pic>
      <p:cxnSp>
        <p:nvCxnSpPr>
          <p:cNvPr id="6" name="Straight Arrow Connector 5">
            <a:extLst>
              <a:ext uri="{FF2B5EF4-FFF2-40B4-BE49-F238E27FC236}">
                <a16:creationId xmlns:a16="http://schemas.microsoft.com/office/drawing/2014/main" id="{0F772807-BC73-481D-98D3-35DEFBC17A1F}"/>
              </a:ext>
            </a:extLst>
          </p:cNvPr>
          <p:cNvCxnSpPr>
            <a:cxnSpLocks/>
          </p:cNvCxnSpPr>
          <p:nvPr/>
        </p:nvCxnSpPr>
        <p:spPr>
          <a:xfrm flipV="1">
            <a:off x="1143000" y="3886200"/>
            <a:ext cx="457200" cy="16764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EC9FA7-617A-4895-9C47-C561B141552E}"/>
              </a:ext>
            </a:extLst>
          </p:cNvPr>
          <p:cNvCxnSpPr>
            <a:cxnSpLocks/>
          </p:cNvCxnSpPr>
          <p:nvPr/>
        </p:nvCxnSpPr>
        <p:spPr>
          <a:xfrm flipV="1">
            <a:off x="2514600" y="4396402"/>
            <a:ext cx="457200" cy="16764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4D4450E-D56A-45A9-ADC8-30CED5445BEC}"/>
              </a:ext>
            </a:extLst>
          </p:cNvPr>
          <p:cNvCxnSpPr>
            <a:cxnSpLocks/>
          </p:cNvCxnSpPr>
          <p:nvPr/>
        </p:nvCxnSpPr>
        <p:spPr>
          <a:xfrm>
            <a:off x="1676400" y="1109108"/>
            <a:ext cx="1317585" cy="105099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AD5F385-6D8B-480D-A910-76F1B239F952}"/>
              </a:ext>
            </a:extLst>
          </p:cNvPr>
          <p:cNvCxnSpPr>
            <a:cxnSpLocks/>
          </p:cNvCxnSpPr>
          <p:nvPr/>
        </p:nvCxnSpPr>
        <p:spPr>
          <a:xfrm flipH="1" flipV="1">
            <a:off x="4800601" y="3080263"/>
            <a:ext cx="1981199" cy="215433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FEA456D-3185-46DF-BAFB-5EFA514558C1}"/>
              </a:ext>
            </a:extLst>
          </p:cNvPr>
          <p:cNvSpPr txBox="1"/>
          <p:nvPr/>
        </p:nvSpPr>
        <p:spPr>
          <a:xfrm>
            <a:off x="5791200" y="5177135"/>
            <a:ext cx="2819400" cy="461665"/>
          </a:xfrm>
          <a:prstGeom prst="rect">
            <a:avLst/>
          </a:prstGeom>
          <a:noFill/>
        </p:spPr>
        <p:txBody>
          <a:bodyPr wrap="square" rtlCol="0">
            <a:spAutoFit/>
          </a:bodyPr>
          <a:lstStyle/>
          <a:p>
            <a:r>
              <a:rPr lang="en-US" sz="2400"/>
              <a:t>Alignment aperture</a:t>
            </a:r>
          </a:p>
        </p:txBody>
      </p:sp>
      <p:sp>
        <p:nvSpPr>
          <p:cNvPr id="16" name="TextBox 15">
            <a:extLst>
              <a:ext uri="{FF2B5EF4-FFF2-40B4-BE49-F238E27FC236}">
                <a16:creationId xmlns:a16="http://schemas.microsoft.com/office/drawing/2014/main" id="{2146E052-8E98-41E4-A145-F78D0412D77C}"/>
              </a:ext>
            </a:extLst>
          </p:cNvPr>
          <p:cNvSpPr txBox="1"/>
          <p:nvPr/>
        </p:nvSpPr>
        <p:spPr>
          <a:xfrm>
            <a:off x="697376" y="624199"/>
            <a:ext cx="1676400" cy="461665"/>
          </a:xfrm>
          <a:prstGeom prst="rect">
            <a:avLst/>
          </a:prstGeom>
          <a:noFill/>
        </p:spPr>
        <p:txBody>
          <a:bodyPr wrap="square" rtlCol="0">
            <a:spAutoFit/>
          </a:bodyPr>
          <a:lstStyle/>
          <a:p>
            <a:r>
              <a:rPr lang="en-US" sz="2400"/>
              <a:t>Gold mirror</a:t>
            </a:r>
          </a:p>
        </p:txBody>
      </p:sp>
      <p:sp>
        <p:nvSpPr>
          <p:cNvPr id="17" name="TextBox 16">
            <a:extLst>
              <a:ext uri="{FF2B5EF4-FFF2-40B4-BE49-F238E27FC236}">
                <a16:creationId xmlns:a16="http://schemas.microsoft.com/office/drawing/2014/main" id="{CBBDB9B6-19D9-46F5-89DE-0CBD7039D86D}"/>
              </a:ext>
            </a:extLst>
          </p:cNvPr>
          <p:cNvSpPr txBox="1"/>
          <p:nvPr/>
        </p:nvSpPr>
        <p:spPr>
          <a:xfrm>
            <a:off x="1916576" y="6015335"/>
            <a:ext cx="2286000" cy="461665"/>
          </a:xfrm>
          <a:prstGeom prst="rect">
            <a:avLst/>
          </a:prstGeom>
          <a:noFill/>
        </p:spPr>
        <p:txBody>
          <a:bodyPr wrap="square" rtlCol="0">
            <a:spAutoFit/>
          </a:bodyPr>
          <a:lstStyle/>
          <a:p>
            <a:r>
              <a:rPr lang="en-US" sz="2400"/>
              <a:t>Target substrate</a:t>
            </a:r>
          </a:p>
        </p:txBody>
      </p:sp>
      <p:sp>
        <p:nvSpPr>
          <p:cNvPr id="18" name="TextBox 17">
            <a:extLst>
              <a:ext uri="{FF2B5EF4-FFF2-40B4-BE49-F238E27FC236}">
                <a16:creationId xmlns:a16="http://schemas.microsoft.com/office/drawing/2014/main" id="{1A39043D-83A5-454E-865B-587805BB8C0E}"/>
              </a:ext>
            </a:extLst>
          </p:cNvPr>
          <p:cNvSpPr txBox="1"/>
          <p:nvPr/>
        </p:nvSpPr>
        <p:spPr>
          <a:xfrm>
            <a:off x="125876" y="5505133"/>
            <a:ext cx="2286000" cy="461665"/>
          </a:xfrm>
          <a:prstGeom prst="rect">
            <a:avLst/>
          </a:prstGeom>
          <a:noFill/>
        </p:spPr>
        <p:txBody>
          <a:bodyPr wrap="square" rtlCol="0">
            <a:spAutoFit/>
          </a:bodyPr>
          <a:lstStyle/>
          <a:p>
            <a:r>
              <a:rPr lang="en-US" sz="2400"/>
              <a:t>Multilayer stack</a:t>
            </a:r>
          </a:p>
        </p:txBody>
      </p:sp>
      <p:sp>
        <p:nvSpPr>
          <p:cNvPr id="19" name="Title 1">
            <a:extLst>
              <a:ext uri="{FF2B5EF4-FFF2-40B4-BE49-F238E27FC236}">
                <a16:creationId xmlns:a16="http://schemas.microsoft.com/office/drawing/2014/main" id="{67764C7D-982B-4AD9-95AC-BA188BAF6D08}"/>
              </a:ext>
            </a:extLst>
          </p:cNvPr>
          <p:cNvSpPr>
            <a:spLocks noGrp="1"/>
          </p:cNvSpPr>
          <p:nvPr>
            <p:ph type="title"/>
          </p:nvPr>
        </p:nvSpPr>
        <p:spPr>
          <a:xfrm>
            <a:off x="0" y="0"/>
            <a:ext cx="9144000" cy="533400"/>
          </a:xfrm>
        </p:spPr>
        <p:txBody>
          <a:bodyPr>
            <a:normAutofit fontScale="90000"/>
          </a:bodyPr>
          <a:lstStyle/>
          <a:p>
            <a:r>
              <a:rPr lang="en-US"/>
              <a:t>Multilayer target, top profile</a:t>
            </a:r>
          </a:p>
        </p:txBody>
      </p:sp>
    </p:spTree>
    <p:extLst>
      <p:ext uri="{BB962C8B-B14F-4D97-AF65-F5344CB8AC3E}">
        <p14:creationId xmlns:p14="http://schemas.microsoft.com/office/powerpoint/2010/main" val="277240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AD137-C3FE-4DA9-B2D0-6616F755831C}"/>
              </a:ext>
            </a:extLst>
          </p:cNvPr>
          <p:cNvSpPr>
            <a:spLocks noGrp="1"/>
          </p:cNvSpPr>
          <p:nvPr>
            <p:ph type="title"/>
          </p:nvPr>
        </p:nvSpPr>
        <p:spPr/>
        <p:txBody>
          <a:bodyPr>
            <a:normAutofit fontScale="90000"/>
          </a:bodyPr>
          <a:lstStyle/>
          <a:p>
            <a:r>
              <a:rPr lang="en-US"/>
              <a:t>Optomechanical assembly</a:t>
            </a:r>
          </a:p>
        </p:txBody>
      </p:sp>
      <p:pic>
        <p:nvPicPr>
          <p:cNvPr id="7" name="haloscope1.pdf" descr="haloscope1.pdf">
            <a:extLst>
              <a:ext uri="{FF2B5EF4-FFF2-40B4-BE49-F238E27FC236}">
                <a16:creationId xmlns:a16="http://schemas.microsoft.com/office/drawing/2014/main" id="{517A9652-5F6F-499F-A3DF-897E7ED67DEC}"/>
              </a:ext>
            </a:extLst>
          </p:cNvPr>
          <p:cNvPicPr>
            <a:picLocks noChangeAspect="1"/>
          </p:cNvPicPr>
          <p:nvPr/>
        </p:nvPicPr>
        <p:blipFill rotWithShape="1">
          <a:blip r:embed="rId2">
            <a:extLst/>
          </a:blip>
          <a:srcRect t="5754" r="47665" b="34215"/>
          <a:stretch/>
        </p:blipFill>
        <p:spPr>
          <a:xfrm>
            <a:off x="-76200" y="614502"/>
            <a:ext cx="5559681" cy="4705510"/>
          </a:xfrm>
          <a:prstGeom prst="rect">
            <a:avLst/>
          </a:prstGeom>
          <a:ln w="12700" cap="flat">
            <a:noFill/>
            <a:miter lim="400000"/>
          </a:ln>
          <a:effectLst/>
        </p:spPr>
      </p:pic>
      <p:sp>
        <p:nvSpPr>
          <p:cNvPr id="8" name="Rectangle">
            <a:extLst>
              <a:ext uri="{FF2B5EF4-FFF2-40B4-BE49-F238E27FC236}">
                <a16:creationId xmlns:a16="http://schemas.microsoft.com/office/drawing/2014/main" id="{DE72FD70-6524-4FD9-9EDC-F79FF513FC36}"/>
              </a:ext>
            </a:extLst>
          </p:cNvPr>
          <p:cNvSpPr/>
          <p:nvPr/>
        </p:nvSpPr>
        <p:spPr>
          <a:xfrm>
            <a:off x="-166476" y="896306"/>
            <a:ext cx="1095271" cy="601865"/>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latin typeface="Helvetica Light"/>
                <a:ea typeface="Helvetica Light"/>
                <a:cs typeface="Helvetica Light"/>
                <a:sym typeface="Helvetica Light"/>
              </a:defRPr>
            </a:pPr>
            <a:endParaRPr/>
          </a:p>
        </p:txBody>
      </p:sp>
      <p:sp>
        <p:nvSpPr>
          <p:cNvPr id="9" name="Rectangle">
            <a:extLst>
              <a:ext uri="{FF2B5EF4-FFF2-40B4-BE49-F238E27FC236}">
                <a16:creationId xmlns:a16="http://schemas.microsoft.com/office/drawing/2014/main" id="{41CA57F8-DBE5-42D9-BE9C-611FA9788D3B}"/>
              </a:ext>
            </a:extLst>
          </p:cNvPr>
          <p:cNvSpPr/>
          <p:nvPr/>
        </p:nvSpPr>
        <p:spPr>
          <a:xfrm>
            <a:off x="5121684" y="4658377"/>
            <a:ext cx="807844" cy="151869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latin typeface="Helvetica Light"/>
                <a:ea typeface="Helvetica Light"/>
                <a:cs typeface="Helvetica Light"/>
                <a:sym typeface="Helvetica Light"/>
              </a:defRPr>
            </a:pPr>
            <a:endParaRPr/>
          </a:p>
        </p:txBody>
      </p:sp>
      <p:pic>
        <p:nvPicPr>
          <p:cNvPr id="6" name="stackup_dark_matter_optics.png" descr="stackup_dark_matter_optics.png">
            <a:extLst>
              <a:ext uri="{FF2B5EF4-FFF2-40B4-BE49-F238E27FC236}">
                <a16:creationId xmlns:a16="http://schemas.microsoft.com/office/drawing/2014/main" id="{4C72A260-4BD0-4467-817D-6AAD6B110CBE}"/>
              </a:ext>
            </a:extLst>
          </p:cNvPr>
          <p:cNvPicPr>
            <a:picLocks noChangeAspect="1"/>
          </p:cNvPicPr>
          <p:nvPr/>
        </p:nvPicPr>
        <p:blipFill>
          <a:blip r:embed="rId3">
            <a:extLst/>
          </a:blip>
          <a:srcRect t="64511" r="58566" b="29824"/>
          <a:stretch>
            <a:fillRect/>
          </a:stretch>
        </p:blipFill>
        <p:spPr>
          <a:xfrm>
            <a:off x="-19115" y="4199207"/>
            <a:ext cx="3056621" cy="272830"/>
          </a:xfrm>
          <a:prstGeom prst="rect">
            <a:avLst/>
          </a:prstGeom>
          <a:ln w="12700" cap="flat">
            <a:noFill/>
            <a:miter lim="400000"/>
          </a:ln>
          <a:effectLst/>
        </p:spPr>
      </p:pic>
      <p:sp>
        <p:nvSpPr>
          <p:cNvPr id="10" name="Title 1">
            <a:extLst>
              <a:ext uri="{FF2B5EF4-FFF2-40B4-BE49-F238E27FC236}">
                <a16:creationId xmlns:a16="http://schemas.microsoft.com/office/drawing/2014/main" id="{CABDF3FC-9B33-4F7D-8EA9-1B41AE3C3D6B}"/>
              </a:ext>
            </a:extLst>
          </p:cNvPr>
          <p:cNvSpPr txBox="1">
            <a:spLocks/>
          </p:cNvSpPr>
          <p:nvPr/>
        </p:nvSpPr>
        <p:spPr>
          <a:xfrm>
            <a:off x="1272365" y="5401114"/>
            <a:ext cx="2743200" cy="533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3600" kern="1200">
                <a:solidFill>
                  <a:schemeClr val="tx1"/>
                </a:solidFill>
                <a:latin typeface="Corbel"/>
                <a:ea typeface="+mj-ea"/>
                <a:cs typeface="Corbel"/>
              </a:defRPr>
            </a:lvl1pPr>
          </a:lstStyle>
          <a:p>
            <a:r>
              <a:rPr lang="en-US"/>
              <a:t>Exploded</a:t>
            </a:r>
          </a:p>
        </p:txBody>
      </p:sp>
      <p:pic>
        <p:nvPicPr>
          <p:cNvPr id="11" name="Picture 10">
            <a:extLst>
              <a:ext uri="{FF2B5EF4-FFF2-40B4-BE49-F238E27FC236}">
                <a16:creationId xmlns:a16="http://schemas.microsoft.com/office/drawing/2014/main" id="{D0B4FB4A-8971-4A85-B7E8-511D7392EB38}"/>
              </a:ext>
            </a:extLst>
          </p:cNvPr>
          <p:cNvPicPr>
            <a:picLocks noChangeAspect="1"/>
          </p:cNvPicPr>
          <p:nvPr/>
        </p:nvPicPr>
        <p:blipFill>
          <a:blip r:embed="rId4"/>
          <a:stretch>
            <a:fillRect/>
          </a:stretch>
        </p:blipFill>
        <p:spPr>
          <a:xfrm>
            <a:off x="5469980" y="896306"/>
            <a:ext cx="3674020" cy="4705511"/>
          </a:xfrm>
          <a:prstGeom prst="rect">
            <a:avLst/>
          </a:prstGeom>
        </p:spPr>
      </p:pic>
      <p:sp>
        <p:nvSpPr>
          <p:cNvPr id="12" name="Title 1">
            <a:extLst>
              <a:ext uri="{FF2B5EF4-FFF2-40B4-BE49-F238E27FC236}">
                <a16:creationId xmlns:a16="http://schemas.microsoft.com/office/drawing/2014/main" id="{256EB16B-C30A-43E8-A4E1-6DB74F8FE673}"/>
              </a:ext>
            </a:extLst>
          </p:cNvPr>
          <p:cNvSpPr txBox="1">
            <a:spLocks/>
          </p:cNvSpPr>
          <p:nvPr/>
        </p:nvSpPr>
        <p:spPr>
          <a:xfrm>
            <a:off x="6165164" y="5622745"/>
            <a:ext cx="2743200" cy="533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3600" kern="1200">
                <a:solidFill>
                  <a:schemeClr val="tx1"/>
                </a:solidFill>
                <a:latin typeface="Corbel"/>
                <a:ea typeface="+mj-ea"/>
                <a:cs typeface="Corbel"/>
              </a:defRPr>
            </a:lvl1pPr>
          </a:lstStyle>
          <a:p>
            <a:r>
              <a:rPr lang="en-US"/>
              <a:t>Assembled</a:t>
            </a:r>
          </a:p>
        </p:txBody>
      </p:sp>
    </p:spTree>
    <p:extLst>
      <p:ext uri="{BB962C8B-B14F-4D97-AF65-F5344CB8AC3E}">
        <p14:creationId xmlns:p14="http://schemas.microsoft.com/office/powerpoint/2010/main" val="323560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34F0E-231B-45B1-9C3E-B92730BAD79A}"/>
              </a:ext>
            </a:extLst>
          </p:cNvPr>
          <p:cNvSpPr>
            <a:spLocks noGrp="1"/>
          </p:cNvSpPr>
          <p:nvPr>
            <p:ph type="title"/>
          </p:nvPr>
        </p:nvSpPr>
        <p:spPr/>
        <p:txBody>
          <a:bodyPr>
            <a:normAutofit fontScale="90000"/>
          </a:bodyPr>
          <a:lstStyle/>
          <a:p>
            <a:r>
              <a:rPr lang="en-US"/>
              <a:t>First-generation haloscope</a:t>
            </a:r>
          </a:p>
        </p:txBody>
      </p:sp>
      <p:pic>
        <p:nvPicPr>
          <p:cNvPr id="4" name="Picture 3">
            <a:extLst>
              <a:ext uri="{FF2B5EF4-FFF2-40B4-BE49-F238E27FC236}">
                <a16:creationId xmlns:a16="http://schemas.microsoft.com/office/drawing/2014/main" id="{A109AFAC-1AF2-46B4-8C61-D187A1F5AE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19109" y="2006601"/>
            <a:ext cx="5689602" cy="3200400"/>
          </a:xfrm>
          <a:prstGeom prst="rect">
            <a:avLst/>
          </a:prstGeom>
        </p:spPr>
      </p:pic>
      <p:pic>
        <p:nvPicPr>
          <p:cNvPr id="5" name="Picture 4">
            <a:extLst>
              <a:ext uri="{FF2B5EF4-FFF2-40B4-BE49-F238E27FC236}">
                <a16:creationId xmlns:a16="http://schemas.microsoft.com/office/drawing/2014/main" id="{B428089D-09F4-4720-9995-BE510F072E2A}"/>
              </a:ext>
            </a:extLst>
          </p:cNvPr>
          <p:cNvPicPr>
            <a:picLocks noChangeAspect="1"/>
          </p:cNvPicPr>
          <p:nvPr/>
        </p:nvPicPr>
        <p:blipFill>
          <a:blip r:embed="rId3"/>
          <a:stretch>
            <a:fillRect/>
          </a:stretch>
        </p:blipFill>
        <p:spPr>
          <a:xfrm>
            <a:off x="4572000" y="762000"/>
            <a:ext cx="4038600" cy="5699009"/>
          </a:xfrm>
          <a:prstGeom prst="rect">
            <a:avLst/>
          </a:prstGeom>
        </p:spPr>
      </p:pic>
      <p:sp>
        <p:nvSpPr>
          <p:cNvPr id="6" name="TextBox 5">
            <a:extLst>
              <a:ext uri="{FF2B5EF4-FFF2-40B4-BE49-F238E27FC236}">
                <a16:creationId xmlns:a16="http://schemas.microsoft.com/office/drawing/2014/main" id="{827B20BF-35C1-45E5-9D31-B9061B0B61BB}"/>
              </a:ext>
            </a:extLst>
          </p:cNvPr>
          <p:cNvSpPr txBox="1"/>
          <p:nvPr/>
        </p:nvSpPr>
        <p:spPr>
          <a:xfrm>
            <a:off x="1905000" y="5865167"/>
            <a:ext cx="5856308" cy="461665"/>
          </a:xfrm>
          <a:prstGeom prst="rect">
            <a:avLst/>
          </a:prstGeom>
          <a:solidFill>
            <a:schemeClr val="bg1"/>
          </a:solidFill>
          <a:ln>
            <a:solidFill>
              <a:schemeClr val="tx1"/>
            </a:solidFill>
          </a:ln>
        </p:spPr>
        <p:txBody>
          <a:bodyPr wrap="square" rtlCol="0">
            <a:spAutoFit/>
          </a:bodyPr>
          <a:lstStyle/>
          <a:p>
            <a:r>
              <a:rPr lang="en-US" sz="2400">
                <a:latin typeface="Corbel" panose="020B0503020204020204" pitchFamily="34" charset="0"/>
              </a:rPr>
              <a:t>Recorded no dark count events in ~26 hours</a:t>
            </a:r>
          </a:p>
        </p:txBody>
      </p:sp>
    </p:spTree>
    <p:extLst>
      <p:ext uri="{BB962C8B-B14F-4D97-AF65-F5344CB8AC3E}">
        <p14:creationId xmlns:p14="http://schemas.microsoft.com/office/powerpoint/2010/main" val="33949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34F0E-231B-45B1-9C3E-B92730BAD79A}"/>
              </a:ext>
            </a:extLst>
          </p:cNvPr>
          <p:cNvSpPr>
            <a:spLocks noGrp="1"/>
          </p:cNvSpPr>
          <p:nvPr>
            <p:ph type="title"/>
          </p:nvPr>
        </p:nvSpPr>
        <p:spPr/>
        <p:txBody>
          <a:bodyPr>
            <a:normAutofit fontScale="90000"/>
          </a:bodyPr>
          <a:lstStyle/>
          <a:p>
            <a:r>
              <a:rPr lang="en-US"/>
              <a:t>Issues identified in pilot run</a:t>
            </a:r>
          </a:p>
        </p:txBody>
      </p:sp>
      <p:sp>
        <p:nvSpPr>
          <p:cNvPr id="6" name="Content Placeholder 2">
            <a:extLst>
              <a:ext uri="{FF2B5EF4-FFF2-40B4-BE49-F238E27FC236}">
                <a16:creationId xmlns:a16="http://schemas.microsoft.com/office/drawing/2014/main" id="{35DAC086-8738-4C8A-A802-0962D96D9B86}"/>
              </a:ext>
            </a:extLst>
          </p:cNvPr>
          <p:cNvSpPr>
            <a:spLocks noGrp="1"/>
          </p:cNvSpPr>
          <p:nvPr>
            <p:ph idx="1"/>
          </p:nvPr>
        </p:nvSpPr>
        <p:spPr>
          <a:xfrm>
            <a:off x="457200" y="838200"/>
            <a:ext cx="8077200" cy="4525963"/>
          </a:xfrm>
        </p:spPr>
        <p:txBody>
          <a:bodyPr>
            <a:normAutofit/>
          </a:bodyPr>
          <a:lstStyle/>
          <a:p>
            <a:r>
              <a:rPr lang="en-US" sz="2800"/>
              <a:t>Challenging to guarantee alignment of signal path to targeting path</a:t>
            </a:r>
          </a:p>
          <a:p>
            <a:pPr lvl="1"/>
            <a:endParaRPr lang="en-US" sz="2400"/>
          </a:p>
        </p:txBody>
      </p:sp>
      <p:pic>
        <p:nvPicPr>
          <p:cNvPr id="21" name="Picture 20">
            <a:extLst>
              <a:ext uri="{FF2B5EF4-FFF2-40B4-BE49-F238E27FC236}">
                <a16:creationId xmlns:a16="http://schemas.microsoft.com/office/drawing/2014/main" id="{B176AC26-D57E-46F2-A644-77114AE75911}"/>
              </a:ext>
            </a:extLst>
          </p:cNvPr>
          <p:cNvPicPr>
            <a:picLocks noChangeAspect="1"/>
          </p:cNvPicPr>
          <p:nvPr/>
        </p:nvPicPr>
        <p:blipFill>
          <a:blip r:embed="rId2"/>
          <a:stretch>
            <a:fillRect/>
          </a:stretch>
        </p:blipFill>
        <p:spPr>
          <a:xfrm>
            <a:off x="2895600" y="1459790"/>
            <a:ext cx="4396036" cy="4877334"/>
          </a:xfrm>
          <a:prstGeom prst="rect">
            <a:avLst/>
          </a:prstGeom>
        </p:spPr>
      </p:pic>
    </p:spTree>
    <p:extLst>
      <p:ext uri="{BB962C8B-B14F-4D97-AF65-F5344CB8AC3E}">
        <p14:creationId xmlns:p14="http://schemas.microsoft.com/office/powerpoint/2010/main" val="339746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BDE59-4170-46AC-AE50-1FD3C42383DF}"/>
              </a:ext>
            </a:extLst>
          </p:cNvPr>
          <p:cNvPicPr>
            <a:picLocks noChangeAspect="1"/>
          </p:cNvPicPr>
          <p:nvPr/>
        </p:nvPicPr>
        <p:blipFill>
          <a:blip r:embed="rId2"/>
          <a:stretch>
            <a:fillRect/>
          </a:stretch>
        </p:blipFill>
        <p:spPr>
          <a:xfrm>
            <a:off x="1981200" y="2743200"/>
            <a:ext cx="4648200" cy="3989400"/>
          </a:xfrm>
          <a:prstGeom prst="rect">
            <a:avLst/>
          </a:prstGeom>
        </p:spPr>
      </p:pic>
      <p:sp>
        <p:nvSpPr>
          <p:cNvPr id="2" name="Title 1">
            <a:extLst>
              <a:ext uri="{FF2B5EF4-FFF2-40B4-BE49-F238E27FC236}">
                <a16:creationId xmlns:a16="http://schemas.microsoft.com/office/drawing/2014/main" id="{7EF34F0E-231B-45B1-9C3E-B92730BAD79A}"/>
              </a:ext>
            </a:extLst>
          </p:cNvPr>
          <p:cNvSpPr>
            <a:spLocks noGrp="1"/>
          </p:cNvSpPr>
          <p:nvPr>
            <p:ph type="title"/>
          </p:nvPr>
        </p:nvSpPr>
        <p:spPr/>
        <p:txBody>
          <a:bodyPr>
            <a:normAutofit fontScale="90000"/>
          </a:bodyPr>
          <a:lstStyle/>
          <a:p>
            <a:r>
              <a:rPr lang="en-US"/>
              <a:t>Issues identified in pilot run</a:t>
            </a:r>
          </a:p>
        </p:txBody>
      </p:sp>
      <p:sp>
        <p:nvSpPr>
          <p:cNvPr id="6" name="Content Placeholder 2">
            <a:extLst>
              <a:ext uri="{FF2B5EF4-FFF2-40B4-BE49-F238E27FC236}">
                <a16:creationId xmlns:a16="http://schemas.microsoft.com/office/drawing/2014/main" id="{35DAC086-8738-4C8A-A802-0962D96D9B86}"/>
              </a:ext>
            </a:extLst>
          </p:cNvPr>
          <p:cNvSpPr>
            <a:spLocks noGrp="1"/>
          </p:cNvSpPr>
          <p:nvPr>
            <p:ph idx="1"/>
          </p:nvPr>
        </p:nvSpPr>
        <p:spPr>
          <a:xfrm>
            <a:off x="457200" y="838200"/>
            <a:ext cx="8229600" cy="4525963"/>
          </a:xfrm>
        </p:spPr>
        <p:txBody>
          <a:bodyPr>
            <a:normAutofit/>
          </a:bodyPr>
          <a:lstStyle/>
          <a:p>
            <a:r>
              <a:rPr lang="en-US" sz="2800"/>
              <a:t>Adjustment of lens focal length</a:t>
            </a:r>
          </a:p>
          <a:p>
            <a:pPr lvl="1"/>
            <a:r>
              <a:rPr lang="en-US" sz="2400"/>
              <a:t>Hugely underfilling the focusing lens leads to large depth of focus (bad)</a:t>
            </a:r>
          </a:p>
          <a:p>
            <a:pPr lvl="1"/>
            <a:r>
              <a:rPr lang="en-US" sz="2400"/>
              <a:t>Difficult to accurately judge when you’re at focus</a:t>
            </a:r>
          </a:p>
        </p:txBody>
      </p:sp>
    </p:spTree>
    <p:extLst>
      <p:ext uri="{BB962C8B-B14F-4D97-AF65-F5344CB8AC3E}">
        <p14:creationId xmlns:p14="http://schemas.microsoft.com/office/powerpoint/2010/main" val="187608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6C79CC-3255-4CF6-8A84-6EA698CE0818}"/>
              </a:ext>
            </a:extLst>
          </p:cNvPr>
          <p:cNvPicPr>
            <a:picLocks noChangeAspect="1"/>
          </p:cNvPicPr>
          <p:nvPr/>
        </p:nvPicPr>
        <p:blipFill>
          <a:blip r:embed="rId2"/>
          <a:stretch>
            <a:fillRect/>
          </a:stretch>
        </p:blipFill>
        <p:spPr>
          <a:xfrm>
            <a:off x="3429002" y="3372028"/>
            <a:ext cx="5714998" cy="3374670"/>
          </a:xfrm>
          <a:prstGeom prst="rect">
            <a:avLst/>
          </a:prstGeom>
        </p:spPr>
      </p:pic>
      <p:sp>
        <p:nvSpPr>
          <p:cNvPr id="2" name="Title 1">
            <a:extLst>
              <a:ext uri="{FF2B5EF4-FFF2-40B4-BE49-F238E27FC236}">
                <a16:creationId xmlns:a16="http://schemas.microsoft.com/office/drawing/2014/main" id="{7EF34F0E-231B-45B1-9C3E-B92730BAD79A}"/>
              </a:ext>
            </a:extLst>
          </p:cNvPr>
          <p:cNvSpPr>
            <a:spLocks noGrp="1"/>
          </p:cNvSpPr>
          <p:nvPr>
            <p:ph type="title"/>
          </p:nvPr>
        </p:nvSpPr>
        <p:spPr/>
        <p:txBody>
          <a:bodyPr>
            <a:normAutofit fontScale="90000"/>
          </a:bodyPr>
          <a:lstStyle/>
          <a:p>
            <a:r>
              <a:rPr lang="en-US"/>
              <a:t>Solutions</a:t>
            </a:r>
          </a:p>
        </p:txBody>
      </p:sp>
      <p:sp>
        <p:nvSpPr>
          <p:cNvPr id="6" name="Content Placeholder 2">
            <a:extLst>
              <a:ext uri="{FF2B5EF4-FFF2-40B4-BE49-F238E27FC236}">
                <a16:creationId xmlns:a16="http://schemas.microsoft.com/office/drawing/2014/main" id="{35DAC086-8738-4C8A-A802-0962D96D9B86}"/>
              </a:ext>
            </a:extLst>
          </p:cNvPr>
          <p:cNvSpPr>
            <a:spLocks noGrp="1"/>
          </p:cNvSpPr>
          <p:nvPr>
            <p:ph idx="1"/>
          </p:nvPr>
        </p:nvSpPr>
        <p:spPr>
          <a:xfrm>
            <a:off x="380999" y="533400"/>
            <a:ext cx="8382000" cy="4525963"/>
          </a:xfrm>
        </p:spPr>
        <p:txBody>
          <a:bodyPr>
            <a:normAutofit/>
          </a:bodyPr>
          <a:lstStyle/>
          <a:p>
            <a:r>
              <a:rPr lang="en-US" sz="2400"/>
              <a:t>Challenging to guarantee alignment of signal path to targeting path</a:t>
            </a:r>
          </a:p>
          <a:p>
            <a:pPr lvl="1"/>
            <a:r>
              <a:rPr lang="en-US" sz="2000" b="1"/>
              <a:t>Co-mount lens, stack and collimator on same optomechanical assembly</a:t>
            </a:r>
          </a:p>
          <a:p>
            <a:pPr lvl="1"/>
            <a:r>
              <a:rPr lang="en-US" sz="2000" b="1"/>
              <a:t>Use collimator with low pointing error off mechanical centerline</a:t>
            </a:r>
            <a:endParaRPr lang="en-US" sz="2400"/>
          </a:p>
          <a:p>
            <a:r>
              <a:rPr lang="en-US" sz="2400"/>
              <a:t>Adjustment of lens focal length</a:t>
            </a:r>
          </a:p>
          <a:p>
            <a:pPr lvl="1"/>
            <a:r>
              <a:rPr lang="en-US" sz="2000" b="1"/>
              <a:t>Oversized (1” diameter) reflective collimator</a:t>
            </a:r>
          </a:p>
          <a:p>
            <a:pPr lvl="1"/>
            <a:r>
              <a:rPr lang="en-US" sz="2000" b="1"/>
              <a:t>Invar cage rods for low CTE</a:t>
            </a:r>
          </a:p>
          <a:p>
            <a:pPr lvl="1"/>
            <a:endParaRPr lang="en-US" sz="2000"/>
          </a:p>
        </p:txBody>
      </p:sp>
    </p:spTree>
    <p:extLst>
      <p:ext uri="{BB962C8B-B14F-4D97-AF65-F5344CB8AC3E}">
        <p14:creationId xmlns:p14="http://schemas.microsoft.com/office/powerpoint/2010/main" val="271556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BD1AF7-BCA9-4265-90F7-F5C3AB430950}"/>
              </a:ext>
            </a:extLst>
          </p:cNvPr>
          <p:cNvSpPr>
            <a:spLocks noGrp="1"/>
          </p:cNvSpPr>
          <p:nvPr>
            <p:ph idx="1"/>
          </p:nvPr>
        </p:nvSpPr>
        <p:spPr>
          <a:xfrm>
            <a:off x="512533" y="381000"/>
            <a:ext cx="8229600" cy="4525963"/>
          </a:xfrm>
        </p:spPr>
        <p:txBody>
          <a:bodyPr/>
          <a:lstStyle/>
          <a:p>
            <a:r>
              <a:rPr lang="en-US"/>
              <a:t>Latest version assembled and ready for detector integration</a:t>
            </a:r>
          </a:p>
        </p:txBody>
      </p:sp>
      <p:pic>
        <p:nvPicPr>
          <p:cNvPr id="5" name="IMG_20190922_142839800.jpg" descr="IMG_20190922_142839800.jpg">
            <a:extLst>
              <a:ext uri="{FF2B5EF4-FFF2-40B4-BE49-F238E27FC236}">
                <a16:creationId xmlns:a16="http://schemas.microsoft.com/office/drawing/2014/main" id="{C3C4E4C6-D334-4BE8-90DB-20DDC93CEE94}"/>
              </a:ext>
            </a:extLst>
          </p:cNvPr>
          <p:cNvPicPr>
            <a:picLocks noChangeAspect="1"/>
          </p:cNvPicPr>
          <p:nvPr/>
        </p:nvPicPr>
        <p:blipFill>
          <a:blip r:embed="rId2">
            <a:extLst/>
          </a:blip>
          <a:srcRect l="8576" t="11215" r="16269" b="11215"/>
          <a:stretch>
            <a:fillRect/>
          </a:stretch>
        </p:blipFill>
        <p:spPr>
          <a:xfrm>
            <a:off x="838200" y="1981200"/>
            <a:ext cx="7730665" cy="4488130"/>
          </a:xfrm>
          <a:prstGeom prst="rect">
            <a:avLst/>
          </a:prstGeom>
          <a:ln w="12700">
            <a:miter lim="400000"/>
          </a:ln>
        </p:spPr>
      </p:pic>
      <p:pic>
        <p:nvPicPr>
          <p:cNvPr id="4" name="IMG_20190922_134716269.jpg" descr="IMG_20190922_134716269.jpg">
            <a:extLst>
              <a:ext uri="{FF2B5EF4-FFF2-40B4-BE49-F238E27FC236}">
                <a16:creationId xmlns:a16="http://schemas.microsoft.com/office/drawing/2014/main" id="{46654457-D43D-4DB1-B0B8-297D8B48585B}"/>
              </a:ext>
            </a:extLst>
          </p:cNvPr>
          <p:cNvPicPr>
            <a:picLocks noChangeAspect="1"/>
          </p:cNvPicPr>
          <p:nvPr/>
        </p:nvPicPr>
        <p:blipFill rotWithShape="1">
          <a:blip r:embed="rId3">
            <a:extLst/>
          </a:blip>
          <a:srcRect l="28509" t="26480" r="44766" b="32207"/>
          <a:stretch/>
        </p:blipFill>
        <p:spPr>
          <a:xfrm>
            <a:off x="6323988" y="1517546"/>
            <a:ext cx="2590800" cy="2252870"/>
          </a:xfrm>
          <a:prstGeom prst="rect">
            <a:avLst/>
          </a:prstGeom>
          <a:ln w="12700">
            <a:miter lim="400000"/>
          </a:ln>
        </p:spPr>
      </p:pic>
      <p:sp>
        <p:nvSpPr>
          <p:cNvPr id="6" name="TextBox 5">
            <a:extLst>
              <a:ext uri="{FF2B5EF4-FFF2-40B4-BE49-F238E27FC236}">
                <a16:creationId xmlns:a16="http://schemas.microsoft.com/office/drawing/2014/main" id="{E9F6F0FF-A54B-49D3-B1AA-7187106597E1}"/>
              </a:ext>
            </a:extLst>
          </p:cNvPr>
          <p:cNvSpPr txBox="1"/>
          <p:nvPr/>
        </p:nvSpPr>
        <p:spPr>
          <a:xfrm>
            <a:off x="6601734" y="1137719"/>
            <a:ext cx="2341332" cy="369332"/>
          </a:xfrm>
          <a:prstGeom prst="rect">
            <a:avLst/>
          </a:prstGeom>
          <a:noFill/>
        </p:spPr>
        <p:txBody>
          <a:bodyPr wrap="square" rtlCol="0">
            <a:spAutoFit/>
          </a:bodyPr>
          <a:lstStyle/>
          <a:p>
            <a:r>
              <a:rPr lang="en-US"/>
              <a:t>Target – pre-assembly</a:t>
            </a:r>
          </a:p>
        </p:txBody>
      </p:sp>
      <p:sp>
        <p:nvSpPr>
          <p:cNvPr id="7" name="TextBox 6">
            <a:extLst>
              <a:ext uri="{FF2B5EF4-FFF2-40B4-BE49-F238E27FC236}">
                <a16:creationId xmlns:a16="http://schemas.microsoft.com/office/drawing/2014/main" id="{277CE36D-5F1F-4DBE-9AC3-2CB18BA5DB93}"/>
              </a:ext>
            </a:extLst>
          </p:cNvPr>
          <p:cNvSpPr txBox="1"/>
          <p:nvPr/>
        </p:nvSpPr>
        <p:spPr>
          <a:xfrm>
            <a:off x="6582008" y="3134580"/>
            <a:ext cx="2341332" cy="646331"/>
          </a:xfrm>
          <a:prstGeom prst="rect">
            <a:avLst/>
          </a:prstGeom>
          <a:noFill/>
        </p:spPr>
        <p:txBody>
          <a:bodyPr wrap="square" rtlCol="0">
            <a:spAutoFit/>
          </a:bodyPr>
          <a:lstStyle/>
          <a:p>
            <a:pPr algn="ctr"/>
            <a:r>
              <a:rPr lang="en-US">
                <a:solidFill>
                  <a:schemeClr val="bg1"/>
                </a:solidFill>
              </a:rPr>
              <a:t>1 cm alignment aperture</a:t>
            </a:r>
          </a:p>
        </p:txBody>
      </p:sp>
      <p:cxnSp>
        <p:nvCxnSpPr>
          <p:cNvPr id="8" name="Straight Arrow Connector 7">
            <a:extLst>
              <a:ext uri="{FF2B5EF4-FFF2-40B4-BE49-F238E27FC236}">
                <a16:creationId xmlns:a16="http://schemas.microsoft.com/office/drawing/2014/main" id="{846ED8C1-D490-4340-B76B-641CA131403F}"/>
              </a:ext>
            </a:extLst>
          </p:cNvPr>
          <p:cNvCxnSpPr>
            <a:cxnSpLocks/>
          </p:cNvCxnSpPr>
          <p:nvPr/>
        </p:nvCxnSpPr>
        <p:spPr>
          <a:xfrm flipV="1">
            <a:off x="7772400" y="2743200"/>
            <a:ext cx="0" cy="415687"/>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7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9221-F656-48E8-B4D0-01B32CA31D61}"/>
              </a:ext>
            </a:extLst>
          </p:cNvPr>
          <p:cNvSpPr>
            <a:spLocks noGrp="1"/>
          </p:cNvSpPr>
          <p:nvPr>
            <p:ph type="title"/>
          </p:nvPr>
        </p:nvSpPr>
        <p:spPr>
          <a:xfrm>
            <a:off x="1981200" y="76200"/>
            <a:ext cx="5181600" cy="533400"/>
          </a:xfrm>
        </p:spPr>
        <p:txBody>
          <a:bodyPr>
            <a:normAutofit fontScale="90000"/>
          </a:bodyPr>
          <a:lstStyle/>
          <a:p>
            <a:r>
              <a:rPr lang="en-US"/>
              <a:t>Expected reach – run 2</a:t>
            </a:r>
          </a:p>
        </p:txBody>
      </p:sp>
      <p:pic>
        <p:nvPicPr>
          <p:cNvPr id="3" name="dp_prototype_wth.pdf" descr="dp_prototype_wth.pdf">
            <a:extLst>
              <a:ext uri="{FF2B5EF4-FFF2-40B4-BE49-F238E27FC236}">
                <a16:creationId xmlns:a16="http://schemas.microsoft.com/office/drawing/2014/main" id="{16562B78-A82F-49D0-A738-B326988639EA}"/>
              </a:ext>
            </a:extLst>
          </p:cNvPr>
          <p:cNvPicPr>
            <a:picLocks noChangeAspect="1"/>
          </p:cNvPicPr>
          <p:nvPr/>
        </p:nvPicPr>
        <p:blipFill>
          <a:blip r:embed="rId3">
            <a:extLst/>
          </a:blip>
          <a:stretch>
            <a:fillRect/>
          </a:stretch>
        </p:blipFill>
        <p:spPr>
          <a:xfrm>
            <a:off x="457200" y="1257300"/>
            <a:ext cx="8229600" cy="5357814"/>
          </a:xfrm>
          <a:prstGeom prst="rect">
            <a:avLst/>
          </a:prstGeom>
          <a:ln w="12700">
            <a:miter lim="400000"/>
          </a:ln>
        </p:spPr>
      </p:pic>
      <p:sp>
        <p:nvSpPr>
          <p:cNvPr id="4" name="Content Placeholder 2">
            <a:extLst>
              <a:ext uri="{FF2B5EF4-FFF2-40B4-BE49-F238E27FC236}">
                <a16:creationId xmlns:a16="http://schemas.microsoft.com/office/drawing/2014/main" id="{8391B205-F1F2-4184-8DAA-C42546C4B7A4}"/>
              </a:ext>
            </a:extLst>
          </p:cNvPr>
          <p:cNvSpPr>
            <a:spLocks noGrp="1"/>
          </p:cNvSpPr>
          <p:nvPr>
            <p:ph idx="1"/>
          </p:nvPr>
        </p:nvSpPr>
        <p:spPr>
          <a:xfrm>
            <a:off x="457200" y="838201"/>
            <a:ext cx="8534400" cy="838199"/>
          </a:xfrm>
        </p:spPr>
        <p:txBody>
          <a:bodyPr>
            <a:normAutofit/>
          </a:bodyPr>
          <a:lstStyle/>
          <a:p>
            <a:r>
              <a:rPr lang="en-US" sz="2800"/>
              <a:t>Can break through solar bounds in ~1 day of run time</a:t>
            </a:r>
          </a:p>
          <a:p>
            <a:endParaRPr lang="en-US" sz="2400"/>
          </a:p>
        </p:txBody>
      </p:sp>
    </p:spTree>
    <p:extLst>
      <p:ext uri="{BB962C8B-B14F-4D97-AF65-F5344CB8AC3E}">
        <p14:creationId xmlns:p14="http://schemas.microsoft.com/office/powerpoint/2010/main" val="352027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F5324-A554-4091-A9E0-3911D77E812D}"/>
              </a:ext>
            </a:extLst>
          </p:cNvPr>
          <p:cNvSpPr>
            <a:spLocks noGrp="1"/>
          </p:cNvSpPr>
          <p:nvPr>
            <p:ph type="title"/>
          </p:nvPr>
        </p:nvSpPr>
        <p:spPr/>
        <p:txBody>
          <a:bodyPr>
            <a:normAutofit fontScale="90000"/>
          </a:bodyPr>
          <a:lstStyle/>
          <a:p>
            <a:r>
              <a:rPr lang="en-US"/>
              <a:t>Improving the reach</a:t>
            </a:r>
          </a:p>
        </p:txBody>
      </p:sp>
      <p:sp>
        <p:nvSpPr>
          <p:cNvPr id="3" name="Content Placeholder 2">
            <a:extLst>
              <a:ext uri="{FF2B5EF4-FFF2-40B4-BE49-F238E27FC236}">
                <a16:creationId xmlns:a16="http://schemas.microsoft.com/office/drawing/2014/main" id="{81508DB9-B091-403A-A144-D755E268616F}"/>
              </a:ext>
            </a:extLst>
          </p:cNvPr>
          <p:cNvSpPr>
            <a:spLocks noGrp="1"/>
          </p:cNvSpPr>
          <p:nvPr>
            <p:ph idx="1"/>
          </p:nvPr>
        </p:nvSpPr>
        <p:spPr>
          <a:xfrm>
            <a:off x="457200" y="838200"/>
            <a:ext cx="8229600" cy="5791200"/>
          </a:xfrm>
        </p:spPr>
        <p:txBody>
          <a:bodyPr>
            <a:normAutofit fontScale="92500" lnSpcReduction="20000"/>
          </a:bodyPr>
          <a:lstStyle/>
          <a:p>
            <a:r>
              <a:rPr lang="en-US" sz="2800"/>
              <a:t>Detector efficiency improvements</a:t>
            </a:r>
          </a:p>
          <a:p>
            <a:pPr lvl="1"/>
            <a:r>
              <a:rPr lang="en-US" sz="2400"/>
              <a:t>Currently estimated around 15% (no optimization)</a:t>
            </a:r>
          </a:p>
          <a:p>
            <a:pPr lvl="1"/>
            <a:r>
              <a:rPr lang="en-US" sz="2400"/>
              <a:t>Can get up to 98% with AR coating and back reflector</a:t>
            </a:r>
          </a:p>
          <a:p>
            <a:pPr lvl="2"/>
            <a:r>
              <a:rPr lang="en-US" sz="2000"/>
              <a:t>D. Reddy, CLEO 2019, FF1A.3</a:t>
            </a:r>
          </a:p>
          <a:p>
            <a:pPr lvl="2"/>
            <a:endParaRPr lang="en-US" sz="2000"/>
          </a:p>
          <a:p>
            <a:r>
              <a:rPr lang="en-US" sz="2800"/>
              <a:t>More layers</a:t>
            </a:r>
          </a:p>
          <a:p>
            <a:pPr lvl="1"/>
            <a:r>
              <a:rPr lang="en-US" sz="2400"/>
              <a:t>Limited by practical tooling considerations (chamber cleanliness)</a:t>
            </a:r>
          </a:p>
          <a:p>
            <a:pPr lvl="1"/>
            <a:r>
              <a:rPr lang="en-US" sz="2400"/>
              <a:t>Commercial vendors for thick film sputtering or PECVD</a:t>
            </a:r>
          </a:p>
          <a:p>
            <a:pPr lvl="1"/>
            <a:r>
              <a:rPr lang="en-US" sz="2400"/>
              <a:t>Need to carefully manage stress, adhesion of films</a:t>
            </a:r>
          </a:p>
          <a:p>
            <a:endParaRPr lang="en-US" sz="2400"/>
          </a:p>
          <a:p>
            <a:r>
              <a:rPr lang="en-US" sz="2800"/>
              <a:t>Longer integration times </a:t>
            </a:r>
          </a:p>
          <a:p>
            <a:pPr lvl="1"/>
            <a:r>
              <a:rPr lang="en-US" sz="2400"/>
              <a:t>Extended experiment planned soon</a:t>
            </a:r>
          </a:p>
          <a:p>
            <a:pPr lvl="1"/>
            <a:endParaRPr lang="en-US" sz="2400"/>
          </a:p>
          <a:p>
            <a:r>
              <a:rPr lang="en-US" sz="2800"/>
              <a:t>Noise mitigation</a:t>
            </a:r>
          </a:p>
          <a:p>
            <a:pPr lvl="1"/>
            <a:r>
              <a:rPr lang="en-US" sz="2400"/>
              <a:t>Muon veto, optimized detectors, better electrical noise management</a:t>
            </a:r>
          </a:p>
          <a:p>
            <a:pPr lvl="1"/>
            <a:endParaRPr lang="en-US" sz="2400"/>
          </a:p>
        </p:txBody>
      </p:sp>
    </p:spTree>
    <p:extLst>
      <p:ext uri="{BB962C8B-B14F-4D97-AF65-F5344CB8AC3E}">
        <p14:creationId xmlns:p14="http://schemas.microsoft.com/office/powerpoint/2010/main" val="9069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5CF50-229B-468B-9B6B-4DD857131426}"/>
              </a:ext>
            </a:extLst>
          </p:cNvPr>
          <p:cNvSpPr>
            <a:spLocks noGrp="1"/>
          </p:cNvSpPr>
          <p:nvPr>
            <p:ph type="title"/>
          </p:nvPr>
        </p:nvSpPr>
        <p:spPr/>
        <p:txBody>
          <a:bodyPr>
            <a:normAutofit fontScale="90000"/>
          </a:bodyPr>
          <a:lstStyle/>
          <a:p>
            <a:r>
              <a:rPr lang="en-US"/>
              <a:t>What about muons?</a:t>
            </a:r>
          </a:p>
        </p:txBody>
      </p:sp>
      <p:sp>
        <p:nvSpPr>
          <p:cNvPr id="3" name="Content Placeholder 2">
            <a:extLst>
              <a:ext uri="{FF2B5EF4-FFF2-40B4-BE49-F238E27FC236}">
                <a16:creationId xmlns:a16="http://schemas.microsoft.com/office/drawing/2014/main" id="{199C9EB6-3B41-43DB-8C85-6AFC4175FD60}"/>
              </a:ext>
            </a:extLst>
          </p:cNvPr>
          <p:cNvSpPr>
            <a:spLocks noGrp="1"/>
          </p:cNvSpPr>
          <p:nvPr>
            <p:ph idx="1"/>
          </p:nvPr>
        </p:nvSpPr>
        <p:spPr>
          <a:xfrm>
            <a:off x="457200" y="685800"/>
            <a:ext cx="8534400" cy="4525963"/>
          </a:xfrm>
        </p:spPr>
        <p:txBody>
          <a:bodyPr>
            <a:normAutofit/>
          </a:bodyPr>
          <a:lstStyle/>
          <a:p>
            <a:r>
              <a:rPr lang="en-US" sz="2800"/>
              <a:t>Detector is 400 x 400 um</a:t>
            </a:r>
            <a:r>
              <a:rPr lang="en-US" sz="2800" baseline="30000"/>
              <a:t>2</a:t>
            </a:r>
            <a:r>
              <a:rPr lang="en-US" sz="2800"/>
              <a:t> with 50% fill factor </a:t>
            </a:r>
          </a:p>
          <a:p>
            <a:pPr marL="457200" lvl="1" indent="0">
              <a:buNone/>
            </a:pPr>
            <a:r>
              <a:rPr lang="en-US" sz="2400">
                <a:sym typeface="Wingdings" panose="05000000000000000000" pitchFamily="2" charset="2"/>
              </a:rPr>
              <a:t>     muon flux of</a:t>
            </a:r>
            <a:r>
              <a:rPr lang="en-US" sz="2400" b="1">
                <a:sym typeface="Wingdings" panose="05000000000000000000" pitchFamily="2" charset="2"/>
              </a:rPr>
              <a:t> 1x10</a:t>
            </a:r>
            <a:r>
              <a:rPr lang="en-US" sz="2400" b="1" baseline="30000">
                <a:sym typeface="Wingdings" panose="05000000000000000000" pitchFamily="2" charset="2"/>
              </a:rPr>
              <a:t>-5</a:t>
            </a:r>
            <a:r>
              <a:rPr lang="en-US" sz="2400" b="1">
                <a:sym typeface="Wingdings" panose="05000000000000000000" pitchFamily="2" charset="2"/>
              </a:rPr>
              <a:t> Hz </a:t>
            </a:r>
            <a:r>
              <a:rPr lang="en-US" sz="2400">
                <a:sym typeface="Wingdings" panose="05000000000000000000" pitchFamily="2" charset="2"/>
              </a:rPr>
              <a:t>on nanowire active area</a:t>
            </a:r>
          </a:p>
          <a:p>
            <a:r>
              <a:rPr lang="en-US" sz="2800"/>
              <a:t>Substrate events?</a:t>
            </a:r>
          </a:p>
          <a:p>
            <a:pPr lvl="1"/>
            <a:r>
              <a:rPr lang="en-US" sz="2400" b="1">
                <a:sym typeface="Wingdings" panose="05000000000000000000" pitchFamily="2" charset="2"/>
              </a:rPr>
              <a:t>1x10</a:t>
            </a:r>
            <a:r>
              <a:rPr lang="en-US" sz="2400" b="1" baseline="30000">
                <a:sym typeface="Wingdings" panose="05000000000000000000" pitchFamily="2" charset="2"/>
              </a:rPr>
              <a:t>-2</a:t>
            </a:r>
            <a:r>
              <a:rPr lang="en-US" sz="2400" b="1">
                <a:sym typeface="Wingdings" panose="05000000000000000000" pitchFamily="2" charset="2"/>
              </a:rPr>
              <a:t> Hz </a:t>
            </a:r>
            <a:r>
              <a:rPr lang="en-US" sz="2400">
                <a:sym typeface="Wingdings" panose="05000000000000000000" pitchFamily="2" charset="2"/>
              </a:rPr>
              <a:t>muon flux across 1x1 cm substrate for chip</a:t>
            </a:r>
          </a:p>
          <a:p>
            <a:pPr lvl="1"/>
            <a:r>
              <a:rPr lang="en-US" sz="2400">
                <a:sym typeface="Wingdings" panose="05000000000000000000" pitchFamily="2" charset="2"/>
              </a:rPr>
              <a:t>Substrate (Si) does not scintillate</a:t>
            </a:r>
          </a:p>
          <a:p>
            <a:pPr lvl="1"/>
            <a:r>
              <a:rPr lang="en-US" sz="2400">
                <a:sym typeface="Wingdings" panose="05000000000000000000" pitchFamily="2" charset="2"/>
              </a:rPr>
              <a:t>Detector electrically isolated from Si substrate</a:t>
            </a:r>
            <a:endParaRPr lang="en-US" sz="2400"/>
          </a:p>
        </p:txBody>
      </p:sp>
      <p:sp>
        <p:nvSpPr>
          <p:cNvPr id="8" name="Rectangle 7">
            <a:extLst>
              <a:ext uri="{FF2B5EF4-FFF2-40B4-BE49-F238E27FC236}">
                <a16:creationId xmlns:a16="http://schemas.microsoft.com/office/drawing/2014/main" id="{61D860DC-BA43-462A-9FBF-08754DB34F51}"/>
              </a:ext>
            </a:extLst>
          </p:cNvPr>
          <p:cNvSpPr/>
          <p:nvPr/>
        </p:nvSpPr>
        <p:spPr>
          <a:xfrm>
            <a:off x="2095500" y="4822609"/>
            <a:ext cx="4953000" cy="108310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Si</a:t>
            </a:r>
          </a:p>
        </p:txBody>
      </p:sp>
      <p:sp>
        <p:nvSpPr>
          <p:cNvPr id="9" name="Rectangle 8">
            <a:extLst>
              <a:ext uri="{FF2B5EF4-FFF2-40B4-BE49-F238E27FC236}">
                <a16:creationId xmlns:a16="http://schemas.microsoft.com/office/drawing/2014/main" id="{CC1D278D-0CEB-4767-804D-BBDEEE304D62}"/>
              </a:ext>
            </a:extLst>
          </p:cNvPr>
          <p:cNvSpPr/>
          <p:nvPr/>
        </p:nvSpPr>
        <p:spPr>
          <a:xfrm>
            <a:off x="2095500" y="4403726"/>
            <a:ext cx="4953000" cy="44312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SiO2</a:t>
            </a:r>
          </a:p>
        </p:txBody>
      </p:sp>
      <p:sp>
        <p:nvSpPr>
          <p:cNvPr id="10" name="Rectangle 9">
            <a:extLst>
              <a:ext uri="{FF2B5EF4-FFF2-40B4-BE49-F238E27FC236}">
                <a16:creationId xmlns:a16="http://schemas.microsoft.com/office/drawing/2014/main" id="{EC959387-C099-4A2E-9CE1-74C739A2EDBF}"/>
              </a:ext>
            </a:extLst>
          </p:cNvPr>
          <p:cNvSpPr/>
          <p:nvPr/>
        </p:nvSpPr>
        <p:spPr>
          <a:xfrm>
            <a:off x="2705100" y="4098926"/>
            <a:ext cx="18288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WSi</a:t>
            </a:r>
          </a:p>
        </p:txBody>
      </p:sp>
      <p:sp>
        <p:nvSpPr>
          <p:cNvPr id="11" name="Rectangle 10">
            <a:extLst>
              <a:ext uri="{FF2B5EF4-FFF2-40B4-BE49-F238E27FC236}">
                <a16:creationId xmlns:a16="http://schemas.microsoft.com/office/drawing/2014/main" id="{C164ADB1-6636-4B34-AF43-DD0D64FF57C7}"/>
              </a:ext>
            </a:extLst>
          </p:cNvPr>
          <p:cNvSpPr/>
          <p:nvPr/>
        </p:nvSpPr>
        <p:spPr>
          <a:xfrm>
            <a:off x="4686300" y="4098926"/>
            <a:ext cx="18288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WSi</a:t>
            </a:r>
          </a:p>
        </p:txBody>
      </p:sp>
    </p:spTree>
    <p:extLst>
      <p:ext uri="{BB962C8B-B14F-4D97-AF65-F5344CB8AC3E}">
        <p14:creationId xmlns:p14="http://schemas.microsoft.com/office/powerpoint/2010/main" val="397490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CB713-8D8B-481E-970F-1C5648609569}"/>
              </a:ext>
            </a:extLst>
          </p:cNvPr>
          <p:cNvSpPr>
            <a:spLocks noGrp="1"/>
          </p:cNvSpPr>
          <p:nvPr>
            <p:ph type="title"/>
          </p:nvPr>
        </p:nvSpPr>
        <p:spPr/>
        <p:txBody>
          <a:bodyPr>
            <a:normAutofit fontScale="90000"/>
          </a:bodyPr>
          <a:lstStyle/>
          <a:p>
            <a:r>
              <a:rPr lang="en-US"/>
              <a:t>Seeing light bosonic dark matter</a:t>
            </a:r>
          </a:p>
        </p:txBody>
      </p:sp>
      <p:sp>
        <p:nvSpPr>
          <p:cNvPr id="23" name="Photon can convert into axion (dark photon) and back through E . B  (kinetic mixing) term">
            <a:extLst>
              <a:ext uri="{FF2B5EF4-FFF2-40B4-BE49-F238E27FC236}">
                <a16:creationId xmlns:a16="http://schemas.microsoft.com/office/drawing/2014/main" id="{DC67E57E-A75E-423C-A4B3-8C32DC3274DC}"/>
              </a:ext>
            </a:extLst>
          </p:cNvPr>
          <p:cNvSpPr txBox="1"/>
          <p:nvPr/>
        </p:nvSpPr>
        <p:spPr>
          <a:xfrm>
            <a:off x="326845" y="443301"/>
            <a:ext cx="8732768" cy="120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marL="395111" indent="-395111" algn="l">
              <a:spcBef>
                <a:spcPts val="2400"/>
              </a:spcBef>
              <a:buSzPct val="75000"/>
              <a:buChar char="•"/>
              <a:defRPr sz="2800"/>
            </a:lvl1pPr>
          </a:lstStyle>
          <a:p>
            <a:r>
              <a:rPr>
                <a:latin typeface="Corbel" panose="020B0503020204020204" pitchFamily="34" charset="0"/>
              </a:rPr>
              <a:t>Photon can convert into axion (dark photon) and back through E</a:t>
            </a:r>
            <a:r>
              <a:rPr lang="en-US">
                <a:latin typeface="Corbel" panose="020B0503020204020204" pitchFamily="34" charset="0"/>
              </a:rPr>
              <a:t>·</a:t>
            </a:r>
            <a:r>
              <a:rPr>
                <a:latin typeface="Corbel" panose="020B0503020204020204" pitchFamily="34" charset="0"/>
              </a:rPr>
              <a:t>B  (kinetic mixing) term</a:t>
            </a:r>
          </a:p>
        </p:txBody>
      </p:sp>
      <p:pic>
        <p:nvPicPr>
          <p:cNvPr id="26" name="Screen Shot 2018-02-01 at 12.05.17 PM.png" descr="Screen Shot 2018-02-01 at 12.05.17 PM.png">
            <a:extLst>
              <a:ext uri="{FF2B5EF4-FFF2-40B4-BE49-F238E27FC236}">
                <a16:creationId xmlns:a16="http://schemas.microsoft.com/office/drawing/2014/main" id="{4BBA48BC-4938-40E7-81FB-990409483EA8}"/>
              </a:ext>
            </a:extLst>
          </p:cNvPr>
          <p:cNvPicPr>
            <a:picLocks noChangeAspect="1"/>
          </p:cNvPicPr>
          <p:nvPr/>
        </p:nvPicPr>
        <p:blipFill>
          <a:blip r:embed="rId2">
            <a:extLst/>
          </a:blip>
          <a:stretch>
            <a:fillRect/>
          </a:stretch>
        </p:blipFill>
        <p:spPr>
          <a:xfrm>
            <a:off x="1665312" y="1645983"/>
            <a:ext cx="1463598" cy="771898"/>
          </a:xfrm>
          <a:prstGeom prst="rect">
            <a:avLst/>
          </a:prstGeom>
          <a:ln w="12700">
            <a:miter lim="400000"/>
          </a:ln>
        </p:spPr>
      </p:pic>
      <p:pic>
        <p:nvPicPr>
          <p:cNvPr id="27" name="Screen Shot 2018-02-01 at 12.06.40 PM.png" descr="Screen Shot 2018-02-01 at 12.06.40 PM.png">
            <a:extLst>
              <a:ext uri="{FF2B5EF4-FFF2-40B4-BE49-F238E27FC236}">
                <a16:creationId xmlns:a16="http://schemas.microsoft.com/office/drawing/2014/main" id="{E95FBF99-0177-430D-A47F-B52F60C3739A}"/>
              </a:ext>
            </a:extLst>
          </p:cNvPr>
          <p:cNvPicPr>
            <a:picLocks noChangeAspect="1"/>
          </p:cNvPicPr>
          <p:nvPr/>
        </p:nvPicPr>
        <p:blipFill>
          <a:blip r:embed="rId3">
            <a:extLst/>
          </a:blip>
          <a:stretch>
            <a:fillRect/>
          </a:stretch>
        </p:blipFill>
        <p:spPr>
          <a:xfrm>
            <a:off x="6493853" y="1110904"/>
            <a:ext cx="1969670" cy="1313114"/>
          </a:xfrm>
          <a:prstGeom prst="rect">
            <a:avLst/>
          </a:prstGeom>
          <a:ln w="12700">
            <a:miter lim="400000"/>
          </a:ln>
        </p:spPr>
      </p:pic>
    </p:spTree>
    <p:extLst>
      <p:ext uri="{BB962C8B-B14F-4D97-AF65-F5344CB8AC3E}">
        <p14:creationId xmlns:p14="http://schemas.microsoft.com/office/powerpoint/2010/main" val="22729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3C356D-2171-430A-ACD7-3518FC1B2E34}"/>
              </a:ext>
            </a:extLst>
          </p:cNvPr>
          <p:cNvPicPr>
            <a:picLocks noChangeAspect="1"/>
          </p:cNvPicPr>
          <p:nvPr/>
        </p:nvPicPr>
        <p:blipFill rotWithShape="1">
          <a:blip r:embed="rId2"/>
          <a:srcRect l="2279" t="5082" b="3325"/>
          <a:stretch/>
        </p:blipFill>
        <p:spPr>
          <a:xfrm>
            <a:off x="152400" y="1981200"/>
            <a:ext cx="7129895" cy="4876800"/>
          </a:xfrm>
          <a:prstGeom prst="rect">
            <a:avLst/>
          </a:prstGeom>
        </p:spPr>
      </p:pic>
      <p:sp>
        <p:nvSpPr>
          <p:cNvPr id="2" name="Title 1">
            <a:extLst>
              <a:ext uri="{FF2B5EF4-FFF2-40B4-BE49-F238E27FC236}">
                <a16:creationId xmlns:a16="http://schemas.microsoft.com/office/drawing/2014/main" id="{0980F6E8-863F-4BF8-AE4F-46677609A6CD}"/>
              </a:ext>
            </a:extLst>
          </p:cNvPr>
          <p:cNvSpPr>
            <a:spLocks noGrp="1"/>
          </p:cNvSpPr>
          <p:nvPr>
            <p:ph type="title"/>
          </p:nvPr>
        </p:nvSpPr>
        <p:spPr/>
        <p:txBody>
          <a:bodyPr>
            <a:normAutofit fontScale="90000"/>
          </a:bodyPr>
          <a:lstStyle/>
          <a:p>
            <a:r>
              <a:rPr lang="en-US">
                <a:latin typeface="Corbel" panose="020B0503020204020204" pitchFamily="34" charset="0"/>
              </a:rPr>
              <a:t>Measuring muon events</a:t>
            </a:r>
          </a:p>
        </p:txBody>
      </p:sp>
      <p:sp>
        <p:nvSpPr>
          <p:cNvPr id="3" name="Content Placeholder 2">
            <a:extLst>
              <a:ext uri="{FF2B5EF4-FFF2-40B4-BE49-F238E27FC236}">
                <a16:creationId xmlns:a16="http://schemas.microsoft.com/office/drawing/2014/main" id="{84FB84C2-03D3-43BD-84F9-12A1B360B804}"/>
              </a:ext>
            </a:extLst>
          </p:cNvPr>
          <p:cNvSpPr>
            <a:spLocks noGrp="1"/>
          </p:cNvSpPr>
          <p:nvPr>
            <p:ph idx="1"/>
          </p:nvPr>
        </p:nvSpPr>
        <p:spPr>
          <a:xfrm>
            <a:off x="228600" y="685800"/>
            <a:ext cx="8763000" cy="4525963"/>
          </a:xfrm>
        </p:spPr>
        <p:txBody>
          <a:bodyPr>
            <a:normAutofit/>
          </a:bodyPr>
          <a:lstStyle/>
          <a:p>
            <a:r>
              <a:rPr lang="en-US" sz="2400">
                <a:latin typeface="Corbel" panose="020B0503020204020204" pitchFamily="34" charset="0"/>
              </a:rPr>
              <a:t>Proposed approach: scintillator “sandwich” with SNSPDs</a:t>
            </a:r>
          </a:p>
        </p:txBody>
      </p:sp>
      <p:sp>
        <p:nvSpPr>
          <p:cNvPr id="5" name="TextBox 4">
            <a:extLst>
              <a:ext uri="{FF2B5EF4-FFF2-40B4-BE49-F238E27FC236}">
                <a16:creationId xmlns:a16="http://schemas.microsoft.com/office/drawing/2014/main" id="{39EF97A8-DF62-419B-BF19-9759719ECCB2}"/>
              </a:ext>
            </a:extLst>
          </p:cNvPr>
          <p:cNvSpPr txBox="1"/>
          <p:nvPr/>
        </p:nvSpPr>
        <p:spPr>
          <a:xfrm>
            <a:off x="5750973" y="1507185"/>
            <a:ext cx="1371600" cy="523220"/>
          </a:xfrm>
          <a:prstGeom prst="rect">
            <a:avLst/>
          </a:prstGeom>
          <a:noFill/>
        </p:spPr>
        <p:txBody>
          <a:bodyPr wrap="square" rtlCol="0">
            <a:spAutoFit/>
          </a:bodyPr>
          <a:lstStyle/>
          <a:p>
            <a:r>
              <a:rPr lang="en-US" sz="2800">
                <a:latin typeface="Corbel" panose="020B0503020204020204" pitchFamily="34" charset="0"/>
              </a:rPr>
              <a:t>SNSPD</a:t>
            </a:r>
          </a:p>
        </p:txBody>
      </p:sp>
      <p:cxnSp>
        <p:nvCxnSpPr>
          <p:cNvPr id="7" name="Straight Arrow Connector 6">
            <a:extLst>
              <a:ext uri="{FF2B5EF4-FFF2-40B4-BE49-F238E27FC236}">
                <a16:creationId xmlns:a16="http://schemas.microsoft.com/office/drawing/2014/main" id="{8D2BF426-6F49-429A-A89D-96AEFB00C3BC}"/>
              </a:ext>
            </a:extLst>
          </p:cNvPr>
          <p:cNvCxnSpPr>
            <a:cxnSpLocks/>
          </p:cNvCxnSpPr>
          <p:nvPr/>
        </p:nvCxnSpPr>
        <p:spPr>
          <a:xfrm flipH="1">
            <a:off x="4038600" y="1981200"/>
            <a:ext cx="1962545" cy="1090833"/>
          </a:xfrm>
          <a:prstGeom prst="straightConnector1">
            <a:avLst/>
          </a:prstGeom>
          <a:ln w="666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DCE1298-021D-4B7D-A7B6-02B6BE30FF4D}"/>
              </a:ext>
            </a:extLst>
          </p:cNvPr>
          <p:cNvSpPr txBox="1"/>
          <p:nvPr/>
        </p:nvSpPr>
        <p:spPr>
          <a:xfrm>
            <a:off x="5906837" y="6397953"/>
            <a:ext cx="2546958" cy="523220"/>
          </a:xfrm>
          <a:prstGeom prst="rect">
            <a:avLst/>
          </a:prstGeom>
          <a:noFill/>
        </p:spPr>
        <p:txBody>
          <a:bodyPr wrap="square" rtlCol="0">
            <a:spAutoFit/>
          </a:bodyPr>
          <a:lstStyle/>
          <a:p>
            <a:r>
              <a:rPr lang="en-US" sz="2800">
                <a:latin typeface="Corbel" panose="020B0503020204020204" pitchFamily="34" charset="0"/>
              </a:rPr>
              <a:t>Si:GaAs chip</a:t>
            </a:r>
          </a:p>
        </p:txBody>
      </p:sp>
      <p:sp>
        <p:nvSpPr>
          <p:cNvPr id="12" name="TextBox 11">
            <a:extLst>
              <a:ext uri="{FF2B5EF4-FFF2-40B4-BE49-F238E27FC236}">
                <a16:creationId xmlns:a16="http://schemas.microsoft.com/office/drawing/2014/main" id="{F5104667-6306-4A0E-8645-7FE386D58B1C}"/>
              </a:ext>
            </a:extLst>
          </p:cNvPr>
          <p:cNvSpPr txBox="1"/>
          <p:nvPr/>
        </p:nvSpPr>
        <p:spPr>
          <a:xfrm>
            <a:off x="487977" y="1863436"/>
            <a:ext cx="2362200" cy="523220"/>
          </a:xfrm>
          <a:prstGeom prst="rect">
            <a:avLst/>
          </a:prstGeom>
          <a:noFill/>
        </p:spPr>
        <p:txBody>
          <a:bodyPr wrap="square" rtlCol="0">
            <a:spAutoFit/>
          </a:bodyPr>
          <a:lstStyle/>
          <a:p>
            <a:r>
              <a:rPr lang="en-US" sz="2800">
                <a:latin typeface="Corbel" panose="020B0503020204020204" pitchFamily="34" charset="0"/>
              </a:rPr>
              <a:t>Si:GaAs chip</a:t>
            </a:r>
          </a:p>
        </p:txBody>
      </p:sp>
      <p:sp>
        <p:nvSpPr>
          <p:cNvPr id="13" name="TextBox 12">
            <a:extLst>
              <a:ext uri="{FF2B5EF4-FFF2-40B4-BE49-F238E27FC236}">
                <a16:creationId xmlns:a16="http://schemas.microsoft.com/office/drawing/2014/main" id="{12A6CFC9-C225-4310-B7F0-7BE7E5C40570}"/>
              </a:ext>
            </a:extLst>
          </p:cNvPr>
          <p:cNvSpPr txBox="1"/>
          <p:nvPr/>
        </p:nvSpPr>
        <p:spPr>
          <a:xfrm>
            <a:off x="6755823" y="3926738"/>
            <a:ext cx="1697972" cy="523220"/>
          </a:xfrm>
          <a:prstGeom prst="rect">
            <a:avLst/>
          </a:prstGeom>
          <a:noFill/>
        </p:spPr>
        <p:txBody>
          <a:bodyPr wrap="square" rtlCol="0">
            <a:spAutoFit/>
          </a:bodyPr>
          <a:lstStyle/>
          <a:p>
            <a:r>
              <a:rPr lang="en-US" sz="2800">
                <a:latin typeface="Corbel" panose="020B0503020204020204" pitchFamily="34" charset="0"/>
              </a:rPr>
              <a:t>Si chip</a:t>
            </a:r>
          </a:p>
        </p:txBody>
      </p:sp>
    </p:spTree>
    <p:extLst>
      <p:ext uri="{BB962C8B-B14F-4D97-AF65-F5344CB8AC3E}">
        <p14:creationId xmlns:p14="http://schemas.microsoft.com/office/powerpoint/2010/main" val="364853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FB84C2-03D3-43BD-84F9-12A1B360B804}"/>
              </a:ext>
            </a:extLst>
          </p:cNvPr>
          <p:cNvSpPr>
            <a:spLocks noGrp="1"/>
          </p:cNvSpPr>
          <p:nvPr>
            <p:ph idx="1"/>
          </p:nvPr>
        </p:nvSpPr>
        <p:spPr>
          <a:xfrm>
            <a:off x="0" y="152400"/>
            <a:ext cx="4495800" cy="4525963"/>
          </a:xfrm>
        </p:spPr>
        <p:txBody>
          <a:bodyPr>
            <a:normAutofit/>
          </a:bodyPr>
          <a:lstStyle/>
          <a:p>
            <a:r>
              <a:rPr lang="en-US" sz="2800"/>
              <a:t>Muon incident on stack:</a:t>
            </a:r>
          </a:p>
          <a:p>
            <a:pPr marL="971550" lvl="1" indent="-514350">
              <a:buFont typeface="+mj-lt"/>
              <a:buAutoNum type="arabicPeriod"/>
            </a:pPr>
            <a:r>
              <a:rPr lang="en-US" sz="2400"/>
              <a:t>Hits first GaAs chip </a:t>
            </a:r>
          </a:p>
          <a:p>
            <a:pPr marL="971550" lvl="1" indent="-514350">
              <a:buFont typeface="+mj-lt"/>
              <a:buAutoNum type="arabicPeriod"/>
            </a:pPr>
            <a:r>
              <a:rPr lang="en-US" sz="2400"/>
              <a:t>Hits Si chip (hits detector)</a:t>
            </a:r>
          </a:p>
          <a:p>
            <a:pPr marL="971550" lvl="1" indent="-514350">
              <a:buFont typeface="+mj-lt"/>
              <a:buAutoNum type="arabicPeriod"/>
            </a:pPr>
            <a:r>
              <a:rPr lang="en-US" sz="2400"/>
              <a:t>Hits second GaAs chip </a:t>
            </a:r>
          </a:p>
        </p:txBody>
      </p:sp>
      <p:pic>
        <p:nvPicPr>
          <p:cNvPr id="9" name="Picture 8">
            <a:extLst>
              <a:ext uri="{FF2B5EF4-FFF2-40B4-BE49-F238E27FC236}">
                <a16:creationId xmlns:a16="http://schemas.microsoft.com/office/drawing/2014/main" id="{3F408079-3497-4B30-A33D-A442410173AF}"/>
              </a:ext>
            </a:extLst>
          </p:cNvPr>
          <p:cNvPicPr>
            <a:picLocks noChangeAspect="1"/>
          </p:cNvPicPr>
          <p:nvPr/>
        </p:nvPicPr>
        <p:blipFill>
          <a:blip r:embed="rId2"/>
          <a:stretch>
            <a:fillRect/>
          </a:stretch>
        </p:blipFill>
        <p:spPr>
          <a:xfrm>
            <a:off x="417653" y="2153735"/>
            <a:ext cx="6767513" cy="4521964"/>
          </a:xfrm>
          <a:prstGeom prst="rect">
            <a:avLst/>
          </a:prstGeom>
        </p:spPr>
      </p:pic>
      <p:sp>
        <p:nvSpPr>
          <p:cNvPr id="10" name="TextBox 9">
            <a:extLst>
              <a:ext uri="{FF2B5EF4-FFF2-40B4-BE49-F238E27FC236}">
                <a16:creationId xmlns:a16="http://schemas.microsoft.com/office/drawing/2014/main" id="{5BBCCDCA-75D6-4A8C-A89E-4AEC45AEB85F}"/>
              </a:ext>
            </a:extLst>
          </p:cNvPr>
          <p:cNvSpPr txBox="1"/>
          <p:nvPr/>
        </p:nvSpPr>
        <p:spPr>
          <a:xfrm>
            <a:off x="7618252" y="4032032"/>
            <a:ext cx="1694727" cy="646331"/>
          </a:xfrm>
          <a:prstGeom prst="rect">
            <a:avLst/>
          </a:prstGeom>
          <a:noFill/>
        </p:spPr>
        <p:txBody>
          <a:bodyPr wrap="square" rtlCol="0">
            <a:spAutoFit/>
          </a:bodyPr>
          <a:lstStyle/>
          <a:p>
            <a:r>
              <a:rPr lang="en-US">
                <a:latin typeface="Corbel" panose="020B0503020204020204" pitchFamily="34" charset="0"/>
              </a:rPr>
              <a:t>Light-blocking screens</a:t>
            </a:r>
          </a:p>
        </p:txBody>
      </p:sp>
      <p:sp>
        <p:nvSpPr>
          <p:cNvPr id="16" name="Oval 15">
            <a:extLst>
              <a:ext uri="{FF2B5EF4-FFF2-40B4-BE49-F238E27FC236}">
                <a16:creationId xmlns:a16="http://schemas.microsoft.com/office/drawing/2014/main" id="{EDEC835D-D037-4A09-A0D9-505176252197}"/>
              </a:ext>
            </a:extLst>
          </p:cNvPr>
          <p:cNvSpPr/>
          <p:nvPr/>
        </p:nvSpPr>
        <p:spPr>
          <a:xfrm>
            <a:off x="2743200" y="2895600"/>
            <a:ext cx="303427" cy="189216"/>
          </a:xfrm>
          <a:prstGeom prst="ellipse">
            <a:avLst/>
          </a:prstGeom>
          <a:solidFill>
            <a:srgbClr val="FFFF00"/>
          </a:solidFill>
          <a:ln>
            <a:noFill/>
          </a:ln>
          <a:effectLst>
            <a:glow rad="6223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E248B6-5953-4E7B-9469-B79290724446}"/>
              </a:ext>
            </a:extLst>
          </p:cNvPr>
          <p:cNvSpPr/>
          <p:nvPr/>
        </p:nvSpPr>
        <p:spPr>
          <a:xfrm>
            <a:off x="4609209" y="5791200"/>
            <a:ext cx="303427" cy="189216"/>
          </a:xfrm>
          <a:prstGeom prst="ellipse">
            <a:avLst/>
          </a:prstGeom>
          <a:solidFill>
            <a:srgbClr val="FFFF00"/>
          </a:solidFill>
          <a:ln>
            <a:noFill/>
          </a:ln>
          <a:effectLst>
            <a:glow rad="6223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E14C328D-CD67-4997-BF94-0EEE39810DF4}"/>
              </a:ext>
            </a:extLst>
          </p:cNvPr>
          <p:cNvCxnSpPr>
            <a:cxnSpLocks/>
          </p:cNvCxnSpPr>
          <p:nvPr/>
        </p:nvCxnSpPr>
        <p:spPr>
          <a:xfrm flipH="1" flipV="1">
            <a:off x="6477000" y="4091551"/>
            <a:ext cx="1141252" cy="994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3ED03C-30D8-4482-9D08-48CA1BCB2B21}"/>
              </a:ext>
            </a:extLst>
          </p:cNvPr>
          <p:cNvCxnSpPr>
            <a:cxnSpLocks/>
          </p:cNvCxnSpPr>
          <p:nvPr/>
        </p:nvCxnSpPr>
        <p:spPr>
          <a:xfrm flipH="1">
            <a:off x="6831083" y="4384958"/>
            <a:ext cx="787169" cy="3529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2C09244-A2BD-4BAD-A4BC-C7F46E98E395}"/>
              </a:ext>
            </a:extLst>
          </p:cNvPr>
          <p:cNvSpPr txBox="1"/>
          <p:nvPr/>
        </p:nvSpPr>
        <p:spPr>
          <a:xfrm>
            <a:off x="238222" y="3398822"/>
            <a:ext cx="2885978" cy="646331"/>
          </a:xfrm>
          <a:prstGeom prst="rect">
            <a:avLst/>
          </a:prstGeom>
          <a:noFill/>
          <a:ln>
            <a:solidFill>
              <a:schemeClr val="tx1"/>
            </a:solidFill>
          </a:ln>
        </p:spPr>
        <p:txBody>
          <a:bodyPr wrap="square" rtlCol="0">
            <a:spAutoFit/>
          </a:bodyPr>
          <a:lstStyle/>
          <a:p>
            <a:r>
              <a:rPr lang="en-US">
                <a:latin typeface="Corbel" panose="020B0503020204020204" pitchFamily="34" charset="0"/>
              </a:rPr>
              <a:t>SNSPDs on GaAs see event due to scattered photons</a:t>
            </a:r>
          </a:p>
        </p:txBody>
      </p:sp>
      <p:cxnSp>
        <p:nvCxnSpPr>
          <p:cNvPr id="27" name="Straight Arrow Connector 26">
            <a:extLst>
              <a:ext uri="{FF2B5EF4-FFF2-40B4-BE49-F238E27FC236}">
                <a16:creationId xmlns:a16="http://schemas.microsoft.com/office/drawing/2014/main" id="{A173FC39-D6C5-4E36-9B0D-06DF16BDCA82}"/>
              </a:ext>
            </a:extLst>
          </p:cNvPr>
          <p:cNvCxnSpPr>
            <a:cxnSpLocks/>
            <a:stCxn id="16" idx="5"/>
          </p:cNvCxnSpPr>
          <p:nvPr/>
        </p:nvCxnSpPr>
        <p:spPr>
          <a:xfrm>
            <a:off x="3002191" y="3057106"/>
            <a:ext cx="1493609" cy="1432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FF16D95-7920-431D-9C4C-FC8143F7EFBE}"/>
              </a:ext>
            </a:extLst>
          </p:cNvPr>
          <p:cNvCxnSpPr>
            <a:cxnSpLocks/>
          </p:cNvCxnSpPr>
          <p:nvPr/>
        </p:nvCxnSpPr>
        <p:spPr>
          <a:xfrm flipH="1">
            <a:off x="1958834" y="3034167"/>
            <a:ext cx="784366" cy="16623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68B09B7-0A5C-42B9-9727-1C3FA0898C87}"/>
              </a:ext>
            </a:extLst>
          </p:cNvPr>
          <p:cNvCxnSpPr>
            <a:cxnSpLocks/>
            <a:stCxn id="16" idx="2"/>
          </p:cNvCxnSpPr>
          <p:nvPr/>
        </p:nvCxnSpPr>
        <p:spPr>
          <a:xfrm flipH="1">
            <a:off x="1447800" y="2990208"/>
            <a:ext cx="1295400" cy="668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B368821-7FD7-4807-B09E-6E5D61A8546C}"/>
              </a:ext>
            </a:extLst>
          </p:cNvPr>
          <p:cNvCxnSpPr>
            <a:cxnSpLocks/>
            <a:stCxn id="17" idx="6"/>
          </p:cNvCxnSpPr>
          <p:nvPr/>
        </p:nvCxnSpPr>
        <p:spPr>
          <a:xfrm>
            <a:off x="4912636" y="5885808"/>
            <a:ext cx="1259564" cy="1179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900A35E-254D-479C-A568-FE6D09A136E1}"/>
              </a:ext>
            </a:extLst>
          </p:cNvPr>
          <p:cNvCxnSpPr>
            <a:cxnSpLocks/>
            <a:stCxn id="17" idx="3"/>
          </p:cNvCxnSpPr>
          <p:nvPr/>
        </p:nvCxnSpPr>
        <p:spPr>
          <a:xfrm flipH="1">
            <a:off x="4176123" y="5952706"/>
            <a:ext cx="477522" cy="1456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CC6B458-206D-46EB-8D50-8A38104563B1}"/>
              </a:ext>
            </a:extLst>
          </p:cNvPr>
          <p:cNvCxnSpPr>
            <a:cxnSpLocks/>
          </p:cNvCxnSpPr>
          <p:nvPr/>
        </p:nvCxnSpPr>
        <p:spPr>
          <a:xfrm flipH="1" flipV="1">
            <a:off x="3276600" y="5799125"/>
            <a:ext cx="943959" cy="28034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F65F2DF-E8C3-4678-A2C7-C69CA254AF7A}"/>
              </a:ext>
            </a:extLst>
          </p:cNvPr>
          <p:cNvCxnSpPr>
            <a:cxnSpLocks/>
          </p:cNvCxnSpPr>
          <p:nvPr/>
        </p:nvCxnSpPr>
        <p:spPr>
          <a:xfrm flipH="1">
            <a:off x="2286000" y="5817582"/>
            <a:ext cx="990601" cy="2079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A3AA63C-E225-48B8-B9D7-E2ABA292F5FD}"/>
              </a:ext>
            </a:extLst>
          </p:cNvPr>
          <p:cNvCxnSpPr>
            <a:cxnSpLocks/>
          </p:cNvCxnSpPr>
          <p:nvPr/>
        </p:nvCxnSpPr>
        <p:spPr>
          <a:xfrm flipV="1">
            <a:off x="4495800" y="2990208"/>
            <a:ext cx="1046618" cy="2192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497D9B4-3CC6-4949-B7BD-9E15D86877CD}"/>
              </a:ext>
            </a:extLst>
          </p:cNvPr>
          <p:cNvSpPr txBox="1"/>
          <p:nvPr/>
        </p:nvSpPr>
        <p:spPr>
          <a:xfrm>
            <a:off x="4220559" y="1831307"/>
            <a:ext cx="4688564" cy="830997"/>
          </a:xfrm>
          <a:prstGeom prst="rect">
            <a:avLst/>
          </a:prstGeom>
          <a:noFill/>
          <a:ln>
            <a:solidFill>
              <a:schemeClr val="tx1"/>
            </a:solidFill>
          </a:ln>
        </p:spPr>
        <p:txBody>
          <a:bodyPr wrap="square" rtlCol="0">
            <a:spAutoFit/>
          </a:bodyPr>
          <a:lstStyle/>
          <a:p>
            <a:r>
              <a:rPr lang="en-US" sz="2400">
                <a:latin typeface="Corbel" panose="020B0503020204020204" pitchFamily="34" charset="0"/>
              </a:rPr>
              <a:t>Veto when Si-SNSPD clicks are coincident with GaAs-SNSPD clicks</a:t>
            </a:r>
          </a:p>
        </p:txBody>
      </p:sp>
      <p:cxnSp>
        <p:nvCxnSpPr>
          <p:cNvPr id="55" name="Straight Arrow Connector 54">
            <a:extLst>
              <a:ext uri="{FF2B5EF4-FFF2-40B4-BE49-F238E27FC236}">
                <a16:creationId xmlns:a16="http://schemas.microsoft.com/office/drawing/2014/main" id="{91007549-792C-49FE-8F3C-B8820E3EB036}"/>
              </a:ext>
            </a:extLst>
          </p:cNvPr>
          <p:cNvCxnSpPr>
            <a:cxnSpLocks/>
          </p:cNvCxnSpPr>
          <p:nvPr/>
        </p:nvCxnSpPr>
        <p:spPr>
          <a:xfrm>
            <a:off x="5537338" y="2995907"/>
            <a:ext cx="939662" cy="2210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F12A36A-B90E-4796-A623-CA0F82A218B7}"/>
              </a:ext>
            </a:extLst>
          </p:cNvPr>
          <p:cNvSpPr txBox="1"/>
          <p:nvPr/>
        </p:nvSpPr>
        <p:spPr>
          <a:xfrm>
            <a:off x="2766146" y="2496733"/>
            <a:ext cx="1295400" cy="369332"/>
          </a:xfrm>
          <a:prstGeom prst="rect">
            <a:avLst/>
          </a:prstGeom>
          <a:noFill/>
        </p:spPr>
        <p:txBody>
          <a:bodyPr wrap="square" rtlCol="0">
            <a:spAutoFit/>
          </a:bodyPr>
          <a:lstStyle/>
          <a:p>
            <a:r>
              <a:rPr lang="en-US" b="1">
                <a:latin typeface="Corbel" panose="020B0503020204020204" pitchFamily="34" charset="0"/>
              </a:rPr>
              <a:t>~1.3 eV</a:t>
            </a:r>
          </a:p>
        </p:txBody>
      </p:sp>
    </p:spTree>
    <p:extLst>
      <p:ext uri="{BB962C8B-B14F-4D97-AF65-F5344CB8AC3E}">
        <p14:creationId xmlns:p14="http://schemas.microsoft.com/office/powerpoint/2010/main" val="147168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B24A-84BE-4EC7-BA76-E29667063577}"/>
              </a:ext>
            </a:extLst>
          </p:cNvPr>
          <p:cNvSpPr>
            <a:spLocks noGrp="1"/>
          </p:cNvSpPr>
          <p:nvPr>
            <p:ph type="title"/>
          </p:nvPr>
        </p:nvSpPr>
        <p:spPr/>
        <p:txBody>
          <a:bodyPr>
            <a:normAutofit fontScale="90000"/>
          </a:bodyPr>
          <a:lstStyle/>
          <a:p>
            <a:r>
              <a:rPr lang="en-US"/>
              <a:t>Experimental progress on muon veto</a:t>
            </a:r>
          </a:p>
        </p:txBody>
      </p:sp>
      <p:sp>
        <p:nvSpPr>
          <p:cNvPr id="3" name="Content Placeholder 2">
            <a:extLst>
              <a:ext uri="{FF2B5EF4-FFF2-40B4-BE49-F238E27FC236}">
                <a16:creationId xmlns:a16="http://schemas.microsoft.com/office/drawing/2014/main" id="{4377BB1A-9954-45B0-AC0E-AB90B08A8C13}"/>
              </a:ext>
            </a:extLst>
          </p:cNvPr>
          <p:cNvSpPr>
            <a:spLocks noGrp="1"/>
          </p:cNvSpPr>
          <p:nvPr>
            <p:ph idx="1"/>
          </p:nvPr>
        </p:nvSpPr>
        <p:spPr>
          <a:xfrm>
            <a:off x="152400" y="838200"/>
            <a:ext cx="8229600" cy="1828800"/>
          </a:xfrm>
        </p:spPr>
        <p:txBody>
          <a:bodyPr>
            <a:normAutofit/>
          </a:bodyPr>
          <a:lstStyle/>
          <a:p>
            <a:r>
              <a:rPr lang="en-US" sz="2800"/>
              <a:t>Full wafer of SNSPDs on Si:GaAs fabricated</a:t>
            </a:r>
          </a:p>
          <a:p>
            <a:r>
              <a:rPr lang="en-US" sz="2800"/>
              <a:t>260 x 260 um pixels (1 um wide wires)  on 1 cm chips</a:t>
            </a:r>
          </a:p>
          <a:p>
            <a:r>
              <a:rPr lang="en-US" sz="2800"/>
              <a:t>Integration and testing at MIT soon</a:t>
            </a:r>
          </a:p>
        </p:txBody>
      </p:sp>
      <p:pic>
        <p:nvPicPr>
          <p:cNvPr id="4" name="Picture 2" descr="https://lh3.googleusercontent.com/tL3YqKtcxfmKBbs7aQlzVJbHs0BAHu7MeZYRRV6Pw94NtcYrpce-BEMF7voyjK_ammOwznplANMHtKOeEKAX5_9Adi_m21ovd4dZ-w2BMqEzgj_Ps_VKcWV7T5hVY5_RNdxxtBpKODrcUNYRLKjzX3xNUey5vUMBr2sKeaAAF0p5s_UbCz3j_JjIMORrrmogpYlUVCA6qQvwp1Ws92uWdoqIHBJKIGHUaSEiMw9SD7P2g8UrUytUMD8Nsl3WwquDASCo3dZzBehh0RJ2h__y8yCS8LwXJAQCZ52mK7k6mD3_C-hQLfqiHN7uzeCV2_r1swomrvNL1yTirdHvta9KRxULI4U-RWF_7muaSK7BNR7zPspcCPm2KFh7UNw42Rwl00z-uHN2Am-kFVp2SHYst-w36P5QtS5X6XEFwbOdqTcydyAlO7s2aupdLgBF7ds4O_Va3nte-ejRJRZx2Hmn9B9RPP2B_ZOrLwYJlNcxQloV5Mk4iTWEH5KCYQpMV7chfHt26ezPPcrq8attcBAiYh9J_BTeH-0Vq0YERaiIa1VrCWd4YNjRQs_81kdjb65K-coDXmIQ9MeEZ6W0EK7jV7nF7uCaTBa9tqOFObobXY7HMZBgklCSQlqYCLRTXk_U6fBfHwtBJHXsYK5WR-nSDyzjl-xQY0qUbCCZ2i70EYNSreWY17i0azQ=w1570-h883-no">
            <a:extLst>
              <a:ext uri="{FF2B5EF4-FFF2-40B4-BE49-F238E27FC236}">
                <a16:creationId xmlns:a16="http://schemas.microsoft.com/office/drawing/2014/main" id="{45E961FB-F341-49A9-9E07-66C800605E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34" t="16720" r="24167"/>
          <a:stretch/>
        </p:blipFill>
        <p:spPr bwMode="auto">
          <a:xfrm>
            <a:off x="3977842" y="2895600"/>
            <a:ext cx="4998318" cy="3602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lh3.googleusercontent.com/tGimYFwaHyOzAD0q_XKMqyCBSZ-JFSjYEWYGnPhynhVy5ZRHbq38kWhLFWp_ZlytqnKWLrDdBYGryQ6C6BhMi0ipCppql4_Ie-6_FjgQpf-Hw-m6m8CpJ7x1a2v6ebQrGOt4FkQwlqk0HX0FfWbUuK22XJMJ97bhKhDS2yTveMAkEoy_WNVWfvzTr4qaQ8mJXF6uiLvwdKubMzmYPV1LwQorQa5jitlVj2lqolksSIvHeG1yPnz8lfRQbHdkeJi04ghiEm7M_UIRZ2e8cCliae25gqE8Uy5dWxc9U3SVQzjXe1JwgmpQejm8xAjON9xteqApp0Mgw5F42e_h0TzIGa4qUnOaik17oJvqy4A1riYRFN-IvRvv4eUHT_oHu5H04kLg8vYFvRKX8ovuEVvNKzysKFWuxaclS1UedQ4Oh-vbI0Ird5GXKZdAh3F3ogyyi8aMmImi0l8A6RI0lBDi_Yr--Mea4L1-yM4QzSsFu8K0mzIHI0Ak4Vf-Vyda0mpmLnFMeHbpQ8BOWpPcyASJWuq5yUPSoIvCthcHVkRJbSL5veS6h9lWSlS5MDopqT-DjWBEW8n9OaxGvYchfQyI0zxMi65x_4o3dd1KLO0j6FTZFb8V-26fQWMFb1sgKYs8wuAIvfu4PcJbCJIox_VGlu27MoukN5PAjTMlChIEfW4txsfMBXoahQc=w1570-h883-no">
            <a:extLst>
              <a:ext uri="{FF2B5EF4-FFF2-40B4-BE49-F238E27FC236}">
                <a16:creationId xmlns:a16="http://schemas.microsoft.com/office/drawing/2014/main" id="{0A0E3492-7A74-48CB-8868-FA60E881D3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33" r="34167"/>
          <a:stretch/>
        </p:blipFill>
        <p:spPr bwMode="auto">
          <a:xfrm>
            <a:off x="533400" y="2867143"/>
            <a:ext cx="2743200" cy="363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13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28A758E-3319-46DE-821F-4C103F194006}"/>
              </a:ext>
            </a:extLst>
          </p:cNvPr>
          <p:cNvPicPr>
            <a:picLocks noChangeAspect="1"/>
          </p:cNvPicPr>
          <p:nvPr/>
        </p:nvPicPr>
        <p:blipFill>
          <a:blip r:embed="rId2"/>
          <a:stretch>
            <a:fillRect/>
          </a:stretch>
        </p:blipFill>
        <p:spPr>
          <a:xfrm>
            <a:off x="164703" y="559327"/>
            <a:ext cx="8814594" cy="5950072"/>
          </a:xfrm>
          <a:prstGeom prst="rect">
            <a:avLst/>
          </a:prstGeom>
        </p:spPr>
      </p:pic>
      <p:sp>
        <p:nvSpPr>
          <p:cNvPr id="16" name="Title 1">
            <a:extLst>
              <a:ext uri="{FF2B5EF4-FFF2-40B4-BE49-F238E27FC236}">
                <a16:creationId xmlns:a16="http://schemas.microsoft.com/office/drawing/2014/main" id="{737D87DA-AA11-41F0-A8B7-E3A9680D9C05}"/>
              </a:ext>
            </a:extLst>
          </p:cNvPr>
          <p:cNvSpPr>
            <a:spLocks noGrp="1"/>
          </p:cNvSpPr>
          <p:nvPr>
            <p:ph type="title"/>
          </p:nvPr>
        </p:nvSpPr>
        <p:spPr>
          <a:xfrm>
            <a:off x="0" y="0"/>
            <a:ext cx="9144000" cy="533400"/>
          </a:xfrm>
        </p:spPr>
        <p:txBody>
          <a:bodyPr>
            <a:normAutofit fontScale="90000"/>
          </a:bodyPr>
          <a:lstStyle/>
          <a:p>
            <a:r>
              <a:rPr lang="en-US"/>
              <a:t>How far can we go?</a:t>
            </a:r>
          </a:p>
        </p:txBody>
      </p:sp>
      <p:sp>
        <p:nvSpPr>
          <p:cNvPr id="24" name="Rectangle 23">
            <a:extLst>
              <a:ext uri="{FF2B5EF4-FFF2-40B4-BE49-F238E27FC236}">
                <a16:creationId xmlns:a16="http://schemas.microsoft.com/office/drawing/2014/main" id="{91FF6F2B-6E03-429F-88B4-A530E5785250}"/>
              </a:ext>
            </a:extLst>
          </p:cNvPr>
          <p:cNvSpPr/>
          <p:nvPr/>
        </p:nvSpPr>
        <p:spPr>
          <a:xfrm>
            <a:off x="-378736" y="6507778"/>
            <a:ext cx="4967133" cy="350222"/>
          </a:xfrm>
          <a:prstGeom prst="rect">
            <a:avLst/>
          </a:prstGeom>
        </p:spPr>
        <p:txBody>
          <a:bodyPr wrap="square">
            <a:spAutoFit/>
          </a:bodyPr>
          <a:lstStyle/>
          <a:p>
            <a:pPr algn="ctr"/>
            <a:r>
              <a:rPr lang="en-US" sz="1600"/>
              <a:t>M. Baryakhtar </a:t>
            </a:r>
            <a:r>
              <a:rPr lang="en-US" sz="1600" i="1"/>
              <a:t>et al</a:t>
            </a:r>
            <a:r>
              <a:rPr lang="en-US" sz="1600" b="1" i="1"/>
              <a:t>.</a:t>
            </a:r>
            <a:r>
              <a:rPr lang="en-US" sz="1600" i="1"/>
              <a:t>, </a:t>
            </a:r>
            <a:r>
              <a:rPr lang="en-US" sz="1600"/>
              <a:t>Phys. Rev. D </a:t>
            </a:r>
            <a:r>
              <a:rPr lang="en-US" sz="1600" b="1"/>
              <a:t>98, 035006 </a:t>
            </a:r>
            <a:r>
              <a:rPr lang="en-US" sz="1600"/>
              <a:t>(2018)</a:t>
            </a:r>
          </a:p>
        </p:txBody>
      </p:sp>
    </p:spTree>
    <p:extLst>
      <p:ext uri="{BB962C8B-B14F-4D97-AF65-F5344CB8AC3E}">
        <p14:creationId xmlns:p14="http://schemas.microsoft.com/office/powerpoint/2010/main" val="315451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9221-F656-48E8-B4D0-01B32CA31D61}"/>
              </a:ext>
            </a:extLst>
          </p:cNvPr>
          <p:cNvSpPr>
            <a:spLocks noGrp="1"/>
          </p:cNvSpPr>
          <p:nvPr>
            <p:ph type="title"/>
          </p:nvPr>
        </p:nvSpPr>
        <p:spPr>
          <a:xfrm>
            <a:off x="2057400" y="2971800"/>
            <a:ext cx="5181600" cy="533400"/>
          </a:xfrm>
        </p:spPr>
        <p:txBody>
          <a:bodyPr>
            <a:normAutofit fontScale="90000"/>
          </a:bodyPr>
          <a:lstStyle/>
          <a:p>
            <a:r>
              <a:rPr lang="en-US"/>
              <a:t>Future work</a:t>
            </a:r>
          </a:p>
        </p:txBody>
      </p:sp>
    </p:spTree>
    <p:extLst>
      <p:ext uri="{BB962C8B-B14F-4D97-AF65-F5344CB8AC3E}">
        <p14:creationId xmlns:p14="http://schemas.microsoft.com/office/powerpoint/2010/main" val="228984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4A18-A6F0-491E-B18B-A660A71CCA73}"/>
              </a:ext>
            </a:extLst>
          </p:cNvPr>
          <p:cNvSpPr>
            <a:spLocks noGrp="1"/>
          </p:cNvSpPr>
          <p:nvPr>
            <p:ph type="title"/>
          </p:nvPr>
        </p:nvSpPr>
        <p:spPr/>
        <p:txBody>
          <a:bodyPr>
            <a:normAutofit fontScale="90000"/>
          </a:bodyPr>
          <a:lstStyle/>
          <a:p>
            <a:r>
              <a:rPr lang="en-US"/>
              <a:t>Future work: scaling to larger coverage</a:t>
            </a:r>
          </a:p>
        </p:txBody>
      </p:sp>
      <p:sp>
        <p:nvSpPr>
          <p:cNvPr id="3" name="Content Placeholder 2">
            <a:extLst>
              <a:ext uri="{FF2B5EF4-FFF2-40B4-BE49-F238E27FC236}">
                <a16:creationId xmlns:a16="http://schemas.microsoft.com/office/drawing/2014/main" id="{41EA222A-DA2B-4F34-B82A-D9DBAD2CDDF9}"/>
              </a:ext>
            </a:extLst>
          </p:cNvPr>
          <p:cNvSpPr>
            <a:spLocks noGrp="1"/>
          </p:cNvSpPr>
          <p:nvPr>
            <p:ph idx="1"/>
          </p:nvPr>
        </p:nvSpPr>
        <p:spPr>
          <a:xfrm>
            <a:off x="228600" y="762000"/>
            <a:ext cx="3733800" cy="4525963"/>
          </a:xfrm>
        </p:spPr>
        <p:txBody>
          <a:bodyPr>
            <a:normAutofit/>
          </a:bodyPr>
          <a:lstStyle/>
          <a:p>
            <a:r>
              <a:rPr lang="en-US" sz="2400"/>
              <a:t>Experiment scalable by adding multiple targets of different periodicity</a:t>
            </a:r>
          </a:p>
          <a:p>
            <a:pPr lvl="1"/>
            <a:r>
              <a:rPr lang="en-US" sz="2000"/>
              <a:t>Volume still significant, cryostat volume precious</a:t>
            </a:r>
          </a:p>
        </p:txBody>
      </p:sp>
    </p:spTree>
    <p:extLst>
      <p:ext uri="{BB962C8B-B14F-4D97-AF65-F5344CB8AC3E}">
        <p14:creationId xmlns:p14="http://schemas.microsoft.com/office/powerpoint/2010/main" val="373702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4A18-A6F0-491E-B18B-A660A71CCA73}"/>
              </a:ext>
            </a:extLst>
          </p:cNvPr>
          <p:cNvSpPr>
            <a:spLocks noGrp="1"/>
          </p:cNvSpPr>
          <p:nvPr>
            <p:ph type="title"/>
          </p:nvPr>
        </p:nvSpPr>
        <p:spPr/>
        <p:txBody>
          <a:bodyPr>
            <a:normAutofit fontScale="90000"/>
          </a:bodyPr>
          <a:lstStyle/>
          <a:p>
            <a:r>
              <a:rPr lang="en-US"/>
              <a:t>Future work: scaling to larger coverage</a:t>
            </a:r>
          </a:p>
        </p:txBody>
      </p:sp>
      <p:sp>
        <p:nvSpPr>
          <p:cNvPr id="3" name="Content Placeholder 2">
            <a:extLst>
              <a:ext uri="{FF2B5EF4-FFF2-40B4-BE49-F238E27FC236}">
                <a16:creationId xmlns:a16="http://schemas.microsoft.com/office/drawing/2014/main" id="{41EA222A-DA2B-4F34-B82A-D9DBAD2CDDF9}"/>
              </a:ext>
            </a:extLst>
          </p:cNvPr>
          <p:cNvSpPr>
            <a:spLocks noGrp="1"/>
          </p:cNvSpPr>
          <p:nvPr>
            <p:ph idx="1"/>
          </p:nvPr>
        </p:nvSpPr>
        <p:spPr>
          <a:xfrm>
            <a:off x="228600" y="762000"/>
            <a:ext cx="3733800" cy="4525963"/>
          </a:xfrm>
        </p:spPr>
        <p:txBody>
          <a:bodyPr>
            <a:normAutofit/>
          </a:bodyPr>
          <a:lstStyle/>
          <a:p>
            <a:r>
              <a:rPr lang="en-US" sz="2400"/>
              <a:t>Experiment scalable by adding multiple targets of different periodicity</a:t>
            </a:r>
          </a:p>
          <a:p>
            <a:pPr lvl="1"/>
            <a:r>
              <a:rPr lang="en-US" sz="2000"/>
              <a:t>Volume still significant, cryostat volume precious</a:t>
            </a:r>
          </a:p>
          <a:p>
            <a:r>
              <a:rPr lang="en-US" sz="2400"/>
              <a:t>Modify haloscope design: decouple optics+target from the SNSPD</a:t>
            </a:r>
          </a:p>
        </p:txBody>
      </p:sp>
      <p:pic>
        <p:nvPicPr>
          <p:cNvPr id="14" name="Picture 13">
            <a:extLst>
              <a:ext uri="{FF2B5EF4-FFF2-40B4-BE49-F238E27FC236}">
                <a16:creationId xmlns:a16="http://schemas.microsoft.com/office/drawing/2014/main" id="{0FE92B2F-2DB4-42F2-8A42-5057CCBF1D39}"/>
              </a:ext>
            </a:extLst>
          </p:cNvPr>
          <p:cNvPicPr>
            <a:picLocks noChangeAspect="1"/>
          </p:cNvPicPr>
          <p:nvPr/>
        </p:nvPicPr>
        <p:blipFill>
          <a:blip r:embed="rId3"/>
          <a:stretch>
            <a:fillRect/>
          </a:stretch>
        </p:blipFill>
        <p:spPr>
          <a:xfrm>
            <a:off x="3727833" y="1038223"/>
            <a:ext cx="5385687" cy="5314954"/>
          </a:xfrm>
          <a:prstGeom prst="rect">
            <a:avLst/>
          </a:prstGeom>
        </p:spPr>
      </p:pic>
    </p:spTree>
    <p:extLst>
      <p:ext uri="{BB962C8B-B14F-4D97-AF65-F5344CB8AC3E}">
        <p14:creationId xmlns:p14="http://schemas.microsoft.com/office/powerpoint/2010/main" val="235388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4A18-A6F0-491E-B18B-A660A71CCA73}"/>
              </a:ext>
            </a:extLst>
          </p:cNvPr>
          <p:cNvSpPr>
            <a:spLocks noGrp="1"/>
          </p:cNvSpPr>
          <p:nvPr>
            <p:ph type="title"/>
          </p:nvPr>
        </p:nvSpPr>
        <p:spPr/>
        <p:txBody>
          <a:bodyPr>
            <a:normAutofit fontScale="90000"/>
          </a:bodyPr>
          <a:lstStyle/>
          <a:p>
            <a:r>
              <a:rPr lang="en-US"/>
              <a:t>Future work: scaling to larger coverage</a:t>
            </a:r>
          </a:p>
        </p:txBody>
      </p:sp>
      <p:sp>
        <p:nvSpPr>
          <p:cNvPr id="3" name="Content Placeholder 2">
            <a:extLst>
              <a:ext uri="{FF2B5EF4-FFF2-40B4-BE49-F238E27FC236}">
                <a16:creationId xmlns:a16="http://schemas.microsoft.com/office/drawing/2014/main" id="{41EA222A-DA2B-4F34-B82A-D9DBAD2CDDF9}"/>
              </a:ext>
            </a:extLst>
          </p:cNvPr>
          <p:cNvSpPr>
            <a:spLocks noGrp="1"/>
          </p:cNvSpPr>
          <p:nvPr>
            <p:ph idx="1"/>
          </p:nvPr>
        </p:nvSpPr>
        <p:spPr>
          <a:xfrm>
            <a:off x="223520" y="533400"/>
            <a:ext cx="8884920" cy="4525963"/>
          </a:xfrm>
        </p:spPr>
        <p:txBody>
          <a:bodyPr>
            <a:normAutofit/>
          </a:bodyPr>
          <a:lstStyle/>
          <a:p>
            <a:r>
              <a:rPr lang="en-US" sz="2400"/>
              <a:t>Can integrate dozens of these in one moderately low-T fridge</a:t>
            </a:r>
          </a:p>
          <a:p>
            <a:pPr lvl="1"/>
            <a:r>
              <a:rPr lang="en-US" sz="2000"/>
              <a:t>Just cold enough to eliminate blackbody IR coupled into fibers</a:t>
            </a:r>
          </a:p>
        </p:txBody>
      </p:sp>
      <p:pic>
        <p:nvPicPr>
          <p:cNvPr id="4" name="Picture 3">
            <a:extLst>
              <a:ext uri="{FF2B5EF4-FFF2-40B4-BE49-F238E27FC236}">
                <a16:creationId xmlns:a16="http://schemas.microsoft.com/office/drawing/2014/main" id="{01CE93F8-AF02-4B38-AF8C-C5FBD98F3250}"/>
              </a:ext>
            </a:extLst>
          </p:cNvPr>
          <p:cNvPicPr>
            <a:picLocks noChangeAspect="1"/>
          </p:cNvPicPr>
          <p:nvPr/>
        </p:nvPicPr>
        <p:blipFill>
          <a:blip r:embed="rId3"/>
          <a:stretch>
            <a:fillRect/>
          </a:stretch>
        </p:blipFill>
        <p:spPr>
          <a:xfrm>
            <a:off x="1219200" y="1448353"/>
            <a:ext cx="6573520" cy="5409647"/>
          </a:xfrm>
          <a:prstGeom prst="rect">
            <a:avLst/>
          </a:prstGeom>
        </p:spPr>
      </p:pic>
    </p:spTree>
    <p:extLst>
      <p:ext uri="{BB962C8B-B14F-4D97-AF65-F5344CB8AC3E}">
        <p14:creationId xmlns:p14="http://schemas.microsoft.com/office/powerpoint/2010/main" val="382223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754F-E698-4493-8909-287CAF531E64}"/>
              </a:ext>
            </a:extLst>
          </p:cNvPr>
          <p:cNvSpPr>
            <a:spLocks noGrp="1"/>
          </p:cNvSpPr>
          <p:nvPr>
            <p:ph type="title"/>
          </p:nvPr>
        </p:nvSpPr>
        <p:spPr/>
        <p:txBody>
          <a:bodyPr>
            <a:normAutofit fontScale="90000"/>
          </a:bodyPr>
          <a:lstStyle/>
          <a:p>
            <a:r>
              <a:rPr lang="en-US"/>
              <a:t>Future work: resonant detection schemes</a:t>
            </a:r>
          </a:p>
        </p:txBody>
      </p:sp>
      <p:sp>
        <p:nvSpPr>
          <p:cNvPr id="3" name="Content Placeholder 2">
            <a:extLst>
              <a:ext uri="{FF2B5EF4-FFF2-40B4-BE49-F238E27FC236}">
                <a16:creationId xmlns:a16="http://schemas.microsoft.com/office/drawing/2014/main" id="{C534BA50-3A2D-4E8D-9F19-510C57535B6F}"/>
              </a:ext>
            </a:extLst>
          </p:cNvPr>
          <p:cNvSpPr>
            <a:spLocks noGrp="1"/>
          </p:cNvSpPr>
          <p:nvPr>
            <p:ph idx="1"/>
          </p:nvPr>
        </p:nvSpPr>
        <p:spPr>
          <a:xfrm>
            <a:off x="495300" y="533400"/>
            <a:ext cx="8458200" cy="1600200"/>
          </a:xfrm>
        </p:spPr>
        <p:txBody>
          <a:bodyPr>
            <a:normAutofit fontScale="92500" lnSpcReduction="10000"/>
          </a:bodyPr>
          <a:lstStyle/>
          <a:p>
            <a:r>
              <a:rPr lang="en-US" sz="2800"/>
              <a:t>DM can also potentially couple to matter such as molecules</a:t>
            </a:r>
          </a:p>
          <a:p>
            <a:pPr lvl="1"/>
            <a:r>
              <a:rPr lang="en-US" sz="2400"/>
              <a:t>0.2 – 20 eV sensitivity range</a:t>
            </a:r>
          </a:p>
          <a:p>
            <a:pPr lvl="1"/>
            <a:r>
              <a:rPr lang="en-US" sz="2400"/>
              <a:t>Many “control knobs” for background rejection </a:t>
            </a:r>
          </a:p>
          <a:p>
            <a:endParaRPr lang="en-US" sz="2800"/>
          </a:p>
          <a:p>
            <a:endParaRPr lang="en-US" sz="2800"/>
          </a:p>
          <a:p>
            <a:endParaRPr lang="en-US" sz="2800"/>
          </a:p>
          <a:p>
            <a:endParaRPr lang="en-US" sz="2800"/>
          </a:p>
          <a:p>
            <a:endParaRPr lang="en-US" sz="2800"/>
          </a:p>
        </p:txBody>
      </p:sp>
    </p:spTree>
    <p:extLst>
      <p:ext uri="{BB962C8B-B14F-4D97-AF65-F5344CB8AC3E}">
        <p14:creationId xmlns:p14="http://schemas.microsoft.com/office/powerpoint/2010/main" val="229019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754F-E698-4493-8909-287CAF531E64}"/>
              </a:ext>
            </a:extLst>
          </p:cNvPr>
          <p:cNvSpPr>
            <a:spLocks noGrp="1"/>
          </p:cNvSpPr>
          <p:nvPr>
            <p:ph type="title"/>
          </p:nvPr>
        </p:nvSpPr>
        <p:spPr/>
        <p:txBody>
          <a:bodyPr>
            <a:normAutofit fontScale="90000"/>
          </a:bodyPr>
          <a:lstStyle/>
          <a:p>
            <a:r>
              <a:rPr lang="en-US"/>
              <a:t>Future work: resonant detection schemes</a:t>
            </a:r>
          </a:p>
        </p:txBody>
      </p:sp>
      <p:sp>
        <p:nvSpPr>
          <p:cNvPr id="3" name="Content Placeholder 2">
            <a:extLst>
              <a:ext uri="{FF2B5EF4-FFF2-40B4-BE49-F238E27FC236}">
                <a16:creationId xmlns:a16="http://schemas.microsoft.com/office/drawing/2014/main" id="{C534BA50-3A2D-4E8D-9F19-510C57535B6F}"/>
              </a:ext>
            </a:extLst>
          </p:cNvPr>
          <p:cNvSpPr>
            <a:spLocks noGrp="1"/>
          </p:cNvSpPr>
          <p:nvPr>
            <p:ph idx="1"/>
          </p:nvPr>
        </p:nvSpPr>
        <p:spPr>
          <a:xfrm>
            <a:off x="495300" y="533400"/>
            <a:ext cx="8458200" cy="2496117"/>
          </a:xfrm>
        </p:spPr>
        <p:txBody>
          <a:bodyPr>
            <a:normAutofit fontScale="92500" lnSpcReduction="10000"/>
          </a:bodyPr>
          <a:lstStyle/>
          <a:p>
            <a:r>
              <a:rPr lang="en-US" sz="2800"/>
              <a:t>DM can also potentially couple to matter such as molecules</a:t>
            </a:r>
          </a:p>
          <a:p>
            <a:pPr lvl="1"/>
            <a:r>
              <a:rPr lang="en-US" sz="2400"/>
              <a:t>0.2 – 20 eV sensitivity range</a:t>
            </a:r>
          </a:p>
          <a:p>
            <a:pPr lvl="1"/>
            <a:r>
              <a:rPr lang="en-US" sz="2400"/>
              <a:t>Many “control knobs” for background rejection </a:t>
            </a:r>
          </a:p>
          <a:p>
            <a:r>
              <a:rPr lang="en-US" sz="2800"/>
              <a:t>Developing suspended target structures for resonant coupling to gases</a:t>
            </a:r>
          </a:p>
          <a:p>
            <a:endParaRPr lang="en-US" sz="2800"/>
          </a:p>
          <a:p>
            <a:endParaRPr lang="en-US" sz="2800"/>
          </a:p>
          <a:p>
            <a:endParaRPr lang="en-US" sz="2800"/>
          </a:p>
          <a:p>
            <a:endParaRPr lang="en-US" sz="2800"/>
          </a:p>
          <a:p>
            <a:endParaRPr lang="en-US" sz="2800"/>
          </a:p>
          <a:p>
            <a:endParaRPr lang="en-US" sz="2800"/>
          </a:p>
        </p:txBody>
      </p:sp>
      <p:sp>
        <p:nvSpPr>
          <p:cNvPr id="4" name="Rectangle 3">
            <a:extLst>
              <a:ext uri="{FF2B5EF4-FFF2-40B4-BE49-F238E27FC236}">
                <a16:creationId xmlns:a16="http://schemas.microsoft.com/office/drawing/2014/main" id="{2B69CC5D-9D04-40F3-8B9C-DC453663C20D}"/>
              </a:ext>
            </a:extLst>
          </p:cNvPr>
          <p:cNvSpPr/>
          <p:nvPr/>
        </p:nvSpPr>
        <p:spPr>
          <a:xfrm>
            <a:off x="1854287" y="5638800"/>
            <a:ext cx="5740226" cy="461665"/>
          </a:xfrm>
          <a:prstGeom prst="rect">
            <a:avLst/>
          </a:prstGeom>
        </p:spPr>
        <p:txBody>
          <a:bodyPr wrap="none">
            <a:spAutoFit/>
          </a:bodyPr>
          <a:lstStyle/>
          <a:p>
            <a:r>
              <a:rPr lang="en-US" sz="2400"/>
              <a:t>A. Arvanitaki et al., arXiv:1709.05354 (2017)</a:t>
            </a:r>
          </a:p>
        </p:txBody>
      </p:sp>
      <p:pic>
        <p:nvPicPr>
          <p:cNvPr id="6" name="Picture 5">
            <a:extLst>
              <a:ext uri="{FF2B5EF4-FFF2-40B4-BE49-F238E27FC236}">
                <a16:creationId xmlns:a16="http://schemas.microsoft.com/office/drawing/2014/main" id="{5DCB6FD0-ED0F-49F0-B131-03AEA46873DD}"/>
              </a:ext>
            </a:extLst>
          </p:cNvPr>
          <p:cNvPicPr>
            <a:picLocks noChangeAspect="1"/>
          </p:cNvPicPr>
          <p:nvPr/>
        </p:nvPicPr>
        <p:blipFill>
          <a:blip r:embed="rId2" cstate="print">
            <a:clrChange>
              <a:clrFrom>
                <a:srgbClr val="FFFCF7"/>
              </a:clrFrom>
              <a:clrTo>
                <a:srgbClr val="FFFCF7">
                  <a:alpha val="0"/>
                </a:srgbClr>
              </a:clrTo>
            </a:clrChange>
            <a:extLst>
              <a:ext uri="{28A0092B-C50C-407E-A947-70E740481C1C}">
                <a14:useLocalDpi xmlns:a14="http://schemas.microsoft.com/office/drawing/2010/main"/>
              </a:ext>
            </a:extLst>
          </a:blip>
          <a:stretch>
            <a:fillRect/>
          </a:stretch>
        </p:blipFill>
        <p:spPr>
          <a:xfrm>
            <a:off x="2141509" y="2765537"/>
            <a:ext cx="4860982" cy="2496117"/>
          </a:xfrm>
          <a:prstGeom prst="rect">
            <a:avLst/>
          </a:prstGeom>
        </p:spPr>
      </p:pic>
    </p:spTree>
    <p:extLst>
      <p:ext uri="{BB962C8B-B14F-4D97-AF65-F5344CB8AC3E}">
        <p14:creationId xmlns:p14="http://schemas.microsoft.com/office/powerpoint/2010/main" val="320063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CB713-8D8B-481E-970F-1C5648609569}"/>
              </a:ext>
            </a:extLst>
          </p:cNvPr>
          <p:cNvSpPr>
            <a:spLocks noGrp="1"/>
          </p:cNvSpPr>
          <p:nvPr>
            <p:ph type="title"/>
          </p:nvPr>
        </p:nvSpPr>
        <p:spPr/>
        <p:txBody>
          <a:bodyPr>
            <a:normAutofit fontScale="90000"/>
          </a:bodyPr>
          <a:lstStyle/>
          <a:p>
            <a:r>
              <a:rPr lang="en-US"/>
              <a:t>Seeing light bosonic dark matter</a:t>
            </a:r>
          </a:p>
        </p:txBody>
      </p:sp>
      <p:sp>
        <p:nvSpPr>
          <p:cNvPr id="23" name="Photon can convert into axion (dark photon) and back through E . B  (kinetic mixing) term">
            <a:extLst>
              <a:ext uri="{FF2B5EF4-FFF2-40B4-BE49-F238E27FC236}">
                <a16:creationId xmlns:a16="http://schemas.microsoft.com/office/drawing/2014/main" id="{DC67E57E-A75E-423C-A4B3-8C32DC3274DC}"/>
              </a:ext>
            </a:extLst>
          </p:cNvPr>
          <p:cNvSpPr txBox="1"/>
          <p:nvPr/>
        </p:nvSpPr>
        <p:spPr>
          <a:xfrm>
            <a:off x="326845" y="443301"/>
            <a:ext cx="8732768" cy="120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marL="395111" indent="-395111" algn="l">
              <a:spcBef>
                <a:spcPts val="2400"/>
              </a:spcBef>
              <a:buSzPct val="75000"/>
              <a:buChar char="•"/>
              <a:defRPr sz="2800"/>
            </a:lvl1pPr>
          </a:lstStyle>
          <a:p>
            <a:r>
              <a:rPr>
                <a:latin typeface="Corbel" panose="020B0503020204020204" pitchFamily="34" charset="0"/>
              </a:rPr>
              <a:t>Photon can convert into axion (dark photon) and back through E</a:t>
            </a:r>
            <a:r>
              <a:rPr lang="en-US">
                <a:latin typeface="Corbel" panose="020B0503020204020204" pitchFamily="34" charset="0"/>
              </a:rPr>
              <a:t>·</a:t>
            </a:r>
            <a:r>
              <a:rPr>
                <a:latin typeface="Corbel" panose="020B0503020204020204" pitchFamily="34" charset="0"/>
              </a:rPr>
              <a:t>B  (kinetic mixing) term</a:t>
            </a:r>
          </a:p>
        </p:txBody>
      </p:sp>
      <p:pic>
        <p:nvPicPr>
          <p:cNvPr id="26" name="Screen Shot 2018-02-01 at 12.05.17 PM.png" descr="Screen Shot 2018-02-01 at 12.05.17 PM.png">
            <a:extLst>
              <a:ext uri="{FF2B5EF4-FFF2-40B4-BE49-F238E27FC236}">
                <a16:creationId xmlns:a16="http://schemas.microsoft.com/office/drawing/2014/main" id="{4BBA48BC-4938-40E7-81FB-990409483EA8}"/>
              </a:ext>
            </a:extLst>
          </p:cNvPr>
          <p:cNvPicPr>
            <a:picLocks noChangeAspect="1"/>
          </p:cNvPicPr>
          <p:nvPr/>
        </p:nvPicPr>
        <p:blipFill>
          <a:blip r:embed="rId2">
            <a:extLst/>
          </a:blip>
          <a:stretch>
            <a:fillRect/>
          </a:stretch>
        </p:blipFill>
        <p:spPr>
          <a:xfrm>
            <a:off x="1665312" y="1645983"/>
            <a:ext cx="1463598" cy="771898"/>
          </a:xfrm>
          <a:prstGeom prst="rect">
            <a:avLst/>
          </a:prstGeom>
          <a:ln w="12700">
            <a:miter lim="400000"/>
          </a:ln>
        </p:spPr>
      </p:pic>
      <p:pic>
        <p:nvPicPr>
          <p:cNvPr id="27" name="Screen Shot 2018-02-01 at 12.06.40 PM.png" descr="Screen Shot 2018-02-01 at 12.06.40 PM.png">
            <a:extLst>
              <a:ext uri="{FF2B5EF4-FFF2-40B4-BE49-F238E27FC236}">
                <a16:creationId xmlns:a16="http://schemas.microsoft.com/office/drawing/2014/main" id="{E95FBF99-0177-430D-A47F-B52F60C3739A}"/>
              </a:ext>
            </a:extLst>
          </p:cNvPr>
          <p:cNvPicPr>
            <a:picLocks noChangeAspect="1"/>
          </p:cNvPicPr>
          <p:nvPr/>
        </p:nvPicPr>
        <p:blipFill>
          <a:blip r:embed="rId3">
            <a:extLst/>
          </a:blip>
          <a:stretch>
            <a:fillRect/>
          </a:stretch>
        </p:blipFill>
        <p:spPr>
          <a:xfrm>
            <a:off x="6493853" y="1110904"/>
            <a:ext cx="1969670" cy="1313114"/>
          </a:xfrm>
          <a:prstGeom prst="rect">
            <a:avLst/>
          </a:prstGeom>
          <a:ln w="12700">
            <a:miter lim="400000"/>
          </a:ln>
        </p:spPr>
      </p:pic>
      <p:sp>
        <p:nvSpPr>
          <p:cNvPr id="38" name="Content Placeholder 2">
            <a:extLst>
              <a:ext uri="{FF2B5EF4-FFF2-40B4-BE49-F238E27FC236}">
                <a16:creationId xmlns:a16="http://schemas.microsoft.com/office/drawing/2014/main" id="{B398807C-59DB-4E0A-B4FB-DCAAC8D0DFDF}"/>
              </a:ext>
            </a:extLst>
          </p:cNvPr>
          <p:cNvSpPr>
            <a:spLocks noGrp="1"/>
          </p:cNvSpPr>
          <p:nvPr>
            <p:ph idx="1"/>
          </p:nvPr>
        </p:nvSpPr>
        <p:spPr>
          <a:xfrm>
            <a:off x="578429" y="3023445"/>
            <a:ext cx="8229600" cy="2723652"/>
          </a:xfrm>
        </p:spPr>
        <p:txBody>
          <a:bodyPr>
            <a:normAutofit/>
          </a:bodyPr>
          <a:lstStyle/>
          <a:p>
            <a:r>
              <a:rPr lang="en-US" sz="2800">
                <a:latin typeface="Corbel" panose="020B0503020204020204" pitchFamily="34" charset="0"/>
              </a:rPr>
              <a:t>Could we see axion or dark photon dark matter converting to photons?</a:t>
            </a:r>
          </a:p>
          <a:p>
            <a:pPr lvl="1"/>
            <a:r>
              <a:rPr lang="en-US" sz="2400">
                <a:latin typeface="Corbel" panose="020B0503020204020204" pitchFamily="34" charset="0"/>
              </a:rPr>
              <a:t>In theory yes</a:t>
            </a:r>
          </a:p>
          <a:p>
            <a:pPr lvl="1"/>
            <a:r>
              <a:rPr lang="en-US" sz="2400" b="1">
                <a:latin typeface="Corbel" panose="020B0503020204020204" pitchFamily="34" charset="0"/>
              </a:rPr>
              <a:t>Then why don’t we see it all the time?</a:t>
            </a:r>
          </a:p>
        </p:txBody>
      </p:sp>
    </p:spTree>
    <p:extLst>
      <p:ext uri="{BB962C8B-B14F-4D97-AF65-F5344CB8AC3E}">
        <p14:creationId xmlns:p14="http://schemas.microsoft.com/office/powerpoint/2010/main" val="237961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0B3B09-E0B2-49C6-BE64-FA66565B7A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271" y="-166321"/>
            <a:ext cx="9292542" cy="7190641"/>
          </a:xfrm>
          <a:prstGeom prst="rect">
            <a:avLst/>
          </a:prstGeom>
        </p:spPr>
      </p:pic>
      <p:sp>
        <p:nvSpPr>
          <p:cNvPr id="3" name="Content Placeholder 2">
            <a:extLst>
              <a:ext uri="{FF2B5EF4-FFF2-40B4-BE49-F238E27FC236}">
                <a16:creationId xmlns:a16="http://schemas.microsoft.com/office/drawing/2014/main" id="{214C39DF-CF31-48D5-AD51-74F9FFE36647}"/>
              </a:ext>
            </a:extLst>
          </p:cNvPr>
          <p:cNvSpPr>
            <a:spLocks noGrp="1"/>
          </p:cNvSpPr>
          <p:nvPr>
            <p:ph idx="1"/>
          </p:nvPr>
        </p:nvSpPr>
        <p:spPr>
          <a:xfrm>
            <a:off x="3313664" y="0"/>
            <a:ext cx="2516668" cy="1093897"/>
          </a:xfrm>
          <a:solidFill>
            <a:schemeClr val="bg1"/>
          </a:solidFill>
          <a:ln>
            <a:solidFill>
              <a:srgbClr val="FF0000"/>
            </a:solidFill>
          </a:ln>
        </p:spPr>
        <p:txBody>
          <a:bodyPr>
            <a:normAutofit fontScale="70000" lnSpcReduction="20000"/>
          </a:bodyPr>
          <a:lstStyle/>
          <a:p>
            <a:pPr marL="0" indent="0" algn="ctr">
              <a:buNone/>
            </a:pPr>
            <a:r>
              <a:rPr lang="en-US" b="1"/>
              <a:t>Funding/Support</a:t>
            </a:r>
          </a:p>
          <a:p>
            <a:pPr marL="0" indent="0" algn="ctr">
              <a:buNone/>
            </a:pPr>
            <a:r>
              <a:rPr lang="en-US" b="1"/>
              <a:t>NIST</a:t>
            </a:r>
            <a:r>
              <a:rPr lang="en-US"/>
              <a:t>: Internal funds</a:t>
            </a:r>
          </a:p>
          <a:p>
            <a:pPr marL="0" indent="0" algn="ctr">
              <a:buNone/>
            </a:pPr>
            <a:r>
              <a:rPr lang="en-US" b="1"/>
              <a:t>MIT</a:t>
            </a:r>
            <a:r>
              <a:rPr lang="en-US"/>
              <a:t>: DOE </a:t>
            </a:r>
          </a:p>
        </p:txBody>
      </p:sp>
      <p:sp>
        <p:nvSpPr>
          <p:cNvPr id="4" name="Subtitle 2">
            <a:extLst>
              <a:ext uri="{FF2B5EF4-FFF2-40B4-BE49-F238E27FC236}">
                <a16:creationId xmlns:a16="http://schemas.microsoft.com/office/drawing/2014/main" id="{FD6D6093-70B1-4F79-8CF7-CB19DEEE2545}"/>
              </a:ext>
            </a:extLst>
          </p:cNvPr>
          <p:cNvSpPr txBox="1">
            <a:spLocks/>
          </p:cNvSpPr>
          <p:nvPr/>
        </p:nvSpPr>
        <p:spPr>
          <a:xfrm>
            <a:off x="691826" y="3597662"/>
            <a:ext cx="7760343" cy="2317019"/>
          </a:xfrm>
          <a:prstGeom prst="rect">
            <a:avLst/>
          </a:prstGeom>
          <a:solidFill>
            <a:schemeClr val="bg1">
              <a:lumMod val="95000"/>
              <a:alpha val="89020"/>
            </a:schemeClr>
          </a:solidFill>
          <a:ln w="28575">
            <a:solidFill>
              <a:srgbClr val="C00000"/>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orbel"/>
                <a:ea typeface="Open Sans" panose="020B0606030504020204" pitchFamily="34" charset="0"/>
                <a:cs typeface="Corbel"/>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orbel"/>
                <a:ea typeface="Open Sans" panose="020B0606030504020204" pitchFamily="34" charset="0"/>
                <a:cs typeface="Corbel"/>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orbel"/>
                <a:ea typeface="Open Sans" panose="020B0606030504020204" pitchFamily="34" charset="0"/>
                <a:cs typeface="Corbel"/>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a:ea typeface="Open Sans" panose="020B0606030504020204" pitchFamily="34" charset="0"/>
                <a:cs typeface="Corbe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a:ea typeface="Open Sans" panose="020B0606030504020204" pitchFamily="34" charset="0"/>
                <a:cs typeface="Corbe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b="1">
                <a:solidFill>
                  <a:sysClr val="windowText" lastClr="000000"/>
                </a:solidFill>
              </a:rPr>
              <a:t>NIST</a:t>
            </a:r>
            <a:r>
              <a:rPr lang="en-US" sz="1800">
                <a:solidFill>
                  <a:sysClr val="windowText" lastClr="000000"/>
                </a:solidFill>
              </a:rPr>
              <a:t>: Jeff Chiles, Sae Woo Nam, Varun E. Verma, Adriana Lita</a:t>
            </a:r>
          </a:p>
          <a:p>
            <a:r>
              <a:rPr lang="en-US" sz="1800" b="1">
                <a:solidFill>
                  <a:sysClr val="windowText" lastClr="000000"/>
                </a:solidFill>
              </a:rPr>
              <a:t>MIT</a:t>
            </a:r>
            <a:r>
              <a:rPr lang="en-US" sz="1800">
                <a:solidFill>
                  <a:sysClr val="windowText" lastClr="000000"/>
                </a:solidFill>
              </a:rPr>
              <a:t>: Ilya Charaev, Karl K. Berggren, Marco Colangelo</a:t>
            </a:r>
          </a:p>
          <a:p>
            <a:r>
              <a:rPr lang="en-US" sz="1800" b="1">
                <a:solidFill>
                  <a:sysClr val="windowText" lastClr="000000"/>
                </a:solidFill>
              </a:rPr>
              <a:t>Perimeter Institute for Theoretical Physics</a:t>
            </a:r>
            <a:r>
              <a:rPr lang="en-US" sz="1800">
                <a:solidFill>
                  <a:sysClr val="windowText" lastClr="000000"/>
                </a:solidFill>
              </a:rPr>
              <a:t>: Asimina Arvanitaki, Junwu Huang</a:t>
            </a:r>
          </a:p>
          <a:p>
            <a:r>
              <a:rPr lang="en-US" sz="1800" b="1">
                <a:solidFill>
                  <a:sysClr val="windowText" lastClr="000000"/>
                </a:solidFill>
              </a:rPr>
              <a:t>New York University</a:t>
            </a:r>
            <a:r>
              <a:rPr lang="en-US" sz="1800">
                <a:solidFill>
                  <a:sysClr val="windowText" lastClr="000000"/>
                </a:solidFill>
              </a:rPr>
              <a:t>: Masha Baryakhtar</a:t>
            </a:r>
          </a:p>
          <a:p>
            <a:r>
              <a:rPr lang="en-US" sz="1800" b="1">
                <a:solidFill>
                  <a:sysClr val="windowText" lastClr="000000"/>
                </a:solidFill>
              </a:rPr>
              <a:t>UCSB</a:t>
            </a:r>
            <a:r>
              <a:rPr lang="en-US" sz="1800">
                <a:solidFill>
                  <a:sysClr val="windowText" lastClr="000000"/>
                </a:solidFill>
              </a:rPr>
              <a:t>: Ken Van Tillburg</a:t>
            </a:r>
          </a:p>
          <a:p>
            <a:r>
              <a:rPr lang="en-US" sz="1800" b="1">
                <a:solidFill>
                  <a:sysClr val="windowText" lastClr="000000"/>
                </a:solidFill>
              </a:rPr>
              <a:t>Stanford</a:t>
            </a:r>
            <a:r>
              <a:rPr lang="en-US" sz="1800">
                <a:solidFill>
                  <a:sysClr val="windowText" lastClr="000000"/>
                </a:solidFill>
              </a:rPr>
              <a:t>: Robert Lasenby</a:t>
            </a:r>
          </a:p>
        </p:txBody>
      </p:sp>
      <p:sp>
        <p:nvSpPr>
          <p:cNvPr id="10" name="Rectangle 9">
            <a:extLst>
              <a:ext uri="{FF2B5EF4-FFF2-40B4-BE49-F238E27FC236}">
                <a16:creationId xmlns:a16="http://schemas.microsoft.com/office/drawing/2014/main" id="{2356183B-A08C-4DA0-8A29-2B2599E0EE8D}"/>
              </a:ext>
            </a:extLst>
          </p:cNvPr>
          <p:cNvSpPr/>
          <p:nvPr/>
        </p:nvSpPr>
        <p:spPr>
          <a:xfrm>
            <a:off x="2133600" y="6038701"/>
            <a:ext cx="5334000" cy="923330"/>
          </a:xfrm>
          <a:prstGeom prst="rect">
            <a:avLst/>
          </a:prstGeom>
          <a:solidFill>
            <a:schemeClr val="bg1"/>
          </a:solidFill>
          <a:ln>
            <a:solidFill>
              <a:srgbClr val="FF0000"/>
            </a:solidFill>
          </a:ln>
        </p:spPr>
        <p:txBody>
          <a:bodyPr wrap="square">
            <a:spAutoFit/>
          </a:bodyPr>
          <a:lstStyle/>
          <a:p>
            <a:pPr algn="ctr"/>
            <a:r>
              <a:rPr lang="en-US"/>
              <a:t>M. Baryakhtar </a:t>
            </a:r>
            <a:r>
              <a:rPr lang="en-US" i="1"/>
              <a:t>et al</a:t>
            </a:r>
            <a:r>
              <a:rPr lang="en-US" b="1" i="1"/>
              <a:t>.</a:t>
            </a:r>
            <a:r>
              <a:rPr lang="en-US" i="1"/>
              <a:t>, </a:t>
            </a:r>
            <a:r>
              <a:rPr lang="en-US"/>
              <a:t>Phys. Rev. D </a:t>
            </a:r>
            <a:r>
              <a:rPr lang="en-US" b="1"/>
              <a:t>98, 035006 </a:t>
            </a:r>
            <a:r>
              <a:rPr lang="en-US"/>
              <a:t>(2018)</a:t>
            </a:r>
          </a:p>
          <a:p>
            <a:pPr marL="342900" indent="-342900" algn="ctr">
              <a:buAutoNum type="alphaUcPeriod"/>
            </a:pPr>
            <a:r>
              <a:rPr lang="en-US"/>
              <a:t>Arvanitaki </a:t>
            </a:r>
            <a:r>
              <a:rPr lang="en-US" i="1"/>
              <a:t>et al., </a:t>
            </a:r>
            <a:r>
              <a:rPr lang="en-US"/>
              <a:t>arXiv:1709.05354 (2017)</a:t>
            </a:r>
            <a:r>
              <a:rPr lang="en-US" b="1"/>
              <a:t> </a:t>
            </a:r>
          </a:p>
          <a:p>
            <a:pPr algn="ctr"/>
            <a:r>
              <a:rPr lang="en-US"/>
              <a:t>Y. Hochberg </a:t>
            </a:r>
            <a:r>
              <a:rPr lang="en-US" i="1"/>
              <a:t>et al., </a:t>
            </a:r>
            <a:r>
              <a:rPr lang="en-US"/>
              <a:t>Phys. Rev. Lett. </a:t>
            </a:r>
            <a:r>
              <a:rPr lang="en-US" b="1"/>
              <a:t>123, </a:t>
            </a:r>
            <a:r>
              <a:rPr lang="en-US"/>
              <a:t>151802 (2019)</a:t>
            </a:r>
          </a:p>
        </p:txBody>
      </p:sp>
    </p:spTree>
    <p:extLst>
      <p:ext uri="{BB962C8B-B14F-4D97-AF65-F5344CB8AC3E}">
        <p14:creationId xmlns:p14="http://schemas.microsoft.com/office/powerpoint/2010/main" val="20843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ontent Placeholder 2">
            <a:extLst>
              <a:ext uri="{FF2B5EF4-FFF2-40B4-BE49-F238E27FC236}">
                <a16:creationId xmlns:a16="http://schemas.microsoft.com/office/drawing/2014/main" id="{15DADD2F-0D06-474F-99BC-CC2CC5706D4E}"/>
              </a:ext>
            </a:extLst>
          </p:cNvPr>
          <p:cNvSpPr>
            <a:spLocks noGrp="1"/>
          </p:cNvSpPr>
          <p:nvPr>
            <p:ph idx="1"/>
          </p:nvPr>
        </p:nvSpPr>
        <p:spPr>
          <a:xfrm>
            <a:off x="577675" y="808224"/>
            <a:ext cx="8229600" cy="1084125"/>
          </a:xfrm>
        </p:spPr>
        <p:txBody>
          <a:bodyPr>
            <a:normAutofit/>
          </a:bodyPr>
          <a:lstStyle/>
          <a:p>
            <a:r>
              <a:rPr lang="en-US" sz="2800"/>
              <a:t>Ultimately, SNSPD efficiency can be improved to &gt;98% through well-established techniques</a:t>
            </a:r>
            <a:endParaRPr lang="en-US" sz="2400"/>
          </a:p>
        </p:txBody>
      </p:sp>
      <p:pic>
        <p:nvPicPr>
          <p:cNvPr id="3" name="Picture 2">
            <a:extLst>
              <a:ext uri="{FF2B5EF4-FFF2-40B4-BE49-F238E27FC236}">
                <a16:creationId xmlns:a16="http://schemas.microsoft.com/office/drawing/2014/main" id="{D1F25668-4850-46B8-BF0F-40F9D313612C}"/>
              </a:ext>
            </a:extLst>
          </p:cNvPr>
          <p:cNvPicPr>
            <a:picLocks noChangeAspect="1"/>
          </p:cNvPicPr>
          <p:nvPr/>
        </p:nvPicPr>
        <p:blipFill rotWithShape="1">
          <a:blip r:embed="rId3"/>
          <a:srcRect l="1" r="1472"/>
          <a:stretch/>
        </p:blipFill>
        <p:spPr>
          <a:xfrm>
            <a:off x="336725" y="2048600"/>
            <a:ext cx="2665260" cy="3752850"/>
          </a:xfrm>
          <a:prstGeom prst="rect">
            <a:avLst/>
          </a:prstGeom>
        </p:spPr>
      </p:pic>
      <p:pic>
        <p:nvPicPr>
          <p:cNvPr id="7" name="Picture 6">
            <a:extLst>
              <a:ext uri="{FF2B5EF4-FFF2-40B4-BE49-F238E27FC236}">
                <a16:creationId xmlns:a16="http://schemas.microsoft.com/office/drawing/2014/main" id="{FADB86FA-AAEB-440C-8004-359B8238E9BE}"/>
              </a:ext>
            </a:extLst>
          </p:cNvPr>
          <p:cNvPicPr>
            <a:picLocks noChangeAspect="1"/>
          </p:cNvPicPr>
          <p:nvPr/>
        </p:nvPicPr>
        <p:blipFill>
          <a:blip r:embed="rId4"/>
          <a:stretch>
            <a:fillRect/>
          </a:stretch>
        </p:blipFill>
        <p:spPr>
          <a:xfrm>
            <a:off x="3276600" y="2019541"/>
            <a:ext cx="5530675" cy="4324109"/>
          </a:xfrm>
          <a:prstGeom prst="rect">
            <a:avLst/>
          </a:prstGeom>
        </p:spPr>
      </p:pic>
      <p:sp>
        <p:nvSpPr>
          <p:cNvPr id="56" name="TextBox 55">
            <a:extLst>
              <a:ext uri="{FF2B5EF4-FFF2-40B4-BE49-F238E27FC236}">
                <a16:creationId xmlns:a16="http://schemas.microsoft.com/office/drawing/2014/main" id="{6F745D19-0AC2-4044-BB95-4E0B9EE70D11}"/>
              </a:ext>
            </a:extLst>
          </p:cNvPr>
          <p:cNvSpPr txBox="1"/>
          <p:nvPr/>
        </p:nvSpPr>
        <p:spPr>
          <a:xfrm>
            <a:off x="6934200" y="3861031"/>
            <a:ext cx="879362" cy="461665"/>
          </a:xfrm>
          <a:prstGeom prst="rect">
            <a:avLst/>
          </a:prstGeom>
          <a:noFill/>
        </p:spPr>
        <p:txBody>
          <a:bodyPr wrap="square" rtlCol="0">
            <a:spAutoFit/>
          </a:bodyPr>
          <a:lstStyle/>
          <a:p>
            <a:r>
              <a:rPr lang="en-US" sz="2400" b="1">
                <a:latin typeface="Corbel" panose="020B0503020204020204" pitchFamily="34" charset="0"/>
              </a:rPr>
              <a:t>98%</a:t>
            </a:r>
          </a:p>
        </p:txBody>
      </p:sp>
      <p:cxnSp>
        <p:nvCxnSpPr>
          <p:cNvPr id="57" name="Straight Arrow Connector 56">
            <a:extLst>
              <a:ext uri="{FF2B5EF4-FFF2-40B4-BE49-F238E27FC236}">
                <a16:creationId xmlns:a16="http://schemas.microsoft.com/office/drawing/2014/main" id="{B682B2C7-E6A5-4164-9620-B4FEC48F210B}"/>
              </a:ext>
            </a:extLst>
          </p:cNvPr>
          <p:cNvCxnSpPr>
            <a:cxnSpLocks/>
          </p:cNvCxnSpPr>
          <p:nvPr/>
        </p:nvCxnSpPr>
        <p:spPr>
          <a:xfrm flipV="1">
            <a:off x="7239000" y="2590800"/>
            <a:ext cx="0" cy="12784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Content Placeholder 2">
            <a:extLst>
              <a:ext uri="{FF2B5EF4-FFF2-40B4-BE49-F238E27FC236}">
                <a16:creationId xmlns:a16="http://schemas.microsoft.com/office/drawing/2014/main" id="{05C20859-2110-487F-9B3A-BCD5B2A7EAF6}"/>
              </a:ext>
            </a:extLst>
          </p:cNvPr>
          <p:cNvSpPr txBox="1">
            <a:spLocks/>
          </p:cNvSpPr>
          <p:nvPr/>
        </p:nvSpPr>
        <p:spPr>
          <a:xfrm>
            <a:off x="2659127" y="6434637"/>
            <a:ext cx="4724400" cy="423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orbel"/>
                <a:ea typeface="Open Sans" panose="020B0606030504020204" pitchFamily="34" charset="0"/>
                <a:cs typeface="Corbel"/>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orbel"/>
                <a:ea typeface="Open Sans" panose="020B0606030504020204" pitchFamily="34" charset="0"/>
                <a:cs typeface="Corbel"/>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orbel"/>
                <a:ea typeface="Open Sans" panose="020B0606030504020204" pitchFamily="34" charset="0"/>
                <a:cs typeface="Corbel"/>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a:ea typeface="Open Sans" panose="020B0606030504020204" pitchFamily="34" charset="0"/>
                <a:cs typeface="Corbe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orbel"/>
                <a:ea typeface="Open Sans" panose="020B0606030504020204" pitchFamily="34" charset="0"/>
                <a:cs typeface="Corbe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t>D. Reddy et al, CLEO FF1A.3 (2019)</a:t>
            </a:r>
            <a:endParaRPr lang="en-US" sz="1800"/>
          </a:p>
        </p:txBody>
      </p:sp>
      <p:sp>
        <p:nvSpPr>
          <p:cNvPr id="59" name="Title 1">
            <a:extLst>
              <a:ext uri="{FF2B5EF4-FFF2-40B4-BE49-F238E27FC236}">
                <a16:creationId xmlns:a16="http://schemas.microsoft.com/office/drawing/2014/main" id="{F3E39165-12C0-43A1-9787-8EF0E2283E2A}"/>
              </a:ext>
            </a:extLst>
          </p:cNvPr>
          <p:cNvSpPr txBox="1">
            <a:spLocks/>
          </p:cNvSpPr>
          <p:nvPr/>
        </p:nvSpPr>
        <p:spPr>
          <a:xfrm>
            <a:off x="152400" y="152400"/>
            <a:ext cx="9144000" cy="533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3600" kern="1200">
                <a:solidFill>
                  <a:schemeClr val="tx1"/>
                </a:solidFill>
                <a:latin typeface="Corbel"/>
                <a:ea typeface="+mj-ea"/>
                <a:cs typeface="Corbel"/>
              </a:defRPr>
            </a:lvl1pPr>
          </a:lstStyle>
          <a:p>
            <a:r>
              <a:rPr lang="en-US"/>
              <a:t>High system detection efficiency</a:t>
            </a:r>
          </a:p>
        </p:txBody>
      </p:sp>
    </p:spTree>
    <p:extLst>
      <p:ext uri="{BB962C8B-B14F-4D97-AF65-F5344CB8AC3E}">
        <p14:creationId xmlns:p14="http://schemas.microsoft.com/office/powerpoint/2010/main" val="159881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0B7100C6-82E2-4C1A-A518-1DCBC6A21D5D}"/>
              </a:ext>
            </a:extLst>
          </p:cNvPr>
          <p:cNvSpPr>
            <a:spLocks noGrp="1"/>
          </p:cNvSpPr>
          <p:nvPr>
            <p:ph type="title"/>
          </p:nvPr>
        </p:nvSpPr>
        <p:spPr>
          <a:xfrm>
            <a:off x="0" y="0"/>
            <a:ext cx="9144000" cy="533400"/>
          </a:xfrm>
        </p:spPr>
        <p:txBody>
          <a:bodyPr>
            <a:normAutofit fontScale="90000"/>
          </a:bodyPr>
          <a:lstStyle/>
          <a:p>
            <a:r>
              <a:rPr lang="en-US"/>
              <a:t>Seeing light bosonic dark matter</a:t>
            </a:r>
          </a:p>
        </p:txBody>
      </p:sp>
      <p:pic>
        <p:nvPicPr>
          <p:cNvPr id="41" name="Image" descr="Image">
            <a:extLst>
              <a:ext uri="{FF2B5EF4-FFF2-40B4-BE49-F238E27FC236}">
                <a16:creationId xmlns:a16="http://schemas.microsoft.com/office/drawing/2014/main" id="{7FE2DB01-6F21-4449-B4E3-FABA1079D3B1}"/>
              </a:ext>
            </a:extLst>
          </p:cNvPr>
          <p:cNvPicPr>
            <a:picLocks noChangeAspect="1"/>
          </p:cNvPicPr>
          <p:nvPr/>
        </p:nvPicPr>
        <p:blipFill>
          <a:blip r:embed="rId2">
            <a:extLst/>
          </a:blip>
          <a:srcRect/>
          <a:stretch>
            <a:fillRect/>
          </a:stretch>
        </p:blipFill>
        <p:spPr>
          <a:xfrm>
            <a:off x="1219199" y="2209800"/>
            <a:ext cx="6504709" cy="3975100"/>
          </a:xfrm>
          <a:prstGeom prst="rect">
            <a:avLst/>
          </a:prstGeom>
          <a:ln w="12700">
            <a:miter lim="400000"/>
          </a:ln>
        </p:spPr>
      </p:pic>
      <p:pic>
        <p:nvPicPr>
          <p:cNvPr id="6" name="Image" descr="Image">
            <a:extLst>
              <a:ext uri="{FF2B5EF4-FFF2-40B4-BE49-F238E27FC236}">
                <a16:creationId xmlns:a16="http://schemas.microsoft.com/office/drawing/2014/main" id="{10B6FFF8-F7EF-4E60-B71F-81DFC4D0637F}"/>
              </a:ext>
            </a:extLst>
          </p:cNvPr>
          <p:cNvPicPr>
            <a:picLocks noChangeAspect="1"/>
          </p:cNvPicPr>
          <p:nvPr/>
        </p:nvPicPr>
        <p:blipFill>
          <a:blip r:embed="rId3">
            <a:extLst/>
          </a:blip>
          <a:stretch>
            <a:fillRect/>
          </a:stretch>
        </p:blipFill>
        <p:spPr>
          <a:xfrm>
            <a:off x="5473682" y="1648405"/>
            <a:ext cx="1297460" cy="342901"/>
          </a:xfrm>
          <a:prstGeom prst="rect">
            <a:avLst/>
          </a:prstGeom>
          <a:ln w="12700">
            <a:miter lim="400000"/>
          </a:ln>
        </p:spPr>
      </p:pic>
      <p:pic>
        <p:nvPicPr>
          <p:cNvPr id="7" name="Image" descr="Image">
            <a:extLst>
              <a:ext uri="{FF2B5EF4-FFF2-40B4-BE49-F238E27FC236}">
                <a16:creationId xmlns:a16="http://schemas.microsoft.com/office/drawing/2014/main" id="{CACDB4E8-66E3-450C-B224-DEEC7A188568}"/>
              </a:ext>
            </a:extLst>
          </p:cNvPr>
          <p:cNvPicPr>
            <a:picLocks noChangeAspect="1"/>
          </p:cNvPicPr>
          <p:nvPr/>
        </p:nvPicPr>
        <p:blipFill>
          <a:blip r:embed="rId4">
            <a:extLst/>
          </a:blip>
          <a:stretch>
            <a:fillRect/>
          </a:stretch>
        </p:blipFill>
        <p:spPr>
          <a:xfrm>
            <a:off x="4563353" y="1160527"/>
            <a:ext cx="2127375" cy="423673"/>
          </a:xfrm>
          <a:prstGeom prst="rect">
            <a:avLst/>
          </a:prstGeom>
          <a:ln w="12700">
            <a:miter lim="400000"/>
          </a:ln>
        </p:spPr>
      </p:pic>
      <p:sp>
        <p:nvSpPr>
          <p:cNvPr id="8" name="photon">
            <a:extLst>
              <a:ext uri="{FF2B5EF4-FFF2-40B4-BE49-F238E27FC236}">
                <a16:creationId xmlns:a16="http://schemas.microsoft.com/office/drawing/2014/main" id="{08E6AFD4-9FBA-4B2A-9C22-917DA063D015}"/>
              </a:ext>
            </a:extLst>
          </p:cNvPr>
          <p:cNvSpPr txBox="1"/>
          <p:nvPr/>
        </p:nvSpPr>
        <p:spPr>
          <a:xfrm>
            <a:off x="2819400" y="1066800"/>
            <a:ext cx="1158529"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solidFill>
                  <a:schemeClr val="accent1"/>
                </a:solidFill>
                <a:latin typeface="Gill Sans"/>
                <a:ea typeface="Gill Sans"/>
                <a:cs typeface="Gill Sans"/>
                <a:sym typeface="Gill Sans"/>
              </a:defRPr>
            </a:lvl1pPr>
          </a:lstStyle>
          <a:p>
            <a:r>
              <a:t>photon</a:t>
            </a:r>
          </a:p>
        </p:txBody>
      </p:sp>
      <p:sp>
        <p:nvSpPr>
          <p:cNvPr id="9" name="dark matter">
            <a:extLst>
              <a:ext uri="{FF2B5EF4-FFF2-40B4-BE49-F238E27FC236}">
                <a16:creationId xmlns:a16="http://schemas.microsoft.com/office/drawing/2014/main" id="{2EC498A8-6E62-4B75-97E3-EB7501137BCC}"/>
              </a:ext>
            </a:extLst>
          </p:cNvPr>
          <p:cNvSpPr txBox="1"/>
          <p:nvPr/>
        </p:nvSpPr>
        <p:spPr>
          <a:xfrm>
            <a:off x="3227498" y="1534122"/>
            <a:ext cx="183118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solidFill>
                  <a:schemeClr val="accent4">
                    <a:satOff val="1488"/>
                    <a:lumOff val="-7242"/>
                  </a:schemeClr>
                </a:solidFill>
                <a:latin typeface="Gill Sans"/>
                <a:ea typeface="Gill Sans"/>
                <a:cs typeface="Gill Sans"/>
                <a:sym typeface="Gill Sans"/>
              </a:defRPr>
            </a:lvl1pPr>
          </a:lstStyle>
          <a:p>
            <a:r>
              <a:t>dark matter</a:t>
            </a:r>
          </a:p>
        </p:txBody>
      </p:sp>
      <p:sp>
        <p:nvSpPr>
          <p:cNvPr id="2" name="TextBox 1">
            <a:extLst>
              <a:ext uri="{FF2B5EF4-FFF2-40B4-BE49-F238E27FC236}">
                <a16:creationId xmlns:a16="http://schemas.microsoft.com/office/drawing/2014/main" id="{EC87CE0D-F314-4D15-AA6E-CE1C1B64E795}"/>
              </a:ext>
            </a:extLst>
          </p:cNvPr>
          <p:cNvSpPr txBox="1"/>
          <p:nvPr/>
        </p:nvSpPr>
        <p:spPr>
          <a:xfrm>
            <a:off x="2223654" y="5623523"/>
            <a:ext cx="6096000" cy="954107"/>
          </a:xfrm>
          <a:prstGeom prst="rect">
            <a:avLst/>
          </a:prstGeom>
          <a:noFill/>
        </p:spPr>
        <p:txBody>
          <a:bodyPr wrap="square" rtlCol="0">
            <a:spAutoFit/>
          </a:bodyPr>
          <a:lstStyle/>
          <a:p>
            <a:r>
              <a:rPr lang="en-US" sz="2800"/>
              <a:t>For a given particle energy, oscillation is </a:t>
            </a:r>
            <a:r>
              <a:rPr lang="en-US" sz="2800" b="1"/>
              <a:t>matched in time</a:t>
            </a:r>
          </a:p>
        </p:txBody>
      </p:sp>
      <p:sp>
        <p:nvSpPr>
          <p:cNvPr id="11" name="TextBox 10">
            <a:extLst>
              <a:ext uri="{FF2B5EF4-FFF2-40B4-BE49-F238E27FC236}">
                <a16:creationId xmlns:a16="http://schemas.microsoft.com/office/drawing/2014/main" id="{5CA97CF7-8076-4D85-9A28-7458724B4768}"/>
              </a:ext>
            </a:extLst>
          </p:cNvPr>
          <p:cNvSpPr txBox="1"/>
          <p:nvPr/>
        </p:nvSpPr>
        <p:spPr>
          <a:xfrm>
            <a:off x="3578548" y="2926294"/>
            <a:ext cx="1185096" cy="461665"/>
          </a:xfrm>
          <a:prstGeom prst="rect">
            <a:avLst/>
          </a:prstGeom>
          <a:noFill/>
        </p:spPr>
        <p:txBody>
          <a:bodyPr wrap="square" rtlCol="0">
            <a:spAutoFit/>
          </a:bodyPr>
          <a:lstStyle/>
          <a:p>
            <a:r>
              <a:rPr lang="en-US" sz="2400" b="1">
                <a:solidFill>
                  <a:srgbClr val="5F82B6"/>
                </a:solidFill>
                <a:latin typeface="Corbel" panose="020B0503020204020204" pitchFamily="34" charset="0"/>
              </a:rPr>
              <a:t>Photon</a:t>
            </a:r>
          </a:p>
        </p:txBody>
      </p:sp>
      <p:sp>
        <p:nvSpPr>
          <p:cNvPr id="12" name="TextBox 11">
            <a:extLst>
              <a:ext uri="{FF2B5EF4-FFF2-40B4-BE49-F238E27FC236}">
                <a16:creationId xmlns:a16="http://schemas.microsoft.com/office/drawing/2014/main" id="{C7736764-1BC9-49C0-889E-C8C23F54C94C}"/>
              </a:ext>
            </a:extLst>
          </p:cNvPr>
          <p:cNvSpPr txBox="1"/>
          <p:nvPr/>
        </p:nvSpPr>
        <p:spPr>
          <a:xfrm>
            <a:off x="5058680" y="2741629"/>
            <a:ext cx="1185096" cy="830997"/>
          </a:xfrm>
          <a:prstGeom prst="rect">
            <a:avLst/>
          </a:prstGeom>
          <a:noFill/>
        </p:spPr>
        <p:txBody>
          <a:bodyPr wrap="square" rtlCol="0">
            <a:spAutoFit/>
          </a:bodyPr>
          <a:lstStyle/>
          <a:p>
            <a:r>
              <a:rPr lang="en-US" sz="2400" b="1">
                <a:solidFill>
                  <a:srgbClr val="E19C24"/>
                </a:solidFill>
                <a:latin typeface="Corbel" panose="020B0503020204020204" pitchFamily="34" charset="0"/>
              </a:rPr>
              <a:t>Dark matter</a:t>
            </a:r>
          </a:p>
        </p:txBody>
      </p:sp>
      <p:sp>
        <p:nvSpPr>
          <p:cNvPr id="13" name="TextBox 12">
            <a:extLst>
              <a:ext uri="{FF2B5EF4-FFF2-40B4-BE49-F238E27FC236}">
                <a16:creationId xmlns:a16="http://schemas.microsoft.com/office/drawing/2014/main" id="{A7900CEC-A241-4E9F-9AD4-DB02AFF70CF8}"/>
              </a:ext>
            </a:extLst>
          </p:cNvPr>
          <p:cNvSpPr txBox="1"/>
          <p:nvPr/>
        </p:nvSpPr>
        <p:spPr>
          <a:xfrm>
            <a:off x="7491828" y="4078069"/>
            <a:ext cx="475921" cy="646331"/>
          </a:xfrm>
          <a:prstGeom prst="rect">
            <a:avLst/>
          </a:prstGeom>
          <a:solidFill>
            <a:schemeClr val="bg1"/>
          </a:solidFill>
        </p:spPr>
        <p:txBody>
          <a:bodyPr wrap="square" rtlCol="0">
            <a:spAutoFit/>
          </a:bodyPr>
          <a:lstStyle/>
          <a:p>
            <a:r>
              <a:rPr lang="en-US" sz="3600" b="1">
                <a:latin typeface="Corbel" panose="020B0503020204020204" pitchFamily="34" charset="0"/>
              </a:rPr>
              <a:t>t</a:t>
            </a:r>
          </a:p>
        </p:txBody>
      </p:sp>
    </p:spTree>
    <p:extLst>
      <p:ext uri="{BB962C8B-B14F-4D97-AF65-F5344CB8AC3E}">
        <p14:creationId xmlns:p14="http://schemas.microsoft.com/office/powerpoint/2010/main" val="75430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0B7100C6-82E2-4C1A-A518-1DCBC6A21D5D}"/>
              </a:ext>
            </a:extLst>
          </p:cNvPr>
          <p:cNvSpPr>
            <a:spLocks noGrp="1"/>
          </p:cNvSpPr>
          <p:nvPr>
            <p:ph type="title"/>
          </p:nvPr>
        </p:nvSpPr>
        <p:spPr>
          <a:xfrm>
            <a:off x="0" y="0"/>
            <a:ext cx="9144000" cy="533400"/>
          </a:xfrm>
        </p:spPr>
        <p:txBody>
          <a:bodyPr>
            <a:normAutofit fontScale="90000"/>
          </a:bodyPr>
          <a:lstStyle/>
          <a:p>
            <a:r>
              <a:rPr lang="en-US"/>
              <a:t>Seeing light bosonic dark matter</a:t>
            </a:r>
          </a:p>
        </p:txBody>
      </p:sp>
      <p:pic>
        <p:nvPicPr>
          <p:cNvPr id="6" name="Image" descr="Image">
            <a:extLst>
              <a:ext uri="{FF2B5EF4-FFF2-40B4-BE49-F238E27FC236}">
                <a16:creationId xmlns:a16="http://schemas.microsoft.com/office/drawing/2014/main" id="{10B6FFF8-F7EF-4E60-B71F-81DFC4D0637F}"/>
              </a:ext>
            </a:extLst>
          </p:cNvPr>
          <p:cNvPicPr>
            <a:picLocks noChangeAspect="1"/>
          </p:cNvPicPr>
          <p:nvPr/>
        </p:nvPicPr>
        <p:blipFill>
          <a:blip r:embed="rId2">
            <a:extLst/>
          </a:blip>
          <a:stretch>
            <a:fillRect/>
          </a:stretch>
        </p:blipFill>
        <p:spPr>
          <a:xfrm>
            <a:off x="5473682" y="1648405"/>
            <a:ext cx="1297460" cy="342901"/>
          </a:xfrm>
          <a:prstGeom prst="rect">
            <a:avLst/>
          </a:prstGeom>
          <a:ln w="12700">
            <a:miter lim="400000"/>
          </a:ln>
        </p:spPr>
      </p:pic>
      <p:pic>
        <p:nvPicPr>
          <p:cNvPr id="7" name="Image" descr="Image">
            <a:extLst>
              <a:ext uri="{FF2B5EF4-FFF2-40B4-BE49-F238E27FC236}">
                <a16:creationId xmlns:a16="http://schemas.microsoft.com/office/drawing/2014/main" id="{CACDB4E8-66E3-450C-B224-DEEC7A188568}"/>
              </a:ext>
            </a:extLst>
          </p:cNvPr>
          <p:cNvPicPr>
            <a:picLocks noChangeAspect="1"/>
          </p:cNvPicPr>
          <p:nvPr/>
        </p:nvPicPr>
        <p:blipFill>
          <a:blip r:embed="rId3">
            <a:extLst/>
          </a:blip>
          <a:stretch>
            <a:fillRect/>
          </a:stretch>
        </p:blipFill>
        <p:spPr>
          <a:xfrm>
            <a:off x="4563353" y="1160527"/>
            <a:ext cx="2127375" cy="423673"/>
          </a:xfrm>
          <a:prstGeom prst="rect">
            <a:avLst/>
          </a:prstGeom>
          <a:ln w="12700">
            <a:miter lim="400000"/>
          </a:ln>
        </p:spPr>
      </p:pic>
      <p:sp>
        <p:nvSpPr>
          <p:cNvPr id="8" name="photon">
            <a:extLst>
              <a:ext uri="{FF2B5EF4-FFF2-40B4-BE49-F238E27FC236}">
                <a16:creationId xmlns:a16="http://schemas.microsoft.com/office/drawing/2014/main" id="{08E6AFD4-9FBA-4B2A-9C22-917DA063D015}"/>
              </a:ext>
            </a:extLst>
          </p:cNvPr>
          <p:cNvSpPr txBox="1"/>
          <p:nvPr/>
        </p:nvSpPr>
        <p:spPr>
          <a:xfrm>
            <a:off x="2819400" y="1066800"/>
            <a:ext cx="1158529"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solidFill>
                  <a:schemeClr val="accent1"/>
                </a:solidFill>
                <a:latin typeface="Gill Sans"/>
                <a:ea typeface="Gill Sans"/>
                <a:cs typeface="Gill Sans"/>
                <a:sym typeface="Gill Sans"/>
              </a:defRPr>
            </a:lvl1pPr>
          </a:lstStyle>
          <a:p>
            <a:r>
              <a:t>photon</a:t>
            </a:r>
          </a:p>
        </p:txBody>
      </p:sp>
      <p:sp>
        <p:nvSpPr>
          <p:cNvPr id="9" name="dark matter">
            <a:extLst>
              <a:ext uri="{FF2B5EF4-FFF2-40B4-BE49-F238E27FC236}">
                <a16:creationId xmlns:a16="http://schemas.microsoft.com/office/drawing/2014/main" id="{2EC498A8-6E62-4B75-97E3-EB7501137BCC}"/>
              </a:ext>
            </a:extLst>
          </p:cNvPr>
          <p:cNvSpPr txBox="1"/>
          <p:nvPr/>
        </p:nvSpPr>
        <p:spPr>
          <a:xfrm>
            <a:off x="3227498" y="1534122"/>
            <a:ext cx="183118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solidFill>
                  <a:schemeClr val="accent4">
                    <a:satOff val="1488"/>
                    <a:lumOff val="-7242"/>
                  </a:schemeClr>
                </a:solidFill>
                <a:latin typeface="Gill Sans"/>
                <a:ea typeface="Gill Sans"/>
                <a:cs typeface="Gill Sans"/>
                <a:sym typeface="Gill Sans"/>
              </a:defRPr>
            </a:lvl1pPr>
          </a:lstStyle>
          <a:p>
            <a:r>
              <a:t>dark matter</a:t>
            </a:r>
          </a:p>
        </p:txBody>
      </p:sp>
      <p:sp>
        <p:nvSpPr>
          <p:cNvPr id="2" name="TextBox 1">
            <a:extLst>
              <a:ext uri="{FF2B5EF4-FFF2-40B4-BE49-F238E27FC236}">
                <a16:creationId xmlns:a16="http://schemas.microsoft.com/office/drawing/2014/main" id="{EC87CE0D-F314-4D15-AA6E-CE1C1B64E795}"/>
              </a:ext>
            </a:extLst>
          </p:cNvPr>
          <p:cNvSpPr txBox="1"/>
          <p:nvPr/>
        </p:nvSpPr>
        <p:spPr>
          <a:xfrm>
            <a:off x="2209800" y="5638800"/>
            <a:ext cx="6096000" cy="954107"/>
          </a:xfrm>
          <a:prstGeom prst="rect">
            <a:avLst/>
          </a:prstGeom>
          <a:noFill/>
        </p:spPr>
        <p:txBody>
          <a:bodyPr wrap="square" rtlCol="0">
            <a:spAutoFit/>
          </a:bodyPr>
          <a:lstStyle/>
          <a:p>
            <a:r>
              <a:rPr lang="en-US" sz="2800"/>
              <a:t>But highly </a:t>
            </a:r>
            <a:r>
              <a:rPr lang="en-US" sz="2800" b="1"/>
              <a:t>spatially mismatched </a:t>
            </a:r>
            <a:r>
              <a:rPr lang="en-US" sz="2800"/>
              <a:t>due to dark matter’s mass and slow velocity</a:t>
            </a:r>
          </a:p>
        </p:txBody>
      </p:sp>
      <p:pic>
        <p:nvPicPr>
          <p:cNvPr id="10" name="Image" descr="Image">
            <a:extLst>
              <a:ext uri="{FF2B5EF4-FFF2-40B4-BE49-F238E27FC236}">
                <a16:creationId xmlns:a16="http://schemas.microsoft.com/office/drawing/2014/main" id="{75919F8D-9209-4F62-A7F7-68EC849D0F98}"/>
              </a:ext>
            </a:extLst>
          </p:cNvPr>
          <p:cNvPicPr>
            <a:picLocks noChangeAspect="1"/>
          </p:cNvPicPr>
          <p:nvPr/>
        </p:nvPicPr>
        <p:blipFill>
          <a:blip r:embed="rId4">
            <a:extLst/>
          </a:blip>
          <a:stretch>
            <a:fillRect/>
          </a:stretch>
        </p:blipFill>
        <p:spPr>
          <a:xfrm>
            <a:off x="1219200" y="2243448"/>
            <a:ext cx="6504267" cy="3928752"/>
          </a:xfrm>
          <a:prstGeom prst="rect">
            <a:avLst/>
          </a:prstGeom>
          <a:ln w="12700">
            <a:miter lim="400000"/>
          </a:ln>
        </p:spPr>
      </p:pic>
      <p:sp>
        <p:nvSpPr>
          <p:cNvPr id="3" name="TextBox 2">
            <a:extLst>
              <a:ext uri="{FF2B5EF4-FFF2-40B4-BE49-F238E27FC236}">
                <a16:creationId xmlns:a16="http://schemas.microsoft.com/office/drawing/2014/main" id="{220867E5-D251-435F-A26D-9FFDF8FAEA66}"/>
              </a:ext>
            </a:extLst>
          </p:cNvPr>
          <p:cNvSpPr txBox="1"/>
          <p:nvPr/>
        </p:nvSpPr>
        <p:spPr>
          <a:xfrm>
            <a:off x="3993169" y="2967335"/>
            <a:ext cx="1185096" cy="461665"/>
          </a:xfrm>
          <a:prstGeom prst="rect">
            <a:avLst/>
          </a:prstGeom>
          <a:noFill/>
        </p:spPr>
        <p:txBody>
          <a:bodyPr wrap="square" rtlCol="0">
            <a:spAutoFit/>
          </a:bodyPr>
          <a:lstStyle/>
          <a:p>
            <a:r>
              <a:rPr lang="en-US" sz="2400" b="1">
                <a:solidFill>
                  <a:srgbClr val="5F82B6"/>
                </a:solidFill>
                <a:latin typeface="Corbel" panose="020B0503020204020204" pitchFamily="34" charset="0"/>
              </a:rPr>
              <a:t>Photon</a:t>
            </a:r>
          </a:p>
        </p:txBody>
      </p:sp>
      <p:sp>
        <p:nvSpPr>
          <p:cNvPr id="11" name="TextBox 10">
            <a:extLst>
              <a:ext uri="{FF2B5EF4-FFF2-40B4-BE49-F238E27FC236}">
                <a16:creationId xmlns:a16="http://schemas.microsoft.com/office/drawing/2014/main" id="{DC483D75-D2FA-4061-9FDD-85560808845E}"/>
              </a:ext>
            </a:extLst>
          </p:cNvPr>
          <p:cNvSpPr txBox="1"/>
          <p:nvPr/>
        </p:nvSpPr>
        <p:spPr>
          <a:xfrm>
            <a:off x="5473682" y="3285855"/>
            <a:ext cx="1185096" cy="830997"/>
          </a:xfrm>
          <a:prstGeom prst="rect">
            <a:avLst/>
          </a:prstGeom>
          <a:noFill/>
        </p:spPr>
        <p:txBody>
          <a:bodyPr wrap="square" rtlCol="0">
            <a:spAutoFit/>
          </a:bodyPr>
          <a:lstStyle/>
          <a:p>
            <a:r>
              <a:rPr lang="en-US" sz="2400" b="1">
                <a:solidFill>
                  <a:srgbClr val="E19C24"/>
                </a:solidFill>
                <a:latin typeface="Corbel" panose="020B0503020204020204" pitchFamily="34" charset="0"/>
              </a:rPr>
              <a:t>Dark matter</a:t>
            </a:r>
          </a:p>
        </p:txBody>
      </p:sp>
      <p:sp>
        <p:nvSpPr>
          <p:cNvPr id="13" name="TextBox 12">
            <a:extLst>
              <a:ext uri="{FF2B5EF4-FFF2-40B4-BE49-F238E27FC236}">
                <a16:creationId xmlns:a16="http://schemas.microsoft.com/office/drawing/2014/main" id="{CB225C79-3E37-4B06-97E4-D0C1BDCCD68D}"/>
              </a:ext>
            </a:extLst>
          </p:cNvPr>
          <p:cNvSpPr txBox="1"/>
          <p:nvPr/>
        </p:nvSpPr>
        <p:spPr>
          <a:xfrm>
            <a:off x="7448879" y="4088424"/>
            <a:ext cx="475921" cy="646331"/>
          </a:xfrm>
          <a:prstGeom prst="rect">
            <a:avLst/>
          </a:prstGeom>
          <a:solidFill>
            <a:schemeClr val="bg1"/>
          </a:solidFill>
        </p:spPr>
        <p:txBody>
          <a:bodyPr wrap="square" rtlCol="0">
            <a:spAutoFit/>
          </a:bodyPr>
          <a:lstStyle/>
          <a:p>
            <a:r>
              <a:rPr lang="en-US" sz="3600" b="1">
                <a:latin typeface="Corbel" panose="020B0503020204020204" pitchFamily="34" charset="0"/>
              </a:rPr>
              <a:t>x</a:t>
            </a:r>
          </a:p>
        </p:txBody>
      </p:sp>
    </p:spTree>
    <p:extLst>
      <p:ext uri="{BB962C8B-B14F-4D97-AF65-F5344CB8AC3E}">
        <p14:creationId xmlns:p14="http://schemas.microsoft.com/office/powerpoint/2010/main" val="260650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DA547E6-DAE4-4F97-890A-4E22091A4084}"/>
              </a:ext>
            </a:extLst>
          </p:cNvPr>
          <p:cNvSpPr>
            <a:spLocks noGrp="1"/>
          </p:cNvSpPr>
          <p:nvPr>
            <p:ph type="title"/>
          </p:nvPr>
        </p:nvSpPr>
        <p:spPr>
          <a:xfrm>
            <a:off x="0" y="0"/>
            <a:ext cx="9144000" cy="533400"/>
          </a:xfrm>
        </p:spPr>
        <p:txBody>
          <a:bodyPr>
            <a:normAutofit fontScale="90000"/>
          </a:bodyPr>
          <a:lstStyle/>
          <a:p>
            <a:r>
              <a:rPr lang="en-US"/>
              <a:t>Seeing light bosonic dark matter</a:t>
            </a:r>
          </a:p>
        </p:txBody>
      </p:sp>
      <p:sp>
        <p:nvSpPr>
          <p:cNvPr id="15" name="Content Placeholder 2">
            <a:extLst>
              <a:ext uri="{FF2B5EF4-FFF2-40B4-BE49-F238E27FC236}">
                <a16:creationId xmlns:a16="http://schemas.microsoft.com/office/drawing/2014/main" id="{5EE0831B-EE3B-43D2-9123-A1D19EB1257A}"/>
              </a:ext>
            </a:extLst>
          </p:cNvPr>
          <p:cNvSpPr>
            <a:spLocks noGrp="1"/>
          </p:cNvSpPr>
          <p:nvPr>
            <p:ph idx="1"/>
          </p:nvPr>
        </p:nvSpPr>
        <p:spPr>
          <a:xfrm>
            <a:off x="563880" y="1126867"/>
            <a:ext cx="8229600" cy="5791199"/>
          </a:xfrm>
        </p:spPr>
        <p:txBody>
          <a:bodyPr>
            <a:normAutofit/>
          </a:bodyPr>
          <a:lstStyle/>
          <a:p>
            <a:r>
              <a:rPr lang="en-US" sz="2800">
                <a:latin typeface="Corbel" panose="020B0503020204020204" pitchFamily="34" charset="0"/>
              </a:rPr>
              <a:t>A periodic index of refraction can correct the momentum mismatch</a:t>
            </a:r>
          </a:p>
          <a:p>
            <a:r>
              <a:rPr lang="en-US" sz="2800">
                <a:latin typeface="Corbel" panose="020B0503020204020204" pitchFamily="34" charset="0"/>
              </a:rPr>
              <a:t>Electric field no longer integrates to zero against a constant DM background</a:t>
            </a:r>
          </a:p>
        </p:txBody>
      </p:sp>
      <p:pic>
        <p:nvPicPr>
          <p:cNvPr id="24" name="Picture 23">
            <a:extLst>
              <a:ext uri="{FF2B5EF4-FFF2-40B4-BE49-F238E27FC236}">
                <a16:creationId xmlns:a16="http://schemas.microsoft.com/office/drawing/2014/main" id="{6F39646B-3C38-4114-9E58-B1BA2D72F6A7}"/>
              </a:ext>
            </a:extLst>
          </p:cNvPr>
          <p:cNvPicPr>
            <a:picLocks noChangeAspect="1"/>
          </p:cNvPicPr>
          <p:nvPr/>
        </p:nvPicPr>
        <p:blipFill>
          <a:blip r:embed="rId2"/>
          <a:stretch>
            <a:fillRect/>
          </a:stretch>
        </p:blipFill>
        <p:spPr>
          <a:xfrm>
            <a:off x="4419332" y="3810000"/>
            <a:ext cx="4419868" cy="2666999"/>
          </a:xfrm>
          <a:prstGeom prst="rect">
            <a:avLst/>
          </a:prstGeom>
        </p:spPr>
      </p:pic>
      <p:pic>
        <p:nvPicPr>
          <p:cNvPr id="25" name="Image" descr="Image">
            <a:extLst>
              <a:ext uri="{FF2B5EF4-FFF2-40B4-BE49-F238E27FC236}">
                <a16:creationId xmlns:a16="http://schemas.microsoft.com/office/drawing/2014/main" id="{BCE695AD-BA67-4440-9C8D-5A4666ADB0E1}"/>
              </a:ext>
            </a:extLst>
          </p:cNvPr>
          <p:cNvPicPr>
            <a:picLocks noChangeAspect="1"/>
          </p:cNvPicPr>
          <p:nvPr/>
        </p:nvPicPr>
        <p:blipFill>
          <a:blip r:embed="rId3">
            <a:extLst/>
          </a:blip>
          <a:srcRect/>
          <a:stretch>
            <a:fillRect/>
          </a:stretch>
        </p:blipFill>
        <p:spPr>
          <a:xfrm>
            <a:off x="15240" y="3751155"/>
            <a:ext cx="4556760" cy="2784687"/>
          </a:xfrm>
          <a:prstGeom prst="rect">
            <a:avLst/>
          </a:prstGeom>
          <a:ln w="12700">
            <a:miter lim="400000"/>
          </a:ln>
        </p:spPr>
      </p:pic>
      <p:sp>
        <p:nvSpPr>
          <p:cNvPr id="26" name="TextBox 25">
            <a:extLst>
              <a:ext uri="{FF2B5EF4-FFF2-40B4-BE49-F238E27FC236}">
                <a16:creationId xmlns:a16="http://schemas.microsoft.com/office/drawing/2014/main" id="{A7318958-57A9-432B-BEA3-EBDC5A0F8FA2}"/>
              </a:ext>
            </a:extLst>
          </p:cNvPr>
          <p:cNvSpPr txBox="1"/>
          <p:nvPr/>
        </p:nvSpPr>
        <p:spPr>
          <a:xfrm>
            <a:off x="4434572" y="5029200"/>
            <a:ext cx="289828" cy="523220"/>
          </a:xfrm>
          <a:prstGeom prst="rect">
            <a:avLst/>
          </a:prstGeom>
          <a:solidFill>
            <a:schemeClr val="bg1"/>
          </a:solidFill>
        </p:spPr>
        <p:txBody>
          <a:bodyPr wrap="square" rtlCol="0">
            <a:spAutoFit/>
          </a:bodyPr>
          <a:lstStyle/>
          <a:p>
            <a:r>
              <a:rPr lang="en-US" sz="2800" b="1">
                <a:latin typeface="Corbel" panose="020B0503020204020204" pitchFamily="34" charset="0"/>
              </a:rPr>
              <a:t>t</a:t>
            </a:r>
          </a:p>
        </p:txBody>
      </p:sp>
      <p:sp>
        <p:nvSpPr>
          <p:cNvPr id="27" name="TextBox 26">
            <a:extLst>
              <a:ext uri="{FF2B5EF4-FFF2-40B4-BE49-F238E27FC236}">
                <a16:creationId xmlns:a16="http://schemas.microsoft.com/office/drawing/2014/main" id="{084434E8-1384-4A50-984C-34478D61835B}"/>
              </a:ext>
            </a:extLst>
          </p:cNvPr>
          <p:cNvSpPr txBox="1"/>
          <p:nvPr/>
        </p:nvSpPr>
        <p:spPr>
          <a:xfrm>
            <a:off x="8694286" y="5029200"/>
            <a:ext cx="289828" cy="523220"/>
          </a:xfrm>
          <a:prstGeom prst="rect">
            <a:avLst/>
          </a:prstGeom>
          <a:solidFill>
            <a:schemeClr val="bg1"/>
          </a:solidFill>
        </p:spPr>
        <p:txBody>
          <a:bodyPr wrap="square" rtlCol="0">
            <a:spAutoFit/>
          </a:bodyPr>
          <a:lstStyle/>
          <a:p>
            <a:r>
              <a:rPr lang="en-US" sz="2800" b="1">
                <a:latin typeface="Corbel" panose="020B0503020204020204" pitchFamily="34" charset="0"/>
              </a:rPr>
              <a:t>x</a:t>
            </a:r>
          </a:p>
        </p:txBody>
      </p:sp>
      <p:sp>
        <p:nvSpPr>
          <p:cNvPr id="28" name="TextBox 27">
            <a:extLst>
              <a:ext uri="{FF2B5EF4-FFF2-40B4-BE49-F238E27FC236}">
                <a16:creationId xmlns:a16="http://schemas.microsoft.com/office/drawing/2014/main" id="{755101D6-9599-485F-9AF5-DE6F637F7EE3}"/>
              </a:ext>
            </a:extLst>
          </p:cNvPr>
          <p:cNvSpPr txBox="1"/>
          <p:nvPr/>
        </p:nvSpPr>
        <p:spPr>
          <a:xfrm>
            <a:off x="6141452" y="3440668"/>
            <a:ext cx="2583314" cy="369332"/>
          </a:xfrm>
          <a:prstGeom prst="rect">
            <a:avLst/>
          </a:prstGeom>
          <a:noFill/>
        </p:spPr>
        <p:txBody>
          <a:bodyPr wrap="square" rtlCol="0">
            <a:spAutoFit/>
          </a:bodyPr>
          <a:lstStyle/>
          <a:p>
            <a:r>
              <a:rPr lang="en-US" b="1">
                <a:latin typeface="Corbel" panose="020B0503020204020204" pitchFamily="34" charset="0"/>
              </a:rPr>
              <a:t>Higher refractive index</a:t>
            </a:r>
          </a:p>
        </p:txBody>
      </p:sp>
      <p:cxnSp>
        <p:nvCxnSpPr>
          <p:cNvPr id="30" name="Straight Arrow Connector 29">
            <a:extLst>
              <a:ext uri="{FF2B5EF4-FFF2-40B4-BE49-F238E27FC236}">
                <a16:creationId xmlns:a16="http://schemas.microsoft.com/office/drawing/2014/main" id="{205A974D-EF72-4F5B-B944-8860080857C0}"/>
              </a:ext>
            </a:extLst>
          </p:cNvPr>
          <p:cNvCxnSpPr/>
          <p:nvPr/>
        </p:nvCxnSpPr>
        <p:spPr>
          <a:xfrm flipH="1">
            <a:off x="6096000" y="3810000"/>
            <a:ext cx="685800" cy="4249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B812C3-3780-4D3B-806E-F11F6F303531}"/>
              </a:ext>
            </a:extLst>
          </p:cNvPr>
          <p:cNvCxnSpPr>
            <a:cxnSpLocks/>
          </p:cNvCxnSpPr>
          <p:nvPr/>
        </p:nvCxnSpPr>
        <p:spPr>
          <a:xfrm flipH="1">
            <a:off x="6934200" y="3810000"/>
            <a:ext cx="304800" cy="4249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B1007BE-8A1B-4CE3-97EC-541F5BD35DB1}"/>
              </a:ext>
            </a:extLst>
          </p:cNvPr>
          <p:cNvCxnSpPr>
            <a:cxnSpLocks/>
          </p:cNvCxnSpPr>
          <p:nvPr/>
        </p:nvCxnSpPr>
        <p:spPr>
          <a:xfrm>
            <a:off x="7886700" y="3810000"/>
            <a:ext cx="0" cy="4249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7F1AD65-6929-4A78-9B2D-1447C476302C}"/>
              </a:ext>
            </a:extLst>
          </p:cNvPr>
          <p:cNvSpPr/>
          <p:nvPr/>
        </p:nvSpPr>
        <p:spPr>
          <a:xfrm>
            <a:off x="2034540" y="6508527"/>
            <a:ext cx="6172200" cy="369332"/>
          </a:xfrm>
          <a:prstGeom prst="rect">
            <a:avLst/>
          </a:prstGeom>
        </p:spPr>
        <p:txBody>
          <a:bodyPr wrap="square">
            <a:spAutoFit/>
          </a:bodyPr>
          <a:lstStyle/>
          <a:p>
            <a:pPr algn="ctr"/>
            <a:r>
              <a:rPr lang="en-US"/>
              <a:t>M. Baryakhtar </a:t>
            </a:r>
            <a:r>
              <a:rPr lang="en-US" i="1"/>
              <a:t>et al</a:t>
            </a:r>
            <a:r>
              <a:rPr lang="en-US" b="1" i="1"/>
              <a:t>.</a:t>
            </a:r>
            <a:r>
              <a:rPr lang="en-US" i="1"/>
              <a:t>, </a:t>
            </a:r>
            <a:r>
              <a:rPr lang="en-US"/>
              <a:t>Phys. Rev. D </a:t>
            </a:r>
            <a:r>
              <a:rPr lang="en-US" b="1"/>
              <a:t>98, 035006 </a:t>
            </a:r>
            <a:r>
              <a:rPr lang="en-US"/>
              <a:t>(2018)</a:t>
            </a:r>
          </a:p>
        </p:txBody>
      </p:sp>
    </p:spTree>
    <p:extLst>
      <p:ext uri="{BB962C8B-B14F-4D97-AF65-F5344CB8AC3E}">
        <p14:creationId xmlns:p14="http://schemas.microsoft.com/office/powerpoint/2010/main" val="124748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tup3d.pdf" descr="setup3d.pdf">
            <a:extLst>
              <a:ext uri="{FF2B5EF4-FFF2-40B4-BE49-F238E27FC236}">
                <a16:creationId xmlns:a16="http://schemas.microsoft.com/office/drawing/2014/main" id="{09128D80-FF75-4B22-906B-4D2B5885F44F}"/>
              </a:ext>
            </a:extLst>
          </p:cNvPr>
          <p:cNvPicPr>
            <a:picLocks noChangeAspect="1"/>
          </p:cNvPicPr>
          <p:nvPr/>
        </p:nvPicPr>
        <p:blipFill rotWithShape="1">
          <a:blip r:embed="rId2">
            <a:extLst/>
          </a:blip>
          <a:srcRect r="4345"/>
          <a:stretch/>
        </p:blipFill>
        <p:spPr>
          <a:xfrm>
            <a:off x="152400" y="1447800"/>
            <a:ext cx="4572000" cy="4886801"/>
          </a:xfrm>
          <a:prstGeom prst="rect">
            <a:avLst/>
          </a:prstGeom>
          <a:ln w="12700" cap="flat">
            <a:noFill/>
            <a:miter lim="400000"/>
          </a:ln>
          <a:effectLst/>
        </p:spPr>
      </p:pic>
      <p:sp>
        <p:nvSpPr>
          <p:cNvPr id="7" name="Rectangle">
            <a:extLst>
              <a:ext uri="{FF2B5EF4-FFF2-40B4-BE49-F238E27FC236}">
                <a16:creationId xmlns:a16="http://schemas.microsoft.com/office/drawing/2014/main" id="{A6498701-C2D2-4E07-BDE9-CA8F1186CD52}"/>
              </a:ext>
            </a:extLst>
          </p:cNvPr>
          <p:cNvSpPr/>
          <p:nvPr/>
        </p:nvSpPr>
        <p:spPr>
          <a:xfrm>
            <a:off x="3887115" y="4112797"/>
            <a:ext cx="1280755" cy="99945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 name="Rectangle">
            <a:extLst>
              <a:ext uri="{FF2B5EF4-FFF2-40B4-BE49-F238E27FC236}">
                <a16:creationId xmlns:a16="http://schemas.microsoft.com/office/drawing/2014/main" id="{A8E11E96-DF9D-4995-826A-FD46FD3962B9}"/>
              </a:ext>
            </a:extLst>
          </p:cNvPr>
          <p:cNvSpPr/>
          <p:nvPr/>
        </p:nvSpPr>
        <p:spPr>
          <a:xfrm>
            <a:off x="4171783" y="2798108"/>
            <a:ext cx="1280755" cy="99945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Rectangle">
            <a:extLst>
              <a:ext uri="{FF2B5EF4-FFF2-40B4-BE49-F238E27FC236}">
                <a16:creationId xmlns:a16="http://schemas.microsoft.com/office/drawing/2014/main" id="{FC4FE427-B8F1-4BC4-A5BF-83750E5DC5CC}"/>
              </a:ext>
            </a:extLst>
          </p:cNvPr>
          <p:cNvSpPr/>
          <p:nvPr/>
        </p:nvSpPr>
        <p:spPr>
          <a:xfrm>
            <a:off x="3166136" y="1429823"/>
            <a:ext cx="1558264" cy="854513"/>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Rectangle">
            <a:extLst>
              <a:ext uri="{FF2B5EF4-FFF2-40B4-BE49-F238E27FC236}">
                <a16:creationId xmlns:a16="http://schemas.microsoft.com/office/drawing/2014/main" id="{5DF9F8E2-0C8D-4DE5-8222-82687D775025}"/>
              </a:ext>
            </a:extLst>
          </p:cNvPr>
          <p:cNvSpPr/>
          <p:nvPr/>
        </p:nvSpPr>
        <p:spPr>
          <a:xfrm>
            <a:off x="1507134" y="6100730"/>
            <a:ext cx="1661801" cy="45996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 name="Rectangle">
            <a:extLst>
              <a:ext uri="{FF2B5EF4-FFF2-40B4-BE49-F238E27FC236}">
                <a16:creationId xmlns:a16="http://schemas.microsoft.com/office/drawing/2014/main" id="{72704098-0036-4763-8287-499D2A5FCD6F}"/>
              </a:ext>
            </a:extLst>
          </p:cNvPr>
          <p:cNvSpPr/>
          <p:nvPr/>
        </p:nvSpPr>
        <p:spPr>
          <a:xfrm>
            <a:off x="3989564" y="4215246"/>
            <a:ext cx="1280755" cy="99945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 name="Rectangle">
            <a:extLst>
              <a:ext uri="{FF2B5EF4-FFF2-40B4-BE49-F238E27FC236}">
                <a16:creationId xmlns:a16="http://schemas.microsoft.com/office/drawing/2014/main" id="{344B0501-C2F4-4A36-9638-75C5CB237D02}"/>
              </a:ext>
            </a:extLst>
          </p:cNvPr>
          <p:cNvSpPr/>
          <p:nvPr/>
        </p:nvSpPr>
        <p:spPr>
          <a:xfrm>
            <a:off x="4171783" y="2798108"/>
            <a:ext cx="1280755" cy="99945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 name="Title 1">
            <a:extLst>
              <a:ext uri="{FF2B5EF4-FFF2-40B4-BE49-F238E27FC236}">
                <a16:creationId xmlns:a16="http://schemas.microsoft.com/office/drawing/2014/main" id="{23B12DD8-6153-414F-A9FD-6849B11901EE}"/>
              </a:ext>
            </a:extLst>
          </p:cNvPr>
          <p:cNvSpPr>
            <a:spLocks noGrp="1"/>
          </p:cNvSpPr>
          <p:nvPr>
            <p:ph type="title"/>
          </p:nvPr>
        </p:nvSpPr>
        <p:spPr>
          <a:xfrm>
            <a:off x="0" y="0"/>
            <a:ext cx="9144000" cy="533400"/>
          </a:xfrm>
        </p:spPr>
        <p:txBody>
          <a:bodyPr>
            <a:normAutofit fontScale="90000"/>
          </a:bodyPr>
          <a:lstStyle/>
          <a:p>
            <a:r>
              <a:rPr lang="en-US"/>
              <a:t>Multilayer haloscope concept</a:t>
            </a:r>
          </a:p>
        </p:txBody>
      </p:sp>
      <p:sp>
        <p:nvSpPr>
          <p:cNvPr id="4" name="thickness N (d1+d2) ~ µm - mm">
            <a:extLst>
              <a:ext uri="{FF2B5EF4-FFF2-40B4-BE49-F238E27FC236}">
                <a16:creationId xmlns:a16="http://schemas.microsoft.com/office/drawing/2014/main" id="{7A665FE6-60F4-4349-B139-76377CE32230}"/>
              </a:ext>
            </a:extLst>
          </p:cNvPr>
          <p:cNvSpPr txBox="1"/>
          <p:nvPr/>
        </p:nvSpPr>
        <p:spPr>
          <a:xfrm rot="16200000">
            <a:off x="-741346" y="4326064"/>
            <a:ext cx="2346240" cy="487313"/>
          </a:xfrm>
          <a:prstGeom prst="rect">
            <a:avLst/>
          </a:prstGeom>
          <a:solidFill>
            <a:schemeClr val="bg1"/>
          </a:solidFill>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2500"/>
            </a:pPr>
            <a:r>
              <a:rPr sz="2400"/>
              <a:t>thickness </a:t>
            </a:r>
            <a:r>
              <a:rPr sz="2000"/>
              <a:t>N (d</a:t>
            </a:r>
            <a:r>
              <a:rPr sz="2000" baseline="-5999"/>
              <a:t>1</a:t>
            </a:r>
            <a:r>
              <a:rPr sz="2000"/>
              <a:t>+d</a:t>
            </a:r>
            <a:r>
              <a:rPr sz="2000" baseline="-5999"/>
              <a:t>2</a:t>
            </a:r>
            <a:r>
              <a:rPr sz="2000"/>
              <a:t>)</a:t>
            </a:r>
          </a:p>
        </p:txBody>
      </p:sp>
      <p:sp>
        <p:nvSpPr>
          <p:cNvPr id="15" name="mirror">
            <a:extLst>
              <a:ext uri="{FF2B5EF4-FFF2-40B4-BE49-F238E27FC236}">
                <a16:creationId xmlns:a16="http://schemas.microsoft.com/office/drawing/2014/main" id="{417D510C-4F62-4A94-85EA-FA53DAB63509}"/>
              </a:ext>
            </a:extLst>
          </p:cNvPr>
          <p:cNvSpPr txBox="1"/>
          <p:nvPr/>
        </p:nvSpPr>
        <p:spPr>
          <a:xfrm>
            <a:off x="3776798" y="5539310"/>
            <a:ext cx="883891" cy="457201"/>
          </a:xfrm>
          <a:prstGeom prst="rect">
            <a:avLst/>
          </a:prstGeom>
          <a:solidFill>
            <a:schemeClr val="bg1"/>
          </a:solidFill>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lvl1pPr>
          </a:lstStyle>
          <a:p>
            <a:r>
              <a:t>mirror</a:t>
            </a:r>
          </a:p>
        </p:txBody>
      </p:sp>
      <p:sp>
        <p:nvSpPr>
          <p:cNvPr id="16" name="photodetector">
            <a:extLst>
              <a:ext uri="{FF2B5EF4-FFF2-40B4-BE49-F238E27FC236}">
                <a16:creationId xmlns:a16="http://schemas.microsoft.com/office/drawing/2014/main" id="{75B59FA1-52C3-4327-A562-21AC49C3CCA3}"/>
              </a:ext>
            </a:extLst>
          </p:cNvPr>
          <p:cNvSpPr txBox="1"/>
          <p:nvPr/>
        </p:nvSpPr>
        <p:spPr>
          <a:xfrm>
            <a:off x="1681942" y="1010723"/>
            <a:ext cx="1720579"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200"/>
            </a:lvl1pPr>
          </a:lstStyle>
          <a:p>
            <a:r>
              <a:t>photodetector</a:t>
            </a:r>
          </a:p>
        </p:txBody>
      </p:sp>
      <p:sp>
        <p:nvSpPr>
          <p:cNvPr id="17" name="lens">
            <a:extLst>
              <a:ext uri="{FF2B5EF4-FFF2-40B4-BE49-F238E27FC236}">
                <a16:creationId xmlns:a16="http://schemas.microsoft.com/office/drawing/2014/main" id="{BE486855-43F6-4F1D-A472-DC106BF320BF}"/>
              </a:ext>
            </a:extLst>
          </p:cNvPr>
          <p:cNvSpPr txBox="1"/>
          <p:nvPr/>
        </p:nvSpPr>
        <p:spPr>
          <a:xfrm>
            <a:off x="944319" y="2550097"/>
            <a:ext cx="536539"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200"/>
            </a:lvl1pPr>
          </a:lstStyle>
          <a:p>
            <a:r>
              <a:t>lens</a:t>
            </a:r>
          </a:p>
        </p:txBody>
      </p:sp>
      <p:sp>
        <p:nvSpPr>
          <p:cNvPr id="18" name="Line">
            <a:extLst>
              <a:ext uri="{FF2B5EF4-FFF2-40B4-BE49-F238E27FC236}">
                <a16:creationId xmlns:a16="http://schemas.microsoft.com/office/drawing/2014/main" id="{EE4AB787-3815-4AD7-A862-F047C4BC74AD}"/>
              </a:ext>
            </a:extLst>
          </p:cNvPr>
          <p:cNvSpPr/>
          <p:nvPr/>
        </p:nvSpPr>
        <p:spPr>
          <a:xfrm flipV="1">
            <a:off x="919085" y="4009059"/>
            <a:ext cx="1" cy="1511301"/>
          </a:xfrm>
          <a:prstGeom prst="line">
            <a:avLst/>
          </a:prstGeom>
          <a:ln w="25400">
            <a:solidFill>
              <a:srgbClr val="000000"/>
            </a:solidFill>
            <a:miter lim="400000"/>
            <a:headEnd type="triangle"/>
            <a:tailEnd type="triangle"/>
          </a:ln>
        </p:spPr>
        <p:txBody>
          <a:bodyPr lIns="50800" tIns="50800" rIns="50800" bIns="50800" anchor="ctr"/>
          <a:lstStyle/>
          <a:p>
            <a:pPr>
              <a:defRPr sz="2400">
                <a:latin typeface="Helvetica Light"/>
                <a:ea typeface="Helvetica Light"/>
                <a:cs typeface="Helvetica Light"/>
                <a:sym typeface="Helvetica Light"/>
              </a:defRPr>
            </a:pPr>
            <a:endParaRPr/>
          </a:p>
        </p:txBody>
      </p:sp>
      <p:sp>
        <p:nvSpPr>
          <p:cNvPr id="19" name="Line">
            <a:extLst>
              <a:ext uri="{FF2B5EF4-FFF2-40B4-BE49-F238E27FC236}">
                <a16:creationId xmlns:a16="http://schemas.microsoft.com/office/drawing/2014/main" id="{A4152EF0-60AE-41C6-875E-7DF777AE3DEF}"/>
              </a:ext>
            </a:extLst>
          </p:cNvPr>
          <p:cNvSpPr/>
          <p:nvPr/>
        </p:nvSpPr>
        <p:spPr>
          <a:xfrm>
            <a:off x="866479" y="5996511"/>
            <a:ext cx="2791121" cy="0"/>
          </a:xfrm>
          <a:prstGeom prst="line">
            <a:avLst/>
          </a:prstGeom>
          <a:ln w="25400">
            <a:solidFill>
              <a:srgbClr val="000000"/>
            </a:solidFill>
            <a:miter lim="400000"/>
            <a:headEnd type="triangle"/>
            <a:tailEnd type="triangle"/>
          </a:ln>
        </p:spPr>
        <p:txBody>
          <a:bodyPr lIns="50800" tIns="50800" rIns="50800" bIns="50800" anchor="ctr"/>
          <a:lstStyle/>
          <a:p>
            <a:pPr>
              <a:defRPr sz="2400">
                <a:latin typeface="Helvetica Light"/>
                <a:ea typeface="Helvetica Light"/>
                <a:cs typeface="Helvetica Light"/>
                <a:sym typeface="Helvetica Light"/>
              </a:defRPr>
            </a:pPr>
            <a:endParaRPr/>
          </a:p>
        </p:txBody>
      </p:sp>
      <p:sp>
        <p:nvSpPr>
          <p:cNvPr id="20" name="area A ~ (10 cm)2">
            <a:extLst>
              <a:ext uri="{FF2B5EF4-FFF2-40B4-BE49-F238E27FC236}">
                <a16:creationId xmlns:a16="http://schemas.microsoft.com/office/drawing/2014/main" id="{44BE7E01-1775-4906-A914-4A7A3FFB4F08}"/>
              </a:ext>
            </a:extLst>
          </p:cNvPr>
          <p:cNvSpPr txBox="1"/>
          <p:nvPr/>
        </p:nvSpPr>
        <p:spPr>
          <a:xfrm>
            <a:off x="1518878" y="6019718"/>
            <a:ext cx="2046706"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area A ~ </a:t>
            </a:r>
            <a:r>
              <a:rPr sz="2000"/>
              <a:t>(10 cm)</a:t>
            </a:r>
            <a:r>
              <a:rPr sz="2000" baseline="31999"/>
              <a:t>2</a:t>
            </a:r>
          </a:p>
        </p:txBody>
      </p:sp>
      <p:sp>
        <p:nvSpPr>
          <p:cNvPr id="21" name="d1, n1">
            <a:extLst>
              <a:ext uri="{FF2B5EF4-FFF2-40B4-BE49-F238E27FC236}">
                <a16:creationId xmlns:a16="http://schemas.microsoft.com/office/drawing/2014/main" id="{B4DA58E8-975F-416F-9F2F-F792259E2C16}"/>
              </a:ext>
            </a:extLst>
          </p:cNvPr>
          <p:cNvSpPr txBox="1"/>
          <p:nvPr/>
        </p:nvSpPr>
        <p:spPr>
          <a:xfrm>
            <a:off x="3752313" y="4237725"/>
            <a:ext cx="746275"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solidFill>
                  <a:schemeClr val="accent3">
                    <a:hueOff val="-333989"/>
                    <a:satOff val="3917"/>
                    <a:lumOff val="-6666"/>
                  </a:schemeClr>
                </a:solidFill>
                <a:latin typeface="Gill Sans"/>
                <a:ea typeface="Gill Sans"/>
                <a:cs typeface="Gill Sans"/>
                <a:sym typeface="Gill Sans"/>
              </a:defRPr>
            </a:pPr>
            <a:r>
              <a:t>d</a:t>
            </a:r>
            <a:r>
              <a:rPr baseline="-5999"/>
              <a:t>1</a:t>
            </a:r>
            <a:r>
              <a:t>, n</a:t>
            </a:r>
            <a:r>
              <a:rPr baseline="-5999"/>
              <a:t>1</a:t>
            </a:r>
          </a:p>
        </p:txBody>
      </p:sp>
      <p:sp>
        <p:nvSpPr>
          <p:cNvPr id="22" name="d2, n2">
            <a:extLst>
              <a:ext uri="{FF2B5EF4-FFF2-40B4-BE49-F238E27FC236}">
                <a16:creationId xmlns:a16="http://schemas.microsoft.com/office/drawing/2014/main" id="{A84E95D0-DC1E-4CF8-88DA-9840B5219F48}"/>
              </a:ext>
            </a:extLst>
          </p:cNvPr>
          <p:cNvSpPr txBox="1"/>
          <p:nvPr/>
        </p:nvSpPr>
        <p:spPr>
          <a:xfrm>
            <a:off x="3739613" y="3900013"/>
            <a:ext cx="746275"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solidFill>
                  <a:schemeClr val="accent1"/>
                </a:solidFill>
                <a:latin typeface="Gill Sans"/>
                <a:ea typeface="Gill Sans"/>
                <a:cs typeface="Gill Sans"/>
                <a:sym typeface="Gill Sans"/>
              </a:defRPr>
            </a:pPr>
            <a:r>
              <a:t>d</a:t>
            </a:r>
            <a:r>
              <a:rPr baseline="-5999"/>
              <a:t>2</a:t>
            </a:r>
            <a:r>
              <a:t>, n</a:t>
            </a:r>
            <a:r>
              <a:rPr baseline="-5999"/>
              <a:t>2</a:t>
            </a:r>
          </a:p>
        </p:txBody>
      </p:sp>
      <p:sp>
        <p:nvSpPr>
          <p:cNvPr id="25" name="Content Placeholder 2">
            <a:extLst>
              <a:ext uri="{FF2B5EF4-FFF2-40B4-BE49-F238E27FC236}">
                <a16:creationId xmlns:a16="http://schemas.microsoft.com/office/drawing/2014/main" id="{03733EFC-B89C-4AD6-B4B7-2329C0F2E3A2}"/>
              </a:ext>
            </a:extLst>
          </p:cNvPr>
          <p:cNvSpPr>
            <a:spLocks noGrp="1"/>
          </p:cNvSpPr>
          <p:nvPr>
            <p:ph idx="1"/>
          </p:nvPr>
        </p:nvSpPr>
        <p:spPr>
          <a:xfrm>
            <a:off x="4871902" y="901964"/>
            <a:ext cx="4083981" cy="5791199"/>
          </a:xfrm>
        </p:spPr>
        <p:txBody>
          <a:bodyPr>
            <a:normAutofit fontScale="92500"/>
          </a:bodyPr>
          <a:lstStyle/>
          <a:p>
            <a:pPr marL="381000" indent="-381000">
              <a:spcBef>
                <a:spcPts val="2300"/>
              </a:spcBef>
              <a:buSzPct val="75000"/>
              <a:defRPr sz="2800"/>
            </a:pPr>
            <a:r>
              <a:rPr lang="en-US" sz="2800"/>
              <a:t>High index of refraction contrast increases power</a:t>
            </a:r>
          </a:p>
          <a:p>
            <a:pPr lvl="1"/>
            <a:r>
              <a:rPr lang="pt-BR" sz="2400">
                <a:latin typeface="Corbel" panose="020B0503020204020204" pitchFamily="34" charset="0"/>
              </a:rPr>
              <a:t>e.g. silicon (n</a:t>
            </a:r>
            <a:r>
              <a:rPr lang="pt-BR" sz="2400" baseline="-25000">
                <a:latin typeface="Corbel" panose="020B0503020204020204" pitchFamily="34" charset="0"/>
              </a:rPr>
              <a:t>2</a:t>
            </a:r>
            <a:r>
              <a:rPr lang="pt-BR" sz="2400">
                <a:latin typeface="Corbel" panose="020B0503020204020204" pitchFamily="34" charset="0"/>
              </a:rPr>
              <a:t>=3.4) and silica (n</a:t>
            </a:r>
            <a:r>
              <a:rPr lang="pt-BR" sz="2400" baseline="-25000">
                <a:latin typeface="Corbel" panose="020B0503020204020204" pitchFamily="34" charset="0"/>
              </a:rPr>
              <a:t>1</a:t>
            </a:r>
            <a:r>
              <a:rPr lang="pt-BR" sz="2400">
                <a:latin typeface="Corbel" panose="020B0503020204020204" pitchFamily="34" charset="0"/>
              </a:rPr>
              <a:t>=1.46)</a:t>
            </a:r>
          </a:p>
          <a:p>
            <a:r>
              <a:rPr lang="en-US" sz="2800">
                <a:latin typeface="Corbel" panose="020B0503020204020204" pitchFamily="34" charset="0"/>
              </a:rPr>
              <a:t>Large number of layers </a:t>
            </a:r>
            <a:r>
              <a:rPr lang="en-US" sz="2800" b="1">
                <a:latin typeface="Corbel" panose="020B0503020204020204" pitchFamily="34" charset="0"/>
              </a:rPr>
              <a:t>N</a:t>
            </a:r>
            <a:r>
              <a:rPr lang="en-US" sz="2800">
                <a:latin typeface="Corbel" panose="020B0503020204020204" pitchFamily="34" charset="0"/>
              </a:rPr>
              <a:t> increases power while decreasing mass coverage </a:t>
            </a:r>
          </a:p>
          <a:p>
            <a:pPr lvl="1"/>
            <a:r>
              <a:rPr lang="en-US" sz="2400">
                <a:latin typeface="Corbel" panose="020B0503020204020204" pitchFamily="34" charset="0"/>
              </a:rPr>
              <a:t>E&amp;M fields add coherently</a:t>
            </a:r>
          </a:p>
          <a:p>
            <a:r>
              <a:rPr lang="en-US" sz="2800"/>
              <a:t>Signal photons efficiently focused onto detector </a:t>
            </a:r>
          </a:p>
          <a:p>
            <a:pPr lvl="1"/>
            <a:r>
              <a:rPr lang="en-US" sz="2400">
                <a:latin typeface="Corbel" panose="020B0503020204020204" pitchFamily="34" charset="0"/>
              </a:rPr>
              <a:t>10</a:t>
            </a:r>
            <a:r>
              <a:rPr lang="en-US" sz="2400" baseline="30000">
                <a:latin typeface="Corbel" panose="020B0503020204020204" pitchFamily="34" charset="0"/>
              </a:rPr>
              <a:t>6</a:t>
            </a:r>
            <a:r>
              <a:rPr lang="en-US" sz="2400">
                <a:latin typeface="Corbel" panose="020B0503020204020204" pitchFamily="34" charset="0"/>
              </a:rPr>
              <a:t> smaller than the stack</a:t>
            </a:r>
            <a:endParaRPr lang="pt-BR" sz="2400">
              <a:latin typeface="Corbel" panose="020B0503020204020204" pitchFamily="34" charset="0"/>
            </a:endParaRPr>
          </a:p>
        </p:txBody>
      </p:sp>
      <p:sp>
        <p:nvSpPr>
          <p:cNvPr id="26" name="Rectangle 25">
            <a:extLst>
              <a:ext uri="{FF2B5EF4-FFF2-40B4-BE49-F238E27FC236}">
                <a16:creationId xmlns:a16="http://schemas.microsoft.com/office/drawing/2014/main" id="{931F45AD-E18A-4319-9669-A472936CA6BB}"/>
              </a:ext>
            </a:extLst>
          </p:cNvPr>
          <p:cNvSpPr/>
          <p:nvPr/>
        </p:nvSpPr>
        <p:spPr>
          <a:xfrm>
            <a:off x="2034540" y="6508527"/>
            <a:ext cx="6172200" cy="369332"/>
          </a:xfrm>
          <a:prstGeom prst="rect">
            <a:avLst/>
          </a:prstGeom>
        </p:spPr>
        <p:txBody>
          <a:bodyPr wrap="square">
            <a:spAutoFit/>
          </a:bodyPr>
          <a:lstStyle/>
          <a:p>
            <a:pPr algn="ctr"/>
            <a:r>
              <a:rPr lang="en-US"/>
              <a:t>M. Baryakhtar </a:t>
            </a:r>
            <a:r>
              <a:rPr lang="en-US" i="1"/>
              <a:t>et al</a:t>
            </a:r>
            <a:r>
              <a:rPr lang="en-US" b="1" i="1"/>
              <a:t>.</a:t>
            </a:r>
            <a:r>
              <a:rPr lang="en-US" i="1"/>
              <a:t>, </a:t>
            </a:r>
            <a:r>
              <a:rPr lang="en-US"/>
              <a:t>Phys. Rev. D </a:t>
            </a:r>
            <a:r>
              <a:rPr lang="en-US" b="1"/>
              <a:t>98, 035006 </a:t>
            </a:r>
            <a:r>
              <a:rPr lang="en-US"/>
              <a:t>(2018)</a:t>
            </a:r>
          </a:p>
        </p:txBody>
      </p:sp>
    </p:spTree>
    <p:extLst>
      <p:ext uri="{BB962C8B-B14F-4D97-AF65-F5344CB8AC3E}">
        <p14:creationId xmlns:p14="http://schemas.microsoft.com/office/powerpoint/2010/main" val="197652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DE4E6A9-94F7-45B3-BBDD-7D19DF19081E}">
  <we:reference id="wa104380121"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28882</TotalTime>
  <Words>2258</Words>
  <Application>Microsoft Office PowerPoint</Application>
  <PresentationFormat>On-screen Show (4:3)</PresentationFormat>
  <Paragraphs>346</Paragraphs>
  <Slides>51</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Corbel</vt:lpstr>
      <vt:lpstr>Gill Sans</vt:lpstr>
      <vt:lpstr>Gill Sans MT</vt:lpstr>
      <vt:lpstr>Helvetica Light</vt:lpstr>
      <vt:lpstr>Helvetica Neue Black Condensed</vt:lpstr>
      <vt:lpstr>Times New Roman</vt:lpstr>
      <vt:lpstr>Office Theme</vt:lpstr>
      <vt:lpstr>High-performance multilayer optical haloscope for a dark photon search</vt:lpstr>
      <vt:lpstr>Intro: detecting dark photons and axions</vt:lpstr>
      <vt:lpstr>The quest for dark matter</vt:lpstr>
      <vt:lpstr>Seeing light bosonic dark matter</vt:lpstr>
      <vt:lpstr>Seeing light bosonic dark matter</vt:lpstr>
      <vt:lpstr>Seeing light bosonic dark matter</vt:lpstr>
      <vt:lpstr>Seeing light bosonic dark matter</vt:lpstr>
      <vt:lpstr>Seeing light bosonic dark matter</vt:lpstr>
      <vt:lpstr>Multilayer haloscope concept</vt:lpstr>
      <vt:lpstr>Multilayer optical haloscope design</vt:lpstr>
      <vt:lpstr>Multilayer optical haloscope design</vt:lpstr>
      <vt:lpstr>Multilayer optical haloscope design</vt:lpstr>
      <vt:lpstr>Multilayer optical haloscope design</vt:lpstr>
      <vt:lpstr>Superconducting nanowire single photon detectors (SNSPDs)</vt:lpstr>
      <vt:lpstr>PowerPoint Presentation</vt:lpstr>
      <vt:lpstr>PowerPoint Presentation</vt:lpstr>
      <vt:lpstr>PowerPoint Presentation</vt:lpstr>
      <vt:lpstr>PowerPoint Presentation</vt:lpstr>
      <vt:lpstr>PowerPoint Presentation</vt:lpstr>
      <vt:lpstr>Detector for optical haloscope</vt:lpstr>
      <vt:lpstr>PowerPoint Presentation</vt:lpstr>
      <vt:lpstr>PowerPoint Presentation</vt:lpstr>
      <vt:lpstr>Multilayer target (Stack)</vt:lpstr>
      <vt:lpstr>Multilayer Target</vt:lpstr>
      <vt:lpstr>Multilayer target fabrication</vt:lpstr>
      <vt:lpstr>Multilayer target characterization</vt:lpstr>
      <vt:lpstr>Optomechanical assembly</vt:lpstr>
      <vt:lpstr>Function of the assembly</vt:lpstr>
      <vt:lpstr>Function of the assembly</vt:lpstr>
      <vt:lpstr>Multilayer target, top profile</vt:lpstr>
      <vt:lpstr>Optomechanical assembly</vt:lpstr>
      <vt:lpstr>First-generation haloscope</vt:lpstr>
      <vt:lpstr>Issues identified in pilot run</vt:lpstr>
      <vt:lpstr>Issues identified in pilot run</vt:lpstr>
      <vt:lpstr>Solutions</vt:lpstr>
      <vt:lpstr>PowerPoint Presentation</vt:lpstr>
      <vt:lpstr>Expected reach – run 2</vt:lpstr>
      <vt:lpstr>Improving the reach</vt:lpstr>
      <vt:lpstr>What about muons?</vt:lpstr>
      <vt:lpstr>Measuring muon events</vt:lpstr>
      <vt:lpstr>PowerPoint Presentation</vt:lpstr>
      <vt:lpstr>Experimental progress on muon veto</vt:lpstr>
      <vt:lpstr>How far can we go?</vt:lpstr>
      <vt:lpstr>Future work</vt:lpstr>
      <vt:lpstr>Future work: scaling to larger coverage</vt:lpstr>
      <vt:lpstr>Future work: scaling to larger coverage</vt:lpstr>
      <vt:lpstr>Future work: scaling to larger coverage</vt:lpstr>
      <vt:lpstr>Future work: resonant detection schemes</vt:lpstr>
      <vt:lpstr>Future work: resonant detection schemes</vt:lpstr>
      <vt:lpstr>PowerPoint Presentation</vt:lpstr>
      <vt:lpstr>PowerPoint Presentation</vt:lpstr>
    </vt:vector>
  </TitlesOfParts>
  <Company>NIST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Shainline, Jeffrey M.</dc:creator>
  <cp:lastModifiedBy>Chiles, Jeff (Fed)</cp:lastModifiedBy>
  <cp:revision>739</cp:revision>
  <dcterms:created xsi:type="dcterms:W3CDTF">2015-07-27T16:04:04Z</dcterms:created>
  <dcterms:modified xsi:type="dcterms:W3CDTF">2019-12-10T02:21:29Z</dcterms:modified>
</cp:coreProperties>
</file>