
<file path=[Content_Types].xml><?xml version="1.0" encoding="utf-8"?>
<Types xmlns="http://schemas.openxmlformats.org/package/2006/content-types">
  <Default Extension="(null)" ContentType="image/x-emf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682" r:id="rId2"/>
    <p:sldId id="722" r:id="rId3"/>
    <p:sldId id="655" r:id="rId4"/>
    <p:sldId id="723" r:id="rId5"/>
    <p:sldId id="728" r:id="rId6"/>
    <p:sldId id="699" r:id="rId7"/>
    <p:sldId id="700" r:id="rId8"/>
    <p:sldId id="709" r:id="rId9"/>
    <p:sldId id="443" r:id="rId10"/>
    <p:sldId id="721" r:id="rId11"/>
    <p:sldId id="729" r:id="rId12"/>
    <p:sldId id="727" r:id="rId13"/>
    <p:sldId id="725" r:id="rId14"/>
    <p:sldId id="730" r:id="rId15"/>
    <p:sldId id="726" r:id="rId16"/>
    <p:sldId id="705" r:id="rId17"/>
    <p:sldId id="455" r:id="rId18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008000"/>
    <a:srgbClr val="0432FF"/>
    <a:srgbClr val="FF40FF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5" autoAdjust="0"/>
    <p:restoredTop sz="74455" autoAdjust="0"/>
  </p:normalViewPr>
  <p:slideViewPr>
    <p:cSldViewPr snapToGrid="0" snapToObjects="1">
      <p:cViewPr>
        <p:scale>
          <a:sx n="137" d="100"/>
          <a:sy n="137" d="100"/>
        </p:scale>
        <p:origin x="1504" y="2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4675887-C268-AA43-985C-F3F7BF1B921F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96ACD2A-A369-174F-B4B5-753A2F183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277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AF1FA11-C444-7B4B-A1D5-7D5B880FE319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4C2CCEF-92E8-4A48-A843-CDFABB1C3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49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51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48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99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07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62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62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42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73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45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79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80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74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0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5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6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kern="1200" baseline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So, we obtained 0.4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fT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sensitivity which corresponds to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7.30×〖10〗^(−20)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eV in terms of the energy shift of 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Rb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atoms. This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figure shows the experimentally set limit on the coupling strength of the interaction in the interaction range above 10^-4 m. We experimentally constrained the interaction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sub-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meV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baseline="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axion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mass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range for the first time.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-----which was obtained by multiplying A by gyromagnetic ratio and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conveting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Hz units to eV units.  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If you use 2Pi in front, then units would be s^-1/T. When we convert Hz, we can use h, but when we convert angular units, we use h bar. 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Some recent results from the measurement of helium fine-structure spectroscopy and </a:t>
                </a:r>
                <a:r>
                  <a:rPr lang="en-US" sz="1200" kern="1200" baseline="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antiprotonic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helium spectroscopy 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2CCEF-92E8-4A48-A843-CDFABB1C30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7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none"/>
        </p:style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6594F3-CB00-0248-9693-C8D3EE1A9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4126998"/>
            <a:ext cx="1615845" cy="861784"/>
          </a:xfrm>
          <a:prstGeom prst="rect">
            <a:avLst/>
          </a:prstGeom>
        </p:spPr>
      </p:pic>
      <p:sp>
        <p:nvSpPr>
          <p:cNvPr id="20" name="Rectangle 22">
            <a:extLst>
              <a:ext uri="{FF2B5EF4-FFF2-40B4-BE49-F238E27FC236}">
                <a16:creationId xmlns:a16="http://schemas.microsoft.com/office/drawing/2014/main" id="{F0B20264-797C-6E40-9572-7D94BABDB7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2017" y="4645746"/>
            <a:ext cx="1993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8" charset="2"/>
              <a:buChar char="§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8" charset="2"/>
              <a:buChar char="§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8" charset="2"/>
              <a:buChar char="§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8" charset="2"/>
              <a:buChar char="§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Slide </a:t>
            </a:r>
            <a:fld id="{A6F8108F-975F-49E9-8C55-EC336499542B}" type="slidenum"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1A9E8-2ACA-074B-B648-943D770138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8839" y="4834164"/>
            <a:ext cx="45720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E191AB-5853-A641-852A-ED9A0FEFCA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97" y="4831472"/>
            <a:ext cx="1005840" cy="3168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D7242F-DC92-B74A-9CC4-35EE42ED96B5}"/>
              </a:ext>
            </a:extLst>
          </p:cNvPr>
          <p:cNvSpPr/>
          <p:nvPr userDrawn="1"/>
        </p:nvSpPr>
        <p:spPr>
          <a:xfrm>
            <a:off x="295994" y="4817196"/>
            <a:ext cx="457200" cy="7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0DEC0F-B016-8743-8FF1-975EB4967B3A}"/>
              </a:ext>
            </a:extLst>
          </p:cNvPr>
          <p:cNvSpPr/>
          <p:nvPr userDrawn="1"/>
        </p:nvSpPr>
        <p:spPr>
          <a:xfrm>
            <a:off x="1100532" y="4809490"/>
            <a:ext cx="457200" cy="7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AE6FCA-F34D-EC47-82F8-CF128DD4B6C9}"/>
              </a:ext>
            </a:extLst>
          </p:cNvPr>
          <p:cNvSpPr/>
          <p:nvPr userDrawn="1"/>
        </p:nvSpPr>
        <p:spPr>
          <a:xfrm>
            <a:off x="308694" y="4815043"/>
            <a:ext cx="457200" cy="7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F821FD-2661-CE40-A805-EED83DF4F9E8}"/>
              </a:ext>
            </a:extLst>
          </p:cNvPr>
          <p:cNvCxnSpPr/>
          <p:nvPr userDrawn="1"/>
        </p:nvCxnSpPr>
        <p:spPr>
          <a:xfrm flipV="1">
            <a:off x="332514" y="4828673"/>
            <a:ext cx="411480" cy="22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6998F2-1167-A448-95D6-91C6096A3B8B}"/>
              </a:ext>
            </a:extLst>
          </p:cNvPr>
          <p:cNvCxnSpPr>
            <a:cxnSpLocks/>
          </p:cNvCxnSpPr>
          <p:nvPr userDrawn="1"/>
        </p:nvCxnSpPr>
        <p:spPr>
          <a:xfrm>
            <a:off x="1101579" y="4828300"/>
            <a:ext cx="797655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3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9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25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5362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4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6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7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6827"/>
            <a:ext cx="8711045" cy="426128"/>
          </a:xfrm>
          <a:ln>
            <a:solidFill>
              <a:srgbClr val="FFFFFF"/>
            </a:solidFill>
          </a:ln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5620" y="493571"/>
            <a:ext cx="83011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BBF850A-D229-984C-8B27-642E938EB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4126998"/>
            <a:ext cx="1615845" cy="861784"/>
          </a:xfrm>
          <a:prstGeom prst="rect">
            <a:avLst/>
          </a:prstGeom>
        </p:spPr>
      </p:pic>
      <p:sp>
        <p:nvSpPr>
          <p:cNvPr id="17" name="Rectangle 22">
            <a:extLst>
              <a:ext uri="{FF2B5EF4-FFF2-40B4-BE49-F238E27FC236}">
                <a16:creationId xmlns:a16="http://schemas.microsoft.com/office/drawing/2014/main" id="{01085CFF-C264-314E-A175-88AAEF4C40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2017" y="4645746"/>
            <a:ext cx="1993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8" charset="2"/>
              <a:buChar char="§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8" charset="2"/>
              <a:buChar char="§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8" charset="2"/>
              <a:buChar char="§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8" charset="2"/>
              <a:buChar char="§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Slide </a:t>
            </a:r>
            <a:fld id="{A6F8108F-975F-49E9-8C55-EC336499542B}" type="slidenum"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FEBC42-372E-DD46-8605-37B9AD475D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8839" y="4834164"/>
            <a:ext cx="45720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64F52-3B6B-2C4C-AE86-CE4AEB87B6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97" y="4831472"/>
            <a:ext cx="1005840" cy="31684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23A97C6-43F9-C541-A573-0B3F6E05730F}"/>
              </a:ext>
            </a:extLst>
          </p:cNvPr>
          <p:cNvSpPr/>
          <p:nvPr userDrawn="1"/>
        </p:nvSpPr>
        <p:spPr>
          <a:xfrm>
            <a:off x="295994" y="4817196"/>
            <a:ext cx="457200" cy="7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C61A4A-7973-2048-A7EA-4C8E6E5EF9DE}"/>
              </a:ext>
            </a:extLst>
          </p:cNvPr>
          <p:cNvSpPr/>
          <p:nvPr userDrawn="1"/>
        </p:nvSpPr>
        <p:spPr>
          <a:xfrm>
            <a:off x="1100532" y="4809490"/>
            <a:ext cx="457200" cy="7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EE7723-2F59-5545-A0FB-BC4500C2B577}"/>
              </a:ext>
            </a:extLst>
          </p:cNvPr>
          <p:cNvSpPr/>
          <p:nvPr userDrawn="1"/>
        </p:nvSpPr>
        <p:spPr>
          <a:xfrm>
            <a:off x="308694" y="4815043"/>
            <a:ext cx="457200" cy="7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814C61-EE8C-4D4D-8979-CFBB14F4EEF6}"/>
              </a:ext>
            </a:extLst>
          </p:cNvPr>
          <p:cNvCxnSpPr/>
          <p:nvPr userDrawn="1"/>
        </p:nvCxnSpPr>
        <p:spPr>
          <a:xfrm flipV="1">
            <a:off x="332514" y="4828673"/>
            <a:ext cx="411480" cy="22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1ED47E-DEE6-B340-A800-ED342D90E4C3}"/>
              </a:ext>
            </a:extLst>
          </p:cNvPr>
          <p:cNvCxnSpPr>
            <a:cxnSpLocks/>
          </p:cNvCxnSpPr>
          <p:nvPr userDrawn="1"/>
        </p:nvCxnSpPr>
        <p:spPr>
          <a:xfrm>
            <a:off x="1101579" y="4828300"/>
            <a:ext cx="797655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58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9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6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36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092DB-E22E-D746-8F6C-947C52F3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1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(null)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(null)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emf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8.tiff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20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emf"/><Relationship Id="rId24" Type="http://schemas.openxmlformats.org/officeDocument/2006/relationships/image" Target="../media/image15.emf"/><Relationship Id="rId5" Type="http://schemas.openxmlformats.org/officeDocument/2006/relationships/image" Target="../media/image17.tiff"/><Relationship Id="rId23" Type="http://schemas.openxmlformats.org/officeDocument/2006/relationships/oleObject" Target="../embeddings/oleObject5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6.tiff"/><Relationship Id="rId9" Type="http://schemas.openxmlformats.org/officeDocument/2006/relationships/image" Target="../media/image12.emf"/><Relationship Id="rId22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emf"/><Relationship Id="rId17" Type="http://schemas.openxmlformats.org/officeDocument/2006/relationships/image" Target="../media/image26.tif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5.tif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3.pn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2.tiff"/><Relationship Id="rId9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emf"/><Relationship Id="rId5" Type="http://schemas.openxmlformats.org/officeDocument/2006/relationships/image" Target="../media/image39.tiff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33902"/>
            <a:ext cx="9144000" cy="1493152"/>
          </a:xfr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>
            <a:noAutofit/>
          </a:bodyPr>
          <a:lstStyle/>
          <a:p>
            <a:r>
              <a:rPr lang="en-US" sz="3600" b="1" dirty="0"/>
              <a:t>Dark Matter and Fundamental Physics Searches using Atomic Magnetometers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217158"/>
            <a:ext cx="9144000" cy="1314450"/>
          </a:xfr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>
            <a:normAutofit fontScale="92500" lnSpcReduction="10000"/>
          </a:bodyPr>
          <a:lstStyle/>
          <a:p>
            <a:r>
              <a:rPr lang="en-US" sz="2800" b="1" u="sng" dirty="0">
                <a:solidFill>
                  <a:srgbClr val="0000FF"/>
                </a:solidFill>
              </a:rPr>
              <a:t>Young Jin Kim </a:t>
            </a:r>
          </a:p>
          <a:p>
            <a:r>
              <a:rPr lang="en-US" sz="2600" dirty="0">
                <a:solidFill>
                  <a:srgbClr val="0000FF"/>
                </a:solidFill>
              </a:rPr>
              <a:t>Ping-Han Chu, Leanne Duffy, Shaun Newman, Igor </a:t>
            </a:r>
            <a:r>
              <a:rPr lang="en-US" sz="2600" dirty="0" err="1">
                <a:solidFill>
                  <a:srgbClr val="0000FF"/>
                </a:solidFill>
              </a:rPr>
              <a:t>Savukov</a:t>
            </a:r>
            <a:r>
              <a:rPr lang="en-US" sz="2600" dirty="0">
                <a:solidFill>
                  <a:srgbClr val="0000FF"/>
                </a:solidFill>
              </a:rPr>
              <a:t>, Al </a:t>
            </a:r>
            <a:r>
              <a:rPr lang="en-US" sz="2600" dirty="0" err="1">
                <a:solidFill>
                  <a:srgbClr val="0000FF"/>
                </a:solidFill>
              </a:rPr>
              <a:t>Urbaitis</a:t>
            </a:r>
            <a:endParaRPr lang="en-US" sz="2600" dirty="0">
              <a:solidFill>
                <a:srgbClr val="0000FF"/>
              </a:solidFill>
            </a:endParaRPr>
          </a:p>
          <a:p>
            <a:r>
              <a:rPr lang="en-US" sz="2800" b="1" dirty="0">
                <a:solidFill>
                  <a:srgbClr val="008000"/>
                </a:solidFill>
              </a:rPr>
              <a:t>Los Alamos National Laboratory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976" y="3604321"/>
            <a:ext cx="19040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Dec. 10, 2019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CPAD Workshop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Madison, WI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57CACF-DD43-AD44-BA43-C728D5571AB3}"/>
              </a:ext>
            </a:extLst>
          </p:cNvPr>
          <p:cNvSpPr/>
          <p:nvPr/>
        </p:nvSpPr>
        <p:spPr>
          <a:xfrm>
            <a:off x="7322511" y="4224932"/>
            <a:ext cx="1717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-webkit-standard"/>
              </a:rPr>
              <a:t>LA-UR-19-31996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327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62B7810-21E9-D04E-B661-760C9B8D2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1"/>
          <a:stretch/>
        </p:blipFill>
        <p:spPr>
          <a:xfrm>
            <a:off x="3421214" y="1308900"/>
            <a:ext cx="5311986" cy="3504113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ED368A-6956-7D49-8F0D-830DE8FE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Sensitivity to QCD axion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9FCD6-9D5B-254A-B55A-074AE55CBB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16802" y="4813013"/>
            <a:ext cx="427198" cy="273844"/>
          </a:xfrm>
        </p:spPr>
        <p:txBody>
          <a:bodyPr/>
          <a:lstStyle/>
          <a:p>
            <a:fld id="{C2D092DB-E22E-D746-8F6C-947C52F306AF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CF457-F337-9F43-BCC2-2D6324C97963}"/>
              </a:ext>
            </a:extLst>
          </p:cNvPr>
          <p:cNvSpPr txBox="1"/>
          <p:nvPr/>
        </p:nvSpPr>
        <p:spPr>
          <a:xfrm>
            <a:off x="7042757" y="787717"/>
            <a:ext cx="1851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Axion exchange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3174C0-66D7-764C-924F-33C909BB1C80}"/>
              </a:ext>
            </a:extLst>
          </p:cNvPr>
          <p:cNvGrpSpPr/>
          <p:nvPr/>
        </p:nvGrpSpPr>
        <p:grpSpPr>
          <a:xfrm>
            <a:off x="452267" y="706448"/>
            <a:ext cx="4077926" cy="827661"/>
            <a:chOff x="1647067" y="624807"/>
            <a:chExt cx="4077926" cy="82766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6A3155-B446-5345-8D2E-60A875391588}"/>
                    </a:ext>
                  </a:extLst>
                </p:cNvPr>
                <p:cNvSpPr txBox="1"/>
                <p:nvPr/>
              </p:nvSpPr>
              <p:spPr>
                <a:xfrm>
                  <a:off x="1647067" y="670587"/>
                  <a:ext cx="4019114" cy="7818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i="1">
                            <a:latin typeface="Cambria Math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9+10</m:t>
                            </m:r>
                          </m:sub>
                        </m:sSub>
                        <m:f>
                          <m:fPr>
                            <m:ctrlPr>
                              <a:rPr lang="mr-IN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mr-IN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8</m:t>
                            </m:r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</m:acc>
                            <m:r>
                              <a:rPr lang="mr-IN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∙</m:t>
                            </m:r>
                            <m:acc>
                              <m:accPr>
                                <m:chr m:val="̂"/>
                                <m:ctrlPr>
                                  <a:rPr lang="mr-IN" sz="1600" i="1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mr-I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charset="0"/>
                                  </a:rPr>
                                  <m:t>𝜆</m:t>
                                </m:r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mr-I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mr-I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1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charset="0"/>
                    <a:cs typeface="Cambria Math" charset="0"/>
                  </a:endParaRPr>
                </a:p>
                <a:p>
                  <a:r>
                    <a:rPr lang="en-US" sz="1600" dirty="0"/>
                    <a:t>		</a:t>
                  </a: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6A3155-B446-5345-8D2E-60A8753915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7067" y="670587"/>
                  <a:ext cx="4019114" cy="78188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76F308A-B378-104B-B1E2-821B49B3DE57}"/>
                </a:ext>
              </a:extLst>
            </p:cNvPr>
            <p:cNvSpPr/>
            <p:nvPr/>
          </p:nvSpPr>
          <p:spPr>
            <a:xfrm>
              <a:off x="1705879" y="624807"/>
              <a:ext cx="4019114" cy="639748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36430F-358E-564E-B1AF-788B563A8EE3}"/>
              </a:ext>
            </a:extLst>
          </p:cNvPr>
          <p:cNvSpPr txBox="1"/>
          <p:nvPr/>
        </p:nvSpPr>
        <p:spPr>
          <a:xfrm>
            <a:off x="320078" y="2575201"/>
            <a:ext cx="31428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Further improvement: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AM sensitivity enhancement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Smaller stand-off distance between electrons and nucleons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EB7B96-3D9C-F744-B089-4016E94B2CF5}"/>
              </a:ext>
            </a:extLst>
          </p:cNvPr>
          <p:cNvSpPr txBox="1"/>
          <p:nvPr/>
        </p:nvSpPr>
        <p:spPr>
          <a:xfrm>
            <a:off x="6414764" y="2045569"/>
            <a:ext cx="26588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Projected LANL sensitivity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D5E382-1754-0746-A3FA-CC70EC5B1F9E}"/>
              </a:ext>
            </a:extLst>
          </p:cNvPr>
          <p:cNvGrpSpPr/>
          <p:nvPr/>
        </p:nvGrpSpPr>
        <p:grpSpPr>
          <a:xfrm>
            <a:off x="5277741" y="761526"/>
            <a:ext cx="1765016" cy="452491"/>
            <a:chOff x="5019920" y="743151"/>
            <a:chExt cx="1765016" cy="45249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4E04108-5168-6A49-9EC0-E97870466CAB}"/>
                    </a:ext>
                  </a:extLst>
                </p:cNvPr>
                <p:cNvSpPr/>
                <p:nvPr/>
              </p:nvSpPr>
              <p:spPr>
                <a:xfrm>
                  <a:off x="5019920" y="743151"/>
                  <a:ext cx="1748364" cy="4083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9+10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4E04108-5168-6A49-9EC0-E97870466C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9920" y="743151"/>
                  <a:ext cx="1748364" cy="408382"/>
                </a:xfrm>
                <a:prstGeom prst="rect">
                  <a:avLst/>
                </a:prstGeom>
                <a:blipFill>
                  <a:blip r:embed="rId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FE67568-0DCC-1142-83E3-61170EFF9BA3}"/>
                </a:ext>
              </a:extLst>
            </p:cNvPr>
            <p:cNvSpPr/>
            <p:nvPr/>
          </p:nvSpPr>
          <p:spPr>
            <a:xfrm>
              <a:off x="5036572" y="769514"/>
              <a:ext cx="1748364" cy="426128"/>
            </a:xfrm>
            <a:prstGeom prst="roundRect">
              <a:avLst/>
            </a:prstGeom>
            <a:solidFill>
              <a:schemeClr val="accent6">
                <a:lumMod val="75000"/>
                <a:alpha val="2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95EF299-2DE3-5F4E-B314-341F01ECB3EA}"/>
              </a:ext>
            </a:extLst>
          </p:cNvPr>
          <p:cNvSpPr txBox="1"/>
          <p:nvPr/>
        </p:nvSpPr>
        <p:spPr>
          <a:xfrm>
            <a:off x="3926631" y="1222699"/>
            <a:ext cx="12907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P-,T-violation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74554D4-C8F2-2F42-B834-481CDEA6F81D}"/>
              </a:ext>
            </a:extLst>
          </p:cNvPr>
          <p:cNvGrpSpPr/>
          <p:nvPr/>
        </p:nvGrpSpPr>
        <p:grpSpPr>
          <a:xfrm>
            <a:off x="1400072" y="1447266"/>
            <a:ext cx="2059569" cy="1011210"/>
            <a:chOff x="1400072" y="1447266"/>
            <a:chExt cx="2059569" cy="10112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0767C5D-D533-9744-BE9C-BBEBB7C336AE}"/>
                </a:ext>
              </a:extLst>
            </p:cNvPr>
            <p:cNvGrpSpPr/>
            <p:nvPr/>
          </p:nvGrpSpPr>
          <p:grpSpPr>
            <a:xfrm>
              <a:off x="1400072" y="1447266"/>
              <a:ext cx="2059569" cy="1011210"/>
              <a:chOff x="1355942" y="1534109"/>
              <a:chExt cx="2059569" cy="101121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8902823-09FB-1E46-B790-08ECD548C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5942" y="1534109"/>
                <a:ext cx="1915978" cy="1011210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24538B8-EB54-2D42-977F-EC30E1729CAF}"/>
                  </a:ext>
                </a:extLst>
              </p:cNvPr>
              <p:cNvSpPr/>
              <p:nvPr/>
            </p:nvSpPr>
            <p:spPr>
              <a:xfrm rot="21000018">
                <a:off x="2340511" y="1935880"/>
                <a:ext cx="766850" cy="373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F639F69-40FE-2C46-A5B9-448E5D7ECDE9}"/>
                  </a:ext>
                </a:extLst>
              </p:cNvPr>
              <p:cNvSpPr txBox="1"/>
              <p:nvPr/>
            </p:nvSpPr>
            <p:spPr>
              <a:xfrm rot="21120911">
                <a:off x="2293359" y="1906396"/>
                <a:ext cx="11221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432FF"/>
                    </a:solidFill>
                  </a:rPr>
                  <a:t>Unpolarized nucleon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7930BAB-CD41-0A4C-A6ED-EBE231ACB5DB}"/>
                </a:ext>
              </a:extLst>
            </p:cNvPr>
            <p:cNvSpPr/>
            <p:nvPr/>
          </p:nvSpPr>
          <p:spPr>
            <a:xfrm>
              <a:off x="2124308" y="1555938"/>
              <a:ext cx="741551" cy="19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32B12E-B868-E449-8662-5933076E314C}"/>
                </a:ext>
              </a:extLst>
            </p:cNvPr>
            <p:cNvSpPr/>
            <p:nvPr/>
          </p:nvSpPr>
          <p:spPr>
            <a:xfrm>
              <a:off x="2310863" y="1663590"/>
              <a:ext cx="675030" cy="174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335764F-9656-674C-9E80-6409FC35246C}"/>
                </a:ext>
              </a:extLst>
            </p:cNvPr>
            <p:cNvSpPr/>
            <p:nvPr/>
          </p:nvSpPr>
          <p:spPr>
            <a:xfrm>
              <a:off x="2295462" y="1616285"/>
              <a:ext cx="183160" cy="18316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018C1E3-4DCD-0843-A4D7-39211CA69299}"/>
              </a:ext>
            </a:extLst>
          </p:cNvPr>
          <p:cNvSpPr txBox="1"/>
          <p:nvPr/>
        </p:nvSpPr>
        <p:spPr>
          <a:xfrm rot="1514787">
            <a:off x="5648253" y="3237740"/>
            <a:ext cx="223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experimental limits</a:t>
            </a:r>
          </a:p>
        </p:txBody>
      </p:sp>
    </p:spTree>
    <p:extLst>
      <p:ext uri="{BB962C8B-B14F-4D97-AF65-F5344CB8AC3E}">
        <p14:creationId xmlns:p14="http://schemas.microsoft.com/office/powerpoint/2010/main" val="416745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5264240-6FD1-134C-AD7B-7963D41C0E47}"/>
              </a:ext>
            </a:extLst>
          </p:cNvPr>
          <p:cNvGrpSpPr/>
          <p:nvPr/>
        </p:nvGrpSpPr>
        <p:grpSpPr>
          <a:xfrm>
            <a:off x="1161225" y="1489921"/>
            <a:ext cx="6547330" cy="2163657"/>
            <a:chOff x="754596" y="816758"/>
            <a:chExt cx="6547330" cy="21636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B48063-5B15-C84A-91E3-C5B96B7E3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016" t="81729" r="40639" b="15710"/>
            <a:stretch/>
          </p:blipFill>
          <p:spPr>
            <a:xfrm rot="10800000">
              <a:off x="2562593" y="1894783"/>
              <a:ext cx="4629647" cy="196089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D7DD6E3-6A0B-E24B-87FB-5947915B16DE}"/>
                </a:ext>
              </a:extLst>
            </p:cNvPr>
            <p:cNvCxnSpPr/>
            <p:nvPr/>
          </p:nvCxnSpPr>
          <p:spPr>
            <a:xfrm>
              <a:off x="2456856" y="1960954"/>
              <a:ext cx="4572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87357A-FD5F-984B-9E78-D438021D7652}"/>
                </a:ext>
              </a:extLst>
            </p:cNvPr>
            <p:cNvSpPr txBox="1"/>
            <p:nvPr/>
          </p:nvSpPr>
          <p:spPr>
            <a:xfrm>
              <a:off x="2431789" y="2093724"/>
              <a:ext cx="400110" cy="30232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C3BDC3-4376-E14C-BE16-860768359C13}"/>
                </a:ext>
              </a:extLst>
            </p:cNvPr>
            <p:cNvSpPr txBox="1"/>
            <p:nvPr/>
          </p:nvSpPr>
          <p:spPr>
            <a:xfrm>
              <a:off x="3550103" y="2094090"/>
              <a:ext cx="400110" cy="45140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meV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33A287F-B261-D044-AC59-47C08EB748A9}"/>
                    </a:ext>
                  </a:extLst>
                </p:cNvPr>
                <p:cNvSpPr txBox="1"/>
                <p:nvPr/>
              </p:nvSpPr>
              <p:spPr>
                <a:xfrm>
                  <a:off x="4665179" y="2093585"/>
                  <a:ext cx="400110" cy="416140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𝝁</m:t>
                      </m:r>
                    </m:oMath>
                  </a14:m>
                  <a:r>
                    <a: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eV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55072D2-C008-EF40-B4C8-D4960169C6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5179" y="2093585"/>
                  <a:ext cx="400110" cy="416140"/>
                </a:xfrm>
                <a:prstGeom prst="rect">
                  <a:avLst/>
                </a:prstGeom>
                <a:blipFill>
                  <a:blip r:embed="rId4"/>
                  <a:stretch>
                    <a:fillRect t="-2941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BAE1FA-E1C8-E84A-AA7C-FDEB7605C2EF}"/>
                </a:ext>
              </a:extLst>
            </p:cNvPr>
            <p:cNvSpPr txBox="1"/>
            <p:nvPr/>
          </p:nvSpPr>
          <p:spPr>
            <a:xfrm>
              <a:off x="5782905" y="2092821"/>
              <a:ext cx="400110" cy="4017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neV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C940CB-8666-8341-8E86-8F0FCDBA8ED5}"/>
                </a:ext>
              </a:extLst>
            </p:cNvPr>
            <p:cNvSpPr txBox="1"/>
            <p:nvPr/>
          </p:nvSpPr>
          <p:spPr>
            <a:xfrm>
              <a:off x="6901816" y="2094464"/>
              <a:ext cx="400110" cy="4017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peV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EBDE5E-05BB-3342-8969-60C3CE0C6DAE}"/>
                </a:ext>
              </a:extLst>
            </p:cNvPr>
            <p:cNvSpPr txBox="1"/>
            <p:nvPr/>
          </p:nvSpPr>
          <p:spPr>
            <a:xfrm>
              <a:off x="754596" y="1807065"/>
              <a:ext cx="15679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/>
                  <a:cs typeface="Times New Roman"/>
                </a:rPr>
                <a:t>Dark matter mass</a:t>
              </a:r>
              <a:endParaRPr lang="en-US" sz="1400" b="1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F798B0A-5E40-8141-9CB5-7962CEF3A7F4}"/>
                </a:ext>
              </a:extLst>
            </p:cNvPr>
            <p:cNvCxnSpPr>
              <a:cxnSpLocks/>
            </p:cNvCxnSpPr>
            <p:nvPr/>
          </p:nvCxnSpPr>
          <p:spPr>
            <a:xfrm>
              <a:off x="3750158" y="1811449"/>
              <a:ext cx="1475209" cy="0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E7FF9E-96E7-2347-A2F8-C2656EE5B577}"/>
                </a:ext>
              </a:extLst>
            </p:cNvPr>
            <p:cNvSpPr txBox="1"/>
            <p:nvPr/>
          </p:nvSpPr>
          <p:spPr>
            <a:xfrm>
              <a:off x="3918634" y="1001431"/>
              <a:ext cx="12250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Times New Roman"/>
                  <a:cs typeface="Times New Roman"/>
                </a:rPr>
                <a:t>LANL:</a:t>
              </a:r>
            </a:p>
            <a:p>
              <a:r>
                <a:rPr lang="en-US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Times New Roman"/>
                  <a:cs typeface="Times New Roman"/>
                </a:rPr>
                <a:t>Exotic </a:t>
              </a:r>
            </a:p>
            <a:p>
              <a:r>
                <a:rPr lang="en-US" sz="1600" b="1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Times New Roman"/>
                  <a:cs typeface="Times New Roman"/>
                </a:rPr>
                <a:t>interactions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88E6B66-2DE3-DE40-B16C-38ACC0D2F64E}"/>
                </a:ext>
              </a:extLst>
            </p:cNvPr>
            <p:cNvCxnSpPr>
              <a:cxnSpLocks/>
            </p:cNvCxnSpPr>
            <p:nvPr/>
          </p:nvCxnSpPr>
          <p:spPr>
            <a:xfrm>
              <a:off x="5225367" y="1811449"/>
              <a:ext cx="1496183" cy="0"/>
            </a:xfrm>
            <a:prstGeom prst="straightConnector1">
              <a:avLst/>
            </a:prstGeom>
            <a:ln w="38100" cmpd="sng">
              <a:solidFill>
                <a:srgbClr val="008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B2A2B8-9B9C-2D45-9BEB-A35CFBDF3565}"/>
                </a:ext>
              </a:extLst>
            </p:cNvPr>
            <p:cNvSpPr txBox="1"/>
            <p:nvPr/>
          </p:nvSpPr>
          <p:spPr>
            <a:xfrm>
              <a:off x="5260404" y="816758"/>
              <a:ext cx="17684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8F00"/>
                  </a:solidFill>
                  <a:latin typeface="Times New Roman"/>
                  <a:cs typeface="Times New Roman"/>
                </a:rPr>
                <a:t>LANL:</a:t>
              </a:r>
            </a:p>
            <a:p>
              <a:r>
                <a:rPr lang="en-US" b="1" dirty="0">
                  <a:solidFill>
                    <a:srgbClr val="008F00"/>
                  </a:solidFill>
                  <a:latin typeface="Times New Roman"/>
                  <a:cs typeface="Times New Roman"/>
                </a:rPr>
                <a:t>Oscillating magnetic field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193D5F-5AA1-8B40-9485-E502D356CD8C}"/>
                </a:ext>
              </a:extLst>
            </p:cNvPr>
            <p:cNvSpPr/>
            <p:nvPr/>
          </p:nvSpPr>
          <p:spPr>
            <a:xfrm>
              <a:off x="4039208" y="2605946"/>
              <a:ext cx="74926" cy="374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BD8365-4EAE-664F-99C4-B1BCF46D769C}"/>
                </a:ext>
              </a:extLst>
            </p:cNvPr>
            <p:cNvSpPr/>
            <p:nvPr/>
          </p:nvSpPr>
          <p:spPr>
            <a:xfrm flipV="1">
              <a:off x="4461774" y="2905690"/>
              <a:ext cx="97599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62E11B-A67E-E047-AFF9-B56F4485440A}"/>
                </a:ext>
              </a:extLst>
            </p:cNvPr>
            <p:cNvSpPr/>
            <p:nvPr/>
          </p:nvSpPr>
          <p:spPr>
            <a:xfrm>
              <a:off x="3824587" y="2642747"/>
              <a:ext cx="3293119" cy="284160"/>
            </a:xfrm>
            <a:prstGeom prst="rect">
              <a:avLst/>
            </a:prstGeom>
            <a:gradFill flip="none" rotWithShape="1">
              <a:gsLst>
                <a:gs pos="82000">
                  <a:srgbClr val="ED7818"/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2000">
                  <a:schemeClr val="accent6">
                    <a:lumMod val="75000"/>
                  </a:schemeClr>
                </a:gs>
                <a:gs pos="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QCD Axion 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5FC4A34-9728-2C42-A34E-D35F2078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Axion-induced oscillating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16DB0-0F28-6F42-9C2D-461823BF81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2D092DB-E22E-D746-8F6C-947C52F306AF}" type="slidenum">
              <a:rPr lang="en-US" smtClean="0"/>
              <a:t>11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49C7A-B8DF-5F4D-B30D-88E5BAFDACED}"/>
              </a:ext>
            </a:extLst>
          </p:cNvPr>
          <p:cNvSpPr txBox="1"/>
          <p:nvPr/>
        </p:nvSpPr>
        <p:spPr>
          <a:xfrm>
            <a:off x="1580790" y="1695024"/>
            <a:ext cx="2195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internal </a:t>
            </a:r>
          </a:p>
          <a:p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LANL LDRD projects: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A43CAD-F8FC-7145-9A61-620E35D76121}"/>
              </a:ext>
            </a:extLst>
          </p:cNvPr>
          <p:cNvSpPr/>
          <p:nvPr/>
        </p:nvSpPr>
        <p:spPr>
          <a:xfrm>
            <a:off x="5399588" y="1245941"/>
            <a:ext cx="1872085" cy="17530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3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A4EF-36F2-F24E-A800-37F4C4BE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Axion-induced oscillating magnetic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0C830-0DB6-C340-9D78-7E97086B7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722" y="934690"/>
            <a:ext cx="2036193" cy="444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B547F-93E3-8247-85E0-C2E9BD9FD3EB}"/>
              </a:ext>
            </a:extLst>
          </p:cNvPr>
          <p:cNvSpPr txBox="1"/>
          <p:nvPr/>
        </p:nvSpPr>
        <p:spPr>
          <a:xfrm>
            <a:off x="322155" y="523857"/>
            <a:ext cx="7635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 dark matter oscillates at a frequency of the axion mass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E38FE-469E-4643-92DF-5E87EF520B16}"/>
              </a:ext>
            </a:extLst>
          </p:cNvPr>
          <p:cNvSpPr txBox="1"/>
          <p:nvPr/>
        </p:nvSpPr>
        <p:spPr>
          <a:xfrm>
            <a:off x="365964" y="1476414"/>
            <a:ext cx="396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 Maxwell equation: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D2D8C2-A6ED-6F47-8733-14236B0AE34A}"/>
              </a:ext>
            </a:extLst>
          </p:cNvPr>
          <p:cNvGrpSpPr/>
          <p:nvPr/>
        </p:nvGrpSpPr>
        <p:grpSpPr>
          <a:xfrm>
            <a:off x="992049" y="2109455"/>
            <a:ext cx="3963787" cy="857107"/>
            <a:chOff x="2075314" y="3610585"/>
            <a:chExt cx="3963787" cy="8571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3F5C8D-576B-714F-8051-E6C13F379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5314" y="3610585"/>
              <a:ext cx="3963787" cy="818608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7D18F8C-4469-974A-9637-E02368009793}"/>
                </a:ext>
              </a:extLst>
            </p:cNvPr>
            <p:cNvSpPr/>
            <p:nvPr/>
          </p:nvSpPr>
          <p:spPr>
            <a:xfrm>
              <a:off x="3522849" y="3621083"/>
              <a:ext cx="1982802" cy="846609"/>
            </a:xfrm>
            <a:prstGeom prst="round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DF66A01F-F6C0-0348-9484-70CDA20937BB}"/>
              </a:ext>
            </a:extLst>
          </p:cNvPr>
          <p:cNvSpPr/>
          <p:nvPr/>
        </p:nvSpPr>
        <p:spPr>
          <a:xfrm>
            <a:off x="2894126" y="3860237"/>
            <a:ext cx="520323" cy="183871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4931F-B773-0D48-B1D5-442E2EC4E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535" y="3689408"/>
            <a:ext cx="1376430" cy="442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964112-E3CF-7945-BE62-8ADB668115F9}"/>
              </a:ext>
            </a:extLst>
          </p:cNvPr>
          <p:cNvSpPr txBox="1"/>
          <p:nvPr/>
        </p:nvSpPr>
        <p:spPr>
          <a:xfrm>
            <a:off x="2933935" y="3089382"/>
            <a:ext cx="246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Axion-photon coupling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1B448E-DD2E-D348-ACD4-16DDA07CAC36}"/>
              </a:ext>
            </a:extLst>
          </p:cNvPr>
          <p:cNvCxnSpPr>
            <a:cxnSpLocks/>
          </p:cNvCxnSpPr>
          <p:nvPr/>
        </p:nvCxnSpPr>
        <p:spPr>
          <a:xfrm flipH="1" flipV="1">
            <a:off x="2529714" y="2741640"/>
            <a:ext cx="444228" cy="547845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0E18EFF-5954-E147-BCAE-6F2480267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03" y="3505396"/>
            <a:ext cx="1761862" cy="8466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9A957E3-D425-0042-B979-F7B4DC20B10F}"/>
              </a:ext>
            </a:extLst>
          </p:cNvPr>
          <p:cNvGrpSpPr/>
          <p:nvPr/>
        </p:nvGrpSpPr>
        <p:grpSpPr>
          <a:xfrm>
            <a:off x="5460108" y="1676469"/>
            <a:ext cx="3542788" cy="2455363"/>
            <a:chOff x="5405387" y="3619764"/>
            <a:chExt cx="3542788" cy="24553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E78E22-492D-1A44-BC9A-1DE7B2525319}"/>
                </a:ext>
              </a:extLst>
            </p:cNvPr>
            <p:cNvSpPr txBox="1"/>
            <p:nvPr/>
          </p:nvSpPr>
          <p:spPr>
            <a:xfrm>
              <a:off x="5891199" y="5705795"/>
              <a:ext cx="1246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Static field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C6745E-B670-844C-A968-C57CA4D451A4}"/>
                </a:ext>
              </a:extLst>
            </p:cNvPr>
            <p:cNvSpPr txBox="1"/>
            <p:nvPr/>
          </p:nvSpPr>
          <p:spPr>
            <a:xfrm rot="1525466">
              <a:off x="6228200" y="3619764"/>
              <a:ext cx="27199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</a:rPr>
                <a:t>Axion-induced oscillating field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6B29AD-FA47-3647-BF7F-3B77B256F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5387" y="3770429"/>
              <a:ext cx="2563128" cy="214972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F696EBC-7EDF-3545-9496-4173EB831F23}"/>
              </a:ext>
            </a:extLst>
          </p:cNvPr>
          <p:cNvSpPr txBox="1"/>
          <p:nvPr/>
        </p:nvSpPr>
        <p:spPr>
          <a:xfrm>
            <a:off x="2143851" y="4302474"/>
            <a:ext cx="2330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at a frequency of </a:t>
            </a:r>
            <a:r>
              <a:rPr lang="en-US" sz="20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baseline="-25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24204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8DED5-B7A1-934D-91BD-703C1A8F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LANL approach: LC circuit + AM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8FA67C6-09D0-A140-AEB6-FA9A00F84A25}"/>
              </a:ext>
            </a:extLst>
          </p:cNvPr>
          <p:cNvSpPr txBox="1">
            <a:spLocks/>
          </p:cNvSpPr>
          <p:nvPr/>
        </p:nvSpPr>
        <p:spPr>
          <a:xfrm>
            <a:off x="4680375" y="2062694"/>
            <a:ext cx="4364331" cy="220276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LANL approach is based on an LC circuit and an atomic magnetometer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Axion-induced oscillating magnetic field is amplified by the LC circuit.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AM sensitively</a:t>
            </a:r>
            <a:r>
              <a:rPr lang="en-US" sz="1800" b="1" dirty="0"/>
              <a:t> </a:t>
            </a:r>
            <a:r>
              <a:rPr lang="en-US" sz="1800" dirty="0"/>
              <a:t>detects the amplified signal from the output coil.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249FB-8AC3-CC4F-A903-E64608E39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2" y="1284471"/>
            <a:ext cx="4364332" cy="32148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D208A9-876A-2546-9386-54A4CDDDF986}"/>
              </a:ext>
            </a:extLst>
          </p:cNvPr>
          <p:cNvGrpSpPr/>
          <p:nvPr/>
        </p:nvGrpSpPr>
        <p:grpSpPr>
          <a:xfrm>
            <a:off x="4024306" y="611667"/>
            <a:ext cx="4962034" cy="1283645"/>
            <a:chOff x="4010323" y="677217"/>
            <a:chExt cx="4962034" cy="128364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020E03-8BAB-EC49-82DB-164D03A703DE}"/>
                </a:ext>
              </a:extLst>
            </p:cNvPr>
            <p:cNvGrpSpPr/>
            <p:nvPr/>
          </p:nvGrpSpPr>
          <p:grpSpPr>
            <a:xfrm>
              <a:off x="4186894" y="776213"/>
              <a:ext cx="4568714" cy="1051336"/>
              <a:chOff x="4227354" y="644151"/>
              <a:chExt cx="4568714" cy="105133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1CA5F41-71A4-8645-8155-B108FA7048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9960"/>
              <a:stretch/>
            </p:blipFill>
            <p:spPr>
              <a:xfrm>
                <a:off x="4267532" y="644151"/>
                <a:ext cx="4528536" cy="27834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0E85FD6-CFAD-7D4B-8DE2-A39F548B3B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044"/>
              <a:stretch/>
            </p:blipFill>
            <p:spPr>
              <a:xfrm>
                <a:off x="4227354" y="959963"/>
                <a:ext cx="4528536" cy="735524"/>
              </a:xfrm>
              <a:prstGeom prst="rect">
                <a:avLst/>
              </a:prstGeom>
            </p:spPr>
          </p:pic>
        </p:grp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505EA21-AE8F-634A-9B44-DD7798B4DA79}"/>
                </a:ext>
              </a:extLst>
            </p:cNvPr>
            <p:cNvSpPr/>
            <p:nvPr/>
          </p:nvSpPr>
          <p:spPr>
            <a:xfrm>
              <a:off x="4010323" y="677217"/>
              <a:ext cx="4962034" cy="1283645"/>
            </a:xfrm>
            <a:prstGeom prst="roundRect">
              <a:avLst/>
            </a:prstGeom>
            <a:noFill/>
            <a:ln w="28575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C00000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83C4438-23E5-B546-8260-1BB970755C81}"/>
              </a:ext>
            </a:extLst>
          </p:cNvPr>
          <p:cNvSpPr/>
          <p:nvPr/>
        </p:nvSpPr>
        <p:spPr>
          <a:xfrm>
            <a:off x="4463626" y="4148468"/>
            <a:ext cx="4766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97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 circuit + sensitive magnetometer:</a:t>
            </a:r>
          </a:p>
          <a:p>
            <a:r>
              <a:rPr lang="en-US" sz="1600" dirty="0" err="1">
                <a:solidFill>
                  <a:srgbClr val="397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Sikivie</a:t>
            </a:r>
            <a:r>
              <a:rPr lang="en-US" sz="1600" dirty="0">
                <a:solidFill>
                  <a:srgbClr val="397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Sullivan and Tanner, </a:t>
            </a:r>
            <a:r>
              <a:rPr lang="en-US" sz="1600" i="1" dirty="0">
                <a:solidFill>
                  <a:srgbClr val="397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sz="1600" b="1" dirty="0">
                <a:solidFill>
                  <a:srgbClr val="397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sz="1600" dirty="0">
                <a:solidFill>
                  <a:srgbClr val="397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131301 (2014)</a:t>
            </a:r>
            <a:endParaRPr lang="en-US" sz="1600" dirty="0">
              <a:solidFill>
                <a:srgbClr val="3977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59F168-0481-D043-BA3D-CDDF86D20056}"/>
              </a:ext>
            </a:extLst>
          </p:cNvPr>
          <p:cNvSpPr txBox="1"/>
          <p:nvPr/>
        </p:nvSpPr>
        <p:spPr>
          <a:xfrm>
            <a:off x="265602" y="949708"/>
            <a:ext cx="246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Prototype development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2F0E9-6115-C348-B313-8C6EB590B473}"/>
              </a:ext>
            </a:extLst>
          </p:cNvPr>
          <p:cNvSpPr txBox="1"/>
          <p:nvPr/>
        </p:nvSpPr>
        <p:spPr>
          <a:xfrm rot="934029">
            <a:off x="1485424" y="4256189"/>
            <a:ext cx="248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LC = inductor-capacitor </a:t>
            </a:r>
          </a:p>
        </p:txBody>
      </p:sp>
    </p:spTree>
    <p:extLst>
      <p:ext uri="{BB962C8B-B14F-4D97-AF65-F5344CB8AC3E}">
        <p14:creationId xmlns:p14="http://schemas.microsoft.com/office/powerpoint/2010/main" val="1775062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ED58-1B90-B743-A2A3-A2DA2F920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LANL large 2 T magnet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4626BD-E7DF-204C-814F-AE6B1173F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94" y="1162050"/>
            <a:ext cx="3759200" cy="2819400"/>
          </a:xfrm>
          <a:prstGeom prst="round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705E46-DF1E-6F49-A505-0A09D52FD5DF}"/>
              </a:ext>
            </a:extLst>
          </p:cNvPr>
          <p:cNvGrpSpPr/>
          <p:nvPr/>
        </p:nvGrpSpPr>
        <p:grpSpPr>
          <a:xfrm>
            <a:off x="735892" y="1821023"/>
            <a:ext cx="4183003" cy="2969200"/>
            <a:chOff x="866441" y="2869488"/>
            <a:chExt cx="4183003" cy="2969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410B0B-60B7-9F4A-96CD-CADD71F2B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41" y="2869488"/>
              <a:ext cx="3489215" cy="2616911"/>
            </a:xfrm>
            <a:prstGeom prst="round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7106CB-E7E8-4046-902A-0DE36CE8057C}"/>
                </a:ext>
              </a:extLst>
            </p:cNvPr>
            <p:cNvSpPr txBox="1"/>
            <p:nvPr/>
          </p:nvSpPr>
          <p:spPr bwMode="auto">
            <a:xfrm>
              <a:off x="1684986" y="5469356"/>
              <a:ext cx="33644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solidFill>
                    <a:srgbClr val="0432FF"/>
                  </a:solidFill>
                  <a:latin typeface="Arial" charset="0"/>
                </a:rPr>
                <a:t>Magnet bore (1 m D &amp; 3 m L)</a:t>
              </a:r>
              <a:endPara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CE4E75-DD88-8644-9D99-D479FC6619D4}"/>
              </a:ext>
            </a:extLst>
          </p:cNvPr>
          <p:cNvCxnSpPr>
            <a:cxnSpLocks/>
          </p:cNvCxnSpPr>
          <p:nvPr/>
        </p:nvCxnSpPr>
        <p:spPr>
          <a:xfrm flipH="1">
            <a:off x="3947690" y="3357246"/>
            <a:ext cx="1534867" cy="1063645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78289A-E5FA-F24B-B7F7-A250AE1D888C}"/>
              </a:ext>
            </a:extLst>
          </p:cNvPr>
          <p:cNvSpPr txBox="1"/>
          <p:nvPr/>
        </p:nvSpPr>
        <p:spPr bwMode="auto">
          <a:xfrm>
            <a:off x="6692404" y="3967436"/>
            <a:ext cx="9925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432FF"/>
                </a:solidFill>
                <a:latin typeface="Arial" charset="0"/>
              </a:rPr>
              <a:t>Magnet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52F649-E14D-9243-894B-4C8EE4161CB5}"/>
              </a:ext>
            </a:extLst>
          </p:cNvPr>
          <p:cNvSpPr txBox="1"/>
          <p:nvPr/>
        </p:nvSpPr>
        <p:spPr bwMode="auto">
          <a:xfrm>
            <a:off x="3697388" y="648339"/>
            <a:ext cx="1801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External magnetic shielding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FB9E5E-69CB-8345-8685-BC378FE7C50E}"/>
              </a:ext>
            </a:extLst>
          </p:cNvPr>
          <p:cNvCxnSpPr>
            <a:cxnSpLocks/>
          </p:cNvCxnSpPr>
          <p:nvPr/>
        </p:nvCxnSpPr>
        <p:spPr>
          <a:xfrm flipH="1">
            <a:off x="3405010" y="1171559"/>
            <a:ext cx="1202379" cy="8694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33747F-A4AE-2C4B-8F76-D505FB15813E}"/>
              </a:ext>
            </a:extLst>
          </p:cNvPr>
          <p:cNvCxnSpPr>
            <a:cxnSpLocks/>
          </p:cNvCxnSpPr>
          <p:nvPr/>
        </p:nvCxnSpPr>
        <p:spPr>
          <a:xfrm>
            <a:off x="4588726" y="1171559"/>
            <a:ext cx="2185298" cy="9832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73FE0E-1206-C048-8543-D2F2D3F95CB3}"/>
              </a:ext>
            </a:extLst>
          </p:cNvPr>
          <p:cNvCxnSpPr>
            <a:cxnSpLocks/>
          </p:cNvCxnSpPr>
          <p:nvPr/>
        </p:nvCxnSpPr>
        <p:spPr>
          <a:xfrm>
            <a:off x="884561" y="1598324"/>
            <a:ext cx="833508" cy="161679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0A3A636-AA9A-E840-A974-17B4919CFD9C}"/>
              </a:ext>
            </a:extLst>
          </p:cNvPr>
          <p:cNvSpPr txBox="1"/>
          <p:nvPr/>
        </p:nvSpPr>
        <p:spPr bwMode="auto">
          <a:xfrm>
            <a:off x="235934" y="1322646"/>
            <a:ext cx="15568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Will be removed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6328494-5D2C-EA4B-9A19-D58B606C3824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2130658" y="1584256"/>
            <a:ext cx="561494" cy="128231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F49D7B-0DA3-8945-AB14-7D70D5BCB053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2290320" y="1584256"/>
            <a:ext cx="401832" cy="150829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5F5D2A1-F049-6D46-B232-DBB13D2A24AA}"/>
              </a:ext>
            </a:extLst>
          </p:cNvPr>
          <p:cNvSpPr txBox="1"/>
          <p:nvPr/>
        </p:nvSpPr>
        <p:spPr bwMode="auto">
          <a:xfrm>
            <a:off x="1890020" y="1061036"/>
            <a:ext cx="1604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Gradient &amp; shimming coils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46FDF1-3A24-7349-99FB-FF7F03A857C5}"/>
              </a:ext>
            </a:extLst>
          </p:cNvPr>
          <p:cNvCxnSpPr>
            <a:cxnSpLocks/>
          </p:cNvCxnSpPr>
          <p:nvPr/>
        </p:nvCxnSpPr>
        <p:spPr>
          <a:xfrm>
            <a:off x="1777082" y="894240"/>
            <a:ext cx="227113" cy="154015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F105C1E-DDE3-A047-B1A3-28439A026165}"/>
              </a:ext>
            </a:extLst>
          </p:cNvPr>
          <p:cNvSpPr txBox="1"/>
          <p:nvPr/>
        </p:nvSpPr>
        <p:spPr bwMode="auto">
          <a:xfrm>
            <a:off x="229793" y="565360"/>
            <a:ext cx="2895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Superconducting solenoid coil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38ACAB-C17C-9648-9C79-D500A1B0CA5C}"/>
              </a:ext>
            </a:extLst>
          </p:cNvPr>
          <p:cNvSpPr txBox="1"/>
          <p:nvPr/>
        </p:nvSpPr>
        <p:spPr>
          <a:xfrm>
            <a:off x="2581120" y="3135509"/>
            <a:ext cx="1265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Technician: Al </a:t>
            </a:r>
            <a:r>
              <a:rPr lang="en-US" sz="1600" b="1" dirty="0" err="1">
                <a:solidFill>
                  <a:schemeClr val="bg1"/>
                </a:solidFill>
              </a:rPr>
              <a:t>Urbaitis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AF5537-7480-5144-B9A9-92135DD53FB1}"/>
              </a:ext>
            </a:extLst>
          </p:cNvPr>
          <p:cNvCxnSpPr>
            <a:cxnSpLocks/>
          </p:cNvCxnSpPr>
          <p:nvPr/>
        </p:nvCxnSpPr>
        <p:spPr>
          <a:xfrm flipH="1" flipV="1">
            <a:off x="3947690" y="1861054"/>
            <a:ext cx="1495965" cy="432118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206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2426CEFA-3E04-D043-A016-FE638AC13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246"/>
            <a:ext cx="5599649" cy="3783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0B6EA-E70E-3A41-AFF5-7337E58D0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Projected LANL sensitivity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995A6-5C61-6E47-AE37-41685A072F26}"/>
              </a:ext>
            </a:extLst>
          </p:cNvPr>
          <p:cNvSpPr txBox="1"/>
          <p:nvPr/>
        </p:nvSpPr>
        <p:spPr>
          <a:xfrm>
            <a:off x="5294589" y="743810"/>
            <a:ext cx="371643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LANL sensitivity is limited by the </a:t>
            </a:r>
            <a:r>
              <a:rPr lang="en-US" b="1" dirty="0"/>
              <a:t>magnetic Johnson noise </a:t>
            </a:r>
            <a:r>
              <a:rPr lang="en-US" dirty="0"/>
              <a:t>of the LC circuit at room temperature.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Further improvement: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Cooling the LC circuit to 77 K or 4 K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Improving the AM sensitivity to the quantum limit on the order of 0.01 </a:t>
            </a:r>
            <a:r>
              <a:rPr lang="en-US" dirty="0" err="1"/>
              <a:t>fT</a:t>
            </a:r>
            <a:r>
              <a:rPr lang="en-US" dirty="0"/>
              <a:t>/Hz</a:t>
            </a:r>
            <a:r>
              <a:rPr lang="en-US" baseline="30000" dirty="0"/>
              <a:t>1/2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  	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ADDB83-C368-414E-961E-907988C2F60F}"/>
              </a:ext>
            </a:extLst>
          </p:cNvPr>
          <p:cNvGrpSpPr/>
          <p:nvPr/>
        </p:nvGrpSpPr>
        <p:grpSpPr>
          <a:xfrm>
            <a:off x="2657907" y="3883686"/>
            <a:ext cx="2849434" cy="818796"/>
            <a:chOff x="3082482" y="3950226"/>
            <a:chExt cx="2849434" cy="8187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AF7305-BC5B-004B-A06B-A615636B013E}"/>
                </a:ext>
              </a:extLst>
            </p:cNvPr>
            <p:cNvSpPr txBox="1"/>
            <p:nvPr/>
          </p:nvSpPr>
          <p:spPr>
            <a:xfrm>
              <a:off x="3082482" y="4399690"/>
              <a:ext cx="28494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Possible to reach QCD axion</a:t>
              </a: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FE950F0D-E7A9-F24B-8262-90DC165F0217}"/>
                </a:ext>
              </a:extLst>
            </p:cNvPr>
            <p:cNvSpPr/>
            <p:nvPr/>
          </p:nvSpPr>
          <p:spPr>
            <a:xfrm rot="5400000">
              <a:off x="4378213" y="4039875"/>
              <a:ext cx="449463" cy="270166"/>
            </a:xfrm>
            <a:prstGeom prst="righ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4D9A0FF-2136-A74F-B50B-770E140E6458}"/>
              </a:ext>
            </a:extLst>
          </p:cNvPr>
          <p:cNvSpPr txBox="1"/>
          <p:nvPr/>
        </p:nvSpPr>
        <p:spPr>
          <a:xfrm rot="203540">
            <a:off x="986989" y="2960588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Sikivie</a:t>
            </a:r>
            <a:endParaRPr lang="en-US" sz="1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C0F102-BD16-104F-9B4D-655D8580973C}"/>
              </a:ext>
            </a:extLst>
          </p:cNvPr>
          <p:cNvSpPr txBox="1"/>
          <p:nvPr/>
        </p:nvSpPr>
        <p:spPr>
          <a:xfrm rot="524247">
            <a:off x="1256070" y="2417862"/>
            <a:ext cx="1532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LANL 300K, 1 </a:t>
            </a:r>
            <a:r>
              <a:rPr lang="en-US" sz="1400" b="1" dirty="0" err="1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endParaRPr lang="en-US" sz="1400" b="1" dirty="0">
              <a:solidFill>
                <a:srgbClr val="FF4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76491B-C6EC-CF4F-9982-7F4E234586A5}"/>
              </a:ext>
            </a:extLst>
          </p:cNvPr>
          <p:cNvSpPr txBox="1"/>
          <p:nvPr/>
        </p:nvSpPr>
        <p:spPr>
          <a:xfrm rot="524247">
            <a:off x="966404" y="2798070"/>
            <a:ext cx="1667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LANL 77K, 0.01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702358-0E30-4A40-848D-E96AECB765AA}"/>
              </a:ext>
            </a:extLst>
          </p:cNvPr>
          <p:cNvSpPr txBox="1"/>
          <p:nvPr/>
        </p:nvSpPr>
        <p:spPr>
          <a:xfrm>
            <a:off x="3416657" y="3504016"/>
            <a:ext cx="1622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LANL 4 K, 0.01 </a:t>
            </a:r>
            <a:r>
              <a:rPr lang="en-US" sz="1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endParaRPr lang="en-US" sz="1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14B0-FC31-C64E-84AB-1B3D6E27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F98B2-D5D2-9A4C-8836-E23A5A496F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16802" y="4869657"/>
            <a:ext cx="427198" cy="273844"/>
          </a:xfrm>
        </p:spPr>
        <p:txBody>
          <a:bodyPr/>
          <a:lstStyle/>
          <a:p>
            <a:fld id="{C2D092DB-E22E-D746-8F6C-947C52F306AF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AD091-EF00-C944-AA89-85253892D20E}"/>
              </a:ext>
            </a:extLst>
          </p:cNvPr>
          <p:cNvSpPr txBox="1"/>
          <p:nvPr/>
        </p:nvSpPr>
        <p:spPr>
          <a:xfrm>
            <a:off x="268149" y="661236"/>
            <a:ext cx="87789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High-sensitivity atomic magnetometers can be used for dark matter and fundamental physics searches.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LANL experiments are relatively small projects at lower cost, mainly due to the use of room-temperature atomic magnetometers.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LANL experiments can explore light dark matter particles between </a:t>
            </a:r>
            <a:r>
              <a:rPr lang="en-US" sz="2000" dirty="0" err="1"/>
              <a:t>peV</a:t>
            </a:r>
            <a:r>
              <a:rPr lang="en-US" sz="2000" dirty="0"/>
              <a:t> and </a:t>
            </a:r>
            <a:r>
              <a:rPr lang="en-US" sz="2000" dirty="0" err="1"/>
              <a:t>meV</a:t>
            </a:r>
            <a:r>
              <a:rPr lang="en-US" sz="2000" dirty="0"/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AM sensitivity enhancement to the fundamental limit is required.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LANL has world leading expertise in development of atomic magnetometers and unique facilities such as a large 2 T superconducting magnet and three large magnetically shielded rooms.</a:t>
            </a:r>
          </a:p>
        </p:txBody>
      </p:sp>
    </p:spTree>
    <p:extLst>
      <p:ext uri="{BB962C8B-B14F-4D97-AF65-F5344CB8AC3E}">
        <p14:creationId xmlns:p14="http://schemas.microsoft.com/office/powerpoint/2010/main" val="422996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5" y="2077266"/>
            <a:ext cx="6533284" cy="426128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16802" y="4869657"/>
            <a:ext cx="427198" cy="273844"/>
          </a:xfrm>
        </p:spPr>
        <p:txBody>
          <a:bodyPr/>
          <a:lstStyle/>
          <a:p>
            <a:fld id="{C2D092DB-E22E-D746-8F6C-947C52F306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FC4A34-9728-2C42-A34E-D35F2078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at Los Alamos National Laboratory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16DB0-0F28-6F42-9C2D-461823BF81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2D092DB-E22E-D746-8F6C-947C52F306AF}" type="slidenum">
              <a:rPr lang="en-US" smtClean="0"/>
              <a:t>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6D8CA4-663A-B244-A235-009C7246A903}"/>
              </a:ext>
            </a:extLst>
          </p:cNvPr>
          <p:cNvSpPr/>
          <p:nvPr/>
        </p:nvSpPr>
        <p:spPr>
          <a:xfrm>
            <a:off x="305872" y="540424"/>
            <a:ext cx="87110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Our experiments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aim to search for light new fundamental bosons, such as </a:t>
            </a:r>
            <a:r>
              <a:rPr lang="en-US" sz="2000" b="1" dirty="0"/>
              <a:t>axions and hidden photons</a:t>
            </a:r>
            <a:r>
              <a:rPr lang="en-US" sz="2000" dirty="0"/>
              <a:t>, that can serve as as light dark matter.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new detection concepts based on </a:t>
            </a:r>
            <a:r>
              <a:rPr lang="en-US" sz="2000" b="1" dirty="0"/>
              <a:t>atomic magnetometers </a:t>
            </a:r>
            <a:r>
              <a:rPr lang="en-US" sz="2000" dirty="0"/>
              <a:t>via observable effects induced by new bosons coupled with SM particles.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5335-10CD-B140-A5C0-5E72C6F8C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444" y="2279109"/>
            <a:ext cx="65659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6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27"/>
            <a:ext cx="6858000" cy="426128"/>
          </a:xfrm>
        </p:spPr>
        <p:txBody>
          <a:bodyPr>
            <a:normAutofit fontScale="90000"/>
          </a:bodyPr>
          <a:lstStyle/>
          <a:p>
            <a:r>
              <a:rPr lang="en-US" dirty="0"/>
              <a:t>Atomic Magnetometer (AM)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16802" y="4869657"/>
            <a:ext cx="427198" cy="273844"/>
          </a:xfrm>
        </p:spPr>
        <p:txBody>
          <a:bodyPr/>
          <a:lstStyle/>
          <a:p>
            <a:fld id="{C2D092DB-E22E-D746-8F6C-947C52F306AF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2564" y="581950"/>
            <a:ext cx="75572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/>
              <a:t>Atomic Magnetometer (Quantum sensor): </a:t>
            </a: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based on lasers and alkali-metal (Cs, </a:t>
            </a:r>
            <a:r>
              <a:rPr lang="en-US" sz="1600" dirty="0" err="1"/>
              <a:t>Rb</a:t>
            </a:r>
            <a:r>
              <a:rPr lang="en-US" sz="1600" dirty="0"/>
              <a:t>, K) vapor cells </a:t>
            </a: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the most sensitive </a:t>
            </a:r>
            <a:r>
              <a:rPr lang="en-US" sz="1600" b="1" dirty="0"/>
              <a:t>non-cryogenic </a:t>
            </a:r>
            <a:r>
              <a:rPr lang="en-US" sz="1600" dirty="0"/>
              <a:t>magnetic-field sensor at femto-Tesla sensitivity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/>
              <a:t>Principle of operation of AM: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1600" dirty="0"/>
              <a:t>Pump beam initializes spins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1600" dirty="0"/>
              <a:t>Weak external magnetic field tilts spins by a small angle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1600" dirty="0"/>
              <a:t>The tilt is measured with a probe beam</a:t>
            </a:r>
          </a:p>
          <a:p>
            <a:r>
              <a:rPr lang="en-US" b="1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3FB2DD-A567-A447-AB47-DDBC4863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378" y="1834212"/>
            <a:ext cx="5938888" cy="29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69D7-3303-7848-96F8-4BD28038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Magnetometer Sensitivity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BB76F-6CED-4C4E-9D49-5F13ED188CD4}"/>
              </a:ext>
            </a:extLst>
          </p:cNvPr>
          <p:cNvSpPr txBox="1"/>
          <p:nvPr/>
        </p:nvSpPr>
        <p:spPr>
          <a:xfrm>
            <a:off x="346360" y="511057"/>
            <a:ext cx="8492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Fundamental quantum limit (due to spin-fluctuation noise):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endParaRPr lang="en-US" sz="20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52A3CC-9B62-DD4B-9858-C8F7EABBCDE7}"/>
              </a:ext>
            </a:extLst>
          </p:cNvPr>
          <p:cNvGrpSpPr/>
          <p:nvPr/>
        </p:nvGrpSpPr>
        <p:grpSpPr>
          <a:xfrm>
            <a:off x="2962722" y="930242"/>
            <a:ext cx="5137176" cy="738664"/>
            <a:chOff x="4546022" y="1121873"/>
            <a:chExt cx="6260690" cy="7386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739888-46E8-D846-8209-0ED901A2CB2E}"/>
                </a:ext>
              </a:extLst>
            </p:cNvPr>
            <p:cNvSpPr txBox="1"/>
            <p:nvPr/>
          </p:nvSpPr>
          <p:spPr>
            <a:xfrm>
              <a:off x="4546022" y="1121873"/>
              <a:ext cx="62606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1400" dirty="0"/>
                <a:t>=  gyromagnetic ratio of alkali atoms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n </a:t>
              </a:r>
              <a:r>
                <a:rPr lang="en-US" sz="1400" dirty="0"/>
                <a:t>=  density of alkali atoms</a:t>
              </a:r>
            </a:p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 </a:t>
              </a:r>
              <a:r>
                <a:rPr lang="en-US" sz="1400" dirty="0"/>
                <a:t>=  measurement cell volume, 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 </a:t>
              </a:r>
              <a:r>
                <a:rPr lang="en-US" sz="1400" dirty="0"/>
                <a:t>=  the measurement time</a:t>
              </a:r>
            </a:p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400" dirty="0"/>
                <a:t> = transverse spin relaxation time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887083-4FA5-384D-B54F-5C602A6B3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032" t="49248" r="55342" b="12109"/>
            <a:stretch/>
          </p:blipFill>
          <p:spPr>
            <a:xfrm>
              <a:off x="4636929" y="1139392"/>
              <a:ext cx="119034" cy="26187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AE6CB8-A9CD-7F43-8A3F-7BC79C0F572A}"/>
              </a:ext>
            </a:extLst>
          </p:cNvPr>
          <p:cNvGrpSpPr/>
          <p:nvPr/>
        </p:nvGrpSpPr>
        <p:grpSpPr>
          <a:xfrm>
            <a:off x="1110747" y="914718"/>
            <a:ext cx="1558670" cy="765468"/>
            <a:chOff x="1817339" y="2001614"/>
            <a:chExt cx="1558670" cy="7654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106621-1E5F-1048-AF26-4185540EE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7339" y="2001614"/>
              <a:ext cx="1558670" cy="7654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D5FE062-9D2D-4947-A1AC-6718B408692B}"/>
                </a:ext>
              </a:extLst>
            </p:cNvPr>
            <p:cNvSpPr/>
            <p:nvPr/>
          </p:nvSpPr>
          <p:spPr>
            <a:xfrm>
              <a:off x="1817339" y="2028932"/>
              <a:ext cx="1558670" cy="721354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28A1F0-62A4-AC4F-A474-595E6D500F01}"/>
                  </a:ext>
                </a:extLst>
              </p:cNvPr>
              <p:cNvSpPr txBox="1"/>
              <p:nvPr/>
            </p:nvSpPr>
            <p:spPr>
              <a:xfrm>
                <a:off x="665721" y="2170460"/>
                <a:ext cx="6087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Fundamental limit: </a:t>
                </a:r>
                <a:r>
                  <a:rPr lang="en-US" b="1" dirty="0">
                    <a:solidFill>
                      <a:srgbClr val="C00000"/>
                    </a:solidFill>
                  </a:rPr>
                  <a:t>0.005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fT</a:t>
                </a:r>
                <a:r>
                  <a:rPr lang="en-US" b="1" dirty="0">
                    <a:solidFill>
                      <a:srgbClr val="C00000"/>
                    </a:solidFill>
                  </a:rPr>
                  <a:t>/Hz</a:t>
                </a:r>
                <a:r>
                  <a:rPr lang="en-US" b="1" baseline="30000" dirty="0">
                    <a:solidFill>
                      <a:srgbClr val="C00000"/>
                    </a:solidFill>
                  </a:rPr>
                  <a:t>1/2</a:t>
                </a:r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in the cell volume of 0.3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28A1F0-62A4-AC4F-A474-595E6D500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21" y="2170460"/>
                <a:ext cx="6087116" cy="369332"/>
              </a:xfrm>
              <a:prstGeom prst="rect">
                <a:avLst/>
              </a:prstGeom>
              <a:blipFill>
                <a:blip r:embed="rId4"/>
                <a:stretch>
                  <a:fillRect l="-62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D78001-6577-B240-8952-F80395FD2399}"/>
                  </a:ext>
                </a:extLst>
              </p:cNvPr>
              <p:cNvSpPr txBox="1"/>
              <p:nvPr/>
            </p:nvSpPr>
            <p:spPr>
              <a:xfrm>
                <a:off x="665721" y="2497152"/>
                <a:ext cx="73486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Current best sensitivity: </a:t>
                </a:r>
                <a:r>
                  <a:rPr lang="en-US" b="1" dirty="0">
                    <a:solidFill>
                      <a:schemeClr val="tx1"/>
                    </a:solidFill>
                  </a:rPr>
                  <a:t>0.16 </a:t>
                </a:r>
                <a:r>
                  <a:rPr lang="en-US" b="1" dirty="0" err="1">
                    <a:solidFill>
                      <a:schemeClr val="tx1"/>
                    </a:solidFill>
                  </a:rPr>
                  <a:t>fT</a:t>
                </a:r>
                <a:r>
                  <a:rPr lang="en-US" b="1" dirty="0">
                    <a:solidFill>
                      <a:schemeClr val="tx1"/>
                    </a:solidFill>
                  </a:rPr>
                  <a:t>/Hz</a:t>
                </a:r>
                <a:r>
                  <a:rPr lang="en-US" b="1" baseline="30000" dirty="0">
                    <a:solidFill>
                      <a:schemeClr val="tx1"/>
                    </a:solidFill>
                  </a:rPr>
                  <a:t>1/2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at 40 Hz in the cell volume of 0.45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D78001-6577-B240-8952-F80395FD2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21" y="2497152"/>
                <a:ext cx="7348615" cy="369332"/>
              </a:xfrm>
              <a:prstGeom prst="rect">
                <a:avLst/>
              </a:prstGeom>
              <a:blipFill>
                <a:blip r:embed="rId5"/>
                <a:stretch>
                  <a:fillRect l="-51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D24DE07-FA88-FC49-9EB5-9FF0FEBE709C}"/>
              </a:ext>
            </a:extLst>
          </p:cNvPr>
          <p:cNvSpPr/>
          <p:nvPr/>
        </p:nvSpPr>
        <p:spPr>
          <a:xfrm>
            <a:off x="3792675" y="2788627"/>
            <a:ext cx="5046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Dang, Maloof,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Romalis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Applied Physics Letters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97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, 152220 (2010)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87DBE5-17E6-734C-AE94-8FC844236C39}"/>
              </a:ext>
            </a:extLst>
          </p:cNvPr>
          <p:cNvSpPr txBox="1"/>
          <p:nvPr/>
        </p:nvSpPr>
        <p:spPr>
          <a:xfrm>
            <a:off x="408706" y="3031653"/>
            <a:ext cx="84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At high frequencies larger than kHz:</a:t>
            </a:r>
            <a:endParaRPr lang="en-US" sz="2000" dirty="0">
              <a:solidFill>
                <a:srgbClr val="0432FF"/>
              </a:solidFill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F4AF06-51ED-3B49-9F82-770D42B67779}"/>
                  </a:ext>
                </a:extLst>
              </p:cNvPr>
              <p:cNvSpPr txBox="1"/>
              <p:nvPr/>
            </p:nvSpPr>
            <p:spPr>
              <a:xfrm>
                <a:off x="646353" y="3429008"/>
                <a:ext cx="60294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Fundamental limit: </a:t>
                </a:r>
                <a:r>
                  <a:rPr lang="en-US" b="1" dirty="0">
                    <a:solidFill>
                      <a:srgbClr val="C00000"/>
                    </a:solidFill>
                  </a:rPr>
                  <a:t>0.01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fT</a:t>
                </a:r>
                <a:r>
                  <a:rPr lang="en-US" b="1" dirty="0">
                    <a:solidFill>
                      <a:srgbClr val="C00000"/>
                    </a:solidFill>
                  </a:rPr>
                  <a:t>/Hz</a:t>
                </a:r>
                <a:r>
                  <a:rPr lang="en-US" b="1" baseline="30000" dirty="0">
                    <a:solidFill>
                      <a:srgbClr val="C00000"/>
                    </a:solidFill>
                  </a:rPr>
                  <a:t>1/2</a:t>
                </a:r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in the cell volume of 200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F4AF06-51ED-3B49-9F82-770D42B67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3" y="3429008"/>
                <a:ext cx="6029407" cy="369332"/>
              </a:xfrm>
              <a:prstGeom prst="rect">
                <a:avLst/>
              </a:prstGeom>
              <a:blipFill>
                <a:blip r:embed="rId6"/>
                <a:stretch>
                  <a:fillRect l="-63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A26376-323D-7443-830E-24DEBBC0C2D2}"/>
                  </a:ext>
                </a:extLst>
              </p:cNvPr>
              <p:cNvSpPr txBox="1"/>
              <p:nvPr/>
            </p:nvSpPr>
            <p:spPr>
              <a:xfrm>
                <a:off x="646353" y="4060495"/>
                <a:ext cx="73951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Current best sensitivity: </a:t>
                </a:r>
                <a:r>
                  <a:rPr lang="en-US" b="1" dirty="0">
                    <a:solidFill>
                      <a:schemeClr val="tx1"/>
                    </a:solidFill>
                  </a:rPr>
                  <a:t>0.24 </a:t>
                </a:r>
                <a:r>
                  <a:rPr lang="en-US" b="1" dirty="0" err="1">
                    <a:solidFill>
                      <a:schemeClr val="tx1"/>
                    </a:solidFill>
                  </a:rPr>
                  <a:t>fT</a:t>
                </a:r>
                <a:r>
                  <a:rPr lang="en-US" b="1" dirty="0">
                    <a:solidFill>
                      <a:schemeClr val="tx1"/>
                    </a:solidFill>
                  </a:rPr>
                  <a:t>/Hz</a:t>
                </a:r>
                <a:r>
                  <a:rPr lang="en-US" b="1" baseline="30000" dirty="0">
                    <a:solidFill>
                      <a:schemeClr val="tx1"/>
                    </a:solidFill>
                  </a:rPr>
                  <a:t>1/2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at 423 kHz in the cell volume of 96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A26376-323D-7443-830E-24DEBBC0C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3" y="4060495"/>
                <a:ext cx="7395101" cy="369332"/>
              </a:xfrm>
              <a:prstGeom prst="rect">
                <a:avLst/>
              </a:prstGeom>
              <a:blipFill>
                <a:blip r:embed="rId7"/>
                <a:stretch>
                  <a:fillRect l="-51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E1519576-2E1B-2A48-87F6-2850EDDF8297}"/>
              </a:ext>
            </a:extLst>
          </p:cNvPr>
          <p:cNvSpPr/>
          <p:nvPr/>
        </p:nvSpPr>
        <p:spPr>
          <a:xfrm>
            <a:off x="3009931" y="4340644"/>
            <a:ext cx="58916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Lee, Sauer, Seltzer,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Alem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Romalis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Applied Physics Letters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89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, 214106 (2006)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D75426-01A7-774A-B88C-85A19607E84A}"/>
              </a:ext>
            </a:extLst>
          </p:cNvPr>
          <p:cNvSpPr/>
          <p:nvPr/>
        </p:nvSpPr>
        <p:spPr>
          <a:xfrm>
            <a:off x="3144183" y="3752004"/>
            <a:ext cx="57573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Savukov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, Seltzer, Sauer,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Romalis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Physical Review Letters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95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, 063004 (2005)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4E4DB-FFC0-4843-9AA0-F436706CAE40}"/>
              </a:ext>
            </a:extLst>
          </p:cNvPr>
          <p:cNvSpPr/>
          <p:nvPr/>
        </p:nvSpPr>
        <p:spPr>
          <a:xfrm>
            <a:off x="408706" y="1777875"/>
            <a:ext cx="3961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cs typeface="Times New Roman" panose="02020603050405020304" pitchFamily="18" charset="0"/>
              </a:rPr>
              <a:t>At low frequencies lower than kHz: </a:t>
            </a:r>
            <a:endParaRPr lang="en-US" sz="2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3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F05DAF-17CF-7A4D-BA0D-0ACDEB03EA22}"/>
              </a:ext>
            </a:extLst>
          </p:cNvPr>
          <p:cNvGrpSpPr/>
          <p:nvPr/>
        </p:nvGrpSpPr>
        <p:grpSpPr>
          <a:xfrm>
            <a:off x="1228009" y="1444198"/>
            <a:ext cx="6547330" cy="2142214"/>
            <a:chOff x="754596" y="855033"/>
            <a:chExt cx="6547330" cy="2142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8DCB9D-F1A7-AA40-9C58-8641C0D11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016" t="81729" r="40639" b="15710"/>
            <a:stretch/>
          </p:blipFill>
          <p:spPr>
            <a:xfrm rot="10800000">
              <a:off x="2562593" y="1894783"/>
              <a:ext cx="4629647" cy="196089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2A495A-1BCF-0947-A2F6-0A694342E528}"/>
                </a:ext>
              </a:extLst>
            </p:cNvPr>
            <p:cNvCxnSpPr/>
            <p:nvPr/>
          </p:nvCxnSpPr>
          <p:spPr>
            <a:xfrm>
              <a:off x="2456856" y="1960954"/>
              <a:ext cx="4572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784595-5B77-744B-A8C0-F677BFCCAB3C}"/>
                </a:ext>
              </a:extLst>
            </p:cNvPr>
            <p:cNvSpPr txBox="1"/>
            <p:nvPr/>
          </p:nvSpPr>
          <p:spPr>
            <a:xfrm>
              <a:off x="2431789" y="2093724"/>
              <a:ext cx="400110" cy="30232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EFB6B7-CFFC-AE4A-8F87-C48D912C705B}"/>
                </a:ext>
              </a:extLst>
            </p:cNvPr>
            <p:cNvSpPr txBox="1"/>
            <p:nvPr/>
          </p:nvSpPr>
          <p:spPr>
            <a:xfrm>
              <a:off x="3550103" y="2094090"/>
              <a:ext cx="400110" cy="45140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meV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28434BF-49DA-424C-B5EF-51A1140D3048}"/>
                    </a:ext>
                  </a:extLst>
                </p:cNvPr>
                <p:cNvSpPr txBox="1"/>
                <p:nvPr/>
              </p:nvSpPr>
              <p:spPr>
                <a:xfrm>
                  <a:off x="4665179" y="2093585"/>
                  <a:ext cx="400110" cy="416140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𝝁</m:t>
                      </m:r>
                    </m:oMath>
                  </a14:m>
                  <a:r>
                    <a: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eV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55072D2-C008-EF40-B4C8-D4960169C6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5179" y="2093585"/>
                  <a:ext cx="400110" cy="416140"/>
                </a:xfrm>
                <a:prstGeom prst="rect">
                  <a:avLst/>
                </a:prstGeom>
                <a:blipFill>
                  <a:blip r:embed="rId4"/>
                  <a:stretch>
                    <a:fillRect t="-2941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D95E4F-83E4-A649-BA96-1A814172C4FE}"/>
                </a:ext>
              </a:extLst>
            </p:cNvPr>
            <p:cNvSpPr txBox="1"/>
            <p:nvPr/>
          </p:nvSpPr>
          <p:spPr>
            <a:xfrm>
              <a:off x="5782905" y="2092821"/>
              <a:ext cx="400110" cy="4017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neV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1B2713-5560-0B43-893E-6D85F604E1CE}"/>
                </a:ext>
              </a:extLst>
            </p:cNvPr>
            <p:cNvSpPr txBox="1"/>
            <p:nvPr/>
          </p:nvSpPr>
          <p:spPr>
            <a:xfrm>
              <a:off x="6901816" y="2094464"/>
              <a:ext cx="400110" cy="4017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peV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860058-09B5-9F46-96A0-50082446B9AF}"/>
                </a:ext>
              </a:extLst>
            </p:cNvPr>
            <p:cNvSpPr txBox="1"/>
            <p:nvPr/>
          </p:nvSpPr>
          <p:spPr>
            <a:xfrm>
              <a:off x="754596" y="1807065"/>
              <a:ext cx="15679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/>
                  <a:cs typeface="Times New Roman"/>
                </a:rPr>
                <a:t>Dark matter mass</a:t>
              </a:r>
              <a:endParaRPr lang="en-US" sz="1400" b="1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3BFEEA7-50E7-5C42-B19A-DAFAFF5F3C92}"/>
                </a:ext>
              </a:extLst>
            </p:cNvPr>
            <p:cNvCxnSpPr>
              <a:cxnSpLocks/>
            </p:cNvCxnSpPr>
            <p:nvPr/>
          </p:nvCxnSpPr>
          <p:spPr>
            <a:xfrm>
              <a:off x="3750158" y="1811449"/>
              <a:ext cx="1475209" cy="0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FBC3E7-2B3B-C848-A15F-4B2EC9813109}"/>
                </a:ext>
              </a:extLst>
            </p:cNvPr>
            <p:cNvSpPr txBox="1"/>
            <p:nvPr/>
          </p:nvSpPr>
          <p:spPr>
            <a:xfrm>
              <a:off x="3863716" y="855033"/>
              <a:ext cx="13516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LANL:</a:t>
              </a:r>
            </a:p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Exotic </a:t>
              </a:r>
            </a:p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interactions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24FDE7-2318-6247-BD33-C9D374573580}"/>
                </a:ext>
              </a:extLst>
            </p:cNvPr>
            <p:cNvCxnSpPr>
              <a:cxnSpLocks/>
            </p:cNvCxnSpPr>
            <p:nvPr/>
          </p:nvCxnSpPr>
          <p:spPr>
            <a:xfrm>
              <a:off x="5225367" y="1811449"/>
              <a:ext cx="1496183" cy="0"/>
            </a:xfrm>
            <a:prstGeom prst="straightConnector1">
              <a:avLst/>
            </a:prstGeom>
            <a:ln w="38100" cmpd="sng">
              <a:solidFill>
                <a:srgbClr val="008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9F99E2-5C1A-4D4D-8061-7CD1A66E37D2}"/>
                </a:ext>
              </a:extLst>
            </p:cNvPr>
            <p:cNvSpPr txBox="1"/>
            <p:nvPr/>
          </p:nvSpPr>
          <p:spPr>
            <a:xfrm>
              <a:off x="5298789" y="947366"/>
              <a:ext cx="17684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imes New Roman"/>
                  <a:cs typeface="Times New Roman"/>
                </a:rPr>
                <a:t>LANL:</a:t>
              </a:r>
            </a:p>
            <a:p>
              <a:r>
                <a:rPr lang="en-US" sz="1600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imes New Roman"/>
                  <a:cs typeface="Times New Roman"/>
                </a:rPr>
                <a:t>Oscillating magnetic field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35016F-C39F-A340-A6D9-9B55459DF687}"/>
                </a:ext>
              </a:extLst>
            </p:cNvPr>
            <p:cNvSpPr/>
            <p:nvPr/>
          </p:nvSpPr>
          <p:spPr>
            <a:xfrm>
              <a:off x="4039208" y="2605946"/>
              <a:ext cx="74926" cy="374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FE5518-3674-F343-A278-7F1D0B3850B6}"/>
                </a:ext>
              </a:extLst>
            </p:cNvPr>
            <p:cNvSpPr/>
            <p:nvPr/>
          </p:nvSpPr>
          <p:spPr>
            <a:xfrm flipV="1">
              <a:off x="4461774" y="2905690"/>
              <a:ext cx="97599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8C13E74-DF73-9148-A6D2-5329C5369AFE}"/>
                </a:ext>
              </a:extLst>
            </p:cNvPr>
            <p:cNvSpPr/>
            <p:nvPr/>
          </p:nvSpPr>
          <p:spPr>
            <a:xfrm>
              <a:off x="3824587" y="2713087"/>
              <a:ext cx="3293119" cy="284160"/>
            </a:xfrm>
            <a:prstGeom prst="rect">
              <a:avLst/>
            </a:prstGeom>
            <a:gradFill flip="none" rotWithShape="1">
              <a:gsLst>
                <a:gs pos="82000">
                  <a:srgbClr val="ED7818"/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2000">
                  <a:schemeClr val="accent6">
                    <a:lumMod val="75000"/>
                  </a:schemeClr>
                </a:gs>
                <a:gs pos="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QCD Axion 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5FC4A34-9728-2C42-A34E-D35F2078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Exotic interaction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16DB0-0F28-6F42-9C2D-461823BF81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2D092DB-E22E-D746-8F6C-947C52F306AF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49C7A-B8DF-5F4D-B30D-88E5BAFDACED}"/>
              </a:ext>
            </a:extLst>
          </p:cNvPr>
          <p:cNvSpPr txBox="1"/>
          <p:nvPr/>
        </p:nvSpPr>
        <p:spPr>
          <a:xfrm>
            <a:off x="1665096" y="1691210"/>
            <a:ext cx="2195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internal </a:t>
            </a:r>
          </a:p>
          <a:p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LANL LDRD projects: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A43CAD-F8FC-7145-9A61-620E35D76121}"/>
              </a:ext>
            </a:extLst>
          </p:cNvPr>
          <p:cNvSpPr/>
          <p:nvPr/>
        </p:nvSpPr>
        <p:spPr>
          <a:xfrm>
            <a:off x="3968912" y="1274591"/>
            <a:ext cx="1872085" cy="17530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6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A97688B3-462F-D940-BEA7-F441D0663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40" y="2271659"/>
            <a:ext cx="2825091" cy="6291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DCEC4FF-DC78-9B49-862A-23445A099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622" y="2203487"/>
            <a:ext cx="2065119" cy="65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Exotic interaction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59" y="1720933"/>
            <a:ext cx="5665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15 possible exotic spin-dependent interactions: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8704" y="2625234"/>
            <a:ext cx="656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Static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7994" y="4093683"/>
            <a:ext cx="2910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Two spins &amp; velocity-dependent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379544"/>
              </p:ext>
            </p:extLst>
          </p:nvPr>
        </p:nvGraphicFramePr>
        <p:xfrm>
          <a:off x="4875992" y="3592484"/>
          <a:ext cx="2857499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Equation" r:id="rId6" imgW="2540000" imgH="457200" progId="Equation.3">
                  <p:embed/>
                </p:oleObj>
              </mc:Choice>
              <mc:Fallback>
                <p:oleObj name="Equation" r:id="rId6" imgW="2540000" imgH="457200" progId="Equation.3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75992" y="3592484"/>
                        <a:ext cx="2857499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86741" y="2537525"/>
            <a:ext cx="1851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Velocity-dependent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8920" y="3904244"/>
            <a:ext cx="2013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Two spins-dependent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430575"/>
              </p:ext>
            </p:extLst>
          </p:nvPr>
        </p:nvGraphicFramePr>
        <p:xfrm>
          <a:off x="834133" y="3634659"/>
          <a:ext cx="181451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Equation" r:id="rId8" imgW="1612900" imgH="457200" progId="Equation.3">
                  <p:embed/>
                </p:oleObj>
              </mc:Choice>
              <mc:Fallback>
                <p:oleObj name="Equation" r:id="rId8" imgW="1612900" imgH="4572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4133" y="3634659"/>
                        <a:ext cx="1814513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171435" y="2711971"/>
            <a:ext cx="114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Examples</a:t>
            </a:r>
            <a:r>
              <a:rPr lang="en-US" sz="1600" b="1" dirty="0"/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4A7E32-1CDF-864B-9EA2-8117CCA06B7E}"/>
              </a:ext>
            </a:extLst>
          </p:cNvPr>
          <p:cNvSpPr txBox="1"/>
          <p:nvPr/>
        </p:nvSpPr>
        <p:spPr>
          <a:xfrm>
            <a:off x="243431" y="542428"/>
            <a:ext cx="880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New fundamental bosons mediate exotic interactions between SM particles: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D82E1C-B258-C94F-8B3F-374624864927}"/>
              </a:ext>
            </a:extLst>
          </p:cNvPr>
          <p:cNvSpPr txBox="1"/>
          <p:nvPr/>
        </p:nvSpPr>
        <p:spPr>
          <a:xfrm>
            <a:off x="580975" y="915252"/>
            <a:ext cx="1698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Interaction range: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CFE34C-24CB-3941-BCE2-6C9116B25778}"/>
              </a:ext>
            </a:extLst>
          </p:cNvPr>
          <p:cNvSpPr txBox="1"/>
          <p:nvPr/>
        </p:nvSpPr>
        <p:spPr>
          <a:xfrm>
            <a:off x="3212422" y="988436"/>
            <a:ext cx="255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If </a:t>
            </a:r>
            <a:r>
              <a:rPr lang="en-US" sz="1600" i="1" dirty="0">
                <a:solidFill>
                  <a:srgbClr val="008000"/>
                </a:solidFill>
                <a:latin typeface="Times New Roman"/>
                <a:cs typeface="Times New Roman"/>
              </a:rPr>
              <a:t>m</a:t>
            </a:r>
            <a:r>
              <a:rPr lang="en-US" sz="1600" i="1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b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 = </a:t>
            </a:r>
            <a:r>
              <a:rPr lang="en-US" sz="1600" dirty="0" err="1">
                <a:solidFill>
                  <a:srgbClr val="008000"/>
                </a:solidFill>
                <a:latin typeface="Times New Roman"/>
                <a:cs typeface="Times New Roman"/>
              </a:rPr>
              <a:t>μeV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,   </a:t>
            </a:r>
            <a:r>
              <a:rPr lang="el-GR" sz="1600" i="1" dirty="0">
                <a:solidFill>
                  <a:srgbClr val="008000"/>
                </a:solidFill>
                <a:latin typeface="Times New Roman"/>
                <a:cs typeface="Times New Roman"/>
              </a:rPr>
              <a:t>λ</a:t>
            </a:r>
            <a:r>
              <a:rPr lang="en-US" sz="1600" i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= 2.5 mm (macroscopic interaction)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73CC66B-838A-4842-8F62-5BD9649ABCDB}"/>
              </a:ext>
            </a:extLst>
          </p:cNvPr>
          <p:cNvGrpSpPr/>
          <p:nvPr/>
        </p:nvGrpSpPr>
        <p:grpSpPr>
          <a:xfrm>
            <a:off x="7005966" y="959753"/>
            <a:ext cx="1086904" cy="872404"/>
            <a:chOff x="7611522" y="4764398"/>
            <a:chExt cx="1516603" cy="121730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A66CE7A-D324-A040-8005-86076E4D4C3E}"/>
                </a:ext>
              </a:extLst>
            </p:cNvPr>
            <p:cNvGrpSpPr/>
            <p:nvPr/>
          </p:nvGrpSpPr>
          <p:grpSpPr>
            <a:xfrm>
              <a:off x="7875549" y="4764398"/>
              <a:ext cx="1058450" cy="1125047"/>
              <a:chOff x="7897259" y="4518483"/>
              <a:chExt cx="1058450" cy="1125047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ECB4049-E3B1-B14B-8572-16BD268D11C9}"/>
                  </a:ext>
                </a:extLst>
              </p:cNvPr>
              <p:cNvSpPr/>
              <p:nvPr/>
            </p:nvSpPr>
            <p:spPr>
              <a:xfrm>
                <a:off x="7897259" y="4518483"/>
                <a:ext cx="217100" cy="1118122"/>
              </a:xfrm>
              <a:custGeom>
                <a:avLst/>
                <a:gdLst>
                  <a:gd name="connsiteX0" fmla="*/ 0 w 466766"/>
                  <a:gd name="connsiteY0" fmla="*/ 1139833 h 1139833"/>
                  <a:gd name="connsiteX1" fmla="*/ 466766 w 466766"/>
                  <a:gd name="connsiteY1" fmla="*/ 683900 h 1139833"/>
                  <a:gd name="connsiteX2" fmla="*/ 227955 w 466766"/>
                  <a:gd name="connsiteY2" fmla="*/ 0 h 1139833"/>
                  <a:gd name="connsiteX0" fmla="*/ 0 w 369070"/>
                  <a:gd name="connsiteY0" fmla="*/ 1139833 h 1139833"/>
                  <a:gd name="connsiteX1" fmla="*/ 369070 w 369070"/>
                  <a:gd name="connsiteY1" fmla="*/ 597055 h 1139833"/>
                  <a:gd name="connsiteX2" fmla="*/ 227955 w 369070"/>
                  <a:gd name="connsiteY2" fmla="*/ 0 h 1139833"/>
                  <a:gd name="connsiteX0" fmla="*/ 0 w 369070"/>
                  <a:gd name="connsiteY0" fmla="*/ 1118122 h 1118122"/>
                  <a:gd name="connsiteX1" fmla="*/ 369070 w 369070"/>
                  <a:gd name="connsiteY1" fmla="*/ 575344 h 1118122"/>
                  <a:gd name="connsiteX2" fmla="*/ 32565 w 369070"/>
                  <a:gd name="connsiteY2" fmla="*/ 0 h 1118122"/>
                  <a:gd name="connsiteX0" fmla="*/ 0 w 217100"/>
                  <a:gd name="connsiteY0" fmla="*/ 1118122 h 1118122"/>
                  <a:gd name="connsiteX1" fmla="*/ 217100 w 217100"/>
                  <a:gd name="connsiteY1" fmla="*/ 564489 h 1118122"/>
                  <a:gd name="connsiteX2" fmla="*/ 32565 w 217100"/>
                  <a:gd name="connsiteY2" fmla="*/ 0 h 111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100" h="1118122">
                    <a:moveTo>
                      <a:pt x="0" y="1118122"/>
                    </a:moveTo>
                    <a:lnTo>
                      <a:pt x="217100" y="564489"/>
                    </a:lnTo>
                    <a:lnTo>
                      <a:pt x="32565" y="0"/>
                    </a:lnTo>
                  </a:path>
                </a:pathLst>
              </a:custGeom>
              <a:ln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8DD0D78E-764B-EF42-B087-A13ED27B1C96}"/>
                  </a:ext>
                </a:extLst>
              </p:cNvPr>
              <p:cNvSpPr/>
              <p:nvPr/>
            </p:nvSpPr>
            <p:spPr>
              <a:xfrm flipH="1">
                <a:off x="8738609" y="4525408"/>
                <a:ext cx="217100" cy="1118122"/>
              </a:xfrm>
              <a:custGeom>
                <a:avLst/>
                <a:gdLst>
                  <a:gd name="connsiteX0" fmla="*/ 0 w 466766"/>
                  <a:gd name="connsiteY0" fmla="*/ 1139833 h 1139833"/>
                  <a:gd name="connsiteX1" fmla="*/ 466766 w 466766"/>
                  <a:gd name="connsiteY1" fmla="*/ 683900 h 1139833"/>
                  <a:gd name="connsiteX2" fmla="*/ 227955 w 466766"/>
                  <a:gd name="connsiteY2" fmla="*/ 0 h 1139833"/>
                  <a:gd name="connsiteX0" fmla="*/ 0 w 369070"/>
                  <a:gd name="connsiteY0" fmla="*/ 1139833 h 1139833"/>
                  <a:gd name="connsiteX1" fmla="*/ 369070 w 369070"/>
                  <a:gd name="connsiteY1" fmla="*/ 597055 h 1139833"/>
                  <a:gd name="connsiteX2" fmla="*/ 227955 w 369070"/>
                  <a:gd name="connsiteY2" fmla="*/ 0 h 1139833"/>
                  <a:gd name="connsiteX0" fmla="*/ 0 w 369070"/>
                  <a:gd name="connsiteY0" fmla="*/ 1118122 h 1118122"/>
                  <a:gd name="connsiteX1" fmla="*/ 369070 w 369070"/>
                  <a:gd name="connsiteY1" fmla="*/ 575344 h 1118122"/>
                  <a:gd name="connsiteX2" fmla="*/ 32565 w 369070"/>
                  <a:gd name="connsiteY2" fmla="*/ 0 h 1118122"/>
                  <a:gd name="connsiteX0" fmla="*/ 0 w 217100"/>
                  <a:gd name="connsiteY0" fmla="*/ 1118122 h 1118122"/>
                  <a:gd name="connsiteX1" fmla="*/ 217100 w 217100"/>
                  <a:gd name="connsiteY1" fmla="*/ 564489 h 1118122"/>
                  <a:gd name="connsiteX2" fmla="*/ 32565 w 217100"/>
                  <a:gd name="connsiteY2" fmla="*/ 0 h 111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100" h="1118122">
                    <a:moveTo>
                      <a:pt x="0" y="1118122"/>
                    </a:moveTo>
                    <a:lnTo>
                      <a:pt x="217100" y="564489"/>
                    </a:lnTo>
                    <a:lnTo>
                      <a:pt x="32565" y="0"/>
                    </a:lnTo>
                  </a:path>
                </a:pathLst>
              </a:custGeom>
              <a:ln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F1C40DB-FC03-4C4F-83F5-745287A759ED}"/>
                  </a:ext>
                </a:extLst>
              </p:cNvPr>
              <p:cNvCxnSpPr>
                <a:stCxn id="49" idx="1"/>
                <a:endCxn id="50" idx="1"/>
              </p:cNvCxnSpPr>
              <p:nvPr/>
            </p:nvCxnSpPr>
            <p:spPr>
              <a:xfrm>
                <a:off x="8114359" y="5082972"/>
                <a:ext cx="624250" cy="6925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7" name="Object 46">
              <a:extLst>
                <a:ext uri="{FF2B5EF4-FFF2-40B4-BE49-F238E27FC236}">
                  <a16:creationId xmlns:a16="http://schemas.microsoft.com/office/drawing/2014/main" id="{546BDC89-1F1A-1646-A305-A553C7DB2D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7489790"/>
                </p:ext>
              </p:extLst>
            </p:nvPr>
          </p:nvGraphicFramePr>
          <p:xfrm>
            <a:off x="7611522" y="5665978"/>
            <a:ext cx="236537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92" name="Equation" r:id="rId10" imgW="165100" imgH="203200" progId="Equation.3">
                    <p:embed/>
                  </p:oleObj>
                </mc:Choice>
                <mc:Fallback>
                  <p:oleObj name="Equation" r:id="rId10" imgW="165100" imgH="203200" progId="Equation.3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611522" y="5665978"/>
                          <a:ext cx="236537" cy="288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47">
              <a:extLst>
                <a:ext uri="{FF2B5EF4-FFF2-40B4-BE49-F238E27FC236}">
                  <a16:creationId xmlns:a16="http://schemas.microsoft.com/office/drawing/2014/main" id="{166291BD-FB14-F74D-8459-174BDFDA3F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916321"/>
                </p:ext>
              </p:extLst>
            </p:nvPr>
          </p:nvGraphicFramePr>
          <p:xfrm>
            <a:off x="8947150" y="5783263"/>
            <a:ext cx="180975" cy="198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93" name="Equation" r:id="rId12" imgW="127000" imgH="139700" progId="Equation.3">
                    <p:embed/>
                  </p:oleObj>
                </mc:Choice>
                <mc:Fallback>
                  <p:oleObj name="Equation" r:id="rId12" imgW="127000" imgH="139700" progId="Equation.3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947150" y="5783263"/>
                          <a:ext cx="180975" cy="198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3237F1B-9FCB-0345-BC61-0CB844A7CCD4}"/>
              </a:ext>
            </a:extLst>
          </p:cNvPr>
          <p:cNvSpPr/>
          <p:nvPr/>
        </p:nvSpPr>
        <p:spPr>
          <a:xfrm>
            <a:off x="6057551" y="1836235"/>
            <a:ext cx="2916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Moddy,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Wilczek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130 (1984)</a:t>
            </a:r>
            <a:endParaRPr lang="en-US" sz="14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F981CC1-31D5-D846-A24A-37A1A73AA09A}"/>
                  </a:ext>
                </a:extLst>
              </p:cNvPr>
              <p:cNvSpPr txBox="1"/>
              <p:nvPr/>
            </p:nvSpPr>
            <p:spPr>
              <a:xfrm>
                <a:off x="1866086" y="4417762"/>
                <a:ext cx="737615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135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350" dirty="0">
                    <a:solidFill>
                      <a:srgbClr val="7030A0"/>
                    </a:solidFill>
                  </a:rPr>
                  <a:t>: Coupling strength, </a:t>
                </a:r>
                <a:r>
                  <a:rPr lang="en-US" sz="1350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35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1350" dirty="0">
                    <a:solidFill>
                      <a:srgbClr val="7030A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35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𝝊</m:t>
                    </m:r>
                  </m:oMath>
                </a14:m>
                <a:r>
                  <a:rPr lang="en-US" sz="1350" dirty="0">
                    <a:solidFill>
                      <a:srgbClr val="7030A0"/>
                    </a:solidFill>
                  </a:rPr>
                  <a:t>: relative distance and velocity between interacting particles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F981CC1-31D5-D846-A24A-37A1A73AA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86" y="4417762"/>
                <a:ext cx="7376158" cy="300082"/>
              </a:xfrm>
              <a:prstGeom prst="rect">
                <a:avLst/>
              </a:prstGeom>
              <a:blipFill>
                <a:blip r:embed="rId20"/>
                <a:stretch>
                  <a:fillRect l="-172" t="-4348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D3D59AA4-D8C1-CC4E-8AC5-0B1D09BF9D1B}"/>
              </a:ext>
            </a:extLst>
          </p:cNvPr>
          <p:cNvGrpSpPr/>
          <p:nvPr/>
        </p:nvGrpSpPr>
        <p:grpSpPr>
          <a:xfrm>
            <a:off x="1483035" y="2045501"/>
            <a:ext cx="7396058" cy="2040945"/>
            <a:chOff x="1483035" y="2045501"/>
            <a:chExt cx="7396058" cy="2040945"/>
          </a:xfrm>
        </p:grpSpPr>
        <p:sp>
          <p:nvSpPr>
            <p:cNvPr id="28" name="TextBox 27"/>
            <p:cNvSpPr txBox="1"/>
            <p:nvPr/>
          </p:nvSpPr>
          <p:spPr>
            <a:xfrm>
              <a:off x="3480847" y="2330281"/>
              <a:ext cx="12907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</a:rPr>
                <a:t>P-,T-violation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98156" y="3747892"/>
              <a:ext cx="10809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</a:rPr>
                <a:t>T-violation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86741" y="2262304"/>
              <a:ext cx="10985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</a:rPr>
                <a:t>P-violation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90266" y="3643904"/>
              <a:ext cx="122469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</a:rPr>
                <a:t>No violation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D266912-E103-9C44-AF16-A731D123CF72}"/>
                </a:ext>
              </a:extLst>
            </p:cNvPr>
            <p:cNvSpPr/>
            <p:nvPr/>
          </p:nvSpPr>
          <p:spPr>
            <a:xfrm>
              <a:off x="5770301" y="2320292"/>
              <a:ext cx="581803" cy="455046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447A94E-2A16-2649-AFAB-EC7BB940DAE6}"/>
                </a:ext>
              </a:extLst>
            </p:cNvPr>
            <p:cNvSpPr/>
            <p:nvPr/>
          </p:nvSpPr>
          <p:spPr>
            <a:xfrm>
              <a:off x="5696300" y="3597990"/>
              <a:ext cx="1002320" cy="455046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CF75043-0A4F-E240-9A26-8C98605E65B7}"/>
                </a:ext>
              </a:extLst>
            </p:cNvPr>
            <p:cNvGrpSpPr/>
            <p:nvPr/>
          </p:nvGrpSpPr>
          <p:grpSpPr>
            <a:xfrm>
              <a:off x="1483035" y="2045501"/>
              <a:ext cx="1108528" cy="791535"/>
              <a:chOff x="1483035" y="2045501"/>
              <a:chExt cx="1108528" cy="79153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CB4799B-23D9-8346-8B33-8B0801722D7B}"/>
                  </a:ext>
                </a:extLst>
              </p:cNvPr>
              <p:cNvSpPr/>
              <p:nvPr/>
            </p:nvSpPr>
            <p:spPr>
              <a:xfrm>
                <a:off x="1733877" y="2381990"/>
                <a:ext cx="575799" cy="455046"/>
              </a:xfrm>
              <a:prstGeom prst="ellipse">
                <a:avLst/>
              </a:prstGeom>
              <a:noFill/>
              <a:ln w="28575">
                <a:solidFill>
                  <a:srgbClr val="008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C641A1-1C50-7941-B36F-21B6514F6F36}"/>
                  </a:ext>
                </a:extLst>
              </p:cNvPr>
              <p:cNvSpPr txBox="1"/>
              <p:nvPr/>
            </p:nvSpPr>
            <p:spPr>
              <a:xfrm>
                <a:off x="1483035" y="2045501"/>
                <a:ext cx="5180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7030A0"/>
                    </a:solidFill>
                  </a:rPr>
                  <a:t>T-odd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D7A908E-B632-634B-A615-F171CAE758EA}"/>
                  </a:ext>
                </a:extLst>
              </p:cNvPr>
              <p:cNvSpPr txBox="1"/>
              <p:nvPr/>
            </p:nvSpPr>
            <p:spPr>
              <a:xfrm>
                <a:off x="2015764" y="2064752"/>
                <a:ext cx="5757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7030A0"/>
                    </a:solidFill>
                  </a:rPr>
                  <a:t>T-even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7530AC8-9D2A-E34C-BA1D-D98DCDBB03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9697" y="2268278"/>
                <a:ext cx="78852" cy="246368"/>
              </a:xfrm>
              <a:prstGeom prst="straightConnector1">
                <a:avLst/>
              </a:prstGeom>
              <a:ln w="952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08D4251-371B-6A44-A7BF-5719B638E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9855" y="2255735"/>
                <a:ext cx="126231" cy="238739"/>
              </a:xfrm>
              <a:prstGeom prst="straightConnector1">
                <a:avLst/>
              </a:prstGeom>
              <a:ln w="952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85DA81C-FA55-B444-B3B6-A4F35B448966}"/>
              </a:ext>
            </a:extLst>
          </p:cNvPr>
          <p:cNvGrpSpPr/>
          <p:nvPr/>
        </p:nvGrpSpPr>
        <p:grpSpPr>
          <a:xfrm>
            <a:off x="910072" y="2883316"/>
            <a:ext cx="7271901" cy="463598"/>
            <a:chOff x="820969" y="2798701"/>
            <a:chExt cx="7271901" cy="46359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0105674-AEAF-864F-A677-808447E01931}"/>
                </a:ext>
              </a:extLst>
            </p:cNvPr>
            <p:cNvGrpSpPr/>
            <p:nvPr/>
          </p:nvGrpSpPr>
          <p:grpSpPr>
            <a:xfrm>
              <a:off x="820969" y="2876079"/>
              <a:ext cx="2838254" cy="386220"/>
              <a:chOff x="820969" y="2876079"/>
              <a:chExt cx="2838254" cy="38622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74886AC-626E-6642-954E-2E8D2226D259}"/>
                  </a:ext>
                </a:extLst>
              </p:cNvPr>
              <p:cNvSpPr txBox="1"/>
              <p:nvPr/>
            </p:nvSpPr>
            <p:spPr>
              <a:xfrm>
                <a:off x="1997060" y="2948221"/>
                <a:ext cx="16485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7030A0"/>
                    </a:solidFill>
                  </a:rPr>
                  <a:t>Spin-0 boson exchange</a:t>
                </a:r>
              </a:p>
            </p:txBody>
          </p: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56E9527F-E417-ED49-931F-FFBFC8B1B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0969" y="2890291"/>
                <a:ext cx="1191803" cy="372008"/>
              </a:xfrm>
              <a:prstGeom prst="rect">
                <a:avLst/>
              </a:prstGeom>
            </p:spPr>
          </p:pic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D516B443-55DE-894A-A668-F7B4486C70F0}"/>
                  </a:ext>
                </a:extLst>
              </p:cNvPr>
              <p:cNvSpPr/>
              <p:nvPr/>
            </p:nvSpPr>
            <p:spPr>
              <a:xfrm>
                <a:off x="834132" y="2876079"/>
                <a:ext cx="2825091" cy="386220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602DFB4-A6D2-6D4F-9848-5867D36DFEDE}"/>
                </a:ext>
              </a:extLst>
            </p:cNvPr>
            <p:cNvGrpSpPr/>
            <p:nvPr/>
          </p:nvGrpSpPr>
          <p:grpSpPr>
            <a:xfrm>
              <a:off x="5399631" y="2798701"/>
              <a:ext cx="2693239" cy="432118"/>
              <a:chOff x="5399631" y="2798701"/>
              <a:chExt cx="2693239" cy="432118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D12DE90-C5F1-2046-B2B3-2529A2B86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99631" y="2798701"/>
                <a:ext cx="931392" cy="413952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8B34279-8FBA-9C4D-AA53-735D04EF1BD8}"/>
                  </a:ext>
                </a:extLst>
              </p:cNvPr>
              <p:cNvSpPr txBox="1"/>
              <p:nvPr/>
            </p:nvSpPr>
            <p:spPr>
              <a:xfrm>
                <a:off x="6390249" y="2895733"/>
                <a:ext cx="16485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7030A0"/>
                    </a:solidFill>
                  </a:rPr>
                  <a:t>Spin-1 boson exchange</a:t>
                </a:r>
              </a:p>
            </p:txBody>
          </p:sp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F8A2566E-AFBE-444C-858F-928E8139C40D}"/>
                  </a:ext>
                </a:extLst>
              </p:cNvPr>
              <p:cNvSpPr/>
              <p:nvPr/>
            </p:nvSpPr>
            <p:spPr>
              <a:xfrm>
                <a:off x="5422180" y="2844599"/>
                <a:ext cx="2670690" cy="386220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8EE2ABB-59E1-B347-ABF2-3D48B7D2499E}"/>
              </a:ext>
            </a:extLst>
          </p:cNvPr>
          <p:cNvSpPr txBox="1"/>
          <p:nvPr/>
        </p:nvSpPr>
        <p:spPr>
          <a:xfrm>
            <a:off x="7379873" y="108271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7BE6F4-7FDA-1F42-8CE8-B3A60F792F71}"/>
              </a:ext>
            </a:extLst>
          </p:cNvPr>
          <p:cNvGrpSpPr/>
          <p:nvPr/>
        </p:nvGrpSpPr>
        <p:grpSpPr>
          <a:xfrm>
            <a:off x="545951" y="1200970"/>
            <a:ext cx="1840214" cy="400960"/>
            <a:chOff x="2770930" y="1200985"/>
            <a:chExt cx="1840214" cy="400960"/>
          </a:xfrm>
        </p:grpSpPr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B48A1518-1276-D146-BA74-81E8445933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1656719"/>
                </p:ext>
              </p:extLst>
            </p:nvPr>
          </p:nvGraphicFramePr>
          <p:xfrm>
            <a:off x="2770930" y="1284029"/>
            <a:ext cx="1749090" cy="312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94" name="Equation" r:id="rId23" imgW="1206500" imgH="215900" progId="Equation.3">
                    <p:embed/>
                  </p:oleObj>
                </mc:Choice>
                <mc:Fallback>
                  <p:oleObj name="Equation" r:id="rId23" imgW="1206500" imgH="215900" progId="Equation.3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2770930" y="1284029"/>
                          <a:ext cx="1749090" cy="3123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82DF888-034E-7647-BC2A-2F1FE058841C}"/>
                </a:ext>
              </a:extLst>
            </p:cNvPr>
            <p:cNvSpPr/>
            <p:nvPr/>
          </p:nvSpPr>
          <p:spPr>
            <a:xfrm>
              <a:off x="3903625" y="1270220"/>
              <a:ext cx="707519" cy="33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37F66E0-C5B5-CA46-BFB3-70D1C697A4EA}"/>
                </a:ext>
              </a:extLst>
            </p:cNvPr>
            <p:cNvSpPr txBox="1"/>
            <p:nvPr/>
          </p:nvSpPr>
          <p:spPr>
            <a:xfrm>
              <a:off x="3841522" y="120098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4F76B8-650B-7B43-92DB-3919482B9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2" t="1579" r="963" b="2675"/>
          <a:stretch/>
        </p:blipFill>
        <p:spPr>
          <a:xfrm>
            <a:off x="103391" y="1711402"/>
            <a:ext cx="3147677" cy="2219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36664C-8008-D34F-B909-8DBBB0C4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LANL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D2310-31D4-994D-9E45-D01C6B91C3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16802" y="4869657"/>
            <a:ext cx="427198" cy="273844"/>
          </a:xfrm>
        </p:spPr>
        <p:txBody>
          <a:bodyPr/>
          <a:lstStyle/>
          <a:p>
            <a:fld id="{C2D092DB-E22E-D746-8F6C-947C52F306AF}" type="slidenum">
              <a:rPr lang="en-US" smtClean="0"/>
              <a:t>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113F78-7CFC-2F43-AFD5-1975AF2020E8}"/>
              </a:ext>
            </a:extLst>
          </p:cNvPr>
          <p:cNvGrpSpPr/>
          <p:nvPr/>
        </p:nvGrpSpPr>
        <p:grpSpPr>
          <a:xfrm>
            <a:off x="2256839" y="596873"/>
            <a:ext cx="4962034" cy="1012062"/>
            <a:chOff x="2100521" y="728328"/>
            <a:chExt cx="5846157" cy="1192389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0E09928D-7D90-A94B-8951-28B80978E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538" y="787359"/>
              <a:ext cx="5400483" cy="1039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565F1D2-2F26-CE46-B539-D7CFC8CACFDC}"/>
                </a:ext>
              </a:extLst>
            </p:cNvPr>
            <p:cNvSpPr/>
            <p:nvPr/>
          </p:nvSpPr>
          <p:spPr>
            <a:xfrm>
              <a:off x="2100521" y="728328"/>
              <a:ext cx="5846157" cy="1192389"/>
            </a:xfrm>
            <a:prstGeom prst="roundRect">
              <a:avLst/>
            </a:prstGeom>
            <a:noFill/>
            <a:ln w="28575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C0000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2CEF39-D6D4-974C-A3E8-09C91F8FCE08}"/>
              </a:ext>
            </a:extLst>
          </p:cNvPr>
          <p:cNvSpPr txBox="1"/>
          <p:nvPr/>
        </p:nvSpPr>
        <p:spPr>
          <a:xfrm>
            <a:off x="2917634" y="3599852"/>
            <a:ext cx="545182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Advantages of our approach:</a:t>
            </a:r>
          </a:p>
          <a:p>
            <a:endParaRPr lang="en-US" sz="100" b="1" dirty="0"/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AM serves as both a source of electrons and a detector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Simple experimental design; Cryogenic-free experiments</a:t>
            </a:r>
          </a:p>
          <a:p>
            <a:pPr marL="342900" indent="-342900">
              <a:buFont typeface="Arial"/>
              <a:buChar char="•"/>
            </a:pPr>
            <a:r>
              <a:rPr lang="en-US" sz="1600" b="1" dirty="0"/>
              <a:t>Sensitive to all 15 spin-dependent interactions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AC7F45-D8D1-F743-9316-2C813E2027E2}"/>
              </a:ext>
            </a:extLst>
          </p:cNvPr>
          <p:cNvGrpSpPr/>
          <p:nvPr/>
        </p:nvGrpSpPr>
        <p:grpSpPr>
          <a:xfrm>
            <a:off x="4083899" y="1790331"/>
            <a:ext cx="1431792" cy="266551"/>
            <a:chOff x="2244149" y="3650551"/>
            <a:chExt cx="2734030" cy="558346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F60AD52B-D3F8-D34B-BA04-67A82DECF8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0219076"/>
                </p:ext>
              </p:extLst>
            </p:nvPr>
          </p:nvGraphicFramePr>
          <p:xfrm>
            <a:off x="2244149" y="3692213"/>
            <a:ext cx="1485465" cy="5166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41" name="Equation" r:id="rId6" imgW="584200" imgH="203200" progId="Equation.3">
                    <p:embed/>
                  </p:oleObj>
                </mc:Choice>
                <mc:Fallback>
                  <p:oleObj name="Equation" r:id="rId6" imgW="584200" imgH="203200" progId="Equation.3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3E37C8C3-BB44-C241-B314-8B3E6602472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244149" y="3692213"/>
                          <a:ext cx="1485465" cy="51668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E281D405-6CCC-4349-BA0D-BF9105136A7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4152965"/>
                </p:ext>
              </p:extLst>
            </p:nvPr>
          </p:nvGraphicFramePr>
          <p:xfrm>
            <a:off x="3849466" y="3650551"/>
            <a:ext cx="1128713" cy="517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42" name="Equation" r:id="rId8" imgW="444500" imgH="203200" progId="Equation.3">
                    <p:embed/>
                  </p:oleObj>
                </mc:Choice>
                <mc:Fallback>
                  <p:oleObj name="Equation" r:id="rId8" imgW="444500" imgH="203200" progId="Equation.3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A22F3F8D-D44E-C644-8A27-C9E4B41F147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849466" y="3650551"/>
                          <a:ext cx="1128713" cy="51752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C5EF61-9592-1E42-ADC7-496493324ACB}"/>
              </a:ext>
            </a:extLst>
          </p:cNvPr>
          <p:cNvGrpSpPr/>
          <p:nvPr/>
        </p:nvGrpSpPr>
        <p:grpSpPr>
          <a:xfrm>
            <a:off x="5201564" y="2495967"/>
            <a:ext cx="1318310" cy="844566"/>
            <a:chOff x="5201564" y="2495967"/>
            <a:chExt cx="1318310" cy="84456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6F1325-2A45-5141-88DA-9B134DAA3CB7}"/>
                </a:ext>
              </a:extLst>
            </p:cNvPr>
            <p:cNvSpPr txBox="1"/>
            <p:nvPr/>
          </p:nvSpPr>
          <p:spPr>
            <a:xfrm>
              <a:off x="5201564" y="2495967"/>
              <a:ext cx="13183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9900"/>
                  </a:solidFill>
                </a:rPr>
                <a:t>Unpolarized mass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BFA13F5-02D9-6A4A-90E8-6627DDD8045D}"/>
                </a:ext>
              </a:extLst>
            </p:cNvPr>
            <p:cNvSpPr txBox="1"/>
            <p:nvPr/>
          </p:nvSpPr>
          <p:spPr>
            <a:xfrm>
              <a:off x="5220141" y="3063534"/>
              <a:ext cx="1129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9900"/>
                  </a:solidFill>
                </a:rPr>
                <a:t>Polarized mass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C565A-F05B-8A4C-BA8F-2A6E1A9522D9}"/>
              </a:ext>
            </a:extLst>
          </p:cNvPr>
          <p:cNvGrpSpPr/>
          <p:nvPr/>
        </p:nvGrpSpPr>
        <p:grpSpPr>
          <a:xfrm>
            <a:off x="6452164" y="1921319"/>
            <a:ext cx="2539281" cy="2001867"/>
            <a:chOff x="6925202" y="2003726"/>
            <a:chExt cx="1908217" cy="150436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D8CE600-711B-0043-8946-257ABD506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25202" y="2003726"/>
              <a:ext cx="1908217" cy="150436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673D5A-29F5-2B4B-AF8D-C179C6C18539}"/>
                </a:ext>
              </a:extLst>
            </p:cNvPr>
            <p:cNvSpPr/>
            <p:nvPr/>
          </p:nvSpPr>
          <p:spPr>
            <a:xfrm>
              <a:off x="7906840" y="2265744"/>
              <a:ext cx="460094" cy="121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BCC2631-F45C-204E-9F88-41EA1FA0E314}"/>
                    </a:ext>
                  </a:extLst>
                </p:cNvPr>
                <p:cNvSpPr txBox="1"/>
                <p:nvPr/>
              </p:nvSpPr>
              <p:spPr>
                <a:xfrm>
                  <a:off x="7969605" y="2151982"/>
                  <a:ext cx="341440" cy="233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3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sz="13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sz="13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oMath>
                    </m:oMathPara>
                  </a14:m>
                  <a:endParaRPr lang="en-US" sz="135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BCC2631-F45C-204E-9F88-41EA1FA0E3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9605" y="2151982"/>
                  <a:ext cx="341440" cy="233590"/>
                </a:xfrm>
                <a:prstGeom prst="rect">
                  <a:avLst/>
                </a:prstGeom>
                <a:blipFill>
                  <a:blip r:embed="rId15"/>
                  <a:stretch>
                    <a:fillRect l="-3125" r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2E46B5-1B80-D44F-9711-2B8B6AC14384}"/>
              </a:ext>
            </a:extLst>
          </p:cNvPr>
          <p:cNvGrpSpPr/>
          <p:nvPr/>
        </p:nvGrpSpPr>
        <p:grpSpPr>
          <a:xfrm>
            <a:off x="3422118" y="1992276"/>
            <a:ext cx="3973196" cy="1505109"/>
            <a:chOff x="3422118" y="1992276"/>
            <a:chExt cx="3973196" cy="15051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2EA054-1960-8947-8D27-8D7830BC2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4974" t="14410" r="3821"/>
            <a:stretch/>
          </p:blipFill>
          <p:spPr>
            <a:xfrm>
              <a:off x="3478914" y="2931866"/>
              <a:ext cx="1790360" cy="54033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36C9F3C-3214-3941-BD62-DA7E4A49CE1D}"/>
                </a:ext>
              </a:extLst>
            </p:cNvPr>
            <p:cNvGrpSpPr/>
            <p:nvPr/>
          </p:nvGrpSpPr>
          <p:grpSpPr>
            <a:xfrm>
              <a:off x="3422118" y="1992276"/>
              <a:ext cx="3973196" cy="1505109"/>
              <a:chOff x="3422118" y="1992276"/>
              <a:chExt cx="3973196" cy="150510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D2778E-FF8A-5349-B302-9ADE0BB55E54}"/>
                  </a:ext>
                </a:extLst>
              </p:cNvPr>
              <p:cNvSpPr txBox="1"/>
              <p:nvPr/>
            </p:nvSpPr>
            <p:spPr>
              <a:xfrm>
                <a:off x="3435088" y="2146164"/>
                <a:ext cx="829843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FF"/>
                    </a:solidFill>
                  </a:rPr>
                  <a:t>Examples: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FC5972D-8C51-A445-A362-D157498C45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13910" t="9853" r="12032" b="19741"/>
              <a:stretch/>
            </p:blipFill>
            <p:spPr>
              <a:xfrm>
                <a:off x="3422118" y="2361962"/>
                <a:ext cx="1790360" cy="517432"/>
              </a:xfrm>
              <a:prstGeom prst="rect">
                <a:avLst/>
              </a:prstGeom>
            </p:spPr>
          </p:pic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2E98F974-EB67-3F40-B9B4-F5E38AC227A7}"/>
                  </a:ext>
                </a:extLst>
              </p:cNvPr>
              <p:cNvSpPr/>
              <p:nvPr/>
            </p:nvSpPr>
            <p:spPr>
              <a:xfrm>
                <a:off x="4139413" y="2329393"/>
                <a:ext cx="1080728" cy="1167992"/>
              </a:xfrm>
              <a:prstGeom prst="round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50C109-9935-174E-B868-FE43798ECCD0}"/>
                  </a:ext>
                </a:extLst>
              </p:cNvPr>
              <p:cNvSpPr txBox="1"/>
              <p:nvPr/>
            </p:nvSpPr>
            <p:spPr>
              <a:xfrm rot="21121785">
                <a:off x="5474211" y="1992276"/>
                <a:ext cx="19211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6">
                        <a:lumMod val="75000"/>
                      </a:schemeClr>
                    </a:solidFill>
                  </a:rPr>
                  <a:t>Effective magnetic field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9E3B5E2-FA8F-8F49-B097-6BA2573460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25680" y="2283553"/>
                <a:ext cx="299322" cy="173277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616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Spin- and velocity-dependent exotic interaction</a:t>
            </a:r>
            <a:endParaRPr lang="en-US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16802" y="4869657"/>
            <a:ext cx="427198" cy="273844"/>
          </a:xfrm>
        </p:spPr>
        <p:txBody>
          <a:bodyPr/>
          <a:lstStyle/>
          <a:p>
            <a:fld id="{C2D092DB-E22E-D746-8F6C-947C52F306AF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378878-C5CE-E04F-8414-57FEFA3117EC}"/>
                  </a:ext>
                </a:extLst>
              </p:cNvPr>
              <p:cNvSpPr txBox="1"/>
              <p:nvPr/>
            </p:nvSpPr>
            <p:spPr>
              <a:xfrm>
                <a:off x="15979" y="759601"/>
                <a:ext cx="3739357" cy="8921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12+13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ℏ</m:t>
                          </m:r>
                        </m:num>
                        <m:den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8</m:t>
                          </m:r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𝜐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mr-IN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Cambria Math" charset="0"/>
                  <a:cs typeface="Cambria Math" charset="0"/>
                </a:endParaRPr>
              </a:p>
              <a:p>
                <a:r>
                  <a:rPr lang="en-US" sz="2000" dirty="0"/>
                  <a:t>		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4378878-C5CE-E04F-8414-57FEFA311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9" y="759601"/>
                <a:ext cx="3739357" cy="892167"/>
              </a:xfrm>
              <a:prstGeom prst="rect">
                <a:avLst/>
              </a:prstGeom>
              <a:blipFill>
                <a:blip r:embed="rId3"/>
                <a:stretch>
                  <a:fillRect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C5C9062-D69F-DA4A-8C1B-B733FD116672}"/>
              </a:ext>
            </a:extLst>
          </p:cNvPr>
          <p:cNvGrpSpPr/>
          <p:nvPr/>
        </p:nvGrpSpPr>
        <p:grpSpPr>
          <a:xfrm>
            <a:off x="958054" y="4004519"/>
            <a:ext cx="3587969" cy="563809"/>
            <a:chOff x="2521995" y="1296457"/>
            <a:chExt cx="2018232" cy="31714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5C2F26E-C31D-214E-B0FE-F932FE661115}"/>
                    </a:ext>
                  </a:extLst>
                </p:cNvPr>
                <p:cNvSpPr txBox="1"/>
                <p:nvPr/>
              </p:nvSpPr>
              <p:spPr>
                <a:xfrm>
                  <a:off x="2521995" y="1296457"/>
                  <a:ext cx="2018232" cy="317142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12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13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8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𝜐</m:t>
                            </m:r>
                          </m:e>
                        </m:acc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mr-I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𝑟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mr-I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5C2F26E-C31D-214E-B0FE-F932FE6611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95" y="1296457"/>
                  <a:ext cx="2018232" cy="317142"/>
                </a:xfrm>
                <a:prstGeom prst="rect">
                  <a:avLst/>
                </a:prstGeom>
                <a:blipFill>
                  <a:blip r:embed="rId4"/>
                  <a:stretch>
                    <a:fillRect t="-217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AD471049-5CFD-E44A-8427-546A1CDF34F2}"/>
                </a:ext>
              </a:extLst>
            </p:cNvPr>
            <p:cNvSpPr/>
            <p:nvPr/>
          </p:nvSpPr>
          <p:spPr>
            <a:xfrm>
              <a:off x="3794702" y="1365496"/>
              <a:ext cx="102439" cy="151659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7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7C15E7-B5FE-1249-B607-D7815EC06EF2}"/>
              </a:ext>
            </a:extLst>
          </p:cNvPr>
          <p:cNvGrpSpPr/>
          <p:nvPr/>
        </p:nvGrpSpPr>
        <p:grpSpPr>
          <a:xfrm>
            <a:off x="7180575" y="787160"/>
            <a:ext cx="1250112" cy="2824927"/>
            <a:chOff x="6236735" y="2319558"/>
            <a:chExt cx="1804515" cy="407773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1C1A270-70F0-D54B-804F-03DEE8306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236735" y="2319558"/>
              <a:ext cx="1804515" cy="4077734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3792295-1870-354A-B03E-3083211C8903}"/>
                </a:ext>
              </a:extLst>
            </p:cNvPr>
            <p:cNvSpPr/>
            <p:nvPr/>
          </p:nvSpPr>
          <p:spPr>
            <a:xfrm>
              <a:off x="7595692" y="3759558"/>
              <a:ext cx="331445" cy="267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DE78E49-8423-C949-847E-9C19B380455F}"/>
                  </a:ext>
                </a:extLst>
              </p:cNvPr>
              <p:cNvSpPr txBox="1"/>
              <p:nvPr/>
            </p:nvSpPr>
            <p:spPr>
              <a:xfrm>
                <a:off x="108157" y="2393858"/>
                <a:ext cx="5363910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Bismuth germinate insulator (BGO) nucleon density: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sup>
                      </m:sSup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US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DE78E49-8423-C949-847E-9C19B3804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7" y="2393858"/>
                <a:ext cx="5363910" cy="652551"/>
              </a:xfrm>
              <a:prstGeom prst="rect">
                <a:avLst/>
              </a:prstGeom>
              <a:blipFill>
                <a:blip r:embed="rId6"/>
                <a:stretch>
                  <a:fillRect l="-946" t="-1887" r="-473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19DDFB12-C8FE-4645-A1CB-C731EBCB11A2}"/>
              </a:ext>
            </a:extLst>
          </p:cNvPr>
          <p:cNvSpPr txBox="1"/>
          <p:nvPr/>
        </p:nvSpPr>
        <p:spPr>
          <a:xfrm>
            <a:off x="203454" y="2042476"/>
            <a:ext cx="2737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For </a:t>
            </a:r>
            <a:r>
              <a:rPr lang="en-US" sz="2000" b="1" dirty="0">
                <a:solidFill>
                  <a:srgbClr val="0432FF"/>
                </a:solidFill>
              </a:rPr>
              <a:t>unpolarized</a:t>
            </a:r>
            <a:r>
              <a:rPr lang="en-US" b="1" dirty="0">
                <a:solidFill>
                  <a:srgbClr val="0432FF"/>
                </a:solidFill>
              </a:rPr>
              <a:t> particles: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17553EC-8E3F-5D46-BC16-B16D9CA4A881}"/>
                  </a:ext>
                </a:extLst>
              </p:cNvPr>
              <p:cNvSpPr txBox="1"/>
              <p:nvPr/>
            </p:nvSpPr>
            <p:spPr>
              <a:xfrm>
                <a:off x="1278629" y="3231705"/>
                <a:ext cx="2905154" cy="31245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</m:acc>
                    <m:r>
                      <a:rPr lang="mr-IN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12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13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𝐸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17553EC-8E3F-5D46-BC16-B16D9CA4A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629" y="3231705"/>
                <a:ext cx="2905154" cy="312458"/>
              </a:xfrm>
              <a:prstGeom prst="rect">
                <a:avLst/>
              </a:prstGeom>
              <a:blipFill>
                <a:blip r:embed="rId7"/>
                <a:stretch>
                  <a:fillRect l="-2609" t="-14815" b="-25926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ight Arrow 67">
            <a:extLst>
              <a:ext uri="{FF2B5EF4-FFF2-40B4-BE49-F238E27FC236}">
                <a16:creationId xmlns:a16="http://schemas.microsoft.com/office/drawing/2014/main" id="{0881FB2C-FD2A-0E47-9AD1-7A9576771625}"/>
              </a:ext>
            </a:extLst>
          </p:cNvPr>
          <p:cNvSpPr/>
          <p:nvPr/>
        </p:nvSpPr>
        <p:spPr>
          <a:xfrm rot="5400000">
            <a:off x="2476280" y="3658924"/>
            <a:ext cx="320685" cy="230831"/>
          </a:xfrm>
          <a:prstGeom prst="rightArrow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5E72F4-5346-8D42-A9B7-D8D062A89F20}"/>
              </a:ext>
            </a:extLst>
          </p:cNvPr>
          <p:cNvSpPr txBox="1"/>
          <p:nvPr/>
        </p:nvSpPr>
        <p:spPr>
          <a:xfrm>
            <a:off x="1588032" y="1507938"/>
            <a:ext cx="118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Parity-odd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9CB5B3-190B-434D-AD28-AF3DD186E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4727" y="659419"/>
            <a:ext cx="2533578" cy="13371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45065C-5EFE-E240-BCA6-907AA86EBAA0}"/>
              </a:ext>
            </a:extLst>
          </p:cNvPr>
          <p:cNvSpPr txBox="1"/>
          <p:nvPr/>
        </p:nvSpPr>
        <p:spPr>
          <a:xfrm>
            <a:off x="7864483" y="3379628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 </a:t>
            </a:r>
            <a:r>
              <a:rPr lang="en-US" b="1" dirty="0" err="1"/>
              <a:t>fT</a:t>
            </a:r>
            <a:r>
              <a:rPr lang="en-US" b="1" dirty="0"/>
              <a:t>/Hz</a:t>
            </a:r>
            <a:r>
              <a:rPr lang="en-US" b="1" baseline="30000" dirty="0"/>
              <a:t>1/2</a:t>
            </a:r>
            <a:r>
              <a:rPr lang="en-US" b="1" dirty="0"/>
              <a:t> </a:t>
            </a:r>
          </a:p>
          <a:p>
            <a:r>
              <a:rPr lang="en-US" b="1" dirty="0" err="1"/>
              <a:t>QuSpin</a:t>
            </a:r>
            <a:r>
              <a:rPr lang="en-US" b="1" dirty="0"/>
              <a:t> 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68B7ED-DFA3-1B4E-9955-101D1D8E63E8}"/>
              </a:ext>
            </a:extLst>
          </p:cNvPr>
          <p:cNvCxnSpPr/>
          <p:nvPr/>
        </p:nvCxnSpPr>
        <p:spPr>
          <a:xfrm flipH="1" flipV="1">
            <a:off x="7858497" y="3175117"/>
            <a:ext cx="378329" cy="1603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5829BB3A-1CAB-6547-BFFD-EA4A1BC172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218" r="19262"/>
          <a:stretch/>
        </p:blipFill>
        <p:spPr>
          <a:xfrm>
            <a:off x="5718656" y="2092737"/>
            <a:ext cx="1311786" cy="2590394"/>
          </a:xfrm>
          <a:prstGeom prst="round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05A540-9A21-2C43-86C2-20857B92CBD1}"/>
              </a:ext>
            </a:extLst>
          </p:cNvPr>
          <p:cNvCxnSpPr>
            <a:cxnSpLocks/>
          </p:cNvCxnSpPr>
          <p:nvPr/>
        </p:nvCxnSpPr>
        <p:spPr>
          <a:xfrm flipV="1">
            <a:off x="6384616" y="1840088"/>
            <a:ext cx="795959" cy="1704075"/>
          </a:xfrm>
          <a:prstGeom prst="line">
            <a:avLst/>
          </a:prstGeom>
          <a:ln w="28575">
            <a:solidFill>
              <a:srgbClr val="0432FF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E9A82B0-A9F9-1140-A98E-5E1889C249B7}"/>
              </a:ext>
            </a:extLst>
          </p:cNvPr>
          <p:cNvCxnSpPr>
            <a:cxnSpLocks/>
          </p:cNvCxnSpPr>
          <p:nvPr/>
        </p:nvCxnSpPr>
        <p:spPr>
          <a:xfrm flipV="1">
            <a:off x="6411099" y="3640315"/>
            <a:ext cx="1171138" cy="274583"/>
          </a:xfrm>
          <a:prstGeom prst="line">
            <a:avLst/>
          </a:prstGeom>
          <a:ln w="28575">
            <a:solidFill>
              <a:srgbClr val="0432FF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A38F1D8-413C-F941-9D82-7FFA3E844F95}"/>
              </a:ext>
            </a:extLst>
          </p:cNvPr>
          <p:cNvCxnSpPr/>
          <p:nvPr/>
        </p:nvCxnSpPr>
        <p:spPr>
          <a:xfrm>
            <a:off x="5963830" y="2856488"/>
            <a:ext cx="0" cy="1472751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0CCE3EE-6A55-1343-8BC6-D7314228DBB4}"/>
              </a:ext>
            </a:extLst>
          </p:cNvPr>
          <p:cNvSpPr txBox="1"/>
          <p:nvPr/>
        </p:nvSpPr>
        <p:spPr>
          <a:xfrm rot="16200000">
            <a:off x="5451588" y="3382461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69 cm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078D5CF-D6CF-2A4E-A87D-77FAE74E9F24}"/>
              </a:ext>
            </a:extLst>
          </p:cNvPr>
          <p:cNvCxnSpPr>
            <a:cxnSpLocks/>
          </p:cNvCxnSpPr>
          <p:nvPr/>
        </p:nvCxnSpPr>
        <p:spPr>
          <a:xfrm flipH="1">
            <a:off x="6013120" y="4350044"/>
            <a:ext cx="703269" cy="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77067341-9809-5B47-B336-14D1F2248FC3}"/>
              </a:ext>
            </a:extLst>
          </p:cNvPr>
          <p:cNvSpPr txBox="1"/>
          <p:nvPr/>
        </p:nvSpPr>
        <p:spPr>
          <a:xfrm>
            <a:off x="6023504" y="4347962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29 cm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06ADA91-4693-3D4A-AEC8-5ACC8664D3DD}"/>
              </a:ext>
            </a:extLst>
          </p:cNvPr>
          <p:cNvGrpSpPr/>
          <p:nvPr/>
        </p:nvGrpSpPr>
        <p:grpSpPr>
          <a:xfrm>
            <a:off x="7954948" y="1969792"/>
            <a:ext cx="590450" cy="722333"/>
            <a:chOff x="7954948" y="1969792"/>
            <a:chExt cx="590450" cy="722333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09F28E7-7F81-6A41-8837-10482D45EDFD}"/>
                </a:ext>
              </a:extLst>
            </p:cNvPr>
            <p:cNvSpPr/>
            <p:nvPr/>
          </p:nvSpPr>
          <p:spPr>
            <a:xfrm>
              <a:off x="8122018" y="1969792"/>
              <a:ext cx="379017" cy="722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B3B5E29-5A28-9B49-8274-2B9F25157B97}"/>
                </a:ext>
              </a:extLst>
            </p:cNvPr>
            <p:cNvGrpSpPr/>
            <p:nvPr/>
          </p:nvGrpSpPr>
          <p:grpSpPr>
            <a:xfrm>
              <a:off x="7954948" y="2003950"/>
              <a:ext cx="590450" cy="654017"/>
              <a:chOff x="8339951" y="1299537"/>
              <a:chExt cx="590450" cy="654017"/>
            </a:xfrm>
          </p:grpSpPr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DB8C843A-6843-D241-9196-B52CC969B672}"/>
                  </a:ext>
                </a:extLst>
              </p:cNvPr>
              <p:cNvSpPr/>
              <p:nvPr/>
            </p:nvSpPr>
            <p:spPr>
              <a:xfrm rot="5400000">
                <a:off x="8430414" y="1478440"/>
                <a:ext cx="429032" cy="71226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F02C9EDB-3550-6A49-82EF-DBA81B88A090}"/>
                      </a:ext>
                    </a:extLst>
                  </p:cNvPr>
                  <p:cNvSpPr/>
                  <p:nvPr/>
                </p:nvSpPr>
                <p:spPr>
                  <a:xfrm>
                    <a:off x="8339951" y="1699875"/>
                    <a:ext cx="590450" cy="2536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12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13 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F02C9EDB-3550-6A49-82EF-DBA81B88A09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39951" y="1699875"/>
                    <a:ext cx="590450" cy="25367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4762" r="-58333" b="-952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3354DCD-CC1B-9A43-8231-7E7AD7106808}"/>
              </a:ext>
            </a:extLst>
          </p:cNvPr>
          <p:cNvGrpSpPr/>
          <p:nvPr/>
        </p:nvGrpSpPr>
        <p:grpSpPr>
          <a:xfrm>
            <a:off x="8460506" y="484362"/>
            <a:ext cx="539804" cy="2714109"/>
            <a:chOff x="8460506" y="484362"/>
            <a:chExt cx="539804" cy="2714109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3CA7576-2F41-DB48-B6F9-2056EAFB27E2}"/>
                </a:ext>
              </a:extLst>
            </p:cNvPr>
            <p:cNvGrpSpPr/>
            <p:nvPr/>
          </p:nvGrpSpPr>
          <p:grpSpPr>
            <a:xfrm>
              <a:off x="8518703" y="841052"/>
              <a:ext cx="475861" cy="1998072"/>
              <a:chOff x="8559982" y="533055"/>
              <a:chExt cx="475861" cy="1998072"/>
            </a:xfrm>
          </p:grpSpPr>
          <p:sp>
            <p:nvSpPr>
              <p:cNvPr id="87" name="Up-Down Arrow 86">
                <a:extLst>
                  <a:ext uri="{FF2B5EF4-FFF2-40B4-BE49-F238E27FC236}">
                    <a16:creationId xmlns:a16="http://schemas.microsoft.com/office/drawing/2014/main" id="{EEBD0BEE-40B8-CB40-A548-4CDCADD448ED}"/>
                  </a:ext>
                </a:extLst>
              </p:cNvPr>
              <p:cNvSpPr/>
              <p:nvPr/>
            </p:nvSpPr>
            <p:spPr>
              <a:xfrm>
                <a:off x="8559982" y="533055"/>
                <a:ext cx="475861" cy="1998072"/>
              </a:xfrm>
              <a:prstGeom prst="upDown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D3B9B9A-1AFF-8944-9B65-3C5D14816984}"/>
                  </a:ext>
                </a:extLst>
              </p:cNvPr>
              <p:cNvSpPr txBox="1"/>
              <p:nvPr/>
            </p:nvSpPr>
            <p:spPr>
              <a:xfrm rot="16200000">
                <a:off x="8128494" y="1312149"/>
                <a:ext cx="13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Modulation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778FCE28-D2F4-6D4F-A820-C2036CE437A0}"/>
                    </a:ext>
                  </a:extLst>
                </p:cNvPr>
                <p:cNvSpPr txBox="1"/>
                <p:nvPr/>
              </p:nvSpPr>
              <p:spPr>
                <a:xfrm>
                  <a:off x="8525821" y="484362"/>
                  <a:ext cx="47448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</m:oMath>
                    </m:oMathPara>
                  </a14:m>
                  <a:endParaRPr lang="en-US" sz="24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778FCE28-D2F4-6D4F-A820-C2036CE43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5821" y="484362"/>
                  <a:ext cx="474489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0256" r="-5128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B8D70736-2C1F-6F4C-9BBE-0A5D9B207343}"/>
                    </a:ext>
                  </a:extLst>
                </p:cNvPr>
                <p:cNvSpPr txBox="1"/>
                <p:nvPr/>
              </p:nvSpPr>
              <p:spPr>
                <a:xfrm>
                  <a:off x="8460506" y="2829139"/>
                  <a:ext cx="47448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</m:oMath>
                    </m:oMathPara>
                  </a14:m>
                  <a:endParaRPr lang="en-US" sz="24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B8D70736-2C1F-6F4C-9BBE-0A5D9B207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0506" y="2829139"/>
                  <a:ext cx="474489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2564" r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7942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Constraining the coupling strength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/>
              <a:t>4+5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/>
              <a:t>12+13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16802" y="4869657"/>
            <a:ext cx="427198" cy="273844"/>
          </a:xfrm>
        </p:spPr>
        <p:txBody>
          <a:bodyPr/>
          <a:lstStyle/>
          <a:p>
            <a:fld id="{C2D092DB-E22E-D746-8F6C-947C52F306AF}" type="slidenum">
              <a:rPr lang="en-US" smtClean="0"/>
              <a:t>9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2D4DBE-0B3B-0E40-8E4C-E01491E2044E}"/>
              </a:ext>
            </a:extLst>
          </p:cNvPr>
          <p:cNvSpPr/>
          <p:nvPr/>
        </p:nvSpPr>
        <p:spPr>
          <a:xfrm>
            <a:off x="693131" y="3950370"/>
            <a:ext cx="3864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Kim, Chu, </a:t>
            </a:r>
            <a:r>
              <a:rPr lang="en-US" sz="1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Savukov</a:t>
            </a:r>
            <a:r>
              <a:rPr lang="en-US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Newman, </a:t>
            </a:r>
            <a:r>
              <a:rPr lang="en-US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Comm. </a:t>
            </a:r>
            <a:r>
              <a:rPr lang="en-US" sz="1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2245 (2019)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F78FF9-0648-144B-9272-5AB95DC3D510}"/>
                  </a:ext>
                </a:extLst>
              </p:cNvPr>
              <p:cNvSpPr txBox="1"/>
              <p:nvPr/>
            </p:nvSpPr>
            <p:spPr>
              <a:xfrm>
                <a:off x="572257" y="625732"/>
                <a:ext cx="3739357" cy="775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12+13</m:t>
                          </m:r>
                        </m:sub>
                      </m:sSub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f>
                        <m:fPr>
                          <m:ctrlPr>
                            <a:rPr lang="mr-IN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16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ℏ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8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mr-IN" sz="16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𝜐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mr-IN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mr-IN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charset="0"/>
                  <a:cs typeface="Cambria Math" charset="0"/>
                </a:endParaRPr>
              </a:p>
              <a:p>
                <a:r>
                  <a:rPr lang="en-US" sz="2000" dirty="0"/>
                  <a:t>		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F78FF9-0648-144B-9272-5AB95DC3D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57" y="625732"/>
                <a:ext cx="3739357" cy="7752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7DC1E-CAE6-164A-8D83-D44524A4D56D}"/>
              </a:ext>
            </a:extLst>
          </p:cNvPr>
          <p:cNvGrpSpPr/>
          <p:nvPr/>
        </p:nvGrpSpPr>
        <p:grpSpPr>
          <a:xfrm>
            <a:off x="276194" y="1147350"/>
            <a:ext cx="4125385" cy="2834324"/>
            <a:chOff x="4799799" y="1134381"/>
            <a:chExt cx="4125385" cy="28343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419718-7E10-504E-A400-94441EFEA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90"/>
            <a:stretch/>
          </p:blipFill>
          <p:spPr>
            <a:xfrm rot="5400000">
              <a:off x="5592515" y="636036"/>
              <a:ext cx="2539953" cy="41253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31C797-07F3-E648-9343-9BBEB6279633}"/>
                </a:ext>
              </a:extLst>
            </p:cNvPr>
            <p:cNvSpPr txBox="1"/>
            <p:nvPr/>
          </p:nvSpPr>
          <p:spPr>
            <a:xfrm>
              <a:off x="6761951" y="1134381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(eV)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E3FF44A-D8C5-CB48-BF54-D0823A7E5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715" y="2034991"/>
            <a:ext cx="1350925" cy="4556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B185C8-E1E3-FE41-95A0-EC4165628E22}"/>
              </a:ext>
            </a:extLst>
          </p:cNvPr>
          <p:cNvSpPr txBox="1"/>
          <p:nvPr/>
        </p:nvSpPr>
        <p:spPr>
          <a:xfrm>
            <a:off x="2378901" y="2987418"/>
            <a:ext cx="6805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LANL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C5BF900-0F00-5340-9FD8-8EA5E5A664DD}"/>
              </a:ext>
            </a:extLst>
          </p:cNvPr>
          <p:cNvSpPr/>
          <p:nvPr/>
        </p:nvSpPr>
        <p:spPr>
          <a:xfrm>
            <a:off x="2671864" y="2094689"/>
            <a:ext cx="1322962" cy="376137"/>
          </a:xfrm>
          <a:prstGeom prst="roundRect">
            <a:avLst/>
          </a:prstGeom>
          <a:solidFill>
            <a:schemeClr val="accent6">
              <a:lumMod val="75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A37D0B-B609-BF4A-8A84-6FF987BE341A}"/>
              </a:ext>
            </a:extLst>
          </p:cNvPr>
          <p:cNvGrpSpPr/>
          <p:nvPr/>
        </p:nvGrpSpPr>
        <p:grpSpPr>
          <a:xfrm>
            <a:off x="4478705" y="586822"/>
            <a:ext cx="4557828" cy="3736772"/>
            <a:chOff x="4478705" y="586822"/>
            <a:chExt cx="4557828" cy="373677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90771D2-2D89-4C42-BDD9-FC921C604902}"/>
                </a:ext>
              </a:extLst>
            </p:cNvPr>
            <p:cNvGrpSpPr/>
            <p:nvPr/>
          </p:nvGrpSpPr>
          <p:grpSpPr>
            <a:xfrm>
              <a:off x="4478705" y="586822"/>
              <a:ext cx="4557828" cy="3736772"/>
              <a:chOff x="4478705" y="586822"/>
              <a:chExt cx="4557828" cy="373677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62BA7E5-7453-864F-A9C1-5CE21099FB19}"/>
                  </a:ext>
                </a:extLst>
              </p:cNvPr>
              <p:cNvSpPr/>
              <p:nvPr/>
            </p:nvSpPr>
            <p:spPr>
              <a:xfrm>
                <a:off x="5026672" y="4015817"/>
                <a:ext cx="394305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Kim, Chu, </a:t>
                </a:r>
                <a:r>
                  <a:rPr lang="en-US" sz="1400" dirty="0" err="1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Savukov</a:t>
                </a:r>
                <a:r>
                  <a:rPr lang="en-US" sz="14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400" i="1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</a:t>
                </a:r>
                <a:r>
                  <a:rPr lang="en-US" sz="1400" b="1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121</a:t>
                </a:r>
                <a:r>
                  <a:rPr lang="en-US" sz="14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091802 (2018)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2BDC0EE-99D6-1142-8C02-1E2CBFE5BE52}"/>
                  </a:ext>
                </a:extLst>
              </p:cNvPr>
              <p:cNvGrpSpPr/>
              <p:nvPr/>
            </p:nvGrpSpPr>
            <p:grpSpPr>
              <a:xfrm>
                <a:off x="4478705" y="1133109"/>
                <a:ext cx="4237242" cy="2888142"/>
                <a:chOff x="308781" y="1120974"/>
                <a:chExt cx="4237242" cy="288814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16607CC6-3CB0-B545-91B9-B4BB6D0DD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0240"/>
                <a:stretch/>
              </p:blipFill>
              <p:spPr>
                <a:xfrm rot="5400000">
                  <a:off x="1137219" y="600313"/>
                  <a:ext cx="2580365" cy="4237242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B8BDDE8-D71F-7340-AA53-E5DB5B95FE4B}"/>
                    </a:ext>
                  </a:extLst>
                </p:cNvPr>
                <p:cNvSpPr txBox="1"/>
                <p:nvPr/>
              </p:nvSpPr>
              <p:spPr>
                <a:xfrm>
                  <a:off x="2196695" y="1120974"/>
                  <a:ext cx="7745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1400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(eV)</a:t>
                  </a: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B222FAB-603C-9249-A4AC-D06A4211D540}"/>
                      </a:ext>
                    </a:extLst>
                  </p:cNvPr>
                  <p:cNvSpPr txBox="1"/>
                  <p:nvPr/>
                </p:nvSpPr>
                <p:spPr>
                  <a:xfrm>
                    <a:off x="4491163" y="586822"/>
                    <a:ext cx="4545370" cy="53565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f>
                            <m:fPr>
                              <m:ctrlPr>
                                <a:rPr lang="mr-IN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mr-IN" sz="16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16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8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[</m:t>
                          </m:r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</m:acc>
                          <m:r>
                            <a:rPr lang="mr-IN" sz="16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𝜐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×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]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𝜆</m:t>
                                  </m:r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mr-IN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mr-IN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𝜆</m:t>
                                  </m:r>
                                </m:den>
                              </m:f>
                            </m:sup>
                          </m:sSup>
                        </m:oMath>
                      </m:oMathPara>
                    </a14:m>
                    <a:endParaRPr lang="en-US" sz="2000" i="1" dirty="0">
                      <a:solidFill>
                        <a:srgbClr val="C00000"/>
                      </a:solidFill>
                      <a:latin typeface="Cambria Math" panose="02040503050406030204" pitchFamily="18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B222FAB-603C-9249-A4AC-D06A4211D5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91163" y="586822"/>
                    <a:ext cx="4545370" cy="53565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69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C4E35DE-4A8D-1049-B015-DCF6077D0F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16537" y="1976545"/>
                <a:ext cx="1296510" cy="422258"/>
              </a:xfrm>
              <a:prstGeom prst="rect">
                <a:avLst/>
              </a:prstGeom>
            </p:spPr>
          </p:pic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D599D07-ADD4-6342-B87E-7160093BFC90}"/>
                </a:ext>
              </a:extLst>
            </p:cNvPr>
            <p:cNvSpPr/>
            <p:nvPr/>
          </p:nvSpPr>
          <p:spPr>
            <a:xfrm>
              <a:off x="6990085" y="1999648"/>
              <a:ext cx="1322962" cy="376137"/>
            </a:xfrm>
            <a:prstGeom prst="roundRect">
              <a:avLst/>
            </a:prstGeom>
            <a:solidFill>
              <a:schemeClr val="accent6">
                <a:lumMod val="75000"/>
                <a:alpha val="2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80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C0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168998</TotalTime>
  <Words>1013</Words>
  <Application>Microsoft Macintosh PowerPoint</Application>
  <PresentationFormat>On-screen Show (16:9)</PresentationFormat>
  <Paragraphs>210</Paragraphs>
  <Slides>17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-webkit-standard</vt:lpstr>
      <vt:lpstr>Arial</vt:lpstr>
      <vt:lpstr>Calibri</vt:lpstr>
      <vt:lpstr>Cambria Math</vt:lpstr>
      <vt:lpstr>Courier New</vt:lpstr>
      <vt:lpstr>Times New Roman</vt:lpstr>
      <vt:lpstr>Wingdings</vt:lpstr>
      <vt:lpstr>Office Theme</vt:lpstr>
      <vt:lpstr>Equation</vt:lpstr>
      <vt:lpstr>Dark Matter and Fundamental Physics Searches using Atomic Magnetometers</vt:lpstr>
      <vt:lpstr>Research at Los Alamos National Laboratory</vt:lpstr>
      <vt:lpstr>Atomic Magnetometer (AM)</vt:lpstr>
      <vt:lpstr>Fundamental Magnetometer Sensitivity</vt:lpstr>
      <vt:lpstr>Exotic interaction</vt:lpstr>
      <vt:lpstr>Exotic interaction</vt:lpstr>
      <vt:lpstr>LANL approach</vt:lpstr>
      <vt:lpstr>Spin- and velocity-dependent exotic interaction</vt:lpstr>
      <vt:lpstr>Constraining the coupling strength f4+5 and f12+13</vt:lpstr>
      <vt:lpstr> Sensitivity to QCD axion</vt:lpstr>
      <vt:lpstr>Axion-induced oscillating magnetic field</vt:lpstr>
      <vt:lpstr>Axion-induced oscillating magnetic field</vt:lpstr>
      <vt:lpstr>LANL approach: LC circuit + AM</vt:lpstr>
      <vt:lpstr>LANL large 2 T magnet</vt:lpstr>
      <vt:lpstr>Projected LANL sensitivity</vt:lpstr>
      <vt:lpstr>Summary</vt:lpstr>
      <vt:lpstr>Thank you 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Magnetic Measurements:  From Explosive Detection, Discrete Symmetries Test to Micro-Particle Imaging</dc:title>
  <dc:subject/>
  <dc:creator>youngjinkim</dc:creator>
  <cp:keywords/>
  <dc:description/>
  <cp:lastModifiedBy>Young Kim</cp:lastModifiedBy>
  <cp:revision>2616</cp:revision>
  <cp:lastPrinted>2019-12-07T01:49:40Z</cp:lastPrinted>
  <dcterms:created xsi:type="dcterms:W3CDTF">2012-10-02T20:31:34Z</dcterms:created>
  <dcterms:modified xsi:type="dcterms:W3CDTF">2019-12-07T02:09:18Z</dcterms:modified>
  <cp:category/>
</cp:coreProperties>
</file>