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66" r:id="rId4"/>
    <p:sldMasterId id="2147483795" r:id="rId5"/>
  </p:sldMasterIdLst>
  <p:notesMasterIdLst>
    <p:notesMasterId r:id="rId29"/>
  </p:notesMasterIdLst>
  <p:handoutMasterIdLst>
    <p:handoutMasterId r:id="rId30"/>
  </p:handoutMasterIdLst>
  <p:sldIdLst>
    <p:sldId id="4793" r:id="rId6"/>
    <p:sldId id="5145" r:id="rId7"/>
    <p:sldId id="5151" r:id="rId8"/>
    <p:sldId id="5209" r:id="rId9"/>
    <p:sldId id="5210" r:id="rId10"/>
    <p:sldId id="5211" r:id="rId11"/>
    <p:sldId id="5212" r:id="rId12"/>
    <p:sldId id="5223" r:id="rId13"/>
    <p:sldId id="5226" r:id="rId14"/>
    <p:sldId id="5227" r:id="rId15"/>
    <p:sldId id="5224" r:id="rId16"/>
    <p:sldId id="5225" r:id="rId17"/>
    <p:sldId id="5220" r:id="rId18"/>
    <p:sldId id="5221" r:id="rId19"/>
    <p:sldId id="5213" r:id="rId20"/>
    <p:sldId id="5215" r:id="rId21"/>
    <p:sldId id="5222" r:id="rId22"/>
    <p:sldId id="4785" r:id="rId23"/>
    <p:sldId id="5148" r:id="rId24"/>
    <p:sldId id="5162" r:id="rId25"/>
    <p:sldId id="5164" r:id="rId26"/>
    <p:sldId id="5167" r:id="rId27"/>
    <p:sldId id="5219" r:id="rId2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00"/>
    <a:srgbClr val="FF9300"/>
    <a:srgbClr val="004479"/>
    <a:srgbClr val="E1E40D"/>
    <a:srgbClr val="FCFF01"/>
    <a:srgbClr val="206C9E"/>
    <a:srgbClr val="C7C8C7"/>
    <a:srgbClr val="C9C8C9"/>
    <a:srgbClr val="000000"/>
    <a:srgbClr val="00A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7" autoAdjust="0"/>
    <p:restoredTop sz="92626" autoAdjust="0"/>
  </p:normalViewPr>
  <p:slideViewPr>
    <p:cSldViewPr snapToGrid="0" showGuides="1">
      <p:cViewPr varScale="1">
        <p:scale>
          <a:sx n="114" d="100"/>
          <a:sy n="114" d="100"/>
        </p:scale>
        <p:origin x="5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/>
      <dgm:t>
        <a:bodyPr/>
        <a:lstStyle/>
        <a:p>
          <a:r>
            <a:rPr lang="en-US" dirty="0"/>
            <a:t>Key Challenge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Priority Research Direction 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Requirement 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Physics Objective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Science Impact 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/>
      <dgm:t>
        <a:bodyPr/>
        <a:lstStyle/>
        <a:p>
          <a:r>
            <a:rPr lang="en-US" dirty="0"/>
            <a:t>Key Challenge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Priority Research Direction 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Requirement 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Physics Objective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Science Impact 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/>
      <dgm:t>
        <a:bodyPr/>
        <a:lstStyle/>
        <a:p>
          <a:r>
            <a:rPr lang="en-US" dirty="0"/>
            <a:t>Key Challenge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Priority Research Direction 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Requirement 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Physics Objective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Science Impact 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/>
      <dgm:t>
        <a:bodyPr/>
        <a:lstStyle/>
        <a:p>
          <a:r>
            <a:rPr lang="en-US" dirty="0"/>
            <a:t>Key Challenge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Priority Research Direction 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Requirement 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Physics Objective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Science Impact 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/>
      <dgm:t>
        <a:bodyPr/>
        <a:lstStyle/>
        <a:p>
          <a:r>
            <a:rPr lang="en-US" dirty="0"/>
            <a:t>Key Challenge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Priority Research Direction 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Requirement 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Physics Objective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Science Impact 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/>
            <a:t>Key Challenge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Priority Research Direction 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Requirement 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Physics Objective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Science Impact 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/>
      <dgm:t>
        <a:bodyPr/>
        <a:lstStyle/>
        <a:p>
          <a:r>
            <a:rPr lang="en-US" dirty="0"/>
            <a:t>Breaking the Picosecond Time Barrier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Calorimetry and Tracking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5ps per hit timing resolution 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Event disambiguation 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Higgs (self)-Couplings</a:t>
          </a:r>
          <a:br>
            <a:rPr lang="en-US" dirty="0"/>
          </a:br>
          <a:r>
            <a:rPr lang="en-US" dirty="0"/>
            <a:t>(5%) 1%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85C43C-B509-8C43-A0CC-E497649A122D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</dgm:pt>
    <dgm:pt modelId="{3AD95851-3F08-664C-8CAB-3E436B0812F2}">
      <dgm:prSet phldrT="[Text]"/>
      <dgm:spPr/>
      <dgm:t>
        <a:bodyPr/>
        <a:lstStyle/>
        <a:p>
          <a:r>
            <a:rPr lang="en-US" dirty="0"/>
            <a:t>Enhanced Photodetectors</a:t>
          </a:r>
        </a:p>
      </dgm:t>
    </dgm:pt>
    <dgm:pt modelId="{9430C8F4-F16D-C84F-980C-DFCC2320B839}" type="parTrans" cxnId="{639D1389-43B4-6945-AE00-D8F9A66AB3A6}">
      <dgm:prSet/>
      <dgm:spPr/>
      <dgm:t>
        <a:bodyPr/>
        <a:lstStyle/>
        <a:p>
          <a:endParaRPr lang="en-US"/>
        </a:p>
      </dgm:t>
    </dgm:pt>
    <dgm:pt modelId="{963BBA1A-FDDD-5B46-8983-75BEFCD66FFF}" type="sibTrans" cxnId="{639D1389-43B4-6945-AE00-D8F9A66AB3A6}">
      <dgm:prSet/>
      <dgm:spPr/>
      <dgm:t>
        <a:bodyPr/>
        <a:lstStyle/>
        <a:p>
          <a:endParaRPr lang="en-US"/>
        </a:p>
      </dgm:t>
    </dgm:pt>
    <dgm:pt modelId="{A0188815-D5BB-E84D-8BEE-224C6AF03ACE}">
      <dgm:prSet phldrT="[Text]"/>
      <dgm:spPr/>
      <dgm:t>
        <a:bodyPr/>
        <a:lstStyle/>
        <a:p>
          <a:r>
            <a:rPr lang="en-US" dirty="0"/>
            <a:t>Water-based Liquid Scintillators </a:t>
          </a:r>
        </a:p>
      </dgm:t>
    </dgm:pt>
    <dgm:pt modelId="{DA49619B-2AAF-854C-8E7D-6A809ED1CE1F}" type="parTrans" cxnId="{796C1463-4721-D040-A027-2A85B965134D}">
      <dgm:prSet/>
      <dgm:spPr/>
      <dgm:t>
        <a:bodyPr/>
        <a:lstStyle/>
        <a:p>
          <a:endParaRPr lang="en-US"/>
        </a:p>
      </dgm:t>
    </dgm:pt>
    <dgm:pt modelId="{DBEE0BA8-B73C-F14D-A7EC-6784659CBAD9}" type="sibTrans" cxnId="{796C1463-4721-D040-A027-2A85B965134D}">
      <dgm:prSet/>
      <dgm:spPr/>
      <dgm:t>
        <a:bodyPr/>
        <a:lstStyle/>
        <a:p>
          <a:endParaRPr lang="en-US"/>
        </a:p>
      </dgm:t>
    </dgm:pt>
    <dgm:pt modelId="{0B0F1DF2-DF2D-894B-8538-97974D21BA4E}">
      <dgm:prSet phldrT="[Text]"/>
      <dgm:spPr/>
      <dgm:t>
        <a:bodyPr/>
        <a:lstStyle/>
        <a:p>
          <a:r>
            <a:rPr lang="en-US" dirty="0"/>
            <a:t>Cherenkov and Scintillation light requirement ?</a:t>
          </a:r>
        </a:p>
      </dgm:t>
    </dgm:pt>
    <dgm:pt modelId="{C63A7217-8BB9-2647-9C1E-F64CB8DCF2FC}" type="parTrans" cxnId="{9E7B1A16-01A7-8746-9CFF-1653011595CF}">
      <dgm:prSet/>
      <dgm:spPr/>
      <dgm:t>
        <a:bodyPr/>
        <a:lstStyle/>
        <a:p>
          <a:endParaRPr lang="en-US"/>
        </a:p>
      </dgm:t>
    </dgm:pt>
    <dgm:pt modelId="{ABEA209B-2121-7F45-900F-1ECDDB312A03}" type="sibTrans" cxnId="{9E7B1A16-01A7-8746-9CFF-1653011595CF}">
      <dgm:prSet/>
      <dgm:spPr/>
      <dgm:t>
        <a:bodyPr/>
        <a:lstStyle/>
        <a:p>
          <a:endParaRPr lang="en-US"/>
        </a:p>
      </dgm:t>
    </dgm:pt>
    <dgm:pt modelId="{A41922B2-C6B6-104C-A422-499A2EC22EB1}">
      <dgm:prSet phldrT="[Text]"/>
      <dgm:spPr/>
      <dgm:t>
        <a:bodyPr/>
        <a:lstStyle/>
        <a:p>
          <a:r>
            <a:rPr lang="en-US" dirty="0"/>
            <a:t>Better Particle Identification, background rejection ? </a:t>
          </a:r>
        </a:p>
      </dgm:t>
    </dgm:pt>
    <dgm:pt modelId="{88B3A6E5-58F0-B240-A986-AB4FD5442423}" type="parTrans" cxnId="{0242D2D3-9C0C-A141-9E01-975A8CF8C3D5}">
      <dgm:prSet/>
      <dgm:spPr/>
      <dgm:t>
        <a:bodyPr/>
        <a:lstStyle/>
        <a:p>
          <a:endParaRPr lang="en-US"/>
        </a:p>
      </dgm:t>
    </dgm:pt>
    <dgm:pt modelId="{2E27A12C-F85D-814B-A74D-4DD8A0467DC2}" type="sibTrans" cxnId="{0242D2D3-9C0C-A141-9E01-975A8CF8C3D5}">
      <dgm:prSet/>
      <dgm:spPr/>
      <dgm:t>
        <a:bodyPr/>
        <a:lstStyle/>
        <a:p>
          <a:endParaRPr lang="en-US"/>
        </a:p>
      </dgm:t>
    </dgm:pt>
    <dgm:pt modelId="{7A2FF766-7AB5-2940-9911-883C1E21CC68}">
      <dgm:prSet phldrT="[Text]"/>
      <dgm:spPr/>
      <dgm:t>
        <a:bodyPr/>
        <a:lstStyle/>
        <a:p>
          <a:r>
            <a:rPr lang="en-US" dirty="0"/>
            <a:t>Accelerated Measurement of MO? </a:t>
          </a:r>
        </a:p>
      </dgm:t>
    </dgm:pt>
    <dgm:pt modelId="{1FDA07E4-0B83-974C-A2C4-88196D05B52C}" type="parTrans" cxnId="{ED4E4C65-C74A-5C4E-9187-FC2EA3840995}">
      <dgm:prSet/>
      <dgm:spPr/>
      <dgm:t>
        <a:bodyPr/>
        <a:lstStyle/>
        <a:p>
          <a:endParaRPr lang="en-US"/>
        </a:p>
      </dgm:t>
    </dgm:pt>
    <dgm:pt modelId="{FB162FA4-F62F-E342-B1D0-9477DB371E0E}" type="sibTrans" cxnId="{ED4E4C65-C74A-5C4E-9187-FC2EA3840995}">
      <dgm:prSet/>
      <dgm:spPr/>
      <dgm:t>
        <a:bodyPr/>
        <a:lstStyle/>
        <a:p>
          <a:endParaRPr lang="en-US"/>
        </a:p>
      </dgm:t>
    </dgm:pt>
    <dgm:pt modelId="{738A6B86-C245-2044-B4DF-ECA242B5D11E}" type="pres">
      <dgm:prSet presAssocID="{9085C43C-B509-8C43-A0CC-E497649A122D}" presName="Name0" presStyleCnt="0">
        <dgm:presLayoutVars>
          <dgm:dir/>
          <dgm:animLvl val="lvl"/>
          <dgm:resizeHandles val="exact"/>
        </dgm:presLayoutVars>
      </dgm:prSet>
      <dgm:spPr/>
    </dgm:pt>
    <dgm:pt modelId="{504A77DA-6307-9D4A-B521-AE76F25EB470}" type="pres">
      <dgm:prSet presAssocID="{3AD95851-3F08-664C-8CAB-3E436B0812F2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12F6E112-D66A-9C42-8C16-28D1F96579DD}" type="pres">
      <dgm:prSet presAssocID="{963BBA1A-FDDD-5B46-8983-75BEFCD66FFF}" presName="parTxOnlySpace" presStyleCnt="0"/>
      <dgm:spPr/>
    </dgm:pt>
    <dgm:pt modelId="{D0BE9E4D-ECE6-0A40-B7B8-09B77A6B2737}" type="pres">
      <dgm:prSet presAssocID="{A0188815-D5BB-E84D-8BEE-224C6AF03ACE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7679057-28C6-0D4F-BA01-5ED90F6346A2}" type="pres">
      <dgm:prSet presAssocID="{DBEE0BA8-B73C-F14D-A7EC-6784659CBAD9}" presName="parTxOnlySpace" presStyleCnt="0"/>
      <dgm:spPr/>
    </dgm:pt>
    <dgm:pt modelId="{C9E02057-5138-5B46-8C59-EE1D3287956A}" type="pres">
      <dgm:prSet presAssocID="{0B0F1DF2-DF2D-894B-8538-97974D21BA4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7651CDE0-4EF7-E742-9602-A7B3FB08EA66}" type="pres">
      <dgm:prSet presAssocID="{ABEA209B-2121-7F45-900F-1ECDDB312A03}" presName="parTxOnlySpace" presStyleCnt="0"/>
      <dgm:spPr/>
    </dgm:pt>
    <dgm:pt modelId="{6121F61C-472E-194B-94F8-1B7F896C8EB6}" type="pres">
      <dgm:prSet presAssocID="{A41922B2-C6B6-104C-A422-499A2EC22EB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6AEBD49-0750-DA45-8166-A6BD7B84216D}" type="pres">
      <dgm:prSet presAssocID="{2E27A12C-F85D-814B-A74D-4DD8A0467DC2}" presName="parTxOnlySpace" presStyleCnt="0"/>
      <dgm:spPr/>
    </dgm:pt>
    <dgm:pt modelId="{E876B201-649E-104F-A13B-D57B0306076C}" type="pres">
      <dgm:prSet presAssocID="{7A2FF766-7AB5-2940-9911-883C1E21CC6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E7B1A16-01A7-8746-9CFF-1653011595CF}" srcId="{9085C43C-B509-8C43-A0CC-E497649A122D}" destId="{0B0F1DF2-DF2D-894B-8538-97974D21BA4E}" srcOrd="2" destOrd="0" parTransId="{C63A7217-8BB9-2647-9C1E-F64CB8DCF2FC}" sibTransId="{ABEA209B-2121-7F45-900F-1ECDDB312A03}"/>
    <dgm:cxn modelId="{B0A5A821-2759-E54E-B527-C357CA49D1A7}" type="presOf" srcId="{A0188815-D5BB-E84D-8BEE-224C6AF03ACE}" destId="{D0BE9E4D-ECE6-0A40-B7B8-09B77A6B2737}" srcOrd="0" destOrd="0" presId="urn:microsoft.com/office/officeart/2005/8/layout/chevron1"/>
    <dgm:cxn modelId="{7B96EE56-4164-0141-8B48-B1AA47EC4392}" type="presOf" srcId="{A41922B2-C6B6-104C-A422-499A2EC22EB1}" destId="{6121F61C-472E-194B-94F8-1B7F896C8EB6}" srcOrd="0" destOrd="0" presId="urn:microsoft.com/office/officeart/2005/8/layout/chevron1"/>
    <dgm:cxn modelId="{796C1463-4721-D040-A027-2A85B965134D}" srcId="{9085C43C-B509-8C43-A0CC-E497649A122D}" destId="{A0188815-D5BB-E84D-8BEE-224C6AF03ACE}" srcOrd="1" destOrd="0" parTransId="{DA49619B-2AAF-854C-8E7D-6A809ED1CE1F}" sibTransId="{DBEE0BA8-B73C-F14D-A7EC-6784659CBAD9}"/>
    <dgm:cxn modelId="{ED4E4C65-C74A-5C4E-9187-FC2EA3840995}" srcId="{9085C43C-B509-8C43-A0CC-E497649A122D}" destId="{7A2FF766-7AB5-2940-9911-883C1E21CC68}" srcOrd="4" destOrd="0" parTransId="{1FDA07E4-0B83-974C-A2C4-88196D05B52C}" sibTransId="{FB162FA4-F62F-E342-B1D0-9477DB371E0E}"/>
    <dgm:cxn modelId="{90AA0788-D54C-E04E-87AC-C665C989D350}" type="presOf" srcId="{9085C43C-B509-8C43-A0CC-E497649A122D}" destId="{738A6B86-C245-2044-B4DF-ECA242B5D11E}" srcOrd="0" destOrd="0" presId="urn:microsoft.com/office/officeart/2005/8/layout/chevron1"/>
    <dgm:cxn modelId="{639D1389-43B4-6945-AE00-D8F9A66AB3A6}" srcId="{9085C43C-B509-8C43-A0CC-E497649A122D}" destId="{3AD95851-3F08-664C-8CAB-3E436B0812F2}" srcOrd="0" destOrd="0" parTransId="{9430C8F4-F16D-C84F-980C-DFCC2320B839}" sibTransId="{963BBA1A-FDDD-5B46-8983-75BEFCD66FFF}"/>
    <dgm:cxn modelId="{251B9192-FA6A-ED4D-B3AA-3067B6A043E6}" type="presOf" srcId="{3AD95851-3F08-664C-8CAB-3E436B0812F2}" destId="{504A77DA-6307-9D4A-B521-AE76F25EB470}" srcOrd="0" destOrd="0" presId="urn:microsoft.com/office/officeart/2005/8/layout/chevron1"/>
    <dgm:cxn modelId="{A8F3BCA6-39D0-2E4B-96A6-E38103DC988F}" type="presOf" srcId="{0B0F1DF2-DF2D-894B-8538-97974D21BA4E}" destId="{C9E02057-5138-5B46-8C59-EE1D3287956A}" srcOrd="0" destOrd="0" presId="urn:microsoft.com/office/officeart/2005/8/layout/chevron1"/>
    <dgm:cxn modelId="{E3C582AB-F0A4-424F-BD8A-6E11ACFB1155}" type="presOf" srcId="{7A2FF766-7AB5-2940-9911-883C1E21CC68}" destId="{E876B201-649E-104F-A13B-D57B0306076C}" srcOrd="0" destOrd="0" presId="urn:microsoft.com/office/officeart/2005/8/layout/chevron1"/>
    <dgm:cxn modelId="{0242D2D3-9C0C-A141-9E01-975A8CF8C3D5}" srcId="{9085C43C-B509-8C43-A0CC-E497649A122D}" destId="{A41922B2-C6B6-104C-A422-499A2EC22EB1}" srcOrd="3" destOrd="0" parTransId="{88B3A6E5-58F0-B240-A986-AB4FD5442423}" sibTransId="{2E27A12C-F85D-814B-A74D-4DD8A0467DC2}"/>
    <dgm:cxn modelId="{60E1650E-E886-E94F-BBC0-AC2CE3E630E8}" type="presParOf" srcId="{738A6B86-C245-2044-B4DF-ECA242B5D11E}" destId="{504A77DA-6307-9D4A-B521-AE76F25EB470}" srcOrd="0" destOrd="0" presId="urn:microsoft.com/office/officeart/2005/8/layout/chevron1"/>
    <dgm:cxn modelId="{B8F3AACE-965E-C44B-A277-5A0EFA425AAB}" type="presParOf" srcId="{738A6B86-C245-2044-B4DF-ECA242B5D11E}" destId="{12F6E112-D66A-9C42-8C16-28D1F96579DD}" srcOrd="1" destOrd="0" presId="urn:microsoft.com/office/officeart/2005/8/layout/chevron1"/>
    <dgm:cxn modelId="{DF869A57-7C5F-964F-8E07-BAD1212A1125}" type="presParOf" srcId="{738A6B86-C245-2044-B4DF-ECA242B5D11E}" destId="{D0BE9E4D-ECE6-0A40-B7B8-09B77A6B2737}" srcOrd="2" destOrd="0" presId="urn:microsoft.com/office/officeart/2005/8/layout/chevron1"/>
    <dgm:cxn modelId="{5B9DE8D4-8E8B-744B-80D2-A2216AD6A77F}" type="presParOf" srcId="{738A6B86-C245-2044-B4DF-ECA242B5D11E}" destId="{17679057-28C6-0D4F-BA01-5ED90F6346A2}" srcOrd="3" destOrd="0" presId="urn:microsoft.com/office/officeart/2005/8/layout/chevron1"/>
    <dgm:cxn modelId="{744222CB-12B2-5A46-B8E0-8098BFC00746}" type="presParOf" srcId="{738A6B86-C245-2044-B4DF-ECA242B5D11E}" destId="{C9E02057-5138-5B46-8C59-EE1D3287956A}" srcOrd="4" destOrd="0" presId="urn:microsoft.com/office/officeart/2005/8/layout/chevron1"/>
    <dgm:cxn modelId="{EE4939D6-77C9-1149-AB8C-AF2DDE280DB7}" type="presParOf" srcId="{738A6B86-C245-2044-B4DF-ECA242B5D11E}" destId="{7651CDE0-4EF7-E742-9602-A7B3FB08EA66}" srcOrd="5" destOrd="0" presId="urn:microsoft.com/office/officeart/2005/8/layout/chevron1"/>
    <dgm:cxn modelId="{6E0DE7BF-F336-9D46-95A0-D9AD36F7FE47}" type="presParOf" srcId="{738A6B86-C245-2044-B4DF-ECA242B5D11E}" destId="{6121F61C-472E-194B-94F8-1B7F896C8EB6}" srcOrd="6" destOrd="0" presId="urn:microsoft.com/office/officeart/2005/8/layout/chevron1"/>
    <dgm:cxn modelId="{778A2406-480B-0940-A6B6-CAE81A031055}" type="presParOf" srcId="{738A6B86-C245-2044-B4DF-ECA242B5D11E}" destId="{F6AEBD49-0750-DA45-8166-A6BD7B84216D}" srcOrd="7" destOrd="0" presId="urn:microsoft.com/office/officeart/2005/8/layout/chevron1"/>
    <dgm:cxn modelId="{0315230D-60E5-B447-B455-9F5DD14C4C67}" type="presParOf" srcId="{738A6B86-C245-2044-B4DF-ECA242B5D11E}" destId="{E876B201-649E-104F-A13B-D57B0306076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199" y="2579887"/>
          <a:ext cx="1957240" cy="7828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Key Challenge</a:t>
          </a:r>
        </a:p>
      </dsp:txBody>
      <dsp:txXfrm>
        <a:off x="393647" y="2579887"/>
        <a:ext cx="1174344" cy="782896"/>
      </dsp:txXfrm>
    </dsp:sp>
    <dsp:sp modelId="{D0BE9E4D-ECE6-0A40-B7B8-09B77A6B2737}">
      <dsp:nvSpPr>
        <dsp:cNvPr id="0" name=""/>
        <dsp:cNvSpPr/>
      </dsp:nvSpPr>
      <dsp:spPr>
        <a:xfrm>
          <a:off x="1763715" y="2579887"/>
          <a:ext cx="1957240" cy="78289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Priority Research Direction </a:t>
          </a:r>
        </a:p>
      </dsp:txBody>
      <dsp:txXfrm>
        <a:off x="2155163" y="2579887"/>
        <a:ext cx="1174344" cy="782896"/>
      </dsp:txXfrm>
    </dsp:sp>
    <dsp:sp modelId="{C9E02057-5138-5B46-8C59-EE1D3287956A}">
      <dsp:nvSpPr>
        <dsp:cNvPr id="0" name=""/>
        <dsp:cNvSpPr/>
      </dsp:nvSpPr>
      <dsp:spPr>
        <a:xfrm>
          <a:off x="3525232" y="2579887"/>
          <a:ext cx="1957240" cy="78289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Requirement </a:t>
          </a:r>
        </a:p>
      </dsp:txBody>
      <dsp:txXfrm>
        <a:off x="3916680" y="2579887"/>
        <a:ext cx="1174344" cy="782896"/>
      </dsp:txXfrm>
    </dsp:sp>
    <dsp:sp modelId="{6121F61C-472E-194B-94F8-1B7F896C8EB6}">
      <dsp:nvSpPr>
        <dsp:cNvPr id="0" name=""/>
        <dsp:cNvSpPr/>
      </dsp:nvSpPr>
      <dsp:spPr>
        <a:xfrm>
          <a:off x="5286749" y="2579887"/>
          <a:ext cx="1957240" cy="7828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Physics Objective</a:t>
          </a:r>
        </a:p>
      </dsp:txBody>
      <dsp:txXfrm>
        <a:off x="5678197" y="2579887"/>
        <a:ext cx="1174344" cy="782896"/>
      </dsp:txXfrm>
    </dsp:sp>
    <dsp:sp modelId="{E876B201-649E-104F-A13B-D57B0306076C}">
      <dsp:nvSpPr>
        <dsp:cNvPr id="0" name=""/>
        <dsp:cNvSpPr/>
      </dsp:nvSpPr>
      <dsp:spPr>
        <a:xfrm>
          <a:off x="7048266" y="2579887"/>
          <a:ext cx="1957240" cy="78289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 Impact  </a:t>
          </a:r>
        </a:p>
      </dsp:txBody>
      <dsp:txXfrm>
        <a:off x="7439714" y="2579887"/>
        <a:ext cx="1174344" cy="782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199" y="2579887"/>
          <a:ext cx="1957240" cy="7828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Key Challenge</a:t>
          </a:r>
        </a:p>
      </dsp:txBody>
      <dsp:txXfrm>
        <a:off x="393647" y="2579887"/>
        <a:ext cx="1174344" cy="782896"/>
      </dsp:txXfrm>
    </dsp:sp>
    <dsp:sp modelId="{D0BE9E4D-ECE6-0A40-B7B8-09B77A6B2737}">
      <dsp:nvSpPr>
        <dsp:cNvPr id="0" name=""/>
        <dsp:cNvSpPr/>
      </dsp:nvSpPr>
      <dsp:spPr>
        <a:xfrm>
          <a:off x="1763715" y="2579887"/>
          <a:ext cx="1957240" cy="78289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Priority Research Direction </a:t>
          </a:r>
        </a:p>
      </dsp:txBody>
      <dsp:txXfrm>
        <a:off x="2155163" y="2579887"/>
        <a:ext cx="1174344" cy="782896"/>
      </dsp:txXfrm>
    </dsp:sp>
    <dsp:sp modelId="{C9E02057-5138-5B46-8C59-EE1D3287956A}">
      <dsp:nvSpPr>
        <dsp:cNvPr id="0" name=""/>
        <dsp:cNvSpPr/>
      </dsp:nvSpPr>
      <dsp:spPr>
        <a:xfrm>
          <a:off x="3525232" y="2579887"/>
          <a:ext cx="1957240" cy="78289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Requirement </a:t>
          </a:r>
        </a:p>
      </dsp:txBody>
      <dsp:txXfrm>
        <a:off x="3916680" y="2579887"/>
        <a:ext cx="1174344" cy="782896"/>
      </dsp:txXfrm>
    </dsp:sp>
    <dsp:sp modelId="{6121F61C-472E-194B-94F8-1B7F896C8EB6}">
      <dsp:nvSpPr>
        <dsp:cNvPr id="0" name=""/>
        <dsp:cNvSpPr/>
      </dsp:nvSpPr>
      <dsp:spPr>
        <a:xfrm>
          <a:off x="5286749" y="2579887"/>
          <a:ext cx="1957240" cy="7828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Physics Objective</a:t>
          </a:r>
        </a:p>
      </dsp:txBody>
      <dsp:txXfrm>
        <a:off x="5678197" y="2579887"/>
        <a:ext cx="1174344" cy="782896"/>
      </dsp:txXfrm>
    </dsp:sp>
    <dsp:sp modelId="{E876B201-649E-104F-A13B-D57B0306076C}">
      <dsp:nvSpPr>
        <dsp:cNvPr id="0" name=""/>
        <dsp:cNvSpPr/>
      </dsp:nvSpPr>
      <dsp:spPr>
        <a:xfrm>
          <a:off x="7048266" y="2579887"/>
          <a:ext cx="1957240" cy="78289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 Impact  </a:t>
          </a:r>
        </a:p>
      </dsp:txBody>
      <dsp:txXfrm>
        <a:off x="7439714" y="2579887"/>
        <a:ext cx="1174344" cy="7828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199" y="2579887"/>
          <a:ext cx="1957240" cy="7828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Key Challenge</a:t>
          </a:r>
        </a:p>
      </dsp:txBody>
      <dsp:txXfrm>
        <a:off x="393647" y="2579887"/>
        <a:ext cx="1174344" cy="782896"/>
      </dsp:txXfrm>
    </dsp:sp>
    <dsp:sp modelId="{D0BE9E4D-ECE6-0A40-B7B8-09B77A6B2737}">
      <dsp:nvSpPr>
        <dsp:cNvPr id="0" name=""/>
        <dsp:cNvSpPr/>
      </dsp:nvSpPr>
      <dsp:spPr>
        <a:xfrm>
          <a:off x="1763715" y="2579887"/>
          <a:ext cx="1957240" cy="78289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Priority Research Direction </a:t>
          </a:r>
        </a:p>
      </dsp:txBody>
      <dsp:txXfrm>
        <a:off x="2155163" y="2579887"/>
        <a:ext cx="1174344" cy="782896"/>
      </dsp:txXfrm>
    </dsp:sp>
    <dsp:sp modelId="{C9E02057-5138-5B46-8C59-EE1D3287956A}">
      <dsp:nvSpPr>
        <dsp:cNvPr id="0" name=""/>
        <dsp:cNvSpPr/>
      </dsp:nvSpPr>
      <dsp:spPr>
        <a:xfrm>
          <a:off x="3525232" y="2579887"/>
          <a:ext cx="1957240" cy="78289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Requirement </a:t>
          </a:r>
        </a:p>
      </dsp:txBody>
      <dsp:txXfrm>
        <a:off x="3916680" y="2579887"/>
        <a:ext cx="1174344" cy="782896"/>
      </dsp:txXfrm>
    </dsp:sp>
    <dsp:sp modelId="{6121F61C-472E-194B-94F8-1B7F896C8EB6}">
      <dsp:nvSpPr>
        <dsp:cNvPr id="0" name=""/>
        <dsp:cNvSpPr/>
      </dsp:nvSpPr>
      <dsp:spPr>
        <a:xfrm>
          <a:off x="5286749" y="2579887"/>
          <a:ext cx="1957240" cy="7828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Physics Objective</a:t>
          </a:r>
        </a:p>
      </dsp:txBody>
      <dsp:txXfrm>
        <a:off x="5678197" y="2579887"/>
        <a:ext cx="1174344" cy="782896"/>
      </dsp:txXfrm>
    </dsp:sp>
    <dsp:sp modelId="{E876B201-649E-104F-A13B-D57B0306076C}">
      <dsp:nvSpPr>
        <dsp:cNvPr id="0" name=""/>
        <dsp:cNvSpPr/>
      </dsp:nvSpPr>
      <dsp:spPr>
        <a:xfrm>
          <a:off x="7048266" y="2579887"/>
          <a:ext cx="1957240" cy="78289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 Impact  </a:t>
          </a:r>
        </a:p>
      </dsp:txBody>
      <dsp:txXfrm>
        <a:off x="7439714" y="2579887"/>
        <a:ext cx="1174344" cy="7828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199" y="2579887"/>
          <a:ext cx="1957240" cy="7828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Key Challenge</a:t>
          </a:r>
        </a:p>
      </dsp:txBody>
      <dsp:txXfrm>
        <a:off x="393647" y="2579887"/>
        <a:ext cx="1174344" cy="782896"/>
      </dsp:txXfrm>
    </dsp:sp>
    <dsp:sp modelId="{D0BE9E4D-ECE6-0A40-B7B8-09B77A6B2737}">
      <dsp:nvSpPr>
        <dsp:cNvPr id="0" name=""/>
        <dsp:cNvSpPr/>
      </dsp:nvSpPr>
      <dsp:spPr>
        <a:xfrm>
          <a:off x="1763715" y="2579887"/>
          <a:ext cx="1957240" cy="78289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Priority Research Direction </a:t>
          </a:r>
        </a:p>
      </dsp:txBody>
      <dsp:txXfrm>
        <a:off x="2155163" y="2579887"/>
        <a:ext cx="1174344" cy="782896"/>
      </dsp:txXfrm>
    </dsp:sp>
    <dsp:sp modelId="{C9E02057-5138-5B46-8C59-EE1D3287956A}">
      <dsp:nvSpPr>
        <dsp:cNvPr id="0" name=""/>
        <dsp:cNvSpPr/>
      </dsp:nvSpPr>
      <dsp:spPr>
        <a:xfrm>
          <a:off x="3525232" y="2579887"/>
          <a:ext cx="1957240" cy="78289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Requirement </a:t>
          </a:r>
        </a:p>
      </dsp:txBody>
      <dsp:txXfrm>
        <a:off x="3916680" y="2579887"/>
        <a:ext cx="1174344" cy="782896"/>
      </dsp:txXfrm>
    </dsp:sp>
    <dsp:sp modelId="{6121F61C-472E-194B-94F8-1B7F896C8EB6}">
      <dsp:nvSpPr>
        <dsp:cNvPr id="0" name=""/>
        <dsp:cNvSpPr/>
      </dsp:nvSpPr>
      <dsp:spPr>
        <a:xfrm>
          <a:off x="5286749" y="2579887"/>
          <a:ext cx="1957240" cy="7828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Physics Objective</a:t>
          </a:r>
        </a:p>
      </dsp:txBody>
      <dsp:txXfrm>
        <a:off x="5678197" y="2579887"/>
        <a:ext cx="1174344" cy="782896"/>
      </dsp:txXfrm>
    </dsp:sp>
    <dsp:sp modelId="{E876B201-649E-104F-A13B-D57B0306076C}">
      <dsp:nvSpPr>
        <dsp:cNvPr id="0" name=""/>
        <dsp:cNvSpPr/>
      </dsp:nvSpPr>
      <dsp:spPr>
        <a:xfrm>
          <a:off x="7048266" y="2579887"/>
          <a:ext cx="1957240" cy="78289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 Impact  </a:t>
          </a:r>
        </a:p>
      </dsp:txBody>
      <dsp:txXfrm>
        <a:off x="7439714" y="2579887"/>
        <a:ext cx="1174344" cy="7828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199" y="2579887"/>
          <a:ext cx="1957240" cy="7828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Key Challenge</a:t>
          </a:r>
        </a:p>
      </dsp:txBody>
      <dsp:txXfrm>
        <a:off x="393647" y="2579887"/>
        <a:ext cx="1174344" cy="782896"/>
      </dsp:txXfrm>
    </dsp:sp>
    <dsp:sp modelId="{D0BE9E4D-ECE6-0A40-B7B8-09B77A6B2737}">
      <dsp:nvSpPr>
        <dsp:cNvPr id="0" name=""/>
        <dsp:cNvSpPr/>
      </dsp:nvSpPr>
      <dsp:spPr>
        <a:xfrm>
          <a:off x="1763715" y="2579887"/>
          <a:ext cx="1957240" cy="78289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Priority Research Direction </a:t>
          </a:r>
        </a:p>
      </dsp:txBody>
      <dsp:txXfrm>
        <a:off x="2155163" y="2579887"/>
        <a:ext cx="1174344" cy="782896"/>
      </dsp:txXfrm>
    </dsp:sp>
    <dsp:sp modelId="{C9E02057-5138-5B46-8C59-EE1D3287956A}">
      <dsp:nvSpPr>
        <dsp:cNvPr id="0" name=""/>
        <dsp:cNvSpPr/>
      </dsp:nvSpPr>
      <dsp:spPr>
        <a:xfrm>
          <a:off x="3525232" y="2579887"/>
          <a:ext cx="1957240" cy="78289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Requirement </a:t>
          </a:r>
        </a:p>
      </dsp:txBody>
      <dsp:txXfrm>
        <a:off x="3916680" y="2579887"/>
        <a:ext cx="1174344" cy="782896"/>
      </dsp:txXfrm>
    </dsp:sp>
    <dsp:sp modelId="{6121F61C-472E-194B-94F8-1B7F896C8EB6}">
      <dsp:nvSpPr>
        <dsp:cNvPr id="0" name=""/>
        <dsp:cNvSpPr/>
      </dsp:nvSpPr>
      <dsp:spPr>
        <a:xfrm>
          <a:off x="5286749" y="2579887"/>
          <a:ext cx="1957240" cy="7828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Physics Objective</a:t>
          </a:r>
        </a:p>
      </dsp:txBody>
      <dsp:txXfrm>
        <a:off x="5678197" y="2579887"/>
        <a:ext cx="1174344" cy="782896"/>
      </dsp:txXfrm>
    </dsp:sp>
    <dsp:sp modelId="{E876B201-649E-104F-A13B-D57B0306076C}">
      <dsp:nvSpPr>
        <dsp:cNvPr id="0" name=""/>
        <dsp:cNvSpPr/>
      </dsp:nvSpPr>
      <dsp:spPr>
        <a:xfrm>
          <a:off x="7048266" y="2579887"/>
          <a:ext cx="1957240" cy="78289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 Impact  </a:t>
          </a:r>
        </a:p>
      </dsp:txBody>
      <dsp:txXfrm>
        <a:off x="7439714" y="2579887"/>
        <a:ext cx="1174344" cy="7828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199" y="2579887"/>
          <a:ext cx="1957240" cy="782896"/>
        </a:xfrm>
        <a:prstGeom prst="chevron">
          <a:avLst/>
        </a:prstGeom>
        <a:solidFill>
          <a:schemeClr val="bg1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Key Challenge</a:t>
          </a:r>
        </a:p>
      </dsp:txBody>
      <dsp:txXfrm>
        <a:off x="393647" y="2579887"/>
        <a:ext cx="1174344" cy="782896"/>
      </dsp:txXfrm>
    </dsp:sp>
    <dsp:sp modelId="{D0BE9E4D-ECE6-0A40-B7B8-09B77A6B2737}">
      <dsp:nvSpPr>
        <dsp:cNvPr id="0" name=""/>
        <dsp:cNvSpPr/>
      </dsp:nvSpPr>
      <dsp:spPr>
        <a:xfrm>
          <a:off x="1763715" y="2579887"/>
          <a:ext cx="1957240" cy="78289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Priority Research Direction </a:t>
          </a:r>
        </a:p>
      </dsp:txBody>
      <dsp:txXfrm>
        <a:off x="2155163" y="2579887"/>
        <a:ext cx="1174344" cy="782896"/>
      </dsp:txXfrm>
    </dsp:sp>
    <dsp:sp modelId="{C9E02057-5138-5B46-8C59-EE1D3287956A}">
      <dsp:nvSpPr>
        <dsp:cNvPr id="0" name=""/>
        <dsp:cNvSpPr/>
      </dsp:nvSpPr>
      <dsp:spPr>
        <a:xfrm>
          <a:off x="3525232" y="2579887"/>
          <a:ext cx="1957240" cy="78289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Requirement </a:t>
          </a:r>
        </a:p>
      </dsp:txBody>
      <dsp:txXfrm>
        <a:off x="3916680" y="2579887"/>
        <a:ext cx="1174344" cy="782896"/>
      </dsp:txXfrm>
    </dsp:sp>
    <dsp:sp modelId="{6121F61C-472E-194B-94F8-1B7F896C8EB6}">
      <dsp:nvSpPr>
        <dsp:cNvPr id="0" name=""/>
        <dsp:cNvSpPr/>
      </dsp:nvSpPr>
      <dsp:spPr>
        <a:xfrm>
          <a:off x="5286749" y="2579887"/>
          <a:ext cx="1957240" cy="7828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Physics Objective</a:t>
          </a:r>
        </a:p>
      </dsp:txBody>
      <dsp:txXfrm>
        <a:off x="5678197" y="2579887"/>
        <a:ext cx="1174344" cy="782896"/>
      </dsp:txXfrm>
    </dsp:sp>
    <dsp:sp modelId="{E876B201-649E-104F-A13B-D57B0306076C}">
      <dsp:nvSpPr>
        <dsp:cNvPr id="0" name=""/>
        <dsp:cNvSpPr/>
      </dsp:nvSpPr>
      <dsp:spPr>
        <a:xfrm>
          <a:off x="7048266" y="2579887"/>
          <a:ext cx="1957240" cy="78289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Science Impact  </a:t>
          </a:r>
        </a:p>
      </dsp:txBody>
      <dsp:txXfrm>
        <a:off x="7439714" y="2579887"/>
        <a:ext cx="1174344" cy="7828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425" y="2977608"/>
          <a:ext cx="2158349" cy="86333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Breaking the Picosecond Time Barrier</a:t>
          </a:r>
        </a:p>
      </dsp:txBody>
      <dsp:txXfrm>
        <a:off x="434095" y="2977608"/>
        <a:ext cx="1295010" cy="863339"/>
      </dsp:txXfrm>
    </dsp:sp>
    <dsp:sp modelId="{D0BE9E4D-ECE6-0A40-B7B8-09B77A6B2737}">
      <dsp:nvSpPr>
        <dsp:cNvPr id="0" name=""/>
        <dsp:cNvSpPr/>
      </dsp:nvSpPr>
      <dsp:spPr>
        <a:xfrm>
          <a:off x="1944939" y="2977608"/>
          <a:ext cx="2158349" cy="86333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Calorimetry and Tracking</a:t>
          </a:r>
        </a:p>
      </dsp:txBody>
      <dsp:txXfrm>
        <a:off x="2376609" y="2977608"/>
        <a:ext cx="1295010" cy="863339"/>
      </dsp:txXfrm>
    </dsp:sp>
    <dsp:sp modelId="{C9E02057-5138-5B46-8C59-EE1D3287956A}">
      <dsp:nvSpPr>
        <dsp:cNvPr id="0" name=""/>
        <dsp:cNvSpPr/>
      </dsp:nvSpPr>
      <dsp:spPr>
        <a:xfrm>
          <a:off x="3887453" y="2977608"/>
          <a:ext cx="2158349" cy="86333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5ps per hit timing resolution </a:t>
          </a:r>
        </a:p>
      </dsp:txBody>
      <dsp:txXfrm>
        <a:off x="4319123" y="2977608"/>
        <a:ext cx="1295010" cy="863339"/>
      </dsp:txXfrm>
    </dsp:sp>
    <dsp:sp modelId="{6121F61C-472E-194B-94F8-1B7F896C8EB6}">
      <dsp:nvSpPr>
        <dsp:cNvPr id="0" name=""/>
        <dsp:cNvSpPr/>
      </dsp:nvSpPr>
      <dsp:spPr>
        <a:xfrm>
          <a:off x="5829968" y="2977608"/>
          <a:ext cx="2158349" cy="86333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Event disambiguation </a:t>
          </a:r>
        </a:p>
      </dsp:txBody>
      <dsp:txXfrm>
        <a:off x="6261638" y="2977608"/>
        <a:ext cx="1295010" cy="863339"/>
      </dsp:txXfrm>
    </dsp:sp>
    <dsp:sp modelId="{E876B201-649E-104F-A13B-D57B0306076C}">
      <dsp:nvSpPr>
        <dsp:cNvPr id="0" name=""/>
        <dsp:cNvSpPr/>
      </dsp:nvSpPr>
      <dsp:spPr>
        <a:xfrm>
          <a:off x="7772482" y="2977608"/>
          <a:ext cx="2158349" cy="86333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Higgs (self)-Couplings</a:t>
          </a:r>
          <a:br>
            <a:rPr lang="en-US" sz="1400" kern="1200" dirty="0"/>
          </a:br>
          <a:r>
            <a:rPr lang="en-US" sz="1400" kern="1200" dirty="0"/>
            <a:t>(5%) 1% </a:t>
          </a:r>
        </a:p>
      </dsp:txBody>
      <dsp:txXfrm>
        <a:off x="8204152" y="2977608"/>
        <a:ext cx="1295010" cy="8633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77DA-6307-9D4A-B521-AE76F25EB470}">
      <dsp:nvSpPr>
        <dsp:cNvPr id="0" name=""/>
        <dsp:cNvSpPr/>
      </dsp:nvSpPr>
      <dsp:spPr>
        <a:xfrm>
          <a:off x="2425" y="2977608"/>
          <a:ext cx="2158349" cy="86333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Enhanced Photodetectors</a:t>
          </a:r>
        </a:p>
      </dsp:txBody>
      <dsp:txXfrm>
        <a:off x="434095" y="2977608"/>
        <a:ext cx="1295010" cy="863339"/>
      </dsp:txXfrm>
    </dsp:sp>
    <dsp:sp modelId="{D0BE9E4D-ECE6-0A40-B7B8-09B77A6B2737}">
      <dsp:nvSpPr>
        <dsp:cNvPr id="0" name=""/>
        <dsp:cNvSpPr/>
      </dsp:nvSpPr>
      <dsp:spPr>
        <a:xfrm>
          <a:off x="1944939" y="2977608"/>
          <a:ext cx="2158349" cy="86333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Water-based Liquid Scintillators </a:t>
          </a:r>
        </a:p>
      </dsp:txBody>
      <dsp:txXfrm>
        <a:off x="2376609" y="2977608"/>
        <a:ext cx="1295010" cy="863339"/>
      </dsp:txXfrm>
    </dsp:sp>
    <dsp:sp modelId="{C9E02057-5138-5B46-8C59-EE1D3287956A}">
      <dsp:nvSpPr>
        <dsp:cNvPr id="0" name=""/>
        <dsp:cNvSpPr/>
      </dsp:nvSpPr>
      <dsp:spPr>
        <a:xfrm>
          <a:off x="3887453" y="2977608"/>
          <a:ext cx="2158349" cy="86333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Cherenkov and Scintillation light requirement ?</a:t>
          </a:r>
        </a:p>
      </dsp:txBody>
      <dsp:txXfrm>
        <a:off x="4319123" y="2977608"/>
        <a:ext cx="1295010" cy="863339"/>
      </dsp:txXfrm>
    </dsp:sp>
    <dsp:sp modelId="{6121F61C-472E-194B-94F8-1B7F896C8EB6}">
      <dsp:nvSpPr>
        <dsp:cNvPr id="0" name=""/>
        <dsp:cNvSpPr/>
      </dsp:nvSpPr>
      <dsp:spPr>
        <a:xfrm>
          <a:off x="5829968" y="2977608"/>
          <a:ext cx="2158349" cy="86333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Better Particle Identification, background rejection ? </a:t>
          </a:r>
        </a:p>
      </dsp:txBody>
      <dsp:txXfrm>
        <a:off x="6261638" y="2977608"/>
        <a:ext cx="1295010" cy="863339"/>
      </dsp:txXfrm>
    </dsp:sp>
    <dsp:sp modelId="{E876B201-649E-104F-A13B-D57B0306076C}">
      <dsp:nvSpPr>
        <dsp:cNvPr id="0" name=""/>
        <dsp:cNvSpPr/>
      </dsp:nvSpPr>
      <dsp:spPr>
        <a:xfrm>
          <a:off x="7772482" y="2977608"/>
          <a:ext cx="2158349" cy="86333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Accelerated Measurement of MO? </a:t>
          </a:r>
        </a:p>
      </dsp:txBody>
      <dsp:txXfrm>
        <a:off x="8204152" y="2977608"/>
        <a:ext cx="1295010" cy="863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12/9/19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701675" y="4473576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669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2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5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28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3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72205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5922CA-3E0F-485B-9F76-A1F211BE7C4F}"/>
              </a:ext>
            </a:extLst>
          </p:cNvPr>
          <p:cNvGrpSpPr/>
          <p:nvPr userDrawn="1"/>
        </p:nvGrpSpPr>
        <p:grpSpPr>
          <a:xfrm>
            <a:off x="314661" y="948037"/>
            <a:ext cx="11877340" cy="5688482"/>
            <a:chOff x="274319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9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2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328861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3288610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6302900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6302901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F09E4-91A6-437A-BED4-ED7995D473E7}"/>
                </a:ext>
              </a:extLst>
            </p:cNvPr>
            <p:cNvSpPr/>
            <p:nvPr userDrawn="1"/>
          </p:nvSpPr>
          <p:spPr>
            <a:xfrm>
              <a:off x="9317192" y="1376098"/>
              <a:ext cx="2874807" cy="5260421"/>
            </a:xfrm>
            <a:prstGeom prst="rect">
              <a:avLst/>
            </a:prstGeom>
            <a:gradFill flip="none" rotWithShape="1">
              <a:gsLst>
                <a:gs pos="25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92D3D3-2A2D-4482-B3F5-B0CBCD39D93A}"/>
                </a:ext>
              </a:extLst>
            </p:cNvPr>
            <p:cNvSpPr/>
            <p:nvPr userDrawn="1"/>
          </p:nvSpPr>
          <p:spPr>
            <a:xfrm>
              <a:off x="9317193" y="948037"/>
              <a:ext cx="2874807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4047" y="1005840"/>
            <a:ext cx="2861458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4046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98337" y="1005840"/>
            <a:ext cx="287480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98337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22680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2268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67061" y="384907"/>
            <a:ext cx="1176528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14661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26918" y="1005840"/>
            <a:ext cx="286475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26918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257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772E6C0-3363-4678-BD7B-839981CFEC1B}"/>
                </a:ext>
              </a:extLst>
            </p:cNvPr>
            <p:cNvSpPr/>
            <p:nvPr userDrawn="1"/>
          </p:nvSpPr>
          <p:spPr>
            <a:xfrm>
              <a:off x="4309114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1C044-83B1-4BEC-A2A0-51CA4BF72CE4}"/>
                </a:ext>
              </a:extLst>
            </p:cNvPr>
            <p:cNvSpPr/>
            <p:nvPr userDrawn="1"/>
          </p:nvSpPr>
          <p:spPr>
            <a:xfrm>
              <a:off x="4309114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7997" y="1005840"/>
            <a:ext cx="3829206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27997" y="1527048"/>
            <a:ext cx="3829206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4123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187DF1-019D-4B29-80A4-491D910D6F8B}"/>
              </a:ext>
            </a:extLst>
          </p:cNvPr>
          <p:cNvGrpSpPr/>
          <p:nvPr userDrawn="1"/>
        </p:nvGrpSpPr>
        <p:grpSpPr>
          <a:xfrm>
            <a:off x="304800" y="948037"/>
            <a:ext cx="11887199" cy="5688482"/>
            <a:chOff x="274318" y="948037"/>
            <a:chExt cx="11917681" cy="56884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DC80716-D7F2-40BD-B894-87B7C5521D93}"/>
                </a:ext>
              </a:extLst>
            </p:cNvPr>
            <p:cNvSpPr/>
            <p:nvPr userDrawn="1"/>
          </p:nvSpPr>
          <p:spPr>
            <a:xfrm>
              <a:off x="274318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431D86-B4F2-4178-9479-C223044E67E1}"/>
                </a:ext>
              </a:extLst>
            </p:cNvPr>
            <p:cNvSpPr/>
            <p:nvPr userDrawn="1"/>
          </p:nvSpPr>
          <p:spPr>
            <a:xfrm>
              <a:off x="274319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4C995C-9C57-406C-A69D-7613F8F47165}"/>
                </a:ext>
              </a:extLst>
            </p:cNvPr>
            <p:cNvSpPr/>
            <p:nvPr userDrawn="1"/>
          </p:nvSpPr>
          <p:spPr>
            <a:xfrm>
              <a:off x="8343909" y="1376098"/>
              <a:ext cx="3848089" cy="5260421"/>
            </a:xfrm>
            <a:prstGeom prst="rect">
              <a:avLst/>
            </a:prstGeom>
            <a:gradFill flip="none" rotWithShape="1">
              <a:gsLst>
                <a:gs pos="28000">
                  <a:schemeClr val="bg1">
                    <a:lumMod val="95000"/>
                  </a:schemeClr>
                </a:gs>
                <a:gs pos="0">
                  <a:schemeClr val="bg2">
                    <a:alpha val="0"/>
                  </a:schemeClr>
                </a:gs>
                <a:gs pos="100000">
                  <a:srgbClr val="CFCFCF"/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26A7F5-6E08-49A4-A894-85B35B49A075}"/>
                </a:ext>
              </a:extLst>
            </p:cNvPr>
            <p:cNvSpPr/>
            <p:nvPr userDrawn="1"/>
          </p:nvSpPr>
          <p:spPr>
            <a:xfrm>
              <a:off x="8343910" y="948037"/>
              <a:ext cx="3848089" cy="4437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93774" y="1005840"/>
            <a:ext cx="3811425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93774" y="1527048"/>
            <a:ext cx="381142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70962" y="1005840"/>
            <a:ext cx="3815817" cy="370258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70962" y="1527048"/>
            <a:ext cx="381581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426721" y="320040"/>
            <a:ext cx="117652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0" y="371051"/>
            <a:ext cx="11752438" cy="401224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304800" y="320040"/>
            <a:ext cx="152400" cy="5109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85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es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A440C9B-5899-407D-BC65-8B8988B0C2A4}"/>
              </a:ext>
            </a:extLst>
          </p:cNvPr>
          <p:cNvGrpSpPr/>
          <p:nvPr userDrawn="1"/>
        </p:nvGrpSpPr>
        <p:grpSpPr>
          <a:xfrm>
            <a:off x="308368" y="320039"/>
            <a:ext cx="11883633" cy="919959"/>
            <a:chOff x="308368" y="320040"/>
            <a:chExt cx="11883633" cy="51090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1CB721-FBCB-4DC7-9C2A-15C90E984F90}"/>
                </a:ext>
              </a:extLst>
            </p:cNvPr>
            <p:cNvSpPr/>
            <p:nvPr userDrawn="1"/>
          </p:nvSpPr>
          <p:spPr>
            <a:xfrm>
              <a:off x="426721" y="320040"/>
              <a:ext cx="11765280" cy="510909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DDBDFD-39A6-0043-BAD4-065FAFF6A9DA}"/>
                </a:ext>
              </a:extLst>
            </p:cNvPr>
            <p:cNvSpPr/>
            <p:nvPr userDrawn="1"/>
          </p:nvSpPr>
          <p:spPr>
            <a:xfrm>
              <a:off x="308368" y="320040"/>
              <a:ext cx="152400" cy="51090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304800" y="1384275"/>
            <a:ext cx="11887200" cy="5252245"/>
          </a:xfrm>
          <a:prstGeom prst="rect">
            <a:avLst/>
          </a:prstGeom>
          <a:gradFill flip="none" rotWithShape="1">
            <a:gsLst>
              <a:gs pos="28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426719" y="1467134"/>
            <a:ext cx="11750331" cy="5070826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60768" y="320040"/>
            <a:ext cx="11716282" cy="905234"/>
          </a:xfrm>
        </p:spPr>
        <p:txBody>
          <a:bodyPr anchor="ctr"/>
          <a:lstStyle>
            <a:lvl1pPr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849100" y="6636518"/>
            <a:ext cx="280401" cy="1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bg1">
                  <a:lumMod val="6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9FA5920-8F8E-4860-872E-2CA4CDDC3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9" y="6318074"/>
            <a:ext cx="1517521" cy="4103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30713C-B6BE-44C7-BD3A-E89F9DA07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2603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448055" y="1653735"/>
            <a:ext cx="11430000" cy="404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657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85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EE845FF-FE6B-4C05-AD90-73F7E8097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50050" r="25122" b="449"/>
          <a:stretch/>
        </p:blipFill>
        <p:spPr>
          <a:xfrm>
            <a:off x="0" y="-1"/>
            <a:ext cx="12192000" cy="3429001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72306A-6D28-4B79-9F33-F65B3290E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82" y="2590800"/>
            <a:ext cx="2573413" cy="695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853B16-5BA4-4AF0-8A80-CD86D6EAD828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gradFill>
            <a:gsLst>
              <a:gs pos="25000">
                <a:srgbClr val="0E5B82"/>
              </a:gs>
              <a:gs pos="2000">
                <a:srgbClr val="06456F"/>
              </a:gs>
              <a:gs pos="100000">
                <a:schemeClr val="accent3">
                  <a:alpha val="0"/>
                </a:schemeClr>
              </a:gs>
            </a:gsLst>
            <a:lin ang="0" scaled="1"/>
          </a:gra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90499" y="100853"/>
            <a:ext cx="7915275" cy="2489947"/>
          </a:xfrm>
        </p:spPr>
        <p:txBody>
          <a:bodyPr anchor="b"/>
          <a:lstStyle>
            <a:lvl1pPr algn="l">
              <a:defRPr sz="36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90500" y="3571291"/>
            <a:ext cx="8753475" cy="2138654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A5EAC-900C-4667-A5FC-E744A5D8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10330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30017"/>
            <a:ext cx="11658600" cy="908221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50072"/>
            <a:ext cx="11658600" cy="4610100"/>
          </a:xfrm>
        </p:spPr>
        <p:txBody>
          <a:bodyPr/>
          <a:lstStyle>
            <a:lvl1pPr marL="228600" indent="-228600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>
                <a:latin typeface="+mn-lt"/>
                <a:cs typeface="Arial" panose="020B0604020202020204" pitchFamily="34" charset="0"/>
              </a:defRPr>
            </a:lvl2pPr>
            <a:lvl3pPr marL="857250" indent="-171450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163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0" y="1073594"/>
            <a:ext cx="12191999" cy="4228673"/>
          </a:xfrm>
          <a:custGeom>
            <a:avLst/>
            <a:gdLst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0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0 w 12192000"/>
              <a:gd name="connsiteY4" fmla="*/ 1803862 h 4497186"/>
              <a:gd name="connsiteX5" fmla="*/ 0 w 12192000"/>
              <a:gd name="connsiteY5" fmla="*/ 0 h 4497186"/>
              <a:gd name="connsiteX0" fmla="*/ 38100 w 12230100"/>
              <a:gd name="connsiteY0" fmla="*/ 0 h 4497186"/>
              <a:gd name="connsiteX1" fmla="*/ 12230100 w 12230100"/>
              <a:gd name="connsiteY1" fmla="*/ 0 h 4497186"/>
              <a:gd name="connsiteX2" fmla="*/ 12230100 w 12230100"/>
              <a:gd name="connsiteY2" fmla="*/ 4497186 h 4497186"/>
              <a:gd name="connsiteX3" fmla="*/ 38100 w 12230100"/>
              <a:gd name="connsiteY3" fmla="*/ 4497186 h 4497186"/>
              <a:gd name="connsiteX4" fmla="*/ 38100 w 12230100"/>
              <a:gd name="connsiteY4" fmla="*/ 1803862 h 4497186"/>
              <a:gd name="connsiteX5" fmla="*/ 0 w 12230100"/>
              <a:gd name="connsiteY5" fmla="*/ 1575262 h 4497186"/>
              <a:gd name="connsiteX6" fmla="*/ 38100 w 12230100"/>
              <a:gd name="connsiteY6" fmla="*/ 0 h 4497186"/>
              <a:gd name="connsiteX0" fmla="*/ 0 w 12230100"/>
              <a:gd name="connsiteY0" fmla="*/ 1575262 h 4497186"/>
              <a:gd name="connsiteX1" fmla="*/ 38100 w 12230100"/>
              <a:gd name="connsiteY1" fmla="*/ 0 h 4497186"/>
              <a:gd name="connsiteX2" fmla="*/ 12230100 w 12230100"/>
              <a:gd name="connsiteY2" fmla="*/ 0 h 4497186"/>
              <a:gd name="connsiteX3" fmla="*/ 12230100 w 12230100"/>
              <a:gd name="connsiteY3" fmla="*/ 4497186 h 4497186"/>
              <a:gd name="connsiteX4" fmla="*/ 38100 w 12230100"/>
              <a:gd name="connsiteY4" fmla="*/ 4497186 h 4497186"/>
              <a:gd name="connsiteX5" fmla="*/ 38100 w 12230100"/>
              <a:gd name="connsiteY5" fmla="*/ 1803862 h 4497186"/>
              <a:gd name="connsiteX6" fmla="*/ 91440 w 12230100"/>
              <a:gd name="connsiteY6" fmla="*/ 1666702 h 4497186"/>
              <a:gd name="connsiteX0" fmla="*/ 8491 w 12200491"/>
              <a:gd name="connsiteY0" fmla="*/ 0 h 4497186"/>
              <a:gd name="connsiteX1" fmla="*/ 12200491 w 12200491"/>
              <a:gd name="connsiteY1" fmla="*/ 0 h 4497186"/>
              <a:gd name="connsiteX2" fmla="*/ 12200491 w 12200491"/>
              <a:gd name="connsiteY2" fmla="*/ 4497186 h 4497186"/>
              <a:gd name="connsiteX3" fmla="*/ 8491 w 12200491"/>
              <a:gd name="connsiteY3" fmla="*/ 4497186 h 4497186"/>
              <a:gd name="connsiteX4" fmla="*/ 8491 w 12200491"/>
              <a:gd name="connsiteY4" fmla="*/ 1803862 h 4497186"/>
              <a:gd name="connsiteX5" fmla="*/ 61831 w 12200491"/>
              <a:gd name="connsiteY5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  <a:gd name="connsiteX4" fmla="*/ 53340 w 12192000"/>
              <a:gd name="connsiteY4" fmla="*/ 1666702 h 4497186"/>
              <a:gd name="connsiteX0" fmla="*/ 0 w 12192000"/>
              <a:gd name="connsiteY0" fmla="*/ 0 h 4497186"/>
              <a:gd name="connsiteX1" fmla="*/ 12192000 w 12192000"/>
              <a:gd name="connsiteY1" fmla="*/ 0 h 4497186"/>
              <a:gd name="connsiteX2" fmla="*/ 12192000 w 12192000"/>
              <a:gd name="connsiteY2" fmla="*/ 4497186 h 4497186"/>
              <a:gd name="connsiteX3" fmla="*/ 0 w 12192000"/>
              <a:gd name="connsiteY3" fmla="*/ 4497186 h 449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497186">
                <a:moveTo>
                  <a:pt x="0" y="0"/>
                </a:moveTo>
                <a:lnTo>
                  <a:pt x="12192000" y="0"/>
                </a:lnTo>
                <a:lnTo>
                  <a:pt x="12192000" y="4497186"/>
                </a:lnTo>
                <a:lnTo>
                  <a:pt x="0" y="4497186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42" y="1352479"/>
            <a:ext cx="4101534" cy="92333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16882D-8BEB-4DE9-9D6E-B66A42655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4" t="18779" r="22594" b="14403"/>
          <a:stretch/>
        </p:blipFill>
        <p:spPr>
          <a:xfrm>
            <a:off x="6096002" y="1073594"/>
            <a:ext cx="6095998" cy="4228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AFB177-595A-4BDE-9AC4-D7572B1CC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247" y="6366233"/>
            <a:ext cx="1517521" cy="41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834" y="235634"/>
            <a:ext cx="11676248" cy="907366"/>
          </a:xfrm>
        </p:spPr>
        <p:txBody>
          <a:bodyPr/>
          <a:lstStyle>
            <a:lvl1pPr>
              <a:lnSpc>
                <a:spcPct val="90000"/>
              </a:lnSpc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834" y="1454834"/>
            <a:ext cx="5782467" cy="4610100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92" y="1454834"/>
            <a:ext cx="5686690" cy="461010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+mn-lt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448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583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ottom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4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6570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5647944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68990"/>
            <a:ext cx="5647944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920" y="1447800"/>
            <a:ext cx="5647180" cy="821190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920" y="2273382"/>
            <a:ext cx="5647180" cy="3813071"/>
          </a:xfrm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388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37744"/>
            <a:ext cx="11771376" cy="905256"/>
          </a:xfr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52618"/>
            <a:ext cx="3654912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273808"/>
            <a:ext cx="3654912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4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5289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5289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466" y="1452618"/>
            <a:ext cx="36576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08466" y="2278200"/>
            <a:ext cx="36576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6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4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2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09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4833" y="233022"/>
            <a:ext cx="11654267" cy="90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833" y="1449473"/>
            <a:ext cx="11654267" cy="46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11848362" y="6588336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>
                  <a:lumMod val="7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97917" y="65731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8E338-5546-49FD-9045-793529472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98890" r="25122" b="450"/>
          <a:stretch/>
        </p:blipFill>
        <p:spPr>
          <a:xfrm>
            <a:off x="0" y="6812281"/>
            <a:ext cx="12192000" cy="457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8190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83" r:id="rId2"/>
    <p:sldLayoutId id="2147483769" r:id="rId3"/>
    <p:sldLayoutId id="2147483770" r:id="rId4"/>
    <p:sldLayoutId id="2147483771" r:id="rId5"/>
    <p:sldLayoutId id="2147483773" r:id="rId6"/>
    <p:sldLayoutId id="2147483774" r:id="rId7"/>
    <p:sldLayoutId id="2147483775" r:id="rId8"/>
    <p:sldLayoutId id="2147483776" r:id="rId9"/>
    <p:sldLayoutId id="2147483780" r:id="rId10"/>
    <p:sldLayoutId id="2147483781" r:id="rId11"/>
    <p:sldLayoutId id="2147483792" r:id="rId12"/>
    <p:sldLayoutId id="2147483782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64" userDrawn="1">
          <p15:clr>
            <a:srgbClr val="F26B43"/>
          </p15:clr>
        </p15:guide>
        <p15:guide id="6" orient="horz" pos="192" userDrawn="1">
          <p15:clr>
            <a:srgbClr val="F26B43"/>
          </p15:clr>
        </p15:guide>
        <p15:guide id="8" orient="horz" pos="912" userDrawn="1">
          <p15:clr>
            <a:srgbClr val="F26B43"/>
          </p15:clr>
        </p15:guide>
        <p15:guide id="9" orient="horz" pos="7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430000" cy="101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1614" y="1650029"/>
            <a:ext cx="11419468" cy="404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862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 flipH="1">
            <a:off x="-4391" y="6616607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55743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499" y="864652"/>
            <a:ext cx="7915275" cy="2489947"/>
          </a:xfrm>
        </p:spPr>
        <p:txBody>
          <a:bodyPr/>
          <a:lstStyle/>
          <a:p>
            <a:r>
              <a:rPr lang="en-US" dirty="0"/>
              <a:t>The Cross-Cut Group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Preliminary Assessment </a:t>
            </a:r>
            <a:br>
              <a:rPr lang="en-US" sz="2800" dirty="0"/>
            </a:br>
            <a:endParaRPr lang="en-US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0500" y="3571290"/>
            <a:ext cx="11585188" cy="265738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Marcel </a:t>
            </a:r>
            <a:r>
              <a:rPr lang="en-US" dirty="0" err="1"/>
              <a:t>Demarteau</a:t>
            </a:r>
            <a:r>
              <a:rPr lang="en-US" dirty="0"/>
              <a:t> (ORNL)</a:t>
            </a:r>
          </a:p>
          <a:p>
            <a:pPr>
              <a:spcBef>
                <a:spcPts val="0"/>
              </a:spcBef>
            </a:pPr>
            <a:r>
              <a:rPr lang="en-US" dirty="0"/>
              <a:t>Jim Fast (PNNL) </a:t>
            </a:r>
          </a:p>
          <a:p>
            <a:pPr>
              <a:spcBef>
                <a:spcPts val="0"/>
              </a:spcBef>
            </a:pPr>
            <a:r>
              <a:rPr lang="en-US" dirty="0"/>
              <a:t>Peter Fisher (MIT)</a:t>
            </a:r>
          </a:p>
          <a:p>
            <a:pPr>
              <a:spcBef>
                <a:spcPts val="0"/>
              </a:spcBef>
            </a:pPr>
            <a:r>
              <a:rPr lang="en-US" dirty="0"/>
              <a:t>Young-Kee Kim (Chicago) </a:t>
            </a:r>
          </a:p>
          <a:p>
            <a:pPr>
              <a:spcBef>
                <a:spcPts val="0"/>
              </a:spcBef>
            </a:pPr>
            <a:r>
              <a:rPr lang="en-US" dirty="0"/>
              <a:t>Sunil </a:t>
            </a:r>
            <a:r>
              <a:rPr lang="en-US" dirty="0" err="1"/>
              <a:t>Golwala</a:t>
            </a:r>
            <a:r>
              <a:rPr lang="en-US" dirty="0"/>
              <a:t> (Caltech) </a:t>
            </a:r>
            <a:br>
              <a:rPr lang="en-US" dirty="0"/>
            </a:br>
            <a:r>
              <a:rPr lang="en-US" dirty="0"/>
              <a:t>Abe </a:t>
            </a:r>
            <a:r>
              <a:rPr lang="en-US" dirty="0" err="1"/>
              <a:t>Seiden</a:t>
            </a:r>
            <a:r>
              <a:rPr lang="en-US" dirty="0"/>
              <a:t> (UCSC)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algn="r">
              <a:spcBef>
                <a:spcPts val="0"/>
              </a:spcBef>
            </a:pPr>
            <a:r>
              <a:rPr lang="en-US" dirty="0"/>
              <a:t>CPAD Meeting</a:t>
            </a:r>
            <a:endParaRPr lang="en-US" i="1" dirty="0"/>
          </a:p>
          <a:p>
            <a:pPr algn="r">
              <a:spcBef>
                <a:spcPts val="0"/>
              </a:spcBef>
            </a:pPr>
            <a:r>
              <a:rPr lang="en-US" dirty="0"/>
              <a:t>Madison, WI  </a:t>
            </a:r>
          </a:p>
          <a:p>
            <a:pPr algn="r">
              <a:spcBef>
                <a:spcPts val="0"/>
              </a:spcBef>
            </a:pPr>
            <a:r>
              <a:rPr lang="en-US" dirty="0"/>
              <a:t>December 9,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D3B288-CEC8-2A4A-B95C-DD11BA2F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658" y="263386"/>
            <a:ext cx="3049083" cy="297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0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8BE1-F798-804A-B7DA-CF2CA943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744BF-C079-964D-A322-21A777CC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048629"/>
            <a:ext cx="11658600" cy="4610100"/>
          </a:xfrm>
        </p:spPr>
        <p:txBody>
          <a:bodyPr/>
          <a:lstStyle/>
          <a:p>
            <a:r>
              <a:rPr lang="en-US" dirty="0"/>
              <a:t>Many areas are very thin on requirements, or are absent all together. We need help! </a:t>
            </a:r>
          </a:p>
          <a:p>
            <a:r>
              <a:rPr lang="en-US" dirty="0"/>
              <a:t>The “flow” we are looking for is: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04E1FF-FA36-2D4E-93D4-20B3BC557945}"/>
              </a:ext>
            </a:extLst>
          </p:cNvPr>
          <p:cNvGraphicFramePr/>
          <p:nvPr/>
        </p:nvGraphicFramePr>
        <p:xfrm>
          <a:off x="1251416" y="-83221"/>
          <a:ext cx="9007706" cy="594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1FF6EEC-0801-3E43-9D4E-4BEB40E5B3F3}"/>
              </a:ext>
            </a:extLst>
          </p:cNvPr>
          <p:cNvGraphicFramePr/>
          <p:nvPr/>
        </p:nvGraphicFramePr>
        <p:xfrm>
          <a:off x="1258851" y="916667"/>
          <a:ext cx="9007706" cy="594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7C5907E-E221-E04D-B6C4-55655787D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723808"/>
              </p:ext>
            </p:extLst>
          </p:nvPr>
        </p:nvGraphicFramePr>
        <p:xfrm>
          <a:off x="1255132" y="2217643"/>
          <a:ext cx="9007706" cy="594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AAC068-85E8-0A48-8DF5-6D5F9857A251}"/>
              </a:ext>
            </a:extLst>
          </p:cNvPr>
          <p:cNvCxnSpPr/>
          <p:nvPr/>
        </p:nvCxnSpPr>
        <p:spPr>
          <a:xfrm>
            <a:off x="691376" y="4594302"/>
            <a:ext cx="10694019" cy="0"/>
          </a:xfrm>
          <a:prstGeom prst="line">
            <a:avLst/>
          </a:prstGeom>
          <a:ln w="1270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760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8BE1-F798-804A-B7DA-CF2CA943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744BF-C079-964D-A322-21A777CC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048629"/>
            <a:ext cx="11658600" cy="4610100"/>
          </a:xfrm>
        </p:spPr>
        <p:txBody>
          <a:bodyPr/>
          <a:lstStyle/>
          <a:p>
            <a:r>
              <a:rPr lang="en-US" dirty="0"/>
              <a:t>Many areas are very thin on requirements, or are absent all together. We need help! </a:t>
            </a:r>
          </a:p>
          <a:p>
            <a:r>
              <a:rPr lang="en-US" dirty="0"/>
              <a:t>Example “flow”: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04E1FF-FA36-2D4E-93D4-20B3BC557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92635"/>
              </p:ext>
            </p:extLst>
          </p:nvPr>
        </p:nvGraphicFramePr>
        <p:xfrm>
          <a:off x="1006090" y="-417756"/>
          <a:ext cx="9933257" cy="681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73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8BE1-F798-804A-B7DA-CF2CA943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744BF-C079-964D-A322-21A777CC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048629"/>
            <a:ext cx="11658600" cy="4610100"/>
          </a:xfrm>
        </p:spPr>
        <p:txBody>
          <a:bodyPr/>
          <a:lstStyle/>
          <a:p>
            <a:r>
              <a:rPr lang="en-US" dirty="0"/>
              <a:t>Many areas are very thin on requirements, or are absent all together. We need help! </a:t>
            </a:r>
          </a:p>
          <a:p>
            <a:r>
              <a:rPr lang="en-US" dirty="0"/>
              <a:t>Example “flow”: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04E1FF-FA36-2D4E-93D4-20B3BC557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9279075"/>
              </p:ext>
            </p:extLst>
          </p:nvPr>
        </p:nvGraphicFramePr>
        <p:xfrm>
          <a:off x="1006090" y="-417756"/>
          <a:ext cx="9933257" cy="681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6391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FE88-7A9D-DE47-98A6-A8FFB188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Priority Research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722E5-D72E-A24B-93C6-DE3E9B1C2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260505"/>
            <a:ext cx="11658600" cy="4610100"/>
          </a:xfrm>
        </p:spPr>
        <p:txBody>
          <a:bodyPr/>
          <a:lstStyle/>
          <a:p>
            <a:r>
              <a:rPr lang="en-US" dirty="0"/>
              <a:t>Each technology group is asked to identify 3 to 5 Priority Research Directions with a quantified physics motivation for each PRD.</a:t>
            </a:r>
          </a:p>
          <a:p>
            <a:r>
              <a:rPr lang="en-US" dirty="0"/>
              <a:t>We believe that the timelines identifying the technology challenges will be very helpful to identify the PRDs and help identify the cross-cut PRDs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Higgs timeline is a great start, but technology challenges should be added.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B2F0C-D21F-6A41-9107-848C963F8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23" y="2792386"/>
            <a:ext cx="7074055" cy="33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3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02754" y="235390"/>
            <a:ext cx="114300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Example from Exploring the Unknown: </a:t>
            </a:r>
            <a:r>
              <a:rPr lang="en-US" dirty="0" err="1"/>
              <a:t>Flavour</a:t>
            </a:r>
            <a:r>
              <a:rPr lang="en-US" dirty="0"/>
              <a:t> Physics</a:t>
            </a:r>
            <a:endParaRPr dirty="0"/>
          </a:p>
        </p:txBody>
      </p:sp>
      <p:grpSp>
        <p:nvGrpSpPr>
          <p:cNvPr id="24" name="Google Shape;24;p3"/>
          <p:cNvGrpSpPr/>
          <p:nvPr/>
        </p:nvGrpSpPr>
        <p:grpSpPr>
          <a:xfrm>
            <a:off x="631133" y="3214138"/>
            <a:ext cx="10973279" cy="418849"/>
            <a:chOff x="702383" y="2570746"/>
            <a:chExt cx="10973279" cy="418849"/>
          </a:xfrm>
        </p:grpSpPr>
        <p:sp>
          <p:nvSpPr>
            <p:cNvPr id="25" name="Google Shape;25;p3"/>
            <p:cNvSpPr/>
            <p:nvPr/>
          </p:nvSpPr>
          <p:spPr>
            <a:xfrm>
              <a:off x="736269" y="2570746"/>
              <a:ext cx="457200" cy="142504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1257397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1778525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99653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820781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341909" y="2570746"/>
              <a:ext cx="457200" cy="142504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863037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384165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905293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5426421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5947549" y="2570746"/>
              <a:ext cx="457200" cy="142504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6468677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989805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510933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032061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553189" y="2570746"/>
              <a:ext cx="457200" cy="142504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074317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9595445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0116573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0637701" y="2570746"/>
              <a:ext cx="457200" cy="142504"/>
            </a:xfrm>
            <a:prstGeom prst="rect">
              <a:avLst/>
            </a:prstGeom>
            <a:solidFill>
              <a:srgbClr val="2C7981"/>
            </a:solidFill>
            <a:ln w="9525" cap="flat" cmpd="sng">
              <a:solidFill>
                <a:srgbClr val="2C798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1158837" y="2570746"/>
              <a:ext cx="457200" cy="142504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 txBox="1"/>
            <p:nvPr/>
          </p:nvSpPr>
          <p:spPr>
            <a:xfrm>
              <a:off x="702383" y="2731063"/>
              <a:ext cx="530915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B4D3D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2020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 txBox="1"/>
            <p:nvPr/>
          </p:nvSpPr>
          <p:spPr>
            <a:xfrm>
              <a:off x="3289221" y="2731063"/>
              <a:ext cx="530915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B4D3D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2025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 txBox="1"/>
            <p:nvPr/>
          </p:nvSpPr>
          <p:spPr>
            <a:xfrm>
              <a:off x="5923562" y="2731063"/>
              <a:ext cx="530915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B4D3D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2030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 txBox="1"/>
            <p:nvPr/>
          </p:nvSpPr>
          <p:spPr>
            <a:xfrm>
              <a:off x="8498531" y="2731063"/>
              <a:ext cx="530915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B4D3D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2035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 txBox="1"/>
            <p:nvPr/>
          </p:nvSpPr>
          <p:spPr>
            <a:xfrm>
              <a:off x="11144747" y="2731063"/>
              <a:ext cx="530915" cy="2585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CB4D3D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2040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1" name="Google Shape;51;p3"/>
          <p:cNvCxnSpPr/>
          <p:nvPr/>
        </p:nvCxnSpPr>
        <p:spPr>
          <a:xfrm>
            <a:off x="665018" y="3049343"/>
            <a:ext cx="2602800" cy="10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2" name="Google Shape;52;p3"/>
          <p:cNvSpPr txBox="1"/>
          <p:nvPr/>
        </p:nvSpPr>
        <p:spPr>
          <a:xfrm>
            <a:off x="654975" y="2725871"/>
            <a:ext cx="26229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LHCb Upgrade Phase 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665025" y="4047795"/>
            <a:ext cx="5562600" cy="3537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rgbClr val="1D51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              Tracking with high granularity and good time resolution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2794825" y="4570270"/>
            <a:ext cx="4269600" cy="549300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rgbClr val="1D51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Calorimetry with high granularity and timing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 txBox="1"/>
          <p:nvPr/>
        </p:nvSpPr>
        <p:spPr>
          <a:xfrm>
            <a:off x="429767" y="6516368"/>
            <a:ext cx="1345180" cy="313932"/>
          </a:xfrm>
          <a:prstGeom prst="rect">
            <a:avLst/>
          </a:prstGeom>
          <a:solidFill>
            <a:srgbClr val="BBD69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Readout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 txBox="1"/>
          <p:nvPr/>
        </p:nvSpPr>
        <p:spPr>
          <a:xfrm>
            <a:off x="1846593" y="6516368"/>
            <a:ext cx="1636836" cy="2862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PhotoDetectors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7" name="Google Shape;57;p3"/>
          <p:cNvCxnSpPr/>
          <p:nvPr/>
        </p:nvCxnSpPr>
        <p:spPr>
          <a:xfrm>
            <a:off x="3314425" y="2223868"/>
            <a:ext cx="2529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8" name="Google Shape;58;p3"/>
          <p:cNvSpPr txBox="1"/>
          <p:nvPr/>
        </p:nvSpPr>
        <p:spPr>
          <a:xfrm>
            <a:off x="3708274" y="1873307"/>
            <a:ext cx="18726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LHCb Upgrade Phase Ib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9" name="Google Shape;59;p3"/>
          <p:cNvCxnSpPr/>
          <p:nvPr/>
        </p:nvCxnSpPr>
        <p:spPr>
          <a:xfrm>
            <a:off x="654981" y="2553865"/>
            <a:ext cx="320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0" name="Google Shape;60;p3"/>
          <p:cNvSpPr txBox="1"/>
          <p:nvPr/>
        </p:nvSpPr>
        <p:spPr>
          <a:xfrm>
            <a:off x="1384621" y="2292816"/>
            <a:ext cx="22011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Belle II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3"/>
          <p:cNvSpPr/>
          <p:nvPr/>
        </p:nvSpPr>
        <p:spPr>
          <a:xfrm>
            <a:off x="3139450" y="5389445"/>
            <a:ext cx="5469300" cy="353700"/>
          </a:xfrm>
          <a:prstGeom prst="rect">
            <a:avLst/>
          </a:prstGeom>
          <a:solidFill>
            <a:srgbClr val="BBD697"/>
          </a:solidFill>
          <a:ln w="19050" cap="flat" cmpd="sng">
            <a:solidFill>
              <a:srgbClr val="1D515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457200" marR="0" lvl="0" indent="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Real Time Processing of large amount of data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3"/>
          <p:cNvSpPr txBox="1"/>
          <p:nvPr/>
        </p:nvSpPr>
        <p:spPr>
          <a:xfrm>
            <a:off x="3555075" y="6516368"/>
            <a:ext cx="1636836" cy="2585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Quantum Sensors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"/>
          <p:cNvSpPr txBox="1"/>
          <p:nvPr/>
        </p:nvSpPr>
        <p:spPr>
          <a:xfrm>
            <a:off x="5263557" y="6516368"/>
            <a:ext cx="1636836" cy="286232"/>
          </a:xfrm>
          <a:prstGeom prst="rect">
            <a:avLst/>
          </a:prstGeom>
          <a:solidFill>
            <a:srgbClr val="8EB7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Noble Liquids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6972039" y="6516368"/>
            <a:ext cx="1636836" cy="286232"/>
          </a:xfrm>
          <a:prstGeom prst="rect">
            <a:avLst/>
          </a:prstGeom>
          <a:solidFill>
            <a:srgbClr val="D880D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Calorimetry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8701895" y="6510383"/>
            <a:ext cx="1636836" cy="286232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1DAB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SS and Tracking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3"/>
          <p:cNvSpPr txBox="1"/>
          <p:nvPr/>
        </p:nvSpPr>
        <p:spPr>
          <a:xfrm>
            <a:off x="10410377" y="6510383"/>
            <a:ext cx="1636836" cy="286232"/>
          </a:xfrm>
          <a:prstGeom prst="rect">
            <a:avLst/>
          </a:prstGeom>
          <a:solidFill>
            <a:srgbClr val="1DABA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TDAQ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67" name="Google Shape;67;p3"/>
          <p:cNvCxnSpPr/>
          <p:nvPr/>
        </p:nvCxnSpPr>
        <p:spPr>
          <a:xfrm>
            <a:off x="5838550" y="1993077"/>
            <a:ext cx="4587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" name="Google Shape;68;p3"/>
          <p:cNvSpPr txBox="1"/>
          <p:nvPr/>
        </p:nvSpPr>
        <p:spPr>
          <a:xfrm>
            <a:off x="6046674" y="1731842"/>
            <a:ext cx="18726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LHCb Upgrade Phase II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8986750" y="2195829"/>
            <a:ext cx="15999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LHCb accumulates 300fb-1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0" name="Google Shape;70;p3"/>
          <p:cNvCxnSpPr/>
          <p:nvPr/>
        </p:nvCxnSpPr>
        <p:spPr>
          <a:xfrm>
            <a:off x="8986755" y="2292829"/>
            <a:ext cx="0" cy="795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" name="Google Shape;71;p3"/>
          <p:cNvCxnSpPr/>
          <p:nvPr/>
        </p:nvCxnSpPr>
        <p:spPr>
          <a:xfrm>
            <a:off x="4947050" y="1625200"/>
            <a:ext cx="3511500" cy="5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2" name="Google Shape;72;p3"/>
          <p:cNvSpPr txBox="1"/>
          <p:nvPr/>
        </p:nvSpPr>
        <p:spPr>
          <a:xfrm>
            <a:off x="5376025" y="1268307"/>
            <a:ext cx="23493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ATLAS, CMS Phase II+  Upgrade (new inner tracking layers))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99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433C-E704-2546-A482-A292F5C9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Priority Research Directions for Discussion and 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67D81-B18B-DE46-82AF-C69311F4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Enhanced photo-production and photo-detection.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PRDs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Higher QE VUV sensitive detectors 		--- Neutrinos, Dark Matter,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Water-based Liquid Scintillators 			--- Neutrinos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Novel scintillator materials 			--- Neutrinos, Energy Frontier, Dark Matter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Superconducting single-photon nanowires		--- Dark Matter, QIS, ….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…. </a:t>
            </a:r>
          </a:p>
          <a:p>
            <a:pPr marL="1085850" lvl="2" indent="-457200">
              <a:buFont typeface="+mj-lt"/>
              <a:buAutoNum type="arabicPeriod"/>
            </a:pPr>
            <a:endParaRPr lang="en-US" sz="1800" dirty="0"/>
          </a:p>
          <a:p>
            <a:pPr marL="628650" lvl="2" indent="0">
              <a:buNone/>
            </a:pPr>
            <a:r>
              <a:rPr lang="en-US" sz="1800" dirty="0"/>
              <a:t>PRDs could be quantitative and indicate what science regime is made accessible. </a:t>
            </a:r>
          </a:p>
        </p:txBody>
      </p:sp>
    </p:spTree>
    <p:extLst>
      <p:ext uri="{BB962C8B-B14F-4D97-AF65-F5344CB8AC3E}">
        <p14:creationId xmlns:p14="http://schemas.microsoft.com/office/powerpoint/2010/main" val="399076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433C-E704-2546-A482-A292F5C9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Priority Research Directions for Discussion and 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67D81-B18B-DE46-82AF-C69311F4A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b="1" dirty="0"/>
              <a:t>Advanced semi-conductor devices and detectors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PRDs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IR sensitive Ge CCD development 				-- Cosmic frontier </a:t>
            </a:r>
            <a:br>
              <a:rPr lang="en-US" sz="1800" dirty="0"/>
            </a:br>
            <a:r>
              <a:rPr lang="en-US" sz="1800" dirty="0"/>
              <a:t>Double the size of the observable universe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12” rad hard Si technology for 5D imaging calorimetry 		-- Energy frontier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Thinned MAPS technology with 5micron pixel size, 1</a:t>
            </a:r>
            <a:r>
              <a:rPr lang="en-US" sz="1800" dirty="0">
                <a:latin typeface="Symbol" pitchFamily="2" charset="2"/>
              </a:rPr>
              <a:t>m</a:t>
            </a:r>
            <a:r>
              <a:rPr lang="en-US" sz="1800" dirty="0"/>
              <a:t>W/pixel 	-- Energy frontier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28nm ASIC technology with integrated wireless transmission		-- Intensity, Energy frontier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Cryogenic pixelated </a:t>
            </a:r>
            <a:r>
              <a:rPr lang="en-US" sz="1800" dirty="0" err="1"/>
              <a:t>LAr</a:t>
            </a:r>
            <a:r>
              <a:rPr lang="en-US" sz="1800" dirty="0"/>
              <a:t> readout with </a:t>
            </a:r>
            <a:r>
              <a:rPr lang="en-US" sz="1800" dirty="0" err="1"/>
              <a:t>aA</a:t>
            </a:r>
            <a:r>
              <a:rPr lang="en-US" sz="1800" dirty="0"/>
              <a:t> sensitivity, …. 		-- neutrinos, </a:t>
            </a:r>
          </a:p>
          <a:p>
            <a:pPr marL="1085850" lvl="2" indent="-457200">
              <a:buFont typeface="+mj-lt"/>
              <a:buAutoNum type="arabicPeriod"/>
            </a:pPr>
            <a:r>
              <a:rPr lang="en-US" sz="1800" dirty="0"/>
              <a:t>…</a:t>
            </a:r>
          </a:p>
          <a:p>
            <a:pPr marL="1085850" lvl="2" indent="-457200">
              <a:buFont typeface="+mj-lt"/>
              <a:buAutoNum type="arabicPeriod"/>
            </a:pPr>
            <a:endParaRPr lang="en-US" sz="1800" dirty="0"/>
          </a:p>
          <a:p>
            <a:pPr marL="628650" lvl="2" indent="0">
              <a:buNone/>
            </a:pPr>
            <a:r>
              <a:rPr lang="en-US" sz="1800" dirty="0"/>
              <a:t>The development of the ASIC technology is becoming more and more expensive. Careful thought needs to be given to university-lab balance and workforce development.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Need to develop contacts with foundries. Link to the Micro-electronics BRN needs to be established. </a:t>
            </a:r>
          </a:p>
          <a:p>
            <a:pPr marL="628650" lvl="2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4268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0D8C-FB08-434F-B2DC-3C2D1424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Priority Research Directions for Discussion and 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EB8DD-AE03-B849-858C-2AE7805F0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PRDs should be a balance between transformative and incremental R&amp;D, but in either case be ambitious </a:t>
            </a:r>
          </a:p>
          <a:p>
            <a:r>
              <a:rPr lang="en-US" dirty="0"/>
              <a:t>Many other areas to be considered </a:t>
            </a:r>
          </a:p>
          <a:p>
            <a:pPr lvl="1"/>
            <a:r>
              <a:rPr lang="en-US" dirty="0"/>
              <a:t>AI and ML: receives a lot of support within the Office of Science. Including this as a PRD is expected to be well received. However, there are other venues for support. </a:t>
            </a:r>
          </a:p>
          <a:p>
            <a:pPr lvl="1"/>
            <a:r>
              <a:rPr lang="en-US" dirty="0"/>
              <a:t>Advanced manufacturing: additive and subtractive manufacturing techniques that work at the nanoscale level for functionalized materials. </a:t>
            </a:r>
          </a:p>
          <a:p>
            <a:pPr lvl="1"/>
            <a:r>
              <a:rPr lang="en-US" dirty="0"/>
              <a:t>A critically important issue is also the workforce development, which will have to be addressed in the report.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23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Support</a:t>
            </a:r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5" name="Line 20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5FBA36-5C1D-534B-AF79-72156445E1C1}"/>
              </a:ext>
            </a:extLst>
          </p:cNvPr>
          <p:cNvGrpSpPr/>
          <p:nvPr/>
        </p:nvGrpSpPr>
        <p:grpSpPr>
          <a:xfrm>
            <a:off x="6177491" y="2108582"/>
            <a:ext cx="2656461" cy="3344365"/>
            <a:chOff x="7817469" y="2643836"/>
            <a:chExt cx="2656461" cy="3344365"/>
          </a:xfrm>
        </p:grpSpPr>
        <p:sp>
          <p:nvSpPr>
            <p:cNvPr id="41" name="Rectangle 40"/>
            <p:cNvSpPr/>
            <p:nvPr/>
          </p:nvSpPr>
          <p:spPr>
            <a:xfrm>
              <a:off x="7822170" y="2643836"/>
              <a:ext cx="2651760" cy="5884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accent4">
                  <a:lumMod val="75000"/>
                </a:schemeClr>
              </a:solidFill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Irradiation Facilities 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17469" y="3232953"/>
              <a:ext cx="2651760" cy="2755248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  <p:txBody>
            <a:bodyPr wrap="square" tIns="9144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dirty="0"/>
                <a:t>Provides facilities to validate radiation resistance to extremely high fluences</a:t>
              </a:r>
            </a:p>
            <a:p>
              <a:pPr algn="ctr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Essential for Energy and Intensity Frontier experiments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9FB0C-FD9E-E44A-80F8-F75A0C68E8E0}"/>
              </a:ext>
            </a:extLst>
          </p:cNvPr>
          <p:cNvGrpSpPr/>
          <p:nvPr/>
        </p:nvGrpSpPr>
        <p:grpSpPr>
          <a:xfrm>
            <a:off x="3379572" y="2108582"/>
            <a:ext cx="2653688" cy="3344365"/>
            <a:chOff x="4435993" y="2643836"/>
            <a:chExt cx="2653688" cy="3344365"/>
          </a:xfrm>
        </p:grpSpPr>
        <p:sp>
          <p:nvSpPr>
            <p:cNvPr id="40" name="Rectangle 39"/>
            <p:cNvSpPr/>
            <p:nvPr/>
          </p:nvSpPr>
          <p:spPr>
            <a:xfrm>
              <a:off x="4435993" y="2643836"/>
              <a:ext cx="2651760" cy="5884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Test Beams 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437921" y="3232953"/>
              <a:ext cx="2651760" cy="275524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txBody>
            <a:bodyPr wrap="square" tIns="91440" anchor="t" anchorCtr="0">
              <a:noAutofit/>
            </a:bodyPr>
            <a:lstStyle/>
            <a:p>
              <a:pPr marL="0" lvl="1"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600" dirty="0"/>
                <a:t>Provides high-quality beams and data taking infrastructure to develop and characterize new detector technologies  </a:t>
              </a:r>
            </a:p>
            <a:p>
              <a:pPr marL="0" lvl="1" algn="ctr">
                <a:lnSpc>
                  <a:spcPct val="90000"/>
                </a:lnSpc>
                <a:spcBef>
                  <a:spcPts val="0"/>
                </a:spcBef>
              </a:pPr>
              <a:endParaRPr lang="en-US" sz="16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marL="0" lvl="1"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600" b="1" dirty="0">
                  <a:solidFill>
                    <a:schemeClr val="accent1"/>
                  </a:solidFill>
                </a:rPr>
                <a:t>Critical need to explore new technologies</a:t>
              </a:r>
              <a:endParaRPr lang="en-US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78880" y="2108582"/>
            <a:ext cx="2651760" cy="588496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Low Background Facility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78880" y="2708850"/>
            <a:ext cx="2651760" cy="2740383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 tIns="91440" anchor="t" anchorCtr="0">
            <a:noAutofit/>
          </a:bodyPr>
          <a:lstStyle/>
          <a:p>
            <a:pPr marL="0" lvl="1" algn="ctr">
              <a:lnSpc>
                <a:spcPct val="90000"/>
              </a:lnSpc>
              <a:spcBef>
                <a:spcPts val="0"/>
              </a:spcBef>
            </a:pPr>
            <a:r>
              <a:rPr lang="en-US" sz="1600" dirty="0"/>
              <a:t>Provides support for low-background experiments in the areas of materials and assay</a:t>
            </a:r>
          </a:p>
          <a:p>
            <a:pPr marL="0" lvl="1" algn="ctr">
              <a:lnSpc>
                <a:spcPct val="90000"/>
              </a:lnSpc>
              <a:spcBef>
                <a:spcPts val="0"/>
              </a:spcBef>
            </a:pPr>
            <a:endParaRPr lang="en-US" sz="1600" dirty="0"/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Critical need for low-background experiments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ABB2903-2904-2542-A2E4-DE96017A557D}"/>
              </a:ext>
            </a:extLst>
          </p:cNvPr>
          <p:cNvSpPr txBox="1">
            <a:spLocks/>
          </p:cNvSpPr>
          <p:nvPr/>
        </p:nvSpPr>
        <p:spPr>
          <a:xfrm>
            <a:off x="190500" y="1137844"/>
            <a:ext cx="11658600" cy="4610100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deliver on the priority research directions, a key element is the availability of test facilities to support the instrumentation development, which will not be listed as a PRD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0A0F7-8DAA-9F47-A106-D23D53F2F1E6}"/>
              </a:ext>
            </a:extLst>
          </p:cNvPr>
          <p:cNvGrpSpPr/>
          <p:nvPr/>
        </p:nvGrpSpPr>
        <p:grpSpPr>
          <a:xfrm>
            <a:off x="8984634" y="2104868"/>
            <a:ext cx="2656461" cy="3344365"/>
            <a:chOff x="9207654" y="2640122"/>
            <a:chExt cx="2656461" cy="33443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0E911E-C2D8-C445-AF5D-20A34E19E7C8}"/>
                </a:ext>
              </a:extLst>
            </p:cNvPr>
            <p:cNvSpPr/>
            <p:nvPr/>
          </p:nvSpPr>
          <p:spPr>
            <a:xfrm>
              <a:off x="9212355" y="2640122"/>
              <a:ext cx="2651760" cy="5884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Characterization Platforms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75766B-D3F1-E440-BC76-8F8FF5DBD2C1}"/>
                </a:ext>
              </a:extLst>
            </p:cNvPr>
            <p:cNvSpPr/>
            <p:nvPr/>
          </p:nvSpPr>
          <p:spPr>
            <a:xfrm>
              <a:off x="9207654" y="3229239"/>
              <a:ext cx="2651760" cy="2755248"/>
            </a:xfrm>
            <a:prstGeom prst="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txBody>
            <a:bodyPr wrap="square" tIns="9144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dirty="0"/>
                <a:t>Provides platforms for determining fundamental physics of materials</a:t>
              </a:r>
            </a:p>
            <a:p>
              <a:pPr algn="ctr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Vital for determining proof of principle and long-term viability of proposed materials and environments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65B7C86-5F5D-F243-92FA-606BB3A2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57" y="4700236"/>
            <a:ext cx="2088179" cy="1315955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36" name="Picture 14" descr="newmeson">
            <a:extLst>
              <a:ext uri="{FF2B5EF4-FFF2-40B4-BE49-F238E27FC236}">
                <a16:creationId xmlns:a16="http://schemas.microsoft.com/office/drawing/2014/main" id="{060FC24D-BCE2-3B4A-A06B-CE0403D7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51" y="4838229"/>
            <a:ext cx="1645920" cy="166138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63E73A-AB89-6B45-B3EA-475228C60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68" r="10576"/>
          <a:stretch/>
        </p:blipFill>
        <p:spPr>
          <a:xfrm>
            <a:off x="7256298" y="4604220"/>
            <a:ext cx="1645920" cy="1637435"/>
          </a:xfrm>
          <a:prstGeom prst="ellips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77F226-E352-7945-B8F6-798A26688B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004" b="44258"/>
          <a:stretch/>
        </p:blipFill>
        <p:spPr>
          <a:xfrm>
            <a:off x="10348332" y="4754142"/>
            <a:ext cx="1645920" cy="1658090"/>
          </a:xfrm>
          <a:prstGeom prst="ellips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0416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95929-9502-6A4E-9AAA-CEB17B4B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Support: Low Background Facility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5AD4458-D27E-DE40-9741-0C96028A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256829"/>
            <a:ext cx="5047656" cy="4610100"/>
          </a:xfrm>
        </p:spPr>
        <p:txBody>
          <a:bodyPr/>
          <a:lstStyle/>
          <a:p>
            <a:r>
              <a:rPr lang="en-US" dirty="0"/>
              <a:t>PNNL’s Shallow Underground Laboratory provides support sought by dark matter experimental collaborations for experience and expertise depth in:</a:t>
            </a:r>
          </a:p>
          <a:p>
            <a:pPr lvl="1"/>
            <a:r>
              <a:rPr lang="en-US" dirty="0"/>
              <a:t>Materials and assay</a:t>
            </a:r>
          </a:p>
          <a:p>
            <a:pPr lvl="1"/>
            <a:r>
              <a:rPr lang="en-US" dirty="0"/>
              <a:t>Low background design and construction</a:t>
            </a:r>
          </a:p>
          <a:p>
            <a:pPr lvl="1"/>
            <a:r>
              <a:rPr lang="en-US" dirty="0"/>
              <a:t>Novel radiation detector developments to reduce backgrounds</a:t>
            </a:r>
          </a:p>
          <a:p>
            <a:pPr lvl="1"/>
            <a:r>
              <a:rPr lang="en-US" dirty="0"/>
              <a:t>Unique facilities and resources for low background development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9CA067-DADA-2748-A511-294BE63CDC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26" y="1358093"/>
            <a:ext cx="6499470" cy="32729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C3095D-5CF7-0047-9873-5526784E2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193" y="3636674"/>
            <a:ext cx="6439944" cy="227910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B5E6A63-10D8-D54E-ABD9-F8032F65C953}"/>
              </a:ext>
            </a:extLst>
          </p:cNvPr>
          <p:cNvSpPr txBox="1"/>
          <p:nvPr/>
        </p:nvSpPr>
        <p:spPr>
          <a:xfrm>
            <a:off x="5808816" y="1130526"/>
            <a:ext cx="1502162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High-Purity Germanium</a:t>
            </a:r>
          </a:p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Detector Arrays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CBCD72-C774-3F4D-B1D0-69DC60C12656}"/>
              </a:ext>
            </a:extLst>
          </p:cNvPr>
          <p:cNvSpPr txBox="1"/>
          <p:nvPr/>
        </p:nvSpPr>
        <p:spPr>
          <a:xfrm>
            <a:off x="7126192" y="1130527"/>
            <a:ext cx="1545268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Ultra-Low-Background</a:t>
            </a:r>
          </a:p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Proportional Counters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FCC787-922E-D64B-A0AC-FC72919585EB}"/>
              </a:ext>
            </a:extLst>
          </p:cNvPr>
          <p:cNvSpPr txBox="1"/>
          <p:nvPr/>
        </p:nvSpPr>
        <p:spPr>
          <a:xfrm>
            <a:off x="8517442" y="1130526"/>
            <a:ext cx="1545268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Ultra-Low-Background</a:t>
            </a:r>
          </a:p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Detector Assembly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4890F4-1B04-ED4B-AF9B-752CD9122ECE}"/>
              </a:ext>
            </a:extLst>
          </p:cNvPr>
          <p:cNvSpPr txBox="1"/>
          <p:nvPr/>
        </p:nvSpPr>
        <p:spPr>
          <a:xfrm>
            <a:off x="10111894" y="1130526"/>
            <a:ext cx="1146442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Electrochemical</a:t>
            </a:r>
          </a:p>
          <a:p>
            <a:pPr algn="ctr">
              <a:lnSpc>
                <a:spcPct val="80000"/>
              </a:lnSpc>
            </a:pPr>
            <a:r>
              <a:rPr lang="en-US" sz="1050" b="1" dirty="0">
                <a:solidFill>
                  <a:prstClr val="black"/>
                </a:solidFill>
                <a:latin typeface="Calibri"/>
              </a:rPr>
              <a:t>Purifications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E07A67C-A8B0-4043-8902-DE7EAFC39EAF}"/>
              </a:ext>
            </a:extLst>
          </p:cNvPr>
          <p:cNvSpPr/>
          <p:nvPr/>
        </p:nvSpPr>
        <p:spPr>
          <a:xfrm>
            <a:off x="5389052" y="5887348"/>
            <a:ext cx="1591730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Ultra-Low-Background </a:t>
            </a:r>
          </a:p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Liquid Scintillation Counting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E75B1B-A0AA-3743-A5AF-67111269A9E5}"/>
              </a:ext>
            </a:extLst>
          </p:cNvPr>
          <p:cNvSpPr/>
          <p:nvPr/>
        </p:nvSpPr>
        <p:spPr>
          <a:xfrm>
            <a:off x="7014649" y="5887348"/>
            <a:ext cx="1490134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Ultra-Low-Background </a:t>
            </a:r>
          </a:p>
          <a:p>
            <a:pPr algn="ctr">
              <a:lnSpc>
                <a:spcPct val="80000"/>
              </a:lnSpc>
            </a:pPr>
            <a:r>
              <a:rPr lang="en-US" sz="1000" b="1" dirty="0" err="1">
                <a:solidFill>
                  <a:prstClr val="black"/>
                </a:solidFill>
                <a:latin typeface="Calibri"/>
              </a:rPr>
              <a:t>HPGe</a:t>
            </a:r>
            <a:r>
              <a:rPr lang="en-US" sz="1000" b="1" dirty="0">
                <a:solidFill>
                  <a:prstClr val="black"/>
                </a:solidFill>
                <a:latin typeface="Calibri"/>
              </a:rPr>
              <a:t> Well Detector for </a:t>
            </a:r>
          </a:p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Small Samples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05EDD3-2026-AA49-AAC9-820E546D6923}"/>
              </a:ext>
            </a:extLst>
          </p:cNvPr>
          <p:cNvSpPr/>
          <p:nvPr/>
        </p:nvSpPr>
        <p:spPr>
          <a:xfrm>
            <a:off x="8627554" y="5887348"/>
            <a:ext cx="1498599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Ultra-Low-Background </a:t>
            </a:r>
          </a:p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Beta Spectrometer for Solid Samples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4F63F5-F0D2-434C-A5E8-76CDCB89C71B}"/>
              </a:ext>
            </a:extLst>
          </p:cNvPr>
          <p:cNvSpPr/>
          <p:nvPr/>
        </p:nvSpPr>
        <p:spPr>
          <a:xfrm>
            <a:off x="10219284" y="5887348"/>
            <a:ext cx="1498599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prstClr val="black"/>
                </a:solidFill>
                <a:latin typeface="Calibri"/>
              </a:rPr>
              <a:t>Prototype Next-Gen Detector Technology for Dark Matter</a:t>
            </a:r>
          </a:p>
        </p:txBody>
      </p:sp>
      <p:sp>
        <p:nvSpPr>
          <p:cNvPr id="39" name="Rectangle 38">
            <a:hlinkClick r:id="" action="ppaction://noaction"/>
            <a:extLst>
              <a:ext uri="{FF2B5EF4-FFF2-40B4-BE49-F238E27FC236}">
                <a16:creationId xmlns:a16="http://schemas.microsoft.com/office/drawing/2014/main" id="{6BE91A97-7045-8C48-8B51-16AA6D71D3F8}"/>
              </a:ext>
            </a:extLst>
          </p:cNvPr>
          <p:cNvSpPr/>
          <p:nvPr/>
        </p:nvSpPr>
        <p:spPr>
          <a:xfrm>
            <a:off x="5956304" y="1528459"/>
            <a:ext cx="1219200" cy="7450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hlinkClick r:id="" action="ppaction://noaction"/>
            <a:extLst>
              <a:ext uri="{FF2B5EF4-FFF2-40B4-BE49-F238E27FC236}">
                <a16:creationId xmlns:a16="http://schemas.microsoft.com/office/drawing/2014/main" id="{5F4FE7A3-05C0-C54E-AAFC-83501B4AA0E7}"/>
              </a:ext>
            </a:extLst>
          </p:cNvPr>
          <p:cNvSpPr/>
          <p:nvPr/>
        </p:nvSpPr>
        <p:spPr>
          <a:xfrm>
            <a:off x="7327905" y="1536923"/>
            <a:ext cx="1219200" cy="7450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>
            <a:hlinkClick r:id="" action="ppaction://noaction"/>
            <a:extLst>
              <a:ext uri="{FF2B5EF4-FFF2-40B4-BE49-F238E27FC236}">
                <a16:creationId xmlns:a16="http://schemas.microsoft.com/office/drawing/2014/main" id="{F88B5B70-96C4-B549-8D74-14713C184BBF}"/>
              </a:ext>
            </a:extLst>
          </p:cNvPr>
          <p:cNvSpPr/>
          <p:nvPr/>
        </p:nvSpPr>
        <p:spPr>
          <a:xfrm>
            <a:off x="8707968" y="1536926"/>
            <a:ext cx="1219200" cy="7450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>
            <a:hlinkClick r:id="" action="ppaction://noaction"/>
            <a:extLst>
              <a:ext uri="{FF2B5EF4-FFF2-40B4-BE49-F238E27FC236}">
                <a16:creationId xmlns:a16="http://schemas.microsoft.com/office/drawing/2014/main" id="{1B64A747-DB67-3E49-8957-BDA719E340D6}"/>
              </a:ext>
            </a:extLst>
          </p:cNvPr>
          <p:cNvSpPr/>
          <p:nvPr/>
        </p:nvSpPr>
        <p:spPr>
          <a:xfrm>
            <a:off x="10071102" y="1545390"/>
            <a:ext cx="1219200" cy="7450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>
            <a:hlinkClick r:id="" action="ppaction://noaction"/>
            <a:extLst>
              <a:ext uri="{FF2B5EF4-FFF2-40B4-BE49-F238E27FC236}">
                <a16:creationId xmlns:a16="http://schemas.microsoft.com/office/drawing/2014/main" id="{35490723-8139-AF41-9859-3264B9ACCCBE}"/>
              </a:ext>
            </a:extLst>
          </p:cNvPr>
          <p:cNvSpPr/>
          <p:nvPr/>
        </p:nvSpPr>
        <p:spPr>
          <a:xfrm>
            <a:off x="5507583" y="4796591"/>
            <a:ext cx="1413934" cy="1041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42DF686A-499F-1145-925B-F41659E9AFF0}"/>
              </a:ext>
            </a:extLst>
          </p:cNvPr>
          <p:cNvSpPr/>
          <p:nvPr/>
        </p:nvSpPr>
        <p:spPr>
          <a:xfrm>
            <a:off x="7107781" y="4813525"/>
            <a:ext cx="1413934" cy="1041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>
            <a:hlinkClick r:id="" action="ppaction://noaction"/>
            <a:extLst>
              <a:ext uri="{FF2B5EF4-FFF2-40B4-BE49-F238E27FC236}">
                <a16:creationId xmlns:a16="http://schemas.microsoft.com/office/drawing/2014/main" id="{230B466D-5280-2645-A023-7ED101383F93}"/>
              </a:ext>
            </a:extLst>
          </p:cNvPr>
          <p:cNvSpPr/>
          <p:nvPr/>
        </p:nvSpPr>
        <p:spPr>
          <a:xfrm>
            <a:off x="8724915" y="4821987"/>
            <a:ext cx="1413934" cy="1041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>
            <a:hlinkClick r:id="" action="ppaction://noaction"/>
            <a:extLst>
              <a:ext uri="{FF2B5EF4-FFF2-40B4-BE49-F238E27FC236}">
                <a16:creationId xmlns:a16="http://schemas.microsoft.com/office/drawing/2014/main" id="{0F65E685-7551-6D4E-81FC-B4D914C2EC53}"/>
              </a:ext>
            </a:extLst>
          </p:cNvPr>
          <p:cNvSpPr/>
          <p:nvPr/>
        </p:nvSpPr>
        <p:spPr>
          <a:xfrm>
            <a:off x="10325115" y="4813524"/>
            <a:ext cx="1413934" cy="1041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19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C050-F9B6-2E45-81EC-B1DBD352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for the Report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13FF0-6770-A545-9ADA-48C1F552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245675"/>
            <a:ext cx="11658600" cy="4610100"/>
          </a:xfrm>
        </p:spPr>
        <p:txBody>
          <a:bodyPr/>
          <a:lstStyle/>
          <a:p>
            <a:r>
              <a:rPr lang="en-US" dirty="0"/>
              <a:t>A primary audience for the BRN report is policy makers, which frames the front-end language and ambition of the report, the OHEP program managers and the community. </a:t>
            </a:r>
          </a:p>
          <a:p>
            <a:r>
              <a:rPr lang="en-US" dirty="0"/>
              <a:t>The goal is to make a compelling argument to increase the funding for detector development for particle physics articulated in a way that appeals to policy makers and is aligned with current policy of OSTP </a:t>
            </a:r>
          </a:p>
          <a:p>
            <a:r>
              <a:rPr lang="en-US" dirty="0"/>
              <a:t>The P5 report provided a 10-year program with a 20-year vision and has been very successful with policy makers; we expect the P5 update to be equally successful. The P5 science drivers provide the long-term scientific motivation and the PRDs should build on these science drivers. </a:t>
            </a:r>
          </a:p>
          <a:p>
            <a:r>
              <a:rPr lang="en-US" dirty="0"/>
              <a:t>The PRD should be ambitious and forward looking. The current set of projects that are at CD-1 or beyond should not be part of the PRDs. If there still is important R&amp;D to be carried out, that simply has to be successfully completed to deliver the approved projects.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4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F2970-C62F-B34D-B93F-6A682550F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162" y="3891379"/>
            <a:ext cx="2839338" cy="2903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A4D2EC-B3CA-3046-8194-DB426DBD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Support: Test Beams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D10A9-B865-554E-ACA0-D1A193CE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970579"/>
            <a:ext cx="11658600" cy="4610100"/>
          </a:xfrm>
        </p:spPr>
        <p:txBody>
          <a:bodyPr/>
          <a:lstStyle/>
          <a:p>
            <a:r>
              <a:rPr lang="en-US" dirty="0"/>
              <a:t>Fermilab Test Beam has serviced large user community with critical support for high-priority projects</a:t>
            </a:r>
          </a:p>
          <a:p>
            <a:pPr lvl="1"/>
            <a:r>
              <a:rPr lang="en-US" dirty="0"/>
              <a:t>R&amp;D directed toward the HL-LHC upgrade of CMS </a:t>
            </a:r>
          </a:p>
          <a:p>
            <a:pPr lvl="2"/>
            <a:r>
              <a:rPr lang="en-US" dirty="0"/>
              <a:t>High-grained calorimeter;  Low Gain Avalanche Diode (LGAD) sensors; rad-hard ASIC tests; tile scintillator R&amp;D, 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F79211-B693-8646-A8C4-C34744B81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407390"/>
              </p:ext>
            </p:extLst>
          </p:nvPr>
        </p:nvGraphicFramePr>
        <p:xfrm>
          <a:off x="5259103" y="3933538"/>
          <a:ext cx="3036367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993">
                  <a:extLst>
                    <a:ext uri="{9D8B030D-6E8A-4147-A177-3AD203B41FA5}">
                      <a16:colId xmlns:a16="http://schemas.microsoft.com/office/drawing/2014/main" val="1640334493"/>
                    </a:ext>
                  </a:extLst>
                </a:gridCol>
                <a:gridCol w="982374">
                  <a:extLst>
                    <a:ext uri="{9D8B030D-6E8A-4147-A177-3AD203B41FA5}">
                      <a16:colId xmlns:a16="http://schemas.microsoft.com/office/drawing/2014/main" val="606777537"/>
                    </a:ext>
                  </a:extLst>
                </a:gridCol>
              </a:tblGrid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Experiment Beam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weeks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03148860"/>
                  </a:ext>
                </a:extLst>
              </a:tr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Collider (LHC)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3990360"/>
                  </a:ext>
                </a:extLst>
              </a:tr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Collider (Non-LHC)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8970612"/>
                  </a:ext>
                </a:extLst>
              </a:tr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R&amp;D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9137082"/>
                  </a:ext>
                </a:extLst>
              </a:tr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31932059"/>
                  </a:ext>
                </a:extLst>
              </a:tr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Outreach/Facility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49008175"/>
                  </a:ext>
                </a:extLst>
              </a:tr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Neutrino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130"/>
                  </a:ext>
                </a:extLst>
              </a:tr>
              <a:tr h="265719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98506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B28277-358A-2847-BF48-550AEF3A811D}"/>
              </a:ext>
            </a:extLst>
          </p:cNvPr>
          <p:cNvSpPr txBox="1"/>
          <p:nvPr/>
        </p:nvSpPr>
        <p:spPr>
          <a:xfrm>
            <a:off x="10493296" y="5926359"/>
            <a:ext cx="6591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LHC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E1D6-5BE0-934F-97CE-DF160D1CB7BF}"/>
              </a:ext>
            </a:extLst>
          </p:cNvPr>
          <p:cNvSpPr txBox="1"/>
          <p:nvPr/>
        </p:nvSpPr>
        <p:spPr>
          <a:xfrm>
            <a:off x="10337181" y="4460488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A4A3A-884A-8E42-9E60-FFC3CF666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89" y="3922387"/>
            <a:ext cx="3589523" cy="2692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1426F-6518-AC46-A51B-18A7498F2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709" y="2117765"/>
            <a:ext cx="9143999" cy="1572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FFDF8E-772B-6543-813E-D8BF9C64CFE6}"/>
              </a:ext>
            </a:extLst>
          </p:cNvPr>
          <p:cNvSpPr txBox="1"/>
          <p:nvPr/>
        </p:nvSpPr>
        <p:spPr>
          <a:xfrm>
            <a:off x="1103969" y="6357199"/>
            <a:ext cx="26669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Cosmic Ray Veto Test (Mu2e)</a:t>
            </a:r>
          </a:p>
        </p:txBody>
      </p:sp>
    </p:spTree>
    <p:extLst>
      <p:ext uri="{BB962C8B-B14F-4D97-AF65-F5344CB8AC3E}">
        <p14:creationId xmlns:p14="http://schemas.microsoft.com/office/powerpoint/2010/main" val="1864421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D2EC-B3CA-3046-8194-DB426DBD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Support: Irradiation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D10A9-B865-554E-ACA0-D1A193CE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925967"/>
            <a:ext cx="11658600" cy="4610100"/>
          </a:xfrm>
        </p:spPr>
        <p:txBody>
          <a:bodyPr/>
          <a:lstStyle/>
          <a:p>
            <a:r>
              <a:rPr lang="en-US" dirty="0"/>
              <a:t>Brookhaven Linear Isotope Producer</a:t>
            </a:r>
          </a:p>
          <a:p>
            <a:pPr lvl="1"/>
            <a:r>
              <a:rPr lang="en-US" altLang="ja-JP" sz="1600" dirty="0">
                <a:latin typeface="Helvetica" charset="0"/>
                <a:ea typeface="Helvetica" charset="0"/>
                <a:cs typeface="Helvetica" charset="0"/>
              </a:rPr>
              <a:t>Material irradiation by 181 MeV p </a:t>
            </a:r>
            <a:r>
              <a:rPr lang="en-US" sz="1600" dirty="0"/>
              <a:t>(~130 </a:t>
            </a:r>
            <a:r>
              <a:rPr lang="el-GR" sz="1600" dirty="0"/>
              <a:t>μ</a:t>
            </a:r>
            <a:r>
              <a:rPr lang="en-US" sz="1600" dirty="0"/>
              <a:t>A) </a:t>
            </a:r>
            <a:r>
              <a:rPr lang="en-US" altLang="ja-JP" sz="1600" dirty="0">
                <a:latin typeface="Helvetica" charset="0"/>
                <a:ea typeface="Helvetica" charset="0"/>
                <a:cs typeface="Helvetica" charset="0"/>
              </a:rPr>
              <a:t>at BNL BLIP facility for </a:t>
            </a:r>
            <a:r>
              <a:rPr lang="en-US" altLang="ja-JP" sz="1600" dirty="0" err="1">
                <a:latin typeface="Helvetica" charset="0"/>
                <a:ea typeface="Helvetica" charset="0"/>
                <a:cs typeface="Helvetica" charset="0"/>
              </a:rPr>
              <a:t>targetry</a:t>
            </a:r>
            <a:r>
              <a:rPr lang="en-US" altLang="ja-JP" sz="16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lvl="1"/>
            <a:r>
              <a:rPr lang="en-US" altLang="ja-JP" sz="1600" dirty="0">
                <a:latin typeface="Helvetica" charset="0"/>
                <a:ea typeface="Helvetica" charset="0"/>
                <a:cs typeface="Helvetica" charset="0"/>
              </a:rPr>
              <a:t>In-beam thermal shock test at CERN </a:t>
            </a:r>
            <a:r>
              <a:rPr lang="en-US" altLang="ja-JP" sz="1600" dirty="0" err="1">
                <a:latin typeface="Helvetica" charset="0"/>
                <a:ea typeface="Helvetica" charset="0"/>
                <a:cs typeface="Helvetica" charset="0"/>
              </a:rPr>
              <a:t>HiRadMat</a:t>
            </a:r>
            <a:r>
              <a:rPr lang="en-US" altLang="ja-JP" sz="1600" dirty="0">
                <a:latin typeface="Helvetica" charset="0"/>
                <a:ea typeface="Helvetica" charset="0"/>
                <a:cs typeface="Helvetica" charset="0"/>
              </a:rPr>
              <a:t> facility, </a:t>
            </a:r>
            <a:r>
              <a:rPr lang="en-US" sz="1600" dirty="0"/>
              <a:t>Tensile tests at PNNL</a:t>
            </a:r>
          </a:p>
          <a:p>
            <a:r>
              <a:rPr lang="en-US" dirty="0"/>
              <a:t>Los Alamos Neutron Science Center</a:t>
            </a:r>
          </a:p>
          <a:p>
            <a:pPr lvl="1"/>
            <a:r>
              <a:rPr lang="en-US" sz="1600" dirty="0"/>
              <a:t>Proton beams of 800 MeV with ~10</a:t>
            </a:r>
            <a:r>
              <a:rPr lang="en-US" sz="1600" baseline="30000" dirty="0"/>
              <a:t>11</a:t>
            </a:r>
            <a:r>
              <a:rPr lang="en-US" sz="1600" dirty="0"/>
              <a:t> p/cm</a:t>
            </a:r>
            <a:r>
              <a:rPr lang="en-US" sz="1600" baseline="30000" dirty="0"/>
              <a:t>2</a:t>
            </a:r>
            <a:r>
              <a:rPr lang="en-US" sz="1600" dirty="0"/>
              <a:t>/s </a:t>
            </a:r>
          </a:p>
          <a:p>
            <a:r>
              <a:rPr lang="en-US" dirty="0"/>
              <a:t>Neutron irradiation at the Rhode Island Nuclear Science Center</a:t>
            </a:r>
          </a:p>
          <a:p>
            <a:pPr lvl="1"/>
            <a:r>
              <a:rPr lang="en-US" sz="1600" dirty="0"/>
              <a:t>Maximum neutron flux of 3 10</a:t>
            </a:r>
            <a:r>
              <a:rPr lang="en-US" sz="1600" baseline="30000" dirty="0"/>
              <a:t>12</a:t>
            </a:r>
            <a:r>
              <a:rPr lang="en-US" sz="1600" dirty="0"/>
              <a:t> n/cm</a:t>
            </a:r>
            <a:r>
              <a:rPr lang="en-US" sz="1600" baseline="30000" dirty="0"/>
              <a:t>2</a:t>
            </a:r>
            <a:r>
              <a:rPr lang="en-US" sz="1600" dirty="0"/>
              <a:t>s at core end; 6” and 8” ports available</a:t>
            </a:r>
          </a:p>
          <a:p>
            <a:r>
              <a:rPr lang="en-US" dirty="0"/>
              <a:t>NASA Space Radiation Laboratory (BNL)</a:t>
            </a:r>
          </a:p>
          <a:p>
            <a:pPr lvl="1"/>
            <a:r>
              <a:rPr lang="en-US" sz="1600" dirty="0"/>
              <a:t>~1000 beam hours/year of protons to Au (up to 2.5 GeV/n)</a:t>
            </a:r>
          </a:p>
          <a:p>
            <a:pPr lvl="1"/>
            <a:r>
              <a:rPr lang="en-US" sz="1600" dirty="0"/>
              <a:t>2.5 GeV protons at ~2.2 x 10</a:t>
            </a:r>
            <a:r>
              <a:rPr lang="en-US" sz="1600" baseline="30000" dirty="0"/>
              <a:t>11</a:t>
            </a:r>
            <a:r>
              <a:rPr lang="en-US" sz="1600" dirty="0"/>
              <a:t> cm</a:t>
            </a:r>
            <a:r>
              <a:rPr lang="en-US" sz="1600" baseline="30000" dirty="0"/>
              <a:t>-2</a:t>
            </a:r>
          </a:p>
          <a:p>
            <a:r>
              <a:rPr lang="en-US" sz="1800" dirty="0"/>
              <a:t>Fermilab Irradiation Test Area only now being constructed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28277-358A-2847-BF48-550AEF3A811D}"/>
              </a:ext>
            </a:extLst>
          </p:cNvPr>
          <p:cNvSpPr txBox="1"/>
          <p:nvPr/>
        </p:nvSpPr>
        <p:spPr>
          <a:xfrm>
            <a:off x="10493296" y="5926359"/>
            <a:ext cx="6591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LHC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E1D6-5BE0-934F-97CE-DF160D1CB7BF}"/>
              </a:ext>
            </a:extLst>
          </p:cNvPr>
          <p:cNvSpPr txBox="1"/>
          <p:nvPr/>
        </p:nvSpPr>
        <p:spPr>
          <a:xfrm>
            <a:off x="10337181" y="4460488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Symbol" pitchFamily="2" charset="2"/>
              </a:rPr>
              <a:t>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16870-9B6C-A84D-8707-E67AF5FD2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20672" r="10119" b="36139"/>
          <a:stretch/>
        </p:blipFill>
        <p:spPr>
          <a:xfrm>
            <a:off x="8584320" y="830388"/>
            <a:ext cx="3291840" cy="2504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A531D8-9AF7-E142-8585-6B898ACC6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2" b="23390"/>
          <a:stretch/>
        </p:blipFill>
        <p:spPr>
          <a:xfrm>
            <a:off x="8579894" y="3377476"/>
            <a:ext cx="3291840" cy="33581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E4907A-BB90-ED4B-98A3-7F4AF693B317}"/>
              </a:ext>
            </a:extLst>
          </p:cNvPr>
          <p:cNvSpPr txBox="1"/>
          <p:nvPr/>
        </p:nvSpPr>
        <p:spPr>
          <a:xfrm>
            <a:off x="8965580" y="3429000"/>
            <a:ext cx="265398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Rhode Island Nuclear Science Center for Si irradiation for HL-LHC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D4C649-F9BA-554A-8E92-62611CC657FA}"/>
              </a:ext>
            </a:extLst>
          </p:cNvPr>
          <p:cNvSpPr txBox="1"/>
          <p:nvPr/>
        </p:nvSpPr>
        <p:spPr>
          <a:xfrm>
            <a:off x="8508378" y="540455"/>
            <a:ext cx="34903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Tensile testing of </a:t>
            </a:r>
            <a:r>
              <a:rPr lang="en-US" sz="1200" dirty="0" err="1"/>
              <a:t>Ti</a:t>
            </a:r>
            <a:r>
              <a:rPr lang="en-US" sz="1200" dirty="0"/>
              <a:t> alloys at PNNL for </a:t>
            </a:r>
            <a:r>
              <a:rPr lang="en-US" sz="1200" dirty="0" err="1"/>
              <a:t>targetry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559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Support: Characterization Platforms </a:t>
            </a:r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5" name="Line 20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0" name="Line 50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1" name="Line 51"/>
          <p:cNvSpPr>
            <a:spLocks noChangeShapeType="1"/>
          </p:cNvSpPr>
          <p:nvPr/>
        </p:nvSpPr>
        <p:spPr bwMode="auto">
          <a:xfrm rot="5400000">
            <a:off x="10610693" y="1094111"/>
            <a:ext cx="0" cy="0"/>
          </a:xfrm>
          <a:prstGeom prst="line">
            <a:avLst/>
          </a:prstGeom>
          <a:gradFill flip="none" rotWithShape="1">
            <a:gsLst>
              <a:gs pos="98052">
                <a:schemeClr val="bg1"/>
              </a:gs>
              <a:gs pos="74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5FBA36-5C1D-534B-AF79-72156445E1C1}"/>
              </a:ext>
            </a:extLst>
          </p:cNvPr>
          <p:cNvGrpSpPr/>
          <p:nvPr/>
        </p:nvGrpSpPr>
        <p:grpSpPr>
          <a:xfrm>
            <a:off x="6177491" y="1082670"/>
            <a:ext cx="2656461" cy="4994745"/>
            <a:chOff x="7817469" y="2643836"/>
            <a:chExt cx="2656461" cy="4994745"/>
          </a:xfrm>
        </p:grpSpPr>
        <p:sp>
          <p:nvSpPr>
            <p:cNvPr id="41" name="Rectangle 40"/>
            <p:cNvSpPr/>
            <p:nvPr/>
          </p:nvSpPr>
          <p:spPr>
            <a:xfrm>
              <a:off x="7822170" y="2643836"/>
              <a:ext cx="2651760" cy="5884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2700">
              <a:solidFill>
                <a:schemeClr val="accent4">
                  <a:lumMod val="75000"/>
                </a:schemeClr>
              </a:solidFill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Irradiation Evaluation Platform 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817469" y="3232953"/>
              <a:ext cx="2651760" cy="4405628"/>
            </a:xfrm>
            <a:prstGeom prst="rect">
              <a:avLst/>
            </a:prstGeom>
            <a:ln w="12700">
              <a:solidFill>
                <a:schemeClr val="accent4"/>
              </a:solidFill>
            </a:ln>
          </p:spPr>
          <p:txBody>
            <a:bodyPr wrap="square" tIns="9144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dirty="0"/>
                <a:t>Evaluate radiation resistance of materials exposed to extremely high fluences for </a:t>
              </a:r>
              <a:r>
                <a:rPr lang="en-US" sz="1600" dirty="0" err="1"/>
                <a:t>targetry</a:t>
              </a:r>
              <a:r>
                <a:rPr lang="en-US" sz="1600" dirty="0"/>
                <a:t>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9FB0C-FD9E-E44A-80F8-F75A0C68E8E0}"/>
              </a:ext>
            </a:extLst>
          </p:cNvPr>
          <p:cNvGrpSpPr/>
          <p:nvPr/>
        </p:nvGrpSpPr>
        <p:grpSpPr>
          <a:xfrm>
            <a:off x="3379572" y="1082670"/>
            <a:ext cx="2653688" cy="4994745"/>
            <a:chOff x="4435993" y="2643836"/>
            <a:chExt cx="2653688" cy="4994745"/>
          </a:xfrm>
        </p:grpSpPr>
        <p:sp>
          <p:nvSpPr>
            <p:cNvPr id="40" name="Rectangle 39"/>
            <p:cNvSpPr/>
            <p:nvPr/>
          </p:nvSpPr>
          <p:spPr>
            <a:xfrm>
              <a:off x="4435993" y="2643836"/>
              <a:ext cx="2651760" cy="5884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Calibration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Platform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437921" y="3232953"/>
              <a:ext cx="2651760" cy="440562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txBody>
            <a:bodyPr wrap="square" tIns="91440" anchor="t" anchorCtr="0">
              <a:noAutofit/>
            </a:bodyPr>
            <a:lstStyle/>
            <a:p>
              <a:pPr marL="0" lvl="1"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600" dirty="0"/>
                <a:t>Calibration platform for various systems, such as liquid Argon field cage system to measure TPC field response</a:t>
              </a:r>
            </a:p>
            <a:p>
              <a:pPr marL="0" lvl="1" algn="ctr">
                <a:lnSpc>
                  <a:spcPct val="90000"/>
                </a:lnSpc>
                <a:spcBef>
                  <a:spcPts val="0"/>
                </a:spcBef>
              </a:pPr>
              <a:r>
                <a:rPr lang="en-US" sz="1600" dirty="0"/>
                <a:t> </a:t>
              </a:r>
            </a:p>
            <a:p>
              <a:pPr marL="0" lvl="1" algn="ctr">
                <a:lnSpc>
                  <a:spcPct val="90000"/>
                </a:lnSpc>
                <a:spcBef>
                  <a:spcPts val="0"/>
                </a:spcBef>
              </a:pPr>
              <a:endParaRPr lang="en-US" sz="16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578880" y="1082670"/>
            <a:ext cx="2651760" cy="588496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Noble Liquid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Platform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78880" y="1682938"/>
            <a:ext cx="2651760" cy="4394477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 tIns="91440" anchor="t" anchorCtr="0">
            <a:noAutofit/>
          </a:bodyPr>
          <a:lstStyle/>
          <a:p>
            <a:pPr marL="0" lvl="1" algn="ctr">
              <a:lnSpc>
                <a:spcPct val="90000"/>
              </a:lnSpc>
              <a:spcBef>
                <a:spcPts val="0"/>
              </a:spcBef>
            </a:pPr>
            <a:r>
              <a:rPr lang="en-US" sz="1600" dirty="0"/>
              <a:t>System test of components of noble liquid detectors under operating conditions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0A0F7-8DAA-9F47-A106-D23D53F2F1E6}"/>
              </a:ext>
            </a:extLst>
          </p:cNvPr>
          <p:cNvGrpSpPr/>
          <p:nvPr/>
        </p:nvGrpSpPr>
        <p:grpSpPr>
          <a:xfrm>
            <a:off x="8984634" y="1078956"/>
            <a:ext cx="2656461" cy="4998459"/>
            <a:chOff x="9207654" y="2640122"/>
            <a:chExt cx="2656461" cy="499845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0E911E-C2D8-C445-AF5D-20A34E19E7C8}"/>
                </a:ext>
              </a:extLst>
            </p:cNvPr>
            <p:cNvSpPr/>
            <p:nvPr/>
          </p:nvSpPr>
          <p:spPr>
            <a:xfrm>
              <a:off x="9212355" y="2640122"/>
              <a:ext cx="2651760" cy="5884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Fundamental Properties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Platform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75766B-D3F1-E440-BC76-8F8FF5DBD2C1}"/>
                </a:ext>
              </a:extLst>
            </p:cNvPr>
            <p:cNvSpPr/>
            <p:nvPr/>
          </p:nvSpPr>
          <p:spPr>
            <a:xfrm>
              <a:off x="9207654" y="3229239"/>
              <a:ext cx="2651760" cy="4409342"/>
            </a:xfrm>
            <a:prstGeom prst="rect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txBody>
            <a:bodyPr wrap="square" tIns="9144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</a:pPr>
              <a:r>
                <a:rPr lang="en-US" sz="1600" dirty="0"/>
                <a:t>Platform for measurement of fundamental physics properties</a:t>
              </a:r>
              <a:endParaRPr lang="en-US" sz="16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06D7EA9-4ABC-EB4E-8E36-A06C5009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791" y="2653627"/>
            <a:ext cx="2383445" cy="3329452"/>
          </a:xfrm>
          <a:prstGeom prst="rect">
            <a:avLst/>
          </a:prstGeom>
          <a:solidFill>
            <a:schemeClr val="tx1"/>
          </a:solidFill>
          <a:ln w="31750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D0695C-249D-B549-945E-3026ABB56B0C}"/>
              </a:ext>
            </a:extLst>
          </p:cNvPr>
          <p:cNvSpPr/>
          <p:nvPr/>
        </p:nvSpPr>
        <p:spPr>
          <a:xfrm>
            <a:off x="11162371" y="2653627"/>
            <a:ext cx="339865" cy="55792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" name="Picture 3" descr="C:\Users\d3j284\Documents\RPL\Presentation Material\Visits\LANL\DSC00542.JPG">
            <a:extLst>
              <a:ext uri="{FF2B5EF4-FFF2-40B4-BE49-F238E27FC236}">
                <a16:creationId xmlns:a16="http://schemas.microsoft.com/office/drawing/2014/main" id="{7D521517-BDD9-7D4F-AC10-6CFC932C6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99" t="15409" r="26788" b="13677"/>
          <a:stretch/>
        </p:blipFill>
        <p:spPr bwMode="auto">
          <a:xfrm>
            <a:off x="6255561" y="3510979"/>
            <a:ext cx="2468880" cy="22562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image24.jpeg">
            <a:extLst>
              <a:ext uri="{FF2B5EF4-FFF2-40B4-BE49-F238E27FC236}">
                <a16:creationId xmlns:a16="http://schemas.microsoft.com/office/drawing/2014/main" id="{175046C1-D772-2B46-9C31-9761E89DE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7479" y="3095427"/>
            <a:ext cx="2834640" cy="2508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Google Shape;176;p29">
            <a:extLst>
              <a:ext uri="{FF2B5EF4-FFF2-40B4-BE49-F238E27FC236}">
                <a16:creationId xmlns:a16="http://schemas.microsoft.com/office/drawing/2014/main" id="{52B00AAA-D139-9F47-9B95-7C459A560B3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5448" y="3785659"/>
            <a:ext cx="2560320" cy="1675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812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92FC47-2626-5F46-904E-0AA6FCBB6A8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20F9E8-3F2C-C74B-930C-6A8768673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62" y="-6614"/>
            <a:ext cx="8840860" cy="6429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C1A7F-7007-1B44-97F2-7D9CB1BF8134}"/>
              </a:ext>
            </a:extLst>
          </p:cNvPr>
          <p:cNvSpPr txBox="1"/>
          <p:nvPr/>
        </p:nvSpPr>
        <p:spPr>
          <a:xfrm>
            <a:off x="4500498" y="2873420"/>
            <a:ext cx="269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+mn-cs"/>
              </a:rPr>
              <a:t>Comments? </a:t>
            </a:r>
          </a:p>
        </p:txBody>
      </p:sp>
    </p:spTree>
    <p:extLst>
      <p:ext uri="{BB962C8B-B14F-4D97-AF65-F5344CB8AC3E}">
        <p14:creationId xmlns:p14="http://schemas.microsoft.com/office/powerpoint/2010/main" val="972392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8F4A9-62E8-554B-90C9-E7E44357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High-Priority Projects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A65688-2C38-1047-A5A2-60D22D870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51" y="879231"/>
            <a:ext cx="6130929" cy="570572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3022CA-863A-A94D-8056-9B76F8CDD3BA}"/>
              </a:ext>
            </a:extLst>
          </p:cNvPr>
          <p:cNvSpPr txBox="1">
            <a:spLocks/>
          </p:cNvSpPr>
          <p:nvPr/>
        </p:nvSpPr>
        <p:spPr bwMode="auto">
          <a:xfrm>
            <a:off x="6334812" y="1450072"/>
            <a:ext cx="5853468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P5 supported directed R&amp;D for the near future. </a:t>
            </a:r>
          </a:p>
          <a:p>
            <a:r>
              <a:rPr lang="en-US" dirty="0"/>
              <a:t>Directed R&amp;D has targeted current set of approved experiments:</a:t>
            </a:r>
          </a:p>
          <a:p>
            <a:pPr lvl="1"/>
            <a:r>
              <a:rPr lang="en-US" dirty="0"/>
              <a:t>The Phase-II upgrades of the LHC, </a:t>
            </a:r>
          </a:p>
          <a:p>
            <a:pPr lvl="1"/>
            <a:r>
              <a:rPr lang="en-US" dirty="0"/>
              <a:t>DUNE, module 1 </a:t>
            </a:r>
          </a:p>
          <a:p>
            <a:pPr lvl="1"/>
            <a:r>
              <a:rPr lang="en-US" dirty="0"/>
              <a:t>G2 dark matter experiments,</a:t>
            </a:r>
          </a:p>
          <a:p>
            <a:pPr lvl="1"/>
            <a:r>
              <a:rPr lang="en-US" dirty="0"/>
              <a:t>CMB-S4 </a:t>
            </a:r>
          </a:p>
          <a:p>
            <a:r>
              <a:rPr lang="en-US" dirty="0"/>
              <a:t>Continued investments in these projects are expected, but the goal of the BRN is to expand the program with more forward leaning efforts. </a:t>
            </a:r>
          </a:p>
          <a:p>
            <a:r>
              <a:rPr lang="en-US" dirty="0"/>
              <a:t>A long-term view should be taken for the PRDs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92CC98-7851-0E44-BCB0-582A339B24EF}"/>
              </a:ext>
            </a:extLst>
          </p:cNvPr>
          <p:cNvCxnSpPr/>
          <p:nvPr/>
        </p:nvCxnSpPr>
        <p:spPr>
          <a:xfrm>
            <a:off x="3111190" y="1338561"/>
            <a:ext cx="0" cy="5303520"/>
          </a:xfrm>
          <a:prstGeom prst="line">
            <a:avLst/>
          </a:prstGeom>
          <a:ln w="28575">
            <a:solidFill>
              <a:srgbClr val="FF0000"/>
            </a:solidFill>
            <a:miter lim="800000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BEC725D-9A16-6B48-A543-CBC70DE1B67E}"/>
              </a:ext>
            </a:extLst>
          </p:cNvPr>
          <p:cNvSpPr txBox="1"/>
          <p:nvPr/>
        </p:nvSpPr>
        <p:spPr>
          <a:xfrm>
            <a:off x="3088890" y="6562649"/>
            <a:ext cx="6617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413459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C050-F9B6-2E45-81EC-B1DBD352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Priority Research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13FF0-6770-A545-9ADA-48C1F552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245675"/>
            <a:ext cx="11658600" cy="4610100"/>
          </a:xfrm>
        </p:spPr>
        <p:txBody>
          <a:bodyPr/>
          <a:lstStyle/>
          <a:p>
            <a:r>
              <a:rPr lang="en-US" dirty="0"/>
              <a:t>The cross-cut group has distilled from the 3- and 6-pagers a total of about 120 PRDs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F42CC-9274-6E48-97AE-4275FE38A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303"/>
            <a:ext cx="12192000" cy="48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83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C050-F9B6-2E45-81EC-B1DBD352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Priority Research Directions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47365-81A1-824B-BCE1-48CE4474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3364"/>
            <a:ext cx="12192000" cy="22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40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DC050-F9B6-2E45-81EC-B1DBD352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Priority Research Directions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63FF8-979C-A046-B263-CA534E453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898"/>
            <a:ext cx="12192000" cy="557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53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CFE88-7A9D-DE47-98A6-A8FFB188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722E5-D72E-A24B-93C6-DE3E9B1C2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suggested to have </a:t>
            </a:r>
            <a:r>
              <a:rPr lang="en-US" b="1" dirty="0"/>
              <a:t>3 to 5 key instrumentation challenges </a:t>
            </a:r>
            <a:r>
              <a:rPr lang="en-US" dirty="0"/>
              <a:t>that can be captured in catchy statements. </a:t>
            </a:r>
          </a:p>
          <a:p>
            <a:r>
              <a:rPr lang="en-US" dirty="0"/>
              <a:t>The key challenges are the ambitions of the field that cross-cut technologies</a:t>
            </a:r>
          </a:p>
          <a:p>
            <a:r>
              <a:rPr lang="en-US" dirty="0"/>
              <a:t>Template key challenges: </a:t>
            </a:r>
          </a:p>
          <a:p>
            <a:pPr lvl="1"/>
            <a:r>
              <a:rPr lang="en-US" sz="2000" dirty="0"/>
              <a:t>Breaking the picosecond time barrier </a:t>
            </a:r>
          </a:p>
          <a:p>
            <a:pPr lvl="1"/>
            <a:r>
              <a:rPr lang="en-US" sz="2000" dirty="0"/>
              <a:t>Quantum-enhanced photoproduction and photodetection over the full frequency spectrum  </a:t>
            </a:r>
          </a:p>
          <a:p>
            <a:pPr lvl="1"/>
            <a:r>
              <a:rPr lang="en-US" sz="2000" dirty="0"/>
              <a:t>Sub-eV and below the standard quantum limit detectors</a:t>
            </a:r>
          </a:p>
          <a:p>
            <a:pPr lvl="1"/>
            <a:r>
              <a:rPr lang="en-US" sz="2000" dirty="0"/>
              <a:t>5D Calorimetry over five orders of dynamic range</a:t>
            </a:r>
          </a:p>
          <a:p>
            <a:pPr lvl="1"/>
            <a:r>
              <a:rPr lang="en-US" sz="2000" dirty="0"/>
              <a:t>The ultimate undetectable charged particle tracker</a:t>
            </a:r>
          </a:p>
          <a:p>
            <a:pPr lvl="1"/>
            <a:r>
              <a:rPr lang="en-US" sz="2000" dirty="0"/>
              <a:t>Advanced semi-conductor detectors and devices</a:t>
            </a:r>
          </a:p>
          <a:p>
            <a:pPr lvl="1"/>
            <a:r>
              <a:rPr lang="en-US" sz="2000" dirty="0"/>
              <a:t>Quantum enhanced …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6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8BE1-F798-804A-B7DA-CF2CA943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744BF-C079-964D-A322-21A777CC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048629"/>
            <a:ext cx="11658600" cy="4610100"/>
          </a:xfrm>
        </p:spPr>
        <p:txBody>
          <a:bodyPr/>
          <a:lstStyle/>
          <a:p>
            <a:r>
              <a:rPr lang="en-US" dirty="0"/>
              <a:t>Many areas are very thin on requirements, or are absent all together. We need help! </a:t>
            </a:r>
          </a:p>
          <a:p>
            <a:r>
              <a:rPr lang="en-US" dirty="0"/>
              <a:t>The “flow” we are looking for is: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04E1FF-FA36-2D4E-93D4-20B3BC557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634645"/>
              </p:ext>
            </p:extLst>
          </p:nvPr>
        </p:nvGraphicFramePr>
        <p:xfrm>
          <a:off x="1251416" y="-83221"/>
          <a:ext cx="9007706" cy="594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554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8BE1-F798-804A-B7DA-CF2CA943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744BF-C079-964D-A322-21A777CC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048629"/>
            <a:ext cx="11658600" cy="4610100"/>
          </a:xfrm>
        </p:spPr>
        <p:txBody>
          <a:bodyPr/>
          <a:lstStyle/>
          <a:p>
            <a:r>
              <a:rPr lang="en-US" dirty="0"/>
              <a:t>Many areas are very thin on requirements, or are absent all together. We need help! </a:t>
            </a:r>
          </a:p>
          <a:p>
            <a:r>
              <a:rPr lang="en-US" dirty="0"/>
              <a:t>The “flow” we are looking for is: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804E1FF-FA36-2D4E-93D4-20B3BC557945}"/>
              </a:ext>
            </a:extLst>
          </p:cNvPr>
          <p:cNvGraphicFramePr/>
          <p:nvPr/>
        </p:nvGraphicFramePr>
        <p:xfrm>
          <a:off x="1251416" y="-83221"/>
          <a:ext cx="9007706" cy="594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1FF6EEC-0801-3E43-9D4E-4BEB40E5B3F3}"/>
              </a:ext>
            </a:extLst>
          </p:cNvPr>
          <p:cNvGraphicFramePr/>
          <p:nvPr/>
        </p:nvGraphicFramePr>
        <p:xfrm>
          <a:off x="1258851" y="916667"/>
          <a:ext cx="9007706" cy="5942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99533729"/>
      </p:ext>
    </p:extLst>
  </p:cSld>
  <p:clrMapOvr>
    <a:masterClrMapping/>
  </p:clrMapOvr>
</p:sld>
</file>

<file path=ppt/theme/theme1.xml><?xml version="1.0" encoding="utf-8"?>
<a:theme xmlns:a="http://schemas.openxmlformats.org/drawingml/2006/main" name="1_ORNL">
  <a:themeElements>
    <a:clrScheme name="ECP 190214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06C9E"/>
      </a:accent1>
      <a:accent2>
        <a:srgbClr val="84B641"/>
      </a:accent2>
      <a:accent3>
        <a:srgbClr val="1CA9C0"/>
      </a:accent3>
      <a:accent4>
        <a:srgbClr val="D33139"/>
      </a:accent4>
      <a:accent5>
        <a:srgbClr val="C8970C"/>
      </a:accent5>
      <a:accent6>
        <a:srgbClr val="5157A1"/>
      </a:accent6>
      <a:hlink>
        <a:srgbClr val="A03123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CP template 16x9 190214" id="{A02F64FE-5291-4ACC-9EF5-3317EB1D1396}" vid="{2E02C1B1-FBEC-4689-AC9A-55943F7255E3}"/>
    </a:ext>
  </a:extLst>
</a:theme>
</file>

<file path=ppt/theme/theme2.xml><?xml version="1.0" encoding="utf-8"?>
<a:theme xmlns:a="http://schemas.openxmlformats.org/drawingml/2006/main" name="3_ORNL">
  <a:themeElements>
    <a:clrScheme name="ORNL color palette 181112">
      <a:dk1>
        <a:srgbClr val="000000"/>
      </a:dk1>
      <a:lt1>
        <a:srgbClr val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1EA58D2CA0E48989F3091C39E8904" ma:contentTypeVersion="1" ma:contentTypeDescription="Create a new document." ma:contentTypeScope="" ma:versionID="b5692e278ce0d8e8cf8f2fe6625cfb46">
  <xsd:schema xmlns:xsd="http://www.w3.org/2001/XMLSchema" xmlns:xs="http://www.w3.org/2001/XMLSchema" xmlns:p="http://schemas.microsoft.com/office/2006/metadata/properties" xmlns:ns2="ccd827ec-57f4-43ef-93e4-a777ee610c4c" targetNamespace="http://schemas.microsoft.com/office/2006/metadata/properties" ma:root="true" ma:fieldsID="879a0f4fe8a5a74e021d85629465c2dd" ns2:_="">
    <xsd:import namespace="ccd827ec-57f4-43ef-93e4-a777ee610c4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827ec-57f4-43ef-93e4-a777ee610c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5050D0-D97A-41C3-876B-27BA7C8B62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827ec-57f4-43ef-93e4-a777ee610c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cd827ec-57f4-43ef-93e4-a777ee610c4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1633</Words>
  <Application>Microsoft Macintosh PowerPoint</Application>
  <PresentationFormat>Widescreen</PresentationFormat>
  <Paragraphs>246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Helvetica</vt:lpstr>
      <vt:lpstr>Symbol</vt:lpstr>
      <vt:lpstr>1_ORNL</vt:lpstr>
      <vt:lpstr>3_ORNL</vt:lpstr>
      <vt:lpstr>The Cross-Cut Group  Preliminary Assessment  </vt:lpstr>
      <vt:lpstr>Audience for the Report </vt:lpstr>
      <vt:lpstr>High-Priority Projects</vt:lpstr>
      <vt:lpstr>The Priority Research Directions</vt:lpstr>
      <vt:lpstr>The Priority Research Directions</vt:lpstr>
      <vt:lpstr>The Priority Research Directions</vt:lpstr>
      <vt:lpstr>Key Challenges </vt:lpstr>
      <vt:lpstr>The Flow </vt:lpstr>
      <vt:lpstr>The Flow </vt:lpstr>
      <vt:lpstr>The Flow </vt:lpstr>
      <vt:lpstr>The Flow </vt:lpstr>
      <vt:lpstr>The Flow </vt:lpstr>
      <vt:lpstr>The Priority Research Directions</vt:lpstr>
      <vt:lpstr>Example from Exploring the Unknown: Flavour Physics</vt:lpstr>
      <vt:lpstr>Sample Priority Research Directions for Discussion and Framing</vt:lpstr>
      <vt:lpstr>Sample Priority Research Directions for Discussion and Framing</vt:lpstr>
      <vt:lpstr>Sample Priority Research Directions for Discussion and Framing</vt:lpstr>
      <vt:lpstr>Facilities Support</vt:lpstr>
      <vt:lpstr>Facilities Support: Low Background Facility </vt:lpstr>
      <vt:lpstr>Facilities Support: Test Beams </vt:lpstr>
      <vt:lpstr>Facilities Support: Irradiation Facilities</vt:lpstr>
      <vt:lpstr>Facilities Support: Characterization Platforms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2019-05-14T19:48:02Z</cp:lastPrinted>
  <dcterms:created xsi:type="dcterms:W3CDTF">2018-10-25T20:34:01Z</dcterms:created>
  <dcterms:modified xsi:type="dcterms:W3CDTF">2019-12-09T14:38:59Z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0x0101003221EA58D2CA0E48989F3091C39E8904</vt:lpwstr>
  </property>
</Properties>
</file>