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/>
    <p:restoredTop sz="94671"/>
  </p:normalViewPr>
  <p:slideViewPr>
    <p:cSldViewPr snapToGrid="0" snapToObjects="1" showGuides="1">
      <p:cViewPr varScale="1">
        <p:scale>
          <a:sx n="91" d="100"/>
          <a:sy n="91" d="100"/>
        </p:scale>
        <p:origin x="83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90625" y="4473774"/>
            <a:ext cx="9810750" cy="3303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190625" y="3000375"/>
            <a:ext cx="9810750" cy="4623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872789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10/22/19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NuMI Target System, Yonehara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337825" y="96175"/>
            <a:ext cx="11632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/>
              <a:t>Laboratory Neutrino Physics Experiments Enabled with High-Resolution and Low-Threshold TES Detection Technologies </a:t>
            </a:r>
            <a:endParaRPr sz="3200"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736925" y="1399800"/>
            <a:ext cx="10873800" cy="5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NLDBD – a test of </a:t>
            </a:r>
            <a:r>
              <a:rPr lang="en-US" sz="1800" dirty="0" err="1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Majorana</a:t>
            </a:r>
            <a:r>
              <a:rPr lang="en-US" sz="18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 vs. Dirac nature of neutrinos</a:t>
            </a:r>
            <a:endParaRPr dirty="0"/>
          </a:p>
          <a:p>
            <a:pPr marL="68580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600"/>
              <a:buFont typeface="Proxima Nova"/>
              <a:buChar char="○"/>
            </a:pPr>
            <a:r>
              <a:rPr lang="en-US" sz="16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Major challenge is background rejection, which requires multiple signals for event reconstruction</a:t>
            </a:r>
            <a:endParaRPr sz="1600" dirty="0"/>
          </a:p>
          <a:p>
            <a:pPr marL="68580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600"/>
              <a:buFont typeface="Proxima Nova"/>
              <a:buChar char="○"/>
            </a:pPr>
            <a:r>
              <a:rPr lang="en-US" sz="16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For bolometric techniques, requires detecting thermal signal and at least one other signal (e.g. Cherenkov or scintillation light)</a:t>
            </a:r>
            <a:endParaRPr sz="1600" dirty="0"/>
          </a:p>
          <a:p>
            <a:pPr marL="68580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600"/>
              <a:buFont typeface="Proxima Nova"/>
              <a:buChar char="○"/>
            </a:pPr>
            <a:r>
              <a:rPr lang="en-US" sz="16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Secondary signal is faint, which requires low threshold detector technology</a:t>
            </a:r>
            <a:endParaRPr sz="1600" dirty="0"/>
          </a:p>
          <a:p>
            <a:pPr marL="28575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80808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Neutrino capture with Tritium (cosmologically motivated, but challenging)</a:t>
            </a:r>
            <a:endParaRPr sz="1800" dirty="0"/>
          </a:p>
          <a:p>
            <a:pPr marL="74295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600"/>
              <a:buChar char="○"/>
            </a:pPr>
            <a:r>
              <a:rPr lang="en-US" sz="16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Direct measurements of cosmic neutrino background, </a:t>
            </a:r>
            <a:r>
              <a:rPr lang="en-US" sz="1600" dirty="0" err="1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CvB</a:t>
            </a:r>
            <a:r>
              <a:rPr lang="en-US" sz="16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 capture rate depends on whether neutrino is </a:t>
            </a:r>
            <a:r>
              <a:rPr lang="en-US" sz="1600" dirty="0" err="1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Majorana</a:t>
            </a:r>
            <a:r>
              <a:rPr lang="en-US" sz="16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 or Dirac</a:t>
            </a:r>
            <a:endParaRPr sz="1600" dirty="0"/>
          </a:p>
          <a:p>
            <a:pPr marL="74295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600"/>
              <a:buChar char="○"/>
            </a:pPr>
            <a:r>
              <a:rPr lang="en-US" sz="16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Capable of detecting </a:t>
            </a:r>
            <a:r>
              <a:rPr lang="en-US" sz="1600" dirty="0" err="1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keV</a:t>
            </a:r>
            <a:r>
              <a:rPr lang="en-US" sz="16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 sterile neutrinos in “Beta Decay mode”</a:t>
            </a:r>
            <a:endParaRPr sz="1600" dirty="0"/>
          </a:p>
          <a:p>
            <a:pPr marL="74295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600"/>
              <a:buChar char="○"/>
            </a:pPr>
            <a:r>
              <a:rPr lang="en-US" sz="16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Requires low threshold high resolution measurements at the endpoint and for the spectrum</a:t>
            </a:r>
            <a:endParaRPr sz="1600"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80808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CEvNS</a:t>
            </a:r>
            <a:endParaRPr sz="1800" dirty="0">
              <a:solidFill>
                <a:srgbClr val="08080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74295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600"/>
              <a:buChar char="○"/>
            </a:pPr>
            <a:r>
              <a:rPr lang="en-US" sz="16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Search for light sterile neutrinos</a:t>
            </a:r>
            <a:endParaRPr sz="1600" dirty="0"/>
          </a:p>
          <a:p>
            <a:pPr marL="74295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600"/>
              <a:buChar char="○"/>
            </a:pPr>
            <a:r>
              <a:rPr lang="en-US" sz="16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Recoil events are at low energy</a:t>
            </a:r>
            <a:endParaRPr sz="1600" dirty="0"/>
          </a:p>
          <a:p>
            <a:pPr marL="74295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600"/>
              <a:buChar char="○"/>
            </a:pPr>
            <a:r>
              <a:rPr lang="en-US" sz="16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Implement TES as high sensitivity thermistors coupled to target mass arrays</a:t>
            </a:r>
            <a:endParaRPr sz="1600"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80808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Measurement of a neutrino magnetic moment</a:t>
            </a:r>
            <a:endParaRPr dirty="0"/>
          </a:p>
          <a:p>
            <a:pPr marL="74295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600"/>
              <a:buChar char="○"/>
            </a:pPr>
            <a:r>
              <a:rPr lang="en-US" sz="16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Measuring 𝝻</a:t>
            </a:r>
            <a:r>
              <a:rPr lang="en-US" sz="1600" baseline="-250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𝝼</a:t>
            </a:r>
            <a:r>
              <a:rPr lang="en-US" sz="16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 &lt; 3 ×10</a:t>
            </a:r>
            <a:r>
              <a:rPr lang="en-US" sz="1600" baseline="300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-12</a:t>
            </a:r>
            <a:r>
              <a:rPr lang="en-US" sz="16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𝝻</a:t>
            </a:r>
            <a:r>
              <a:rPr lang="en-US" sz="1600" baseline="-250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B </a:t>
            </a:r>
            <a:r>
              <a:rPr lang="en-US" sz="16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(cosmology ROI) for new physics beyond SM </a:t>
            </a:r>
            <a:endParaRPr sz="1600" dirty="0"/>
          </a:p>
          <a:p>
            <a:pPr marL="74295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600"/>
              <a:buChar char="○"/>
            </a:pPr>
            <a:r>
              <a:rPr lang="en-US" sz="16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Semiconductor ionization detector with a large thermal gain and TES readout</a:t>
            </a:r>
            <a:endParaRPr sz="1600" dirty="0">
              <a:solidFill>
                <a:srgbClr val="08080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80808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Argonne has developed a </a:t>
            </a:r>
            <a:r>
              <a:rPr lang="en-US" sz="1800" dirty="0" err="1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Ir</a:t>
            </a:r>
            <a:r>
              <a:rPr lang="en-US" sz="18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/Pt bilayer TES with Tc tunable between 10 </a:t>
            </a:r>
            <a:r>
              <a:rPr lang="en-US" sz="1800" dirty="0" err="1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mK</a:t>
            </a:r>
            <a:r>
              <a:rPr lang="en-US" sz="18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 and 200 </a:t>
            </a:r>
            <a:r>
              <a:rPr lang="en-US" sz="1800" dirty="0" err="1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mK</a:t>
            </a:r>
            <a:r>
              <a:rPr lang="en-US" sz="1800" dirty="0">
                <a:solidFill>
                  <a:srgbClr val="080808"/>
                </a:solidFill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endParaRPr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Rounded Rectangle"/>
          <p:cNvGrpSpPr/>
          <p:nvPr/>
        </p:nvGrpSpPr>
        <p:grpSpPr>
          <a:xfrm>
            <a:off x="2125398" y="2094657"/>
            <a:ext cx="4688939" cy="1875324"/>
            <a:chOff x="0" y="0"/>
            <a:chExt cx="6668711" cy="2667126"/>
          </a:xfrm>
        </p:grpSpPr>
        <p:sp>
          <p:nvSpPr>
            <p:cNvPr id="127" name="Rounded Rectangle"/>
            <p:cNvSpPr/>
            <p:nvPr/>
          </p:nvSpPr>
          <p:spPr>
            <a:xfrm>
              <a:off x="53881" y="53881"/>
              <a:ext cx="6560949" cy="2559365"/>
            </a:xfrm>
            <a:prstGeom prst="roundRect">
              <a:avLst>
                <a:gd name="adj" fmla="val 18478"/>
              </a:avLst>
            </a:prstGeom>
            <a:solidFill>
              <a:srgbClr val="DFE7F7"/>
            </a:solidFill>
            <a:ln>
              <a:noFill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200">
                  <a:solidFill>
                    <a:schemeClr val="accent1">
                      <a:satOff val="-3355"/>
                      <a:lumOff val="26614"/>
                    </a:schemeClr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 sz="2250"/>
            </a:p>
          </p:txBody>
        </p:sp>
        <p:pic>
          <p:nvPicPr>
            <p:cNvPr id="126" name="Rounded Rectangle Rounded rectangle" descr="Rounded Rectangle Rounded rectangl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6668713" cy="2667127"/>
            </a:xfrm>
            <a:prstGeom prst="rect">
              <a:avLst/>
            </a:prstGeom>
            <a:effectLst/>
          </p:spPr>
        </p:pic>
      </p:grp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6667" y="6505277"/>
            <a:ext cx="169736" cy="2678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30" name="LiquidO: A new approach"/>
          <p:cNvSpPr txBox="1"/>
          <p:nvPr/>
        </p:nvSpPr>
        <p:spPr>
          <a:xfrm>
            <a:off x="4168745" y="184194"/>
            <a:ext cx="3756034" cy="505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817" tIns="35817" rIns="35817" bIns="35817">
            <a:spAutoFit/>
          </a:bodyPr>
          <a:lstStyle>
            <a:lvl1pPr algn="l" defTabSz="639262">
              <a:defRPr sz="40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812"/>
              <a:t>LiquidO: A new approach</a:t>
            </a:r>
          </a:p>
        </p:txBody>
      </p:sp>
      <p:sp>
        <p:nvSpPr>
          <p:cNvPr id="131" name="Liquid Scintillator (LS) detectors have been a workhorse in neutrino physics"/>
          <p:cNvSpPr txBox="1"/>
          <p:nvPr/>
        </p:nvSpPr>
        <p:spPr>
          <a:xfrm>
            <a:off x="1934766" y="821202"/>
            <a:ext cx="8083150" cy="331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817" tIns="35817" rIns="35817" bIns="35817">
            <a:spAutoFit/>
          </a:bodyPr>
          <a:lstStyle>
            <a:lvl1pPr marL="318382" indent="-318382" algn="l" defTabSz="509411">
              <a:buSzPct val="100000"/>
              <a:buFont typeface="Lucida Grande"/>
              <a:buChar char="−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87"/>
              <a:t>Liquid Scintillator (LS) detectors have been a workhorse in neutrino physics </a:t>
            </a:r>
          </a:p>
        </p:txBody>
      </p:sp>
      <p:sp>
        <p:nvSpPr>
          <p:cNvPr id="132" name="Conventional strategy: propagate light through the scintillator to surrounding photosensors"/>
          <p:cNvSpPr txBox="1"/>
          <p:nvPr/>
        </p:nvSpPr>
        <p:spPr>
          <a:xfrm>
            <a:off x="2106003" y="1223706"/>
            <a:ext cx="8520659" cy="31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817" tIns="35817" rIns="35817" bIns="35817">
            <a:spAutoFit/>
          </a:bodyPr>
          <a:lstStyle>
            <a:lvl1pPr marL="271638" indent="-271638" algn="l" defTabSz="509411">
              <a:buSzPct val="75000"/>
              <a:buChar char="•"/>
              <a:defRPr sz="2200">
                <a:solidFill>
                  <a:schemeClr val="accent1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47"/>
              <a:t>Conventional strategy: propagate light through the scintillator to surrounding photosensors</a:t>
            </a:r>
          </a:p>
        </p:txBody>
      </p:sp>
      <p:sp>
        <p:nvSpPr>
          <p:cNvPr id="133" name="A new proposal called LiquidO is a departure with two main features:"/>
          <p:cNvSpPr txBox="1"/>
          <p:nvPr/>
        </p:nvSpPr>
        <p:spPr>
          <a:xfrm>
            <a:off x="1934765" y="1600007"/>
            <a:ext cx="8520659" cy="331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817" tIns="35817" rIns="35817" bIns="35817">
            <a:spAutoFit/>
          </a:bodyPr>
          <a:lstStyle/>
          <a:p>
            <a:pPr marL="223854" indent="-223854" defTabSz="358167">
              <a:buSzPct val="100000"/>
              <a:buFont typeface="Lucida Grande"/>
              <a:buChar char="−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687"/>
              <a:t>A new proposal called LiquidO is a departure with </a:t>
            </a:r>
            <a:r>
              <a:rPr sz="1687" b="1"/>
              <a:t>two main features</a:t>
            </a:r>
            <a:r>
              <a:rPr sz="1687"/>
              <a:t>:</a:t>
            </a:r>
          </a:p>
        </p:txBody>
      </p:sp>
      <p:sp>
        <p:nvSpPr>
          <p:cNvPr id="134" name="1) Use an opaque scintillator"/>
          <p:cNvSpPr txBox="1"/>
          <p:nvPr/>
        </p:nvSpPr>
        <p:spPr>
          <a:xfrm>
            <a:off x="2371406" y="2217228"/>
            <a:ext cx="3946891" cy="331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817" tIns="35817" rIns="35817" bIns="35817">
            <a:spAutoFit/>
          </a:bodyPr>
          <a:lstStyle>
            <a:lvl1pPr algn="l" defTabSz="509411">
              <a:defRPr sz="2400" b="1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87"/>
              <a:t>1) Use an opaque scintillator</a:t>
            </a:r>
          </a:p>
        </p:txBody>
      </p:sp>
      <p:sp>
        <p:nvSpPr>
          <p:cNvPr id="135" name="Main purpose: stochastically confine light near its creation point, to preserve the precious topological information of particle interactions"/>
          <p:cNvSpPr txBox="1"/>
          <p:nvPr/>
        </p:nvSpPr>
        <p:spPr>
          <a:xfrm>
            <a:off x="2099169" y="2627643"/>
            <a:ext cx="4491365" cy="721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817" tIns="35817" rIns="35817" bIns="35817" anchor="ctr">
            <a:spAutoFit/>
          </a:bodyPr>
          <a:lstStyle/>
          <a:p>
            <a:pPr marL="434062" defTabSz="449465">
              <a:defRPr sz="20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6" b="1"/>
              <a:t>Main purpose</a:t>
            </a:r>
            <a:r>
              <a:rPr sz="1406"/>
              <a:t>: </a:t>
            </a:r>
            <a:r>
              <a:rPr sz="1406" b="1">
                <a:solidFill>
                  <a:schemeClr val="accent5"/>
                </a:solidFill>
              </a:rPr>
              <a:t>stochastically confine light near its creation point</a:t>
            </a:r>
            <a:r>
              <a:rPr sz="1406"/>
              <a:t>, to preserve the precious topological information of particle interactions</a:t>
            </a:r>
          </a:p>
        </p:txBody>
      </p:sp>
      <p:sp>
        <p:nvSpPr>
          <p:cNvPr id="136" name="2) Collect light with a dense fiber array"/>
          <p:cNvSpPr txBox="1"/>
          <p:nvPr/>
        </p:nvSpPr>
        <p:spPr>
          <a:xfrm>
            <a:off x="2396138" y="3439887"/>
            <a:ext cx="4147459" cy="331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817" tIns="35817" rIns="35817" bIns="35817">
            <a:spAutoFit/>
          </a:bodyPr>
          <a:lstStyle>
            <a:lvl1pPr algn="l" defTabSz="509411">
              <a:defRPr sz="2400" b="1">
                <a:solidFill>
                  <a:schemeClr val="accent6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87"/>
              <a:t>2) Collect light with a dense fiber array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54003" y="2011757"/>
            <a:ext cx="1643368" cy="204112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Archetypical LiquidO detector"/>
          <p:cNvSpPr txBox="1"/>
          <p:nvPr/>
        </p:nvSpPr>
        <p:spPr>
          <a:xfrm>
            <a:off x="9094158" y="2577796"/>
            <a:ext cx="1359096" cy="721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817" tIns="35817" rIns="35817" bIns="35817">
            <a:spAutoFit/>
          </a:bodyPr>
          <a:lstStyle>
            <a:lvl1pPr defTabSz="509411">
              <a:defRPr sz="2000" b="1">
                <a:solidFill>
                  <a:srgbClr val="53585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sz="1406"/>
              <a:t>Archetypical LiquidO detector</a:t>
            </a:r>
          </a:p>
        </p:txBody>
      </p:sp>
      <p:sp>
        <p:nvSpPr>
          <p:cNvPr id="139" name="Unprecedented capabilities:"/>
          <p:cNvSpPr txBox="1"/>
          <p:nvPr/>
        </p:nvSpPr>
        <p:spPr>
          <a:xfrm>
            <a:off x="1934765" y="4158758"/>
            <a:ext cx="3189419" cy="331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817" tIns="35817" rIns="35817" bIns="35817">
            <a:spAutoFit/>
          </a:bodyPr>
          <a:lstStyle>
            <a:lvl1pPr marL="318382" indent="-318382" algn="l" defTabSz="509411">
              <a:buSzPct val="100000"/>
              <a:buFont typeface="Lucida Grande"/>
              <a:buChar char="−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87"/>
              <a:t>Unprecedented capabilities: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b="8881"/>
          <a:stretch>
            <a:fillRect/>
          </a:stretch>
        </p:blipFill>
        <p:spPr>
          <a:xfrm>
            <a:off x="4905539" y="4188970"/>
            <a:ext cx="3393739" cy="2089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68563" y="4224440"/>
            <a:ext cx="2291479" cy="2041125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Line"/>
          <p:cNvSpPr/>
          <p:nvPr/>
        </p:nvSpPr>
        <p:spPr>
          <a:xfrm flipH="1">
            <a:off x="9405048" y="3384351"/>
            <a:ext cx="737315" cy="1"/>
          </a:xfrm>
          <a:prstGeom prst="line">
            <a:avLst/>
          </a:prstGeom>
          <a:ln w="25400">
            <a:solidFill>
              <a:srgbClr val="53585F"/>
            </a:solidFill>
            <a:prstDash val="sysDot"/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3" name="Imaging down to the MeV scale"/>
          <p:cNvSpPr txBox="1"/>
          <p:nvPr/>
        </p:nvSpPr>
        <p:spPr>
          <a:xfrm>
            <a:off x="2141722" y="4597129"/>
            <a:ext cx="2775506" cy="548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817" tIns="35817" rIns="35817" bIns="35817">
            <a:spAutoFit/>
          </a:bodyPr>
          <a:lstStyle>
            <a:lvl1pPr marL="271638" indent="-271638" algn="l" defTabSz="509411">
              <a:buSzPct val="75000"/>
              <a:buChar char="•"/>
              <a:defRPr sz="2200">
                <a:solidFill>
                  <a:schemeClr val="accent1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47"/>
              <a:t>Imaging down to the MeV scale</a:t>
            </a:r>
          </a:p>
        </p:txBody>
      </p:sp>
      <p:sp>
        <p:nvSpPr>
          <p:cNvPr id="144" name="Affinity for doping well beyond current limits"/>
          <p:cNvSpPr txBox="1"/>
          <p:nvPr/>
        </p:nvSpPr>
        <p:spPr>
          <a:xfrm>
            <a:off x="2140746" y="5208698"/>
            <a:ext cx="2652443" cy="548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817" tIns="35817" rIns="35817" bIns="35817">
            <a:spAutoFit/>
          </a:bodyPr>
          <a:lstStyle>
            <a:lvl1pPr marL="271638" indent="-271638" algn="l" defTabSz="509411">
              <a:buSzPct val="75000"/>
              <a:buChar char="•"/>
              <a:defRPr sz="2200">
                <a:solidFill>
                  <a:schemeClr val="accent1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47"/>
              <a:t>Affinity for doping well beyond current limits</a:t>
            </a:r>
          </a:p>
        </p:txBody>
      </p:sp>
      <p:sp>
        <p:nvSpPr>
          <p:cNvPr id="145" name="Potential application in many areas of neutrino physics"/>
          <p:cNvSpPr txBox="1"/>
          <p:nvPr/>
        </p:nvSpPr>
        <p:spPr>
          <a:xfrm>
            <a:off x="1934765" y="5862112"/>
            <a:ext cx="3064404" cy="8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817" tIns="35817" rIns="35817" bIns="35817">
            <a:spAutoFit/>
          </a:bodyPr>
          <a:lstStyle>
            <a:lvl1pPr marL="318382" indent="-318382" algn="l" defTabSz="509411">
              <a:buSzPct val="100000"/>
              <a:buFont typeface="Lucida Grande"/>
              <a:buChar char="−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87"/>
              <a:t>Potential application in many areas of neutrino physics</a:t>
            </a:r>
          </a:p>
        </p:txBody>
      </p:sp>
      <p:sp>
        <p:nvSpPr>
          <p:cNvPr id="146" name="(Gamma and Electron are 2 MeV, positron is 1 MeV)"/>
          <p:cNvSpPr txBox="1"/>
          <p:nvPr/>
        </p:nvSpPr>
        <p:spPr>
          <a:xfrm>
            <a:off x="5722720" y="6273814"/>
            <a:ext cx="4147460" cy="234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817" tIns="35817" rIns="35817" bIns="35817">
            <a:spAutoFit/>
          </a:bodyPr>
          <a:lstStyle>
            <a:lvl1pPr defTabSz="509411">
              <a:defRPr sz="1500" i="1">
                <a:solidFill>
                  <a:srgbClr val="53585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055"/>
              <a:t>(Gamma and Electron are 2 MeV, positron is 1 MeV)</a:t>
            </a:r>
          </a:p>
        </p:txBody>
      </p:sp>
    </p:spTree>
    <p:extLst>
      <p:ext uri="{BB962C8B-B14F-4D97-AF65-F5344CB8AC3E}">
        <p14:creationId xmlns:p14="http://schemas.microsoft.com/office/powerpoint/2010/main" val="12926199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09E61E8-E10C-6542-AC74-0EB6AB38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51753"/>
            <a:ext cx="8686800" cy="724097"/>
          </a:xfrm>
        </p:spPr>
        <p:txBody>
          <a:bodyPr/>
          <a:lstStyle/>
          <a:p>
            <a:r>
              <a:rPr lang="en-US" dirty="0"/>
              <a:t>Radiation Hard Beam Monitor and </a:t>
            </a:r>
            <a:br>
              <a:rPr lang="en-US" dirty="0"/>
            </a:br>
            <a:r>
              <a:rPr lang="en-US" dirty="0"/>
              <a:t>Muon Spectroscopy by using Machine Learning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7E5326-CD8B-134C-BE65-1026A01F70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12/08/19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560379-F8DE-7D45-AA69-87ECD6B5F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CPAD 2019, K. Yonehara</a:t>
            </a:r>
          </a:p>
        </p:txBody>
      </p:sp>
      <p:pic>
        <p:nvPicPr>
          <p:cNvPr id="9" name="Picture 11" descr="IMG_0777">
            <a:extLst>
              <a:ext uri="{FF2B5EF4-FFF2-40B4-BE49-F238E27FC236}">
                <a16:creationId xmlns:a16="http://schemas.microsoft.com/office/drawing/2014/main" xmlns="" id="{12DFC229-99A3-1C47-B7A5-C2FFE77F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8" y="3224967"/>
            <a:ext cx="3150808" cy="3262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SCN3110">
            <a:extLst>
              <a:ext uri="{FF2B5EF4-FFF2-40B4-BE49-F238E27FC236}">
                <a16:creationId xmlns:a16="http://schemas.microsoft.com/office/drawing/2014/main" xmlns="" id="{E08FABF4-1023-7343-AD39-82A64EA78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35" y="3351952"/>
            <a:ext cx="3587057" cy="236451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0FD795-E9E5-9945-8697-E4094A5EC08F}"/>
              </a:ext>
            </a:extLst>
          </p:cNvPr>
          <p:cNvSpPr txBox="1"/>
          <p:nvPr/>
        </p:nvSpPr>
        <p:spPr>
          <a:xfrm>
            <a:off x="3707834" y="3351952"/>
            <a:ext cx="2326278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Hadron monitor </a:t>
            </a:r>
          </a:p>
          <a:p>
            <a:r>
              <a:rPr lang="en-US" sz="1600" dirty="0">
                <a:solidFill>
                  <a:srgbClr val="C00000"/>
                </a:solidFill>
              </a:rPr>
              <a:t>(0.8x0.8 m</a:t>
            </a:r>
            <a:r>
              <a:rPr lang="en-US" sz="1600" baseline="30000" dirty="0">
                <a:solidFill>
                  <a:srgbClr val="C00000"/>
                </a:solidFill>
              </a:rPr>
              <a:t>2</a:t>
            </a:r>
            <a:r>
              <a:rPr lang="en-US" sz="1600" dirty="0">
                <a:solidFill>
                  <a:srgbClr val="C00000"/>
                </a:solidFill>
              </a:rPr>
              <a:t>, 7x7 pixels)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7C471B-9994-EB4E-AE47-D83A312C7B35}"/>
              </a:ext>
            </a:extLst>
          </p:cNvPr>
          <p:cNvSpPr txBox="1"/>
          <p:nvPr/>
        </p:nvSpPr>
        <p:spPr>
          <a:xfrm>
            <a:off x="7902582" y="5805312"/>
            <a:ext cx="1983235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Muon monitor </a:t>
            </a:r>
          </a:p>
          <a:p>
            <a:r>
              <a:rPr lang="en-US" sz="1600" dirty="0">
                <a:solidFill>
                  <a:srgbClr val="C00000"/>
                </a:solidFill>
              </a:rPr>
              <a:t>(2x2 m</a:t>
            </a:r>
            <a:r>
              <a:rPr lang="en-US" sz="1600" baseline="30000" dirty="0">
                <a:solidFill>
                  <a:srgbClr val="C00000"/>
                </a:solidFill>
              </a:rPr>
              <a:t>2</a:t>
            </a:r>
            <a:r>
              <a:rPr lang="en-US" sz="1600" dirty="0">
                <a:solidFill>
                  <a:srgbClr val="C00000"/>
                </a:solidFill>
              </a:rPr>
              <a:t>, 9x9 pixels)</a:t>
            </a:r>
          </a:p>
        </p:txBody>
      </p:sp>
      <p:pic>
        <p:nvPicPr>
          <p:cNvPr id="14" name="Picture 13" descr="numi.png">
            <a:extLst>
              <a:ext uri="{FF2B5EF4-FFF2-40B4-BE49-F238E27FC236}">
                <a16:creationId xmlns:a16="http://schemas.microsoft.com/office/drawing/2014/main" xmlns="" id="{FA29E03F-727A-2C4D-9A4A-9CAAA1701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18" y="1044741"/>
            <a:ext cx="8229600" cy="21929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EDFBF81-5170-9C45-9386-E78855BD9B5B}"/>
              </a:ext>
            </a:extLst>
          </p:cNvPr>
          <p:cNvSpPr txBox="1"/>
          <p:nvPr/>
        </p:nvSpPr>
        <p:spPr>
          <a:xfrm>
            <a:off x="2260827" y="1063696"/>
            <a:ext cx="1795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NuMI</a:t>
            </a:r>
            <a:r>
              <a:rPr lang="en-US" dirty="0"/>
              <a:t> Target system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14A6672-18F7-6D44-AB9F-EC80F2AFA707}"/>
              </a:ext>
            </a:extLst>
          </p:cNvPr>
          <p:cNvSpPr/>
          <p:nvPr/>
        </p:nvSpPr>
        <p:spPr>
          <a:xfrm>
            <a:off x="6604001" y="2755589"/>
            <a:ext cx="770467" cy="46518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2BB1722-95D5-4C44-86D2-B990A8A7C18F}"/>
              </a:ext>
            </a:extLst>
          </p:cNvPr>
          <p:cNvSpPr/>
          <p:nvPr/>
        </p:nvSpPr>
        <p:spPr>
          <a:xfrm>
            <a:off x="8134972" y="1038494"/>
            <a:ext cx="1300159" cy="27776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xmlns="" id="{F73F32CA-5B6F-A944-AE82-E43097F6DB64}"/>
              </a:ext>
            </a:extLst>
          </p:cNvPr>
          <p:cNvSpPr>
            <a:spLocks noChangeAspect="1"/>
          </p:cNvSpPr>
          <p:nvPr/>
        </p:nvSpPr>
        <p:spPr>
          <a:xfrm>
            <a:off x="1787154" y="3487080"/>
            <a:ext cx="1821326" cy="2194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EAE819F-3DF6-354F-BBA6-028368B303E3}"/>
              </a:ext>
            </a:extLst>
          </p:cNvPr>
          <p:cNvSpPr txBox="1"/>
          <p:nvPr/>
        </p:nvSpPr>
        <p:spPr>
          <a:xfrm>
            <a:off x="1653023" y="4996437"/>
            <a:ext cx="2294218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Thermocouple detector</a:t>
            </a:r>
          </a:p>
          <a:p>
            <a:r>
              <a:rPr lang="en-US" sz="1600" dirty="0">
                <a:solidFill>
                  <a:srgbClr val="C00000"/>
                </a:solidFill>
              </a:rPr>
              <a:t>(3+3 Be wires)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0B07ED8-AF4E-0B4B-9755-70DF93D7DD5B}"/>
              </a:ext>
            </a:extLst>
          </p:cNvPr>
          <p:cNvCxnSpPr>
            <a:cxnSpLocks/>
          </p:cNvCxnSpPr>
          <p:nvPr/>
        </p:nvCxnSpPr>
        <p:spPr>
          <a:xfrm>
            <a:off x="2403567" y="2514304"/>
            <a:ext cx="294251" cy="1162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2122617-7FA6-ED4F-8697-8B7778E49521}"/>
              </a:ext>
            </a:extLst>
          </p:cNvPr>
          <p:cNvCxnSpPr>
            <a:cxnSpLocks/>
          </p:cNvCxnSpPr>
          <p:nvPr/>
        </p:nvCxnSpPr>
        <p:spPr>
          <a:xfrm flipH="1">
            <a:off x="5495110" y="2470897"/>
            <a:ext cx="1175657" cy="1071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7AA33E97-55D5-5744-9F74-0671158BD7B2}"/>
              </a:ext>
            </a:extLst>
          </p:cNvPr>
          <p:cNvCxnSpPr>
            <a:cxnSpLocks/>
          </p:cNvCxnSpPr>
          <p:nvPr/>
        </p:nvCxnSpPr>
        <p:spPr>
          <a:xfrm>
            <a:off x="8367246" y="2470897"/>
            <a:ext cx="413868" cy="10835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7F85A4-6F30-D542-BFB9-688674E9091C}"/>
              </a:ext>
            </a:extLst>
          </p:cNvPr>
          <p:cNvSpPr txBox="1"/>
          <p:nvPr/>
        </p:nvSpPr>
        <p:spPr>
          <a:xfrm>
            <a:off x="1819482" y="5744349"/>
            <a:ext cx="5344445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9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Beam monitor </a:t>
            </a:r>
            <a:r>
              <a:rPr lang="en-US" sz="2000"/>
              <a:t>signal is </a:t>
            </a:r>
            <a:r>
              <a:rPr lang="en-US" sz="2000" dirty="0"/>
              <a:t>evaluated by ML to control the beam related systematic uncertainty</a:t>
            </a:r>
          </a:p>
        </p:txBody>
      </p:sp>
    </p:spTree>
    <p:extLst>
      <p:ext uri="{BB962C8B-B14F-4D97-AF65-F5344CB8AC3E}">
        <p14:creationId xmlns:p14="http://schemas.microsoft.com/office/powerpoint/2010/main" val="152736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1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369</Words>
  <Application>Microsoft Macintosh PowerPoint</Application>
  <PresentationFormat>Widescreen</PresentationFormat>
  <Paragraphs>42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Proxima Nova</vt:lpstr>
      <vt:lpstr>Helvetica Neue</vt:lpstr>
      <vt:lpstr>Arial</vt:lpstr>
      <vt:lpstr>Helvetica</vt:lpstr>
      <vt:lpstr>Calibri</vt:lpstr>
      <vt:lpstr>Lucida Grande</vt:lpstr>
      <vt:lpstr>ＭＳ Ｐゴシック</vt:lpstr>
      <vt:lpstr>Hoefler Text</vt:lpstr>
      <vt:lpstr>Office Theme</vt:lpstr>
      <vt:lpstr>Laboratory Neutrino Physics Experiments Enabled with High-Resolution and Low-Threshold TES Detection Technologies </vt:lpstr>
      <vt:lpstr>PowerPoint Presentation</vt:lpstr>
      <vt:lpstr>Radiation Hard Beam Monitor and  Muon Spectroscopy by using Machine Learning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Neutrino Physics Experiments Enabled with High-Resolution and Low-Threshold TES Detection Technologies </dc:title>
  <cp:lastModifiedBy>Microsoft Office User</cp:lastModifiedBy>
  <cp:revision>2</cp:revision>
  <dcterms:modified xsi:type="dcterms:W3CDTF">2019-12-09T14:41:12Z</dcterms:modified>
</cp:coreProperties>
</file>