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7"/>
  </p:notesMasterIdLst>
  <p:sldIdLst>
    <p:sldId id="282" r:id="rId2"/>
    <p:sldId id="281" r:id="rId3"/>
    <p:sldId id="259" r:id="rId4"/>
    <p:sldId id="280" r:id="rId5"/>
    <p:sldId id="272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8E072BF-06E1-4B9F-BE5E-FECE1FE86F19}">
  <a:tblStyle styleId="{78E072BF-06E1-4B9F-BE5E-FECE1FE86F1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91"/>
    <p:restoredTop sz="94697"/>
  </p:normalViewPr>
  <p:slideViewPr>
    <p:cSldViewPr snapToGrid="0" snapToObjects="1">
      <p:cViewPr varScale="1">
        <p:scale>
          <a:sx n="85" d="100"/>
          <a:sy n="85" d="100"/>
        </p:scale>
        <p:origin x="11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19791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abs/1911.11144" TargetMode="External"/><Relationship Id="rId2" Type="http://schemas.openxmlformats.org/officeDocument/2006/relationships/hyperlink" Target="https://arxiv.org/pdf/1906.10134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0F8A3D7-BAB9-A24D-8C03-A9C49B48B8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9863" y="134911"/>
            <a:ext cx="11782268" cy="6295869"/>
          </a:xfrm>
        </p:spPr>
        <p:txBody>
          <a:bodyPr/>
          <a:lstStyle/>
          <a:p>
            <a:pPr algn="l"/>
            <a:r>
              <a:rPr lang="en-US" sz="2800" dirty="0"/>
              <a:t>New Flow: key challenge, PRD, requirement, physics objective, Science impact</a:t>
            </a:r>
          </a:p>
          <a:p>
            <a:pPr marL="50800" indent="0" algn="l"/>
            <a:endParaRPr lang="en-US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/>
              <a:t>Key challenge: detection of structure of matter in the universe:  denser, fainter, across cosmic time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/>
              <a:t>Science impact: discover/constrain the nature of DM, DE/Inflation</a:t>
            </a:r>
          </a:p>
          <a:p>
            <a:pPr marL="50800" indent="0" algn="l"/>
            <a:endParaRPr lang="en-US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/>
              <a:t>Optical IR Spectroscopy</a:t>
            </a:r>
          </a:p>
          <a:p>
            <a:pPr lvl="1" algn="l">
              <a:buFont typeface="Arial" panose="020B0604020202020204" pitchFamily="34" charset="0"/>
              <a:buChar char="•"/>
            </a:pPr>
            <a:r>
              <a:rPr lang="en-US" dirty="0"/>
              <a:t>New detectors (Ge, Skipper,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 algn="l">
              <a:buFont typeface="Arial" panose="020B0604020202020204" pitchFamily="34" charset="0"/>
              <a:buChar char="•"/>
            </a:pPr>
            <a:r>
              <a:rPr lang="en-US" dirty="0"/>
              <a:t>Fiber positioners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/>
              <a:t>21 cm IM:   1000’s of telescope, timing, data rates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/>
              <a:t>mm wave IM, CMB:  Millions of detectors and readout : </a:t>
            </a:r>
            <a:r>
              <a:rPr lang="en-US" dirty="0" err="1"/>
              <a:t>mKIDs</a:t>
            </a:r>
            <a:r>
              <a:rPr lang="en-US" dirty="0"/>
              <a:t>, highly multiplexed RD</a:t>
            </a:r>
          </a:p>
        </p:txBody>
      </p:sp>
    </p:spTree>
    <p:extLst>
      <p:ext uri="{BB962C8B-B14F-4D97-AF65-F5344CB8AC3E}">
        <p14:creationId xmlns:p14="http://schemas.microsoft.com/office/powerpoint/2010/main" val="13504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261E8-F07A-084C-8FDE-6DEF29ED3A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1703"/>
          </a:xfrm>
        </p:spPr>
        <p:txBody>
          <a:bodyPr/>
          <a:lstStyle/>
          <a:p>
            <a:r>
              <a:rPr lang="en-US" dirty="0"/>
              <a:t>P5 Science Drivers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5ED466-CEAC-8947-B0CB-9DCF95B843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24066"/>
            <a:ext cx="9144000" cy="3833734"/>
          </a:xfrm>
        </p:spPr>
        <p:txBody>
          <a:bodyPr/>
          <a:lstStyle/>
          <a:p>
            <a:pPr algn="l"/>
            <a:r>
              <a:rPr lang="en-US" dirty="0"/>
              <a:t>• </a:t>
            </a:r>
            <a:r>
              <a:rPr lang="en-US" b="1" dirty="0"/>
              <a:t>Use the Higgs boson as a new tool for discovery </a:t>
            </a:r>
            <a:endParaRPr lang="en-US" dirty="0"/>
          </a:p>
          <a:p>
            <a:pPr algn="l"/>
            <a:r>
              <a:rPr lang="en-US" dirty="0"/>
              <a:t>• </a:t>
            </a:r>
            <a:r>
              <a:rPr lang="en-US" b="1" dirty="0"/>
              <a:t>Pursue the physics associated with neutrino mass </a:t>
            </a:r>
            <a:endParaRPr lang="en-US" dirty="0"/>
          </a:p>
          <a:p>
            <a:pPr algn="l"/>
            <a:r>
              <a:rPr lang="en-US" dirty="0"/>
              <a:t>• </a:t>
            </a:r>
            <a:r>
              <a:rPr lang="en-US" b="1" dirty="0"/>
              <a:t>Identify the new physics of dark matter </a:t>
            </a:r>
            <a:endParaRPr lang="en-US" dirty="0"/>
          </a:p>
          <a:p>
            <a:pPr algn="l"/>
            <a:r>
              <a:rPr lang="en-US" dirty="0"/>
              <a:t>• </a:t>
            </a:r>
            <a:r>
              <a:rPr lang="en-US" b="1" dirty="0"/>
              <a:t>Understand cosmic acceleration: dark energy and inflation </a:t>
            </a:r>
            <a:endParaRPr lang="en-US" dirty="0"/>
          </a:p>
          <a:p>
            <a:pPr algn="l"/>
            <a:r>
              <a:rPr lang="en-US" dirty="0"/>
              <a:t>• </a:t>
            </a:r>
            <a:r>
              <a:rPr lang="en-US" b="1" dirty="0"/>
              <a:t>Explore the unknown: new particles, interactions, and physical principles.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502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>
            <a:spLocks noGrp="1"/>
          </p:cNvSpPr>
          <p:nvPr>
            <p:ph type="title"/>
          </p:nvPr>
        </p:nvSpPr>
        <p:spPr>
          <a:xfrm>
            <a:off x="838199" y="365125"/>
            <a:ext cx="10885227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Key cosmological science drivers as a function of redshift and the scale of clustering</a:t>
            </a:r>
            <a:endParaRPr dirty="0"/>
          </a:p>
        </p:txBody>
      </p:sp>
      <p:pic>
        <p:nvPicPr>
          <p:cNvPr id="112" name="Google Shape;112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31077" y="2126859"/>
            <a:ext cx="7264400" cy="452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0269B-3F84-EF41-AA03-CD5D395CB4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1763"/>
            <a:ext cx="5584371" cy="891494"/>
          </a:xfrm>
        </p:spPr>
        <p:txBody>
          <a:bodyPr/>
          <a:lstStyle/>
          <a:p>
            <a:r>
              <a:rPr lang="en-US" sz="3200" dirty="0"/>
              <a:t>Include Astrophysical probes of DM in DE/Inflation subgroup?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644BEB-F1F4-DE46-AD3D-5F8C3EF7E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023257"/>
            <a:ext cx="6335485" cy="4441372"/>
          </a:xfrm>
        </p:spPr>
        <p:txBody>
          <a:bodyPr>
            <a:normAutofit fontScale="92500" lnSpcReduction="20000"/>
          </a:bodyPr>
          <a:lstStyle/>
          <a:p>
            <a:pPr marL="393700" indent="-342900">
              <a:buFont typeface="Arial" panose="020B0604020202020204" pitchFamily="34" charset="0"/>
              <a:buChar char="•"/>
            </a:pPr>
            <a:r>
              <a:rPr lang="en-US" dirty="0"/>
              <a:t>dwarf galaxies ~1 kpc are ~100 pc scales for stellar streams, and strong lensing. Dwarfs and streams are at redshift zero, while strong lensing probably goes out to redshift 1.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/>
              <a:t>Galaxy cluster probe dark matter microphysics too, and are at scales of ~1Mpc out to at least redshift z = 1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/>
              <a:t>Technology: Massive Spec. Survey with Skipper CCDs for faint low S/N objects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/>
              <a:t>CMB probes at similar scales from CMB-HD which could probe scales of k ~ 10 </a:t>
            </a:r>
            <a:r>
              <a:rPr lang="en-US" dirty="0" err="1"/>
              <a:t>Mpc</a:t>
            </a:r>
            <a:r>
              <a:rPr lang="en-US" dirty="0"/>
              <a:t>^-1 (</a:t>
            </a:r>
            <a:r>
              <a:rPr lang="en-US" dirty="0">
                <a:hlinkClick r:id="rId2"/>
              </a:rPr>
              <a:t>https://arxiv.org/pdf/1906.10134.pdf</a:t>
            </a:r>
            <a:r>
              <a:rPr lang="en-US" dirty="0"/>
              <a:t>)</a:t>
            </a:r>
          </a:p>
          <a:p>
            <a:pPr marL="393700" indent="-342900" algn="l">
              <a:buFont typeface="Arial" panose="020B0604020202020204" pitchFamily="34" charset="0"/>
              <a:buChar char="•"/>
            </a:pPr>
            <a:r>
              <a:rPr lang="en-US" dirty="0"/>
              <a:t>21 cm recent paper probing scales of k ~ 10 </a:t>
            </a:r>
            <a:r>
              <a:rPr lang="en-US" dirty="0" err="1"/>
              <a:t>Mpc</a:t>
            </a:r>
            <a:r>
              <a:rPr lang="en-US" dirty="0"/>
              <a:t>^-1 to 100 </a:t>
            </a:r>
            <a:r>
              <a:rPr lang="en-US" dirty="0" err="1"/>
              <a:t>Mpc</a:t>
            </a:r>
            <a:r>
              <a:rPr lang="en-US" dirty="0"/>
              <a:t>^-1 at redshifts of z = 12 - 25.</a:t>
            </a:r>
          </a:p>
          <a:p>
            <a:pPr marL="50800" indent="0" algn="l"/>
            <a:r>
              <a:rPr lang="en-US" dirty="0"/>
              <a:t>(</a:t>
            </a:r>
            <a:r>
              <a:rPr lang="en-US" dirty="0">
                <a:hlinkClick r:id="rId3"/>
              </a:rPr>
              <a:t>https://arxiv.org/abs/1911.11144</a:t>
            </a:r>
            <a:r>
              <a:rPr lang="en-US" dirty="0"/>
              <a:t>)</a:t>
            </a:r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F233C8E1-DA67-7848-98DE-4D68D08CC0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3690" y="304800"/>
            <a:ext cx="5632688" cy="5257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3537B5F-1A8C-304F-BC06-12C249945C29}"/>
              </a:ext>
            </a:extLst>
          </p:cNvPr>
          <p:cNvSpPr txBox="1"/>
          <p:nvPr/>
        </p:nvSpPr>
        <p:spPr>
          <a:xfrm>
            <a:off x="10297945" y="5254823"/>
            <a:ext cx="1768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Alex </a:t>
            </a:r>
            <a:r>
              <a:rPr lang="en-US" dirty="0" err="1"/>
              <a:t>Drlica</a:t>
            </a:r>
            <a:r>
              <a:rPr lang="en-US" dirty="0"/>
              <a:t>-Wagner</a:t>
            </a:r>
          </a:p>
        </p:txBody>
      </p:sp>
    </p:spTree>
    <p:extLst>
      <p:ext uri="{BB962C8B-B14F-4D97-AF65-F5344CB8AC3E}">
        <p14:creationId xmlns:p14="http://schemas.microsoft.com/office/powerpoint/2010/main" val="1589129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1"/>
          <p:cNvSpPr txBox="1">
            <a:spLocks noGrp="1"/>
          </p:cNvSpPr>
          <p:nvPr>
            <p:ph type="title"/>
          </p:nvPr>
        </p:nvSpPr>
        <p:spPr>
          <a:xfrm>
            <a:off x="6917158" y="0"/>
            <a:ext cx="4901804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DE and Inflation Draft Timeline</a:t>
            </a:r>
            <a:endParaRPr dirty="0"/>
          </a:p>
        </p:txBody>
      </p:sp>
      <p:sp>
        <p:nvSpPr>
          <p:cNvPr id="204" name="Google Shape;204;p31"/>
          <p:cNvSpPr txBox="1">
            <a:spLocks noGrp="1"/>
          </p:cNvSpPr>
          <p:nvPr>
            <p:ph type="body" idx="1"/>
          </p:nvPr>
        </p:nvSpPr>
        <p:spPr>
          <a:xfrm>
            <a:off x="-1" y="272955"/>
            <a:ext cx="6810177" cy="6438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60"/>
              <a:buChar char="•"/>
            </a:pPr>
            <a:r>
              <a:rPr lang="en-US" dirty="0"/>
              <a:t>Stage 5 Spec. Survey  : </a:t>
            </a:r>
            <a:endParaRPr sz="4000" dirty="0"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79"/>
              <a:buChar char="•"/>
            </a:pPr>
            <a:r>
              <a:rPr lang="en-US" dirty="0"/>
              <a:t>Technology Milestone</a:t>
            </a:r>
            <a:endParaRPr sz="3600" dirty="0"/>
          </a:p>
          <a:p>
            <a:pPr marL="114300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 dirty="0"/>
              <a:t>2025: Ge CCDs and 5mm pitch fiber positioners</a:t>
            </a:r>
            <a:endParaRPr sz="3200" dirty="0"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79"/>
              <a:buChar char="•"/>
            </a:pPr>
            <a:r>
              <a:rPr lang="en-US" dirty="0"/>
              <a:t>Science Milestones</a:t>
            </a:r>
            <a:endParaRPr sz="3600" dirty="0"/>
          </a:p>
          <a:p>
            <a:pPr marL="114300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 dirty="0"/>
              <a:t>2026: DESI Survey complete, demonstrated power of spec survey </a:t>
            </a:r>
            <a:endParaRPr sz="3200" dirty="0"/>
          </a:p>
          <a:p>
            <a:pPr marL="114300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 dirty="0"/>
              <a:t>2033: LSST complete- target list complete </a:t>
            </a:r>
            <a:endParaRPr sz="3200" dirty="0"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60"/>
              <a:buChar char="•"/>
            </a:pPr>
            <a:r>
              <a:rPr lang="en-US" dirty="0"/>
              <a:t>21 cm Intensity Mapping</a:t>
            </a:r>
            <a:endParaRPr sz="4000" dirty="0"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79"/>
              <a:buChar char="•"/>
            </a:pPr>
            <a:r>
              <a:rPr lang="en-US" dirty="0"/>
              <a:t> </a:t>
            </a:r>
            <a:r>
              <a:rPr lang="en-US" dirty="0" err="1"/>
              <a:t>Technology+Science</a:t>
            </a:r>
            <a:r>
              <a:rPr lang="en-US" dirty="0"/>
              <a:t> Milestones</a:t>
            </a:r>
            <a:endParaRPr sz="3600" dirty="0"/>
          </a:p>
          <a:p>
            <a:pPr marL="114300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 dirty="0"/>
              <a:t>2025: Demonstration of 21cm IM at z: 1-2, build PUMA-5k</a:t>
            </a:r>
            <a:endParaRPr sz="3200" dirty="0"/>
          </a:p>
          <a:p>
            <a:pPr marL="114300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 dirty="0"/>
              <a:t>2033: Demonstration of PUMA-5k, start building PUMA-32K</a:t>
            </a:r>
            <a:endParaRPr sz="3200" dirty="0"/>
          </a:p>
          <a:p>
            <a:pPr marL="22860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60"/>
              <a:buChar char="•"/>
            </a:pPr>
            <a:r>
              <a:rPr lang="en-US" dirty="0"/>
              <a:t>mm-Wave Surveys: Intensity Mapping/CMB-HD</a:t>
            </a:r>
            <a:endParaRPr sz="4000" dirty="0"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79"/>
              <a:buChar char="•"/>
            </a:pPr>
            <a:r>
              <a:rPr lang="en-US" dirty="0"/>
              <a:t>Technology MS</a:t>
            </a:r>
            <a:endParaRPr sz="3600" dirty="0"/>
          </a:p>
          <a:p>
            <a:pPr marL="114300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 dirty="0"/>
              <a:t>2022: Detector and readout high density and uniformity demonstration by CMB-S4</a:t>
            </a:r>
            <a:endParaRPr sz="3200" dirty="0"/>
          </a:p>
          <a:p>
            <a:pPr marL="1143000" lvl="2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 dirty="0"/>
              <a:t>2023: Install prototype IM Focal Plane on existing telescope</a:t>
            </a:r>
            <a:endParaRPr dirty="0"/>
          </a:p>
          <a:p>
            <a:pPr marL="68580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79"/>
              <a:buChar char="•"/>
            </a:pPr>
            <a:r>
              <a:rPr lang="en-US" dirty="0"/>
              <a:t>Science MS</a:t>
            </a:r>
            <a:endParaRPr sz="3600" dirty="0"/>
          </a:p>
          <a:p>
            <a:pPr marL="1143000" lvl="2" indent="-2032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-US" dirty="0"/>
              <a:t>2026 Demonstrated cosmology impact of mm IM, SO, SPT-3G</a:t>
            </a:r>
            <a:endParaRPr dirty="0"/>
          </a:p>
          <a:p>
            <a:pPr marL="685800" lvl="1" indent="-121919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</a:pPr>
            <a:endParaRPr sz="1679" dirty="0"/>
          </a:p>
        </p:txBody>
      </p:sp>
      <p:pic>
        <p:nvPicPr>
          <p:cNvPr id="205" name="Google Shape;205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17157" y="1573224"/>
            <a:ext cx="5274843" cy="37115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6371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2219</TotalTime>
  <Words>432</Words>
  <Application>Microsoft Macintosh PowerPoint</Application>
  <PresentationFormat>Widescreen</PresentationFormat>
  <Paragraphs>42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P5 Science Drivers</vt:lpstr>
      <vt:lpstr>Key cosmological science drivers as a function of redshift and the scale of clustering</vt:lpstr>
      <vt:lpstr>Include Astrophysical probes of DM in DE/Inflation subgroup?</vt:lpstr>
      <vt:lpstr>DE and Inflation Draft 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Brenna Flaugher</cp:lastModifiedBy>
  <cp:revision>24</cp:revision>
  <dcterms:modified xsi:type="dcterms:W3CDTF">2019-12-09T15:55:05Z</dcterms:modified>
</cp:coreProperties>
</file>