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Lato" panose="020F0502020204030203" pitchFamily="34" charset="0"/>
      <p:regular r:id="rId13"/>
      <p:bold r:id="rId14"/>
      <p:italic r:id="rId15"/>
      <p:boldItalic r:id="rId16"/>
    </p:embeddedFont>
    <p:embeddedFont>
      <p:font typeface="Open Sans" panose="020B0604020202020204" charset="0"/>
      <p:regular r:id="rId17"/>
      <p:bold r:id="rId18"/>
      <p:italic r:id="rId19"/>
      <p:boldItalic r:id="rId20"/>
    </p:embeddedFont>
    <p:embeddedFont>
      <p:font typeface="PT Sans Narrow" panose="020B0604020202020204" charset="0"/>
      <p:regular r:id="rId21"/>
      <p:bold r:id="rId22"/>
    </p:embeddedFont>
    <p:embeddedFont>
      <p:font typeface="Raleway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562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4cd6618c9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4cd6618c9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4cd6618c9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4cd6618c9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4cd6618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4cd6618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4cd6618c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4cd6618c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4cd6618c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64cd6618c9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64cd6618c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64cd6618c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4cd6618c9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4cd6618c9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 survey - neil campbell has been working on. First to grad students, but recently started working with dept faculty/staff Kevin Black and Michelle Holland (hope to extend climate survey to whole dept next time). Trying to work out a way to hire the Campus Survey Center to help organize, administer, and ensure privacy of participants.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64cd6618c9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64cd6618c9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1 - build your own website workshop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3 - your resume: from good to great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4 - using prof. Development resources at UW-Madison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5 - Faculty and postdoc career panel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4cd6618c9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4cd6618c9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Develop network of alumni mentors - Join LinkedIn group “UW-Madison Physics Alumni and Students” - Ask to become an admin!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14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" name="Google Shape;88;p14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9" name="Google Shape;89;p14"/>
          <p:cNvGrpSpPr/>
          <p:nvPr/>
        </p:nvGrpSpPr>
        <p:grpSpPr>
          <a:xfrm>
            <a:off x="1004144" y="524250"/>
            <a:ext cx="7136668" cy="152400"/>
            <a:chOff x="1346429" y="1011300"/>
            <a:chExt cx="6452100" cy="152400"/>
          </a:xfrm>
        </p:grpSpPr>
        <p:cxnSp>
          <p:nvCxnSpPr>
            <p:cNvPr id="90" name="Google Shape;90;p14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" name="Google Shape;91;p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2" name="Google Shape;92;p14"/>
          <p:cNvGrpSpPr/>
          <p:nvPr/>
        </p:nvGrpSpPr>
        <p:grpSpPr>
          <a:xfrm>
            <a:off x="1004164" y="4510825"/>
            <a:ext cx="7136668" cy="152400"/>
            <a:chOff x="1346435" y="3969088"/>
            <a:chExt cx="6452100" cy="152400"/>
          </a:xfrm>
        </p:grpSpPr>
        <p:cxnSp>
          <p:nvCxnSpPr>
            <p:cNvPr id="93" name="Google Shape;93;p14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" name="Google Shape;94;p14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5" name="Google Shape;95;p14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>
            <a:off x="0" y="236275"/>
            <a:ext cx="9144000" cy="1047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286350" y="288925"/>
            <a:ext cx="51378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2" name="Google Shape;102;p15"/>
          <p:cNvCxnSpPr/>
          <p:nvPr/>
        </p:nvCxnSpPr>
        <p:spPr>
          <a:xfrm>
            <a:off x="25525" y="140400"/>
            <a:ext cx="9099900" cy="129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666666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5400"/>
              <a:buNone/>
              <a:defRPr sz="5400" b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5" name="Google Shape;12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Char char="●"/>
              <a:defRPr>
                <a:solidFill>
                  <a:srgbClr val="F3F3F3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>
                <a:solidFill>
                  <a:srgbClr val="F3F3F3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>
                <a:solidFill>
                  <a:srgbClr val="F3F3F3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>
                <a:solidFill>
                  <a:srgbClr val="F3F3F3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400"/>
              <a:buChar char="■"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3000"/>
              <a:buNone/>
              <a:defRPr sz="13000">
                <a:solidFill>
                  <a:srgbClr val="CC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PT Sans Narrow"/>
              <a:buNone/>
              <a:defRPr sz="3600" b="1">
                <a:solidFill>
                  <a:srgbClr val="43434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morgan10.github.io/UWMadisonPGSC-PD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morgan10.github.io/UWMadisonPGSC-PD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robert.morgan@wisc.edu" TargetMode="External"/><Relationship Id="rId3" Type="http://schemas.openxmlformats.org/officeDocument/2006/relationships/hyperlink" Target="https://pgsc.physics.wisc.edu/" TargetMode="External"/><Relationship Id="rId7" Type="http://schemas.openxmlformats.org/officeDocument/2006/relationships/hyperlink" Target="mailto:kayla.leonard@wisc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sorensen3@wisc.edu" TargetMode="External"/><Relationship Id="rId5" Type="http://schemas.openxmlformats.org/officeDocument/2006/relationships/hyperlink" Target="https://www.linkedin.com/groups/12301943/" TargetMode="External"/><Relationship Id="rId10" Type="http://schemas.openxmlformats.org/officeDocument/2006/relationships/hyperlink" Target="mailto:ltaylor23@wisc.edu" TargetMode="External"/><Relationship Id="rId4" Type="http://schemas.openxmlformats.org/officeDocument/2006/relationships/hyperlink" Target="https://rmorgan10.github.io/UWMadisonPGSC-PD/" TargetMode="External"/><Relationship Id="rId9" Type="http://schemas.openxmlformats.org/officeDocument/2006/relationships/hyperlink" Target="mailto:ncampbell4@wisc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ctrTitle"/>
          </p:nvPr>
        </p:nvSpPr>
        <p:spPr>
          <a:xfrm>
            <a:off x="684575" y="957950"/>
            <a:ext cx="7890900" cy="15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Physics Graduate Student Council 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Arial"/>
                <a:ea typeface="Arial"/>
                <a:cs typeface="Arial"/>
                <a:sym typeface="Arial"/>
              </a:rPr>
              <a:t>(PGSC)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5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pgsc.physics.wisc.edu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1"/>
          </p:nvPr>
        </p:nvSpPr>
        <p:spPr>
          <a:xfrm>
            <a:off x="1004125" y="3716350"/>
            <a:ext cx="7136700" cy="9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Susan Sorensen - President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sorensen3@wisc.edu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286350" y="288925"/>
            <a:ext cx="76869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PGSC: Constructed &amp; Run by Physics Grad Students</a:t>
            </a:r>
            <a:endParaRPr sz="3000"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4294967295"/>
          </p:nvPr>
        </p:nvSpPr>
        <p:spPr>
          <a:xfrm>
            <a:off x="311700" y="1414825"/>
            <a:ext cx="8520600" cy="28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Our mission: to improve the well-being and success of graduate students in the department. Specifically: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b="1">
                <a:solidFill>
                  <a:srgbClr val="000000"/>
                </a:solidFill>
              </a:rPr>
              <a:t>Facilitate communication</a:t>
            </a:r>
            <a:r>
              <a:rPr lang="en">
                <a:solidFill>
                  <a:srgbClr val="000000"/>
                </a:solidFill>
              </a:rPr>
              <a:t> with the department and advocate on behalf of the graduate students,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>
                <a:solidFill>
                  <a:srgbClr val="000000"/>
                </a:solidFill>
              </a:rPr>
              <a:t>Assist the department in </a:t>
            </a:r>
            <a:r>
              <a:rPr lang="en" b="1">
                <a:solidFill>
                  <a:srgbClr val="000000"/>
                </a:solidFill>
              </a:rPr>
              <a:t>welcoming new students</a:t>
            </a:r>
            <a:r>
              <a:rPr lang="en">
                <a:solidFill>
                  <a:srgbClr val="000000"/>
                </a:solidFill>
              </a:rPr>
              <a:t> and </a:t>
            </a:r>
            <a:r>
              <a:rPr lang="en" b="1">
                <a:solidFill>
                  <a:srgbClr val="000000"/>
                </a:solidFill>
              </a:rPr>
              <a:t>recruiting prospective students</a:t>
            </a:r>
            <a:r>
              <a:rPr lang="en">
                <a:solidFill>
                  <a:srgbClr val="000000"/>
                </a:solidFill>
              </a:rPr>
              <a:t>,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>
                <a:solidFill>
                  <a:srgbClr val="000000"/>
                </a:solidFill>
              </a:rPr>
              <a:t>Promote </a:t>
            </a:r>
            <a:r>
              <a:rPr lang="en" b="1">
                <a:solidFill>
                  <a:srgbClr val="000000"/>
                </a:solidFill>
              </a:rPr>
              <a:t>social cohesion</a:t>
            </a:r>
            <a:r>
              <a:rPr lang="en">
                <a:solidFill>
                  <a:srgbClr val="000000"/>
                </a:solidFill>
              </a:rPr>
              <a:t> among graduate students, and</a:t>
            </a:r>
            <a:endParaRPr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>
                <a:solidFill>
                  <a:srgbClr val="000000"/>
                </a:solidFill>
              </a:rPr>
              <a:t>Provide resources to </a:t>
            </a:r>
            <a:r>
              <a:rPr lang="en" b="1">
                <a:solidFill>
                  <a:srgbClr val="000000"/>
                </a:solidFill>
              </a:rPr>
              <a:t>help prepare students</a:t>
            </a:r>
            <a:r>
              <a:rPr lang="en">
                <a:solidFill>
                  <a:srgbClr val="000000"/>
                </a:solidFill>
              </a:rPr>
              <a:t> for post-graduate careers.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728550" y="4408825"/>
            <a:ext cx="76869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PGSC formed in June/July 2018 following explicit approval (via petition signatures) of PGSC’s proposed mission, structure, and constitution by the graduate student body.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/>
        </p:nvSpPr>
        <p:spPr>
          <a:xfrm>
            <a:off x="1200383" y="1094953"/>
            <a:ext cx="1635000" cy="70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President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Susan Sorensen</a:t>
            </a:r>
            <a:endParaRPr/>
          </a:p>
        </p:txBody>
      </p:sp>
      <p:cxnSp>
        <p:nvCxnSpPr>
          <p:cNvPr id="159" name="Google Shape;159;p27"/>
          <p:cNvCxnSpPr/>
          <p:nvPr/>
        </p:nvCxnSpPr>
        <p:spPr>
          <a:xfrm rot="10800000" flipH="1">
            <a:off x="1009639" y="574016"/>
            <a:ext cx="9000" cy="32070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0" name="Google Shape;160;p27"/>
          <p:cNvGrpSpPr/>
          <p:nvPr/>
        </p:nvGrpSpPr>
        <p:grpSpPr>
          <a:xfrm>
            <a:off x="1012300" y="3627990"/>
            <a:ext cx="7273284" cy="1139309"/>
            <a:chOff x="295400" y="3946125"/>
            <a:chExt cx="8500800" cy="1524975"/>
          </a:xfrm>
        </p:grpSpPr>
        <p:sp>
          <p:nvSpPr>
            <p:cNvPr id="161" name="Google Shape;161;p27"/>
            <p:cNvSpPr txBox="1"/>
            <p:nvPr/>
          </p:nvSpPr>
          <p:spPr>
            <a:xfrm>
              <a:off x="541400" y="3946125"/>
              <a:ext cx="8254800" cy="4101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</a:rPr>
                <a:t>Advocacy Team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162" name="Google Shape;162;p27"/>
            <p:cNvSpPr txBox="1"/>
            <p:nvPr/>
          </p:nvSpPr>
          <p:spPr>
            <a:xfrm>
              <a:off x="541400" y="4530000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1st Year Rep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[Nominations open now]</a:t>
              </a:r>
              <a:endParaRPr i="1"/>
            </a:p>
          </p:txBody>
        </p:sp>
        <p:sp>
          <p:nvSpPr>
            <p:cNvPr id="163" name="Google Shape;163;p27"/>
            <p:cNvSpPr txBox="1"/>
            <p:nvPr/>
          </p:nvSpPr>
          <p:spPr>
            <a:xfrm>
              <a:off x="2652475" y="4530000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2nd/3rd Year Rep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Ben Harpt</a:t>
              </a:r>
              <a:endParaRPr/>
            </a:p>
          </p:txBody>
        </p:sp>
        <p:sp>
          <p:nvSpPr>
            <p:cNvPr id="164" name="Google Shape;164;p27"/>
            <p:cNvSpPr txBox="1"/>
            <p:nvPr/>
          </p:nvSpPr>
          <p:spPr>
            <a:xfrm>
              <a:off x="4763550" y="4530000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4th/5th+ Year Rep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Leslie Taylor</a:t>
              </a:r>
              <a:endParaRPr/>
            </a:p>
          </p:txBody>
        </p:sp>
        <p:sp>
          <p:nvSpPr>
            <p:cNvPr id="165" name="Google Shape;165;p27"/>
            <p:cNvSpPr txBox="1"/>
            <p:nvPr/>
          </p:nvSpPr>
          <p:spPr>
            <a:xfrm>
              <a:off x="6874625" y="4530000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International Rep: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Leah Tom</a:t>
              </a:r>
              <a:endParaRPr/>
            </a:p>
          </p:txBody>
        </p:sp>
        <p:cxnSp>
          <p:nvCxnSpPr>
            <p:cNvPr id="166" name="Google Shape;166;p27"/>
            <p:cNvCxnSpPr/>
            <p:nvPr/>
          </p:nvCxnSpPr>
          <p:spPr>
            <a:xfrm rot="10800000">
              <a:off x="1496750" y="4192800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27"/>
            <p:cNvCxnSpPr/>
            <p:nvPr/>
          </p:nvCxnSpPr>
          <p:spPr>
            <a:xfrm rot="10800000">
              <a:off x="3615925" y="4192800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27"/>
            <p:cNvCxnSpPr/>
            <p:nvPr/>
          </p:nvCxnSpPr>
          <p:spPr>
            <a:xfrm rot="10800000">
              <a:off x="5721600" y="4192800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27"/>
            <p:cNvCxnSpPr/>
            <p:nvPr/>
          </p:nvCxnSpPr>
          <p:spPr>
            <a:xfrm rot="10800000">
              <a:off x="7838075" y="4192800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27"/>
            <p:cNvCxnSpPr/>
            <p:nvPr/>
          </p:nvCxnSpPr>
          <p:spPr>
            <a:xfrm flipH="1">
              <a:off x="295400" y="4151175"/>
              <a:ext cx="322200" cy="18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1" name="Google Shape;171;p27"/>
          <p:cNvGrpSpPr/>
          <p:nvPr/>
        </p:nvGrpSpPr>
        <p:grpSpPr>
          <a:xfrm>
            <a:off x="1012300" y="2102356"/>
            <a:ext cx="7273284" cy="1139309"/>
            <a:chOff x="295400" y="1904050"/>
            <a:chExt cx="8500800" cy="1524975"/>
          </a:xfrm>
        </p:grpSpPr>
        <p:sp>
          <p:nvSpPr>
            <p:cNvPr id="172" name="Google Shape;172;p27"/>
            <p:cNvSpPr txBox="1"/>
            <p:nvPr/>
          </p:nvSpPr>
          <p:spPr>
            <a:xfrm>
              <a:off x="541400" y="1904050"/>
              <a:ext cx="8254800" cy="4101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</a:rPr>
                <a:t>Committee Chairs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173" name="Google Shape;173;p27"/>
            <p:cNvSpPr txBox="1"/>
            <p:nvPr/>
          </p:nvSpPr>
          <p:spPr>
            <a:xfrm>
              <a:off x="541400" y="2487925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Recruit &amp; Welcome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Megan Tabbutt</a:t>
              </a:r>
              <a:endParaRPr/>
            </a:p>
          </p:txBody>
        </p:sp>
        <p:sp>
          <p:nvSpPr>
            <p:cNvPr id="174" name="Google Shape;174;p27"/>
            <p:cNvSpPr txBox="1"/>
            <p:nvPr/>
          </p:nvSpPr>
          <p:spPr>
            <a:xfrm>
              <a:off x="2652475" y="2487925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Professional Development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Rob Morgan</a:t>
              </a:r>
              <a:endParaRPr/>
            </a:p>
          </p:txBody>
        </p:sp>
        <p:sp>
          <p:nvSpPr>
            <p:cNvPr id="175" name="Google Shape;175;p27"/>
            <p:cNvSpPr txBox="1"/>
            <p:nvPr/>
          </p:nvSpPr>
          <p:spPr>
            <a:xfrm>
              <a:off x="4763550" y="2487925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Peer Mentoring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Brent Mode</a:t>
              </a:r>
              <a:endParaRPr/>
            </a:p>
          </p:txBody>
        </p:sp>
        <p:sp>
          <p:nvSpPr>
            <p:cNvPr id="176" name="Google Shape;176;p27"/>
            <p:cNvSpPr txBox="1"/>
            <p:nvPr/>
          </p:nvSpPr>
          <p:spPr>
            <a:xfrm>
              <a:off x="6874625" y="2487925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Social Activities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Trevor Oxholm &amp; Urvashi Gupta</a:t>
              </a:r>
              <a:endParaRPr/>
            </a:p>
          </p:txBody>
        </p:sp>
        <p:cxnSp>
          <p:nvCxnSpPr>
            <p:cNvPr id="177" name="Google Shape;177;p27"/>
            <p:cNvCxnSpPr>
              <a:stCxn id="173" idx="0"/>
            </p:cNvCxnSpPr>
            <p:nvPr/>
          </p:nvCxnSpPr>
          <p:spPr>
            <a:xfrm rot="10800000">
              <a:off x="1496750" y="2150725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27"/>
            <p:cNvCxnSpPr/>
            <p:nvPr/>
          </p:nvCxnSpPr>
          <p:spPr>
            <a:xfrm rot="10800000">
              <a:off x="3610530" y="2314232"/>
              <a:ext cx="5400" cy="1737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27"/>
            <p:cNvCxnSpPr/>
            <p:nvPr/>
          </p:nvCxnSpPr>
          <p:spPr>
            <a:xfrm rot="10800000">
              <a:off x="5721598" y="2314232"/>
              <a:ext cx="5400" cy="1737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7"/>
            <p:cNvCxnSpPr/>
            <p:nvPr/>
          </p:nvCxnSpPr>
          <p:spPr>
            <a:xfrm rot="10800000">
              <a:off x="7832675" y="2150725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7"/>
            <p:cNvCxnSpPr/>
            <p:nvPr/>
          </p:nvCxnSpPr>
          <p:spPr>
            <a:xfrm flipH="1">
              <a:off x="295400" y="2108200"/>
              <a:ext cx="322200" cy="18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2" name="Google Shape;182;p27"/>
          <p:cNvSpPr txBox="1"/>
          <p:nvPr/>
        </p:nvSpPr>
        <p:spPr>
          <a:xfrm>
            <a:off x="858425" y="544875"/>
            <a:ext cx="7405200" cy="30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Physics Graduate Student Council Organizational Chart</a:t>
            </a:r>
            <a:endParaRPr sz="1800" b="1">
              <a:solidFill>
                <a:srgbClr val="FFFFFF"/>
              </a:solidFill>
            </a:endParaRPr>
          </a:p>
        </p:txBody>
      </p:sp>
      <p:cxnSp>
        <p:nvCxnSpPr>
          <p:cNvPr id="183" name="Google Shape;183;p27"/>
          <p:cNvCxnSpPr>
            <a:stCxn id="158" idx="1"/>
          </p:cNvCxnSpPr>
          <p:nvPr/>
        </p:nvCxnSpPr>
        <p:spPr>
          <a:xfrm flipH="1">
            <a:off x="1012283" y="1446553"/>
            <a:ext cx="188100" cy="6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" name="Google Shape;184;p27"/>
          <p:cNvSpPr txBox="1"/>
          <p:nvPr/>
        </p:nvSpPr>
        <p:spPr>
          <a:xfrm>
            <a:off x="3026264" y="1094953"/>
            <a:ext cx="1635000" cy="70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Vice President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Kayla Leonard</a:t>
            </a:r>
            <a:endParaRPr/>
          </a:p>
        </p:txBody>
      </p:sp>
      <p:cxnSp>
        <p:nvCxnSpPr>
          <p:cNvPr id="185" name="Google Shape;185;p27"/>
          <p:cNvCxnSpPr/>
          <p:nvPr/>
        </p:nvCxnSpPr>
        <p:spPr>
          <a:xfrm flipH="1">
            <a:off x="2835576" y="1446169"/>
            <a:ext cx="188100" cy="6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6" name="Google Shape;186;p27"/>
          <p:cNvSpPr txBox="1"/>
          <p:nvPr/>
        </p:nvSpPr>
        <p:spPr>
          <a:xfrm>
            <a:off x="5302500" y="1017175"/>
            <a:ext cx="2544000" cy="8586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All officers can be found on our website: pgsc.physics.wisc.edu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/>
        </p:nvSpPr>
        <p:spPr>
          <a:xfrm>
            <a:off x="1200383" y="1094953"/>
            <a:ext cx="1635000" cy="70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President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Susan Sorensen</a:t>
            </a: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 rot="10800000" flipH="1">
            <a:off x="1009639" y="574016"/>
            <a:ext cx="9000" cy="32070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3" name="Google Shape;193;p28"/>
          <p:cNvGrpSpPr/>
          <p:nvPr/>
        </p:nvGrpSpPr>
        <p:grpSpPr>
          <a:xfrm>
            <a:off x="1012300" y="3627990"/>
            <a:ext cx="7273284" cy="1139309"/>
            <a:chOff x="295400" y="3946125"/>
            <a:chExt cx="8500800" cy="1524975"/>
          </a:xfrm>
        </p:grpSpPr>
        <p:sp>
          <p:nvSpPr>
            <p:cNvPr id="194" name="Google Shape;194;p28"/>
            <p:cNvSpPr txBox="1"/>
            <p:nvPr/>
          </p:nvSpPr>
          <p:spPr>
            <a:xfrm>
              <a:off x="541400" y="3946125"/>
              <a:ext cx="8254800" cy="4101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</a:rPr>
                <a:t>Advocacy Team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195" name="Google Shape;195;p28"/>
            <p:cNvSpPr txBox="1"/>
            <p:nvPr/>
          </p:nvSpPr>
          <p:spPr>
            <a:xfrm>
              <a:off x="541400" y="4530000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1st Year Rep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[Nominations open now]</a:t>
              </a:r>
              <a:endParaRPr b="1"/>
            </a:p>
          </p:txBody>
        </p:sp>
        <p:sp>
          <p:nvSpPr>
            <p:cNvPr id="196" name="Google Shape;196;p28"/>
            <p:cNvSpPr txBox="1"/>
            <p:nvPr/>
          </p:nvSpPr>
          <p:spPr>
            <a:xfrm>
              <a:off x="2652475" y="4530000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2nd/3rd Year Rep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Ben Harpt</a:t>
              </a:r>
              <a:endParaRPr/>
            </a:p>
          </p:txBody>
        </p:sp>
        <p:sp>
          <p:nvSpPr>
            <p:cNvPr id="197" name="Google Shape;197;p28"/>
            <p:cNvSpPr txBox="1"/>
            <p:nvPr/>
          </p:nvSpPr>
          <p:spPr>
            <a:xfrm>
              <a:off x="4763550" y="4530000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4th/5th+ Year Rep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Leslie Taylor</a:t>
              </a:r>
              <a:endParaRPr/>
            </a:p>
          </p:txBody>
        </p:sp>
        <p:sp>
          <p:nvSpPr>
            <p:cNvPr id="198" name="Google Shape;198;p28"/>
            <p:cNvSpPr txBox="1"/>
            <p:nvPr/>
          </p:nvSpPr>
          <p:spPr>
            <a:xfrm>
              <a:off x="6874625" y="4530000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International Rep: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Leah Tom</a:t>
              </a:r>
              <a:endParaRPr/>
            </a:p>
          </p:txBody>
        </p:sp>
        <p:cxnSp>
          <p:nvCxnSpPr>
            <p:cNvPr id="199" name="Google Shape;199;p28"/>
            <p:cNvCxnSpPr/>
            <p:nvPr/>
          </p:nvCxnSpPr>
          <p:spPr>
            <a:xfrm rot="10800000">
              <a:off x="1496750" y="4192800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28"/>
            <p:cNvCxnSpPr/>
            <p:nvPr/>
          </p:nvCxnSpPr>
          <p:spPr>
            <a:xfrm rot="10800000">
              <a:off x="3615925" y="4192800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28"/>
            <p:cNvCxnSpPr/>
            <p:nvPr/>
          </p:nvCxnSpPr>
          <p:spPr>
            <a:xfrm rot="10800000">
              <a:off x="5721600" y="4192800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28"/>
            <p:cNvCxnSpPr/>
            <p:nvPr/>
          </p:nvCxnSpPr>
          <p:spPr>
            <a:xfrm rot="10800000">
              <a:off x="7838075" y="4192800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28"/>
            <p:cNvCxnSpPr/>
            <p:nvPr/>
          </p:nvCxnSpPr>
          <p:spPr>
            <a:xfrm flipH="1">
              <a:off x="295400" y="4151175"/>
              <a:ext cx="322200" cy="18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4" name="Google Shape;204;p28"/>
          <p:cNvGrpSpPr/>
          <p:nvPr/>
        </p:nvGrpSpPr>
        <p:grpSpPr>
          <a:xfrm>
            <a:off x="1012300" y="2102356"/>
            <a:ext cx="7273284" cy="1139309"/>
            <a:chOff x="295400" y="1904050"/>
            <a:chExt cx="8500800" cy="1524975"/>
          </a:xfrm>
        </p:grpSpPr>
        <p:sp>
          <p:nvSpPr>
            <p:cNvPr id="205" name="Google Shape;205;p28"/>
            <p:cNvSpPr txBox="1"/>
            <p:nvPr/>
          </p:nvSpPr>
          <p:spPr>
            <a:xfrm>
              <a:off x="541400" y="1904050"/>
              <a:ext cx="8254800" cy="4101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</a:rPr>
                <a:t>Committee Chairs</a:t>
              </a:r>
              <a:endParaRPr sz="1800" b="1">
                <a:solidFill>
                  <a:srgbClr val="FFFFFF"/>
                </a:solidFill>
              </a:endParaRPr>
            </a:p>
          </p:txBody>
        </p:sp>
        <p:sp>
          <p:nvSpPr>
            <p:cNvPr id="206" name="Google Shape;206;p28"/>
            <p:cNvSpPr txBox="1"/>
            <p:nvPr/>
          </p:nvSpPr>
          <p:spPr>
            <a:xfrm>
              <a:off x="541400" y="2487925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Recruit &amp; Welcome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Megan Tabbutt</a:t>
              </a:r>
              <a:endParaRPr/>
            </a:p>
          </p:txBody>
        </p:sp>
        <p:sp>
          <p:nvSpPr>
            <p:cNvPr id="207" name="Google Shape;207;p28"/>
            <p:cNvSpPr txBox="1"/>
            <p:nvPr/>
          </p:nvSpPr>
          <p:spPr>
            <a:xfrm>
              <a:off x="2652475" y="2487925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Professional Development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Rob Morgan</a:t>
              </a:r>
              <a:endParaRPr/>
            </a:p>
          </p:txBody>
        </p:sp>
        <p:sp>
          <p:nvSpPr>
            <p:cNvPr id="208" name="Google Shape;208;p28"/>
            <p:cNvSpPr txBox="1"/>
            <p:nvPr/>
          </p:nvSpPr>
          <p:spPr>
            <a:xfrm>
              <a:off x="4763550" y="2487925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Peer Mentoring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Brent Mode</a:t>
              </a:r>
              <a:endParaRPr/>
            </a:p>
          </p:txBody>
        </p:sp>
        <p:sp>
          <p:nvSpPr>
            <p:cNvPr id="209" name="Google Shape;209;p28"/>
            <p:cNvSpPr txBox="1"/>
            <p:nvPr/>
          </p:nvSpPr>
          <p:spPr>
            <a:xfrm>
              <a:off x="6874625" y="2487925"/>
              <a:ext cx="1921500" cy="9411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Social Activities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Trevor Oxholm &amp; Urvashi Gupta</a:t>
              </a:r>
              <a:endParaRPr/>
            </a:p>
          </p:txBody>
        </p:sp>
        <p:cxnSp>
          <p:nvCxnSpPr>
            <p:cNvPr id="210" name="Google Shape;210;p28"/>
            <p:cNvCxnSpPr>
              <a:stCxn id="206" idx="0"/>
            </p:cNvCxnSpPr>
            <p:nvPr/>
          </p:nvCxnSpPr>
          <p:spPr>
            <a:xfrm rot="10800000">
              <a:off x="1496750" y="2150725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28"/>
            <p:cNvCxnSpPr/>
            <p:nvPr/>
          </p:nvCxnSpPr>
          <p:spPr>
            <a:xfrm rot="10800000">
              <a:off x="3610530" y="2314232"/>
              <a:ext cx="5400" cy="1737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28"/>
            <p:cNvCxnSpPr/>
            <p:nvPr/>
          </p:nvCxnSpPr>
          <p:spPr>
            <a:xfrm rot="10800000">
              <a:off x="5721598" y="2314232"/>
              <a:ext cx="5400" cy="1737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28"/>
            <p:cNvCxnSpPr/>
            <p:nvPr/>
          </p:nvCxnSpPr>
          <p:spPr>
            <a:xfrm rot="10800000">
              <a:off x="7832675" y="2150725"/>
              <a:ext cx="5400" cy="3372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28"/>
            <p:cNvCxnSpPr/>
            <p:nvPr/>
          </p:nvCxnSpPr>
          <p:spPr>
            <a:xfrm flipH="1">
              <a:off x="295400" y="2108200"/>
              <a:ext cx="322200" cy="1800"/>
            </a:xfrm>
            <a:prstGeom prst="straightConnector1">
              <a:avLst/>
            </a:prstGeom>
            <a:noFill/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5" name="Google Shape;215;p28"/>
          <p:cNvSpPr txBox="1"/>
          <p:nvPr/>
        </p:nvSpPr>
        <p:spPr>
          <a:xfrm>
            <a:off x="858425" y="544875"/>
            <a:ext cx="7405200" cy="306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Physics Graduate Student Council Organizational Chart</a:t>
            </a:r>
            <a:endParaRPr sz="1800" b="1">
              <a:solidFill>
                <a:srgbClr val="FFFFFF"/>
              </a:solidFill>
            </a:endParaRPr>
          </a:p>
        </p:txBody>
      </p:sp>
      <p:cxnSp>
        <p:nvCxnSpPr>
          <p:cNvPr id="216" name="Google Shape;216;p28"/>
          <p:cNvCxnSpPr>
            <a:stCxn id="191" idx="1"/>
          </p:cNvCxnSpPr>
          <p:nvPr/>
        </p:nvCxnSpPr>
        <p:spPr>
          <a:xfrm flipH="1">
            <a:off x="1012283" y="1446553"/>
            <a:ext cx="188100" cy="6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8"/>
          <p:cNvSpPr txBox="1"/>
          <p:nvPr/>
        </p:nvSpPr>
        <p:spPr>
          <a:xfrm>
            <a:off x="3026264" y="1094953"/>
            <a:ext cx="1635000" cy="70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Vice President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Kayla Leonard</a:t>
            </a:r>
            <a:endParaRPr/>
          </a:p>
        </p:txBody>
      </p:sp>
      <p:cxnSp>
        <p:nvCxnSpPr>
          <p:cNvPr id="218" name="Google Shape;218;p28"/>
          <p:cNvCxnSpPr/>
          <p:nvPr/>
        </p:nvCxnSpPr>
        <p:spPr>
          <a:xfrm flipH="1">
            <a:off x="2835576" y="1446169"/>
            <a:ext cx="188100" cy="6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9" name="Google Shape;219;p28"/>
          <p:cNvSpPr/>
          <p:nvPr/>
        </p:nvSpPr>
        <p:spPr>
          <a:xfrm>
            <a:off x="4697600" y="2390100"/>
            <a:ext cx="1976100" cy="1017000"/>
          </a:xfrm>
          <a:prstGeom prst="ellipse">
            <a:avLst/>
          </a:prstGeom>
          <a:noFill/>
          <a:ln w="1143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8"/>
          <p:cNvSpPr txBox="1"/>
          <p:nvPr/>
        </p:nvSpPr>
        <p:spPr>
          <a:xfrm>
            <a:off x="5326350" y="1234350"/>
            <a:ext cx="2329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New position this year!</a:t>
            </a:r>
            <a:endParaRPr b="1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1" name="Google Shape;221;p28"/>
          <p:cNvCxnSpPr/>
          <p:nvPr/>
        </p:nvCxnSpPr>
        <p:spPr>
          <a:xfrm flipH="1">
            <a:off x="6129400" y="1597900"/>
            <a:ext cx="389400" cy="6996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/>
          <p:nvPr/>
        </p:nvSpPr>
        <p:spPr>
          <a:xfrm>
            <a:off x="4572000" y="3298125"/>
            <a:ext cx="4565400" cy="18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      </a:t>
            </a: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Professional Development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Invited speaker seminars: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29"/>
          <p:cNvSpPr txBox="1"/>
          <p:nvPr/>
        </p:nvSpPr>
        <p:spPr>
          <a:xfrm>
            <a:off x="4578600" y="1239900"/>
            <a:ext cx="4565400" cy="20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Recruit &amp; Welcome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Q&amp;A Panels during First-Year Orientation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Meals with current grad students during Prospective Student Weekends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0" y="3270900"/>
            <a:ext cx="45654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Social Cohesion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Welcome Picnic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Cookie Time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Pizza Nights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Ping pong tournament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Pi day bake-off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29"/>
          <p:cNvSpPr txBox="1">
            <a:spLocks noGrp="1"/>
          </p:cNvSpPr>
          <p:nvPr>
            <p:ph type="title"/>
          </p:nvPr>
        </p:nvSpPr>
        <p:spPr>
          <a:xfrm>
            <a:off x="286350" y="288925"/>
            <a:ext cx="76869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Last Year</a:t>
            </a:r>
            <a:endParaRPr sz="3000"/>
          </a:p>
        </p:txBody>
      </p:sp>
      <p:cxnSp>
        <p:nvCxnSpPr>
          <p:cNvPr id="230" name="Google Shape;230;p29"/>
          <p:cNvCxnSpPr/>
          <p:nvPr/>
        </p:nvCxnSpPr>
        <p:spPr>
          <a:xfrm>
            <a:off x="4572000" y="1270800"/>
            <a:ext cx="0" cy="389070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29"/>
          <p:cNvCxnSpPr/>
          <p:nvPr/>
        </p:nvCxnSpPr>
        <p:spPr>
          <a:xfrm rot="10800000">
            <a:off x="6595" y="3279875"/>
            <a:ext cx="9132000" cy="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50" y="3654824"/>
            <a:ext cx="1090875" cy="14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3654825"/>
            <a:ext cx="1029891" cy="14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/>
          <p:nvPr/>
        </p:nvSpPr>
        <p:spPr>
          <a:xfrm>
            <a:off x="5754300" y="4344300"/>
            <a:ext cx="9225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Rock Mackie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7010800" y="4344300"/>
            <a:ext cx="9225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Crystal Bailey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6" name="Google Shape;236;p29"/>
          <p:cNvPicPr preferRelativeResize="0"/>
          <p:nvPr/>
        </p:nvPicPr>
        <p:blipFill rotWithShape="1">
          <a:blip r:embed="rId5">
            <a:alphaModFix/>
          </a:blip>
          <a:srcRect l="2690" t="17803" r="7007"/>
          <a:stretch/>
        </p:blipFill>
        <p:spPr>
          <a:xfrm>
            <a:off x="7802150" y="2337285"/>
            <a:ext cx="1260252" cy="86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 rotWithShape="1">
          <a:blip r:embed="rId6">
            <a:alphaModFix/>
          </a:blip>
          <a:srcRect l="10991" t="38003" r="17400" b="44757"/>
          <a:stretch/>
        </p:blipFill>
        <p:spPr>
          <a:xfrm>
            <a:off x="4662475" y="2517013"/>
            <a:ext cx="3094426" cy="55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 rotWithShape="1">
          <a:blip r:embed="rId7">
            <a:alphaModFix/>
          </a:blip>
          <a:srcRect t="17853" b="13691"/>
          <a:stretch/>
        </p:blipFill>
        <p:spPr>
          <a:xfrm>
            <a:off x="2457974" y="4161075"/>
            <a:ext cx="2037824" cy="94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24624" y="3654825"/>
            <a:ext cx="790771" cy="70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35550" y="3407412"/>
            <a:ext cx="1260248" cy="70222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9"/>
          <p:cNvSpPr txBox="1"/>
          <p:nvPr/>
        </p:nvSpPr>
        <p:spPr>
          <a:xfrm>
            <a:off x="6600" y="1239900"/>
            <a:ext cx="4565400" cy="20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Communication / Advocacy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Students on Department Committees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Climate &amp; Diversity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742950" lvl="1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Graduate Program (advised on minor requirements and faculty mentoring)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First year study sessions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>
            <a:spLocks noGrp="1"/>
          </p:cNvSpPr>
          <p:nvPr>
            <p:ph type="title"/>
          </p:nvPr>
        </p:nvSpPr>
        <p:spPr>
          <a:xfrm>
            <a:off x="286350" y="288925"/>
            <a:ext cx="76869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New/Upcoming This Year</a:t>
            </a:r>
            <a:endParaRPr sz="3000"/>
          </a:p>
        </p:txBody>
      </p:sp>
      <p:cxnSp>
        <p:nvCxnSpPr>
          <p:cNvPr id="247" name="Google Shape;247;p30"/>
          <p:cNvCxnSpPr/>
          <p:nvPr/>
        </p:nvCxnSpPr>
        <p:spPr>
          <a:xfrm>
            <a:off x="4572000" y="1270800"/>
            <a:ext cx="0" cy="389070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30"/>
          <p:cNvCxnSpPr/>
          <p:nvPr/>
        </p:nvCxnSpPr>
        <p:spPr>
          <a:xfrm rot="10800000">
            <a:off x="6595" y="3279875"/>
            <a:ext cx="9132000" cy="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9" name="Google Shape;249;p30"/>
          <p:cNvSpPr txBox="1"/>
          <p:nvPr/>
        </p:nvSpPr>
        <p:spPr>
          <a:xfrm>
            <a:off x="6600" y="1249025"/>
            <a:ext cx="4565400" cy="20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Communication / Advocacy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Climate Survey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International Student Nights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30"/>
          <p:cNvSpPr/>
          <p:nvPr/>
        </p:nvSpPr>
        <p:spPr>
          <a:xfrm>
            <a:off x="3145300" y="2419825"/>
            <a:ext cx="2294100" cy="13800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0"/>
          <p:cNvSpPr txBox="1"/>
          <p:nvPr/>
        </p:nvSpPr>
        <p:spPr>
          <a:xfrm>
            <a:off x="4572000" y="1249025"/>
            <a:ext cx="4565400" cy="20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Recruit &amp; Welcome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PGSC-hosted lunch &amp; evening activities during orientation and prospective weekend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First-year study groups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30"/>
          <p:cNvSpPr txBox="1"/>
          <p:nvPr/>
        </p:nvSpPr>
        <p:spPr>
          <a:xfrm>
            <a:off x="3145300" y="2419825"/>
            <a:ext cx="2294100" cy="1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Peer Mentoring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Designed to work in tandem with faculty mentoring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" name="Google Shape;253;p30"/>
          <p:cNvSpPr txBox="1"/>
          <p:nvPr/>
        </p:nvSpPr>
        <p:spPr>
          <a:xfrm>
            <a:off x="4572000" y="3298125"/>
            <a:ext cx="4565400" cy="18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      </a:t>
            </a: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Professional Development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Bi-weekly workshops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Resources and info here: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https://rmorgan10.github.io/UWMadisonPGSC-PD/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" name="Google Shape;254;p30"/>
          <p:cNvSpPr txBox="1"/>
          <p:nvPr/>
        </p:nvSpPr>
        <p:spPr>
          <a:xfrm>
            <a:off x="6600" y="3279875"/>
            <a:ext cx="4128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Social Cohesion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5" name="Google Shape;255;p30"/>
          <p:cNvPicPr preferRelativeResize="0"/>
          <p:nvPr/>
        </p:nvPicPr>
        <p:blipFill rotWithShape="1">
          <a:blip r:embed="rId4">
            <a:alphaModFix/>
          </a:blip>
          <a:srcRect l="5680" t="37835" r="15961" b="27821"/>
          <a:stretch/>
        </p:blipFill>
        <p:spPr>
          <a:xfrm>
            <a:off x="6600" y="3690000"/>
            <a:ext cx="2487224" cy="145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0"/>
          <p:cNvPicPr preferRelativeResize="0"/>
          <p:nvPr/>
        </p:nvPicPr>
        <p:blipFill rotWithShape="1">
          <a:blip r:embed="rId5">
            <a:alphaModFix/>
          </a:blip>
          <a:srcRect t="5346" b="9510"/>
          <a:stretch/>
        </p:blipFill>
        <p:spPr>
          <a:xfrm>
            <a:off x="2465475" y="3835175"/>
            <a:ext cx="2078176" cy="132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"/>
          <p:cNvSpPr txBox="1">
            <a:spLocks noGrp="1"/>
          </p:cNvSpPr>
          <p:nvPr>
            <p:ph type="title"/>
          </p:nvPr>
        </p:nvSpPr>
        <p:spPr>
          <a:xfrm>
            <a:off x="286350" y="288925"/>
            <a:ext cx="76869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New/Upcoming This Year</a:t>
            </a:r>
            <a:endParaRPr sz="3000"/>
          </a:p>
        </p:txBody>
      </p:sp>
      <p:cxnSp>
        <p:nvCxnSpPr>
          <p:cNvPr id="262" name="Google Shape;262;p31"/>
          <p:cNvCxnSpPr/>
          <p:nvPr/>
        </p:nvCxnSpPr>
        <p:spPr>
          <a:xfrm>
            <a:off x="4572000" y="1270800"/>
            <a:ext cx="0" cy="389070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31"/>
          <p:cNvCxnSpPr/>
          <p:nvPr/>
        </p:nvCxnSpPr>
        <p:spPr>
          <a:xfrm rot="10800000">
            <a:off x="6595" y="3279875"/>
            <a:ext cx="9132000" cy="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4" name="Google Shape;264;p31"/>
          <p:cNvSpPr txBox="1"/>
          <p:nvPr/>
        </p:nvSpPr>
        <p:spPr>
          <a:xfrm>
            <a:off x="6600" y="1249025"/>
            <a:ext cx="4565400" cy="20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Communication / Advocacy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Climate Survey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International Student Nights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31"/>
          <p:cNvSpPr/>
          <p:nvPr/>
        </p:nvSpPr>
        <p:spPr>
          <a:xfrm>
            <a:off x="3145300" y="2419825"/>
            <a:ext cx="2294100" cy="1380000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1"/>
          <p:cNvSpPr txBox="1"/>
          <p:nvPr/>
        </p:nvSpPr>
        <p:spPr>
          <a:xfrm>
            <a:off x="4572000" y="1249025"/>
            <a:ext cx="4565400" cy="20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Recruit &amp; Welcome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PGSC-hosted lunch &amp; evening activities during orientation and prospective weekend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First-year study groups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31"/>
          <p:cNvSpPr txBox="1"/>
          <p:nvPr/>
        </p:nvSpPr>
        <p:spPr>
          <a:xfrm>
            <a:off x="3145300" y="2419825"/>
            <a:ext cx="2294100" cy="1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Peer Mentoring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Designed to work in tandem with faculty mentoring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31"/>
          <p:cNvSpPr txBox="1"/>
          <p:nvPr/>
        </p:nvSpPr>
        <p:spPr>
          <a:xfrm>
            <a:off x="4572000" y="3298125"/>
            <a:ext cx="4565400" cy="18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      </a:t>
            </a: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Professional Development</a:t>
            </a:r>
            <a:endParaRPr sz="18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Bi-weekly workshops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00050" lvl="0" indent="-2032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Resources and info here: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https://rmorgan10.github.io/UWMadisonPGSC-PD/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31"/>
          <p:cNvSpPr txBox="1"/>
          <p:nvPr/>
        </p:nvSpPr>
        <p:spPr>
          <a:xfrm>
            <a:off x="6600" y="3279875"/>
            <a:ext cx="4128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Open Sans"/>
                <a:ea typeface="Open Sans"/>
                <a:cs typeface="Open Sans"/>
                <a:sym typeface="Open Sans"/>
              </a:rPr>
              <a:t>Social Cohesion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Google Shape;270;p31"/>
          <p:cNvPicPr preferRelativeResize="0"/>
          <p:nvPr/>
        </p:nvPicPr>
        <p:blipFill rotWithShape="1">
          <a:blip r:embed="rId4">
            <a:alphaModFix/>
          </a:blip>
          <a:srcRect l="5680" t="37835" r="15961" b="27821"/>
          <a:stretch/>
        </p:blipFill>
        <p:spPr>
          <a:xfrm>
            <a:off x="6600" y="3690000"/>
            <a:ext cx="2487224" cy="145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1"/>
          <p:cNvPicPr preferRelativeResize="0"/>
          <p:nvPr/>
        </p:nvPicPr>
        <p:blipFill rotWithShape="1">
          <a:blip r:embed="rId5">
            <a:alphaModFix/>
          </a:blip>
          <a:srcRect t="5346" b="9510"/>
          <a:stretch/>
        </p:blipFill>
        <p:spPr>
          <a:xfrm>
            <a:off x="2465475" y="3835175"/>
            <a:ext cx="2078176" cy="13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/>
          <p:nvPr/>
        </p:nvSpPr>
        <p:spPr>
          <a:xfrm>
            <a:off x="179475" y="1700325"/>
            <a:ext cx="1842000" cy="453300"/>
          </a:xfrm>
          <a:prstGeom prst="ellipse">
            <a:avLst/>
          </a:prstGeom>
          <a:noFill/>
          <a:ln w="762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1"/>
          <p:cNvSpPr/>
          <p:nvPr/>
        </p:nvSpPr>
        <p:spPr>
          <a:xfrm>
            <a:off x="4648825" y="3882575"/>
            <a:ext cx="2417100" cy="602700"/>
          </a:xfrm>
          <a:prstGeom prst="ellipse">
            <a:avLst/>
          </a:prstGeom>
          <a:noFill/>
          <a:ln w="762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50" y="1471925"/>
            <a:ext cx="8572500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2"/>
          <p:cNvSpPr txBox="1">
            <a:spLocks noGrp="1"/>
          </p:cNvSpPr>
          <p:nvPr>
            <p:ph type="title"/>
          </p:nvPr>
        </p:nvSpPr>
        <p:spPr>
          <a:xfrm>
            <a:off x="286350" y="288925"/>
            <a:ext cx="76869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Professional Development Seminars</a:t>
            </a:r>
            <a:endParaRPr sz="3000"/>
          </a:p>
        </p:txBody>
      </p:sp>
      <p:pic>
        <p:nvPicPr>
          <p:cNvPr id="280" name="Google Shape;28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145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2"/>
          <p:cNvSpPr txBox="1"/>
          <p:nvPr/>
        </p:nvSpPr>
        <p:spPr>
          <a:xfrm>
            <a:off x="403200" y="3496075"/>
            <a:ext cx="7761600" cy="14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How you can help:</a:t>
            </a:r>
            <a:endParaRPr sz="18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Host a seminar during the next BoV meeting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Refer local alumni or other contacts we can invite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Suggest topics and/or resources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3"/>
          <p:cNvSpPr txBox="1">
            <a:spLocks noGrp="1"/>
          </p:cNvSpPr>
          <p:nvPr>
            <p:ph type="title"/>
          </p:nvPr>
        </p:nvSpPr>
        <p:spPr>
          <a:xfrm>
            <a:off x="286350" y="288925"/>
            <a:ext cx="76869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PGSC and BoV</a:t>
            </a:r>
            <a:endParaRPr sz="3000"/>
          </a:p>
        </p:txBody>
      </p:sp>
      <p:sp>
        <p:nvSpPr>
          <p:cNvPr id="287" name="Google Shape;287;p33"/>
          <p:cNvSpPr txBox="1">
            <a:spLocks noGrp="1"/>
          </p:cNvSpPr>
          <p:nvPr>
            <p:ph type="body" idx="4294967295"/>
          </p:nvPr>
        </p:nvSpPr>
        <p:spPr>
          <a:xfrm>
            <a:off x="-125" y="1414825"/>
            <a:ext cx="9144000" cy="16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</a:rPr>
              <a:t>From BoV website:</a:t>
            </a:r>
            <a:r>
              <a:rPr lang="en" sz="1600">
                <a:solidFill>
                  <a:srgbClr val="000000"/>
                </a:solidFill>
              </a:rPr>
              <a:t> goals include “Provide mentoring, networking, and career assistance to Physics undergraduates, graduate students, and post-doctoral associates.”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</a:rPr>
              <a:t>From PGSC’s mission: </a:t>
            </a:r>
            <a:r>
              <a:rPr lang="en" sz="1600">
                <a:solidFill>
                  <a:srgbClr val="000000"/>
                </a:solidFill>
              </a:rPr>
              <a:t>Provide resources to help prepare students for post-graduate careers.</a:t>
            </a:r>
            <a:endParaRPr sz="1600">
              <a:solidFill>
                <a:srgbClr val="000000"/>
              </a:solidFill>
            </a:endParaRPr>
          </a:p>
          <a:p>
            <a:pPr marL="45720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000000"/>
                </a:solidFill>
              </a:rPr>
              <a:t>Let’s work together!</a:t>
            </a:r>
            <a:endParaRPr sz="2100">
              <a:solidFill>
                <a:srgbClr val="000000"/>
              </a:solidFill>
            </a:endParaRPr>
          </a:p>
        </p:txBody>
      </p:sp>
      <p:sp>
        <p:nvSpPr>
          <p:cNvPr id="288" name="Google Shape;288;p33"/>
          <p:cNvSpPr txBox="1"/>
          <p:nvPr/>
        </p:nvSpPr>
        <p:spPr>
          <a:xfrm>
            <a:off x="0" y="3405025"/>
            <a:ext cx="4319400" cy="14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•PGSC Website: </a:t>
            </a:r>
            <a:r>
              <a:rPr lang="en" sz="1200" u="sng">
                <a:solidFill>
                  <a:schemeClr val="hlink"/>
                </a:solidFill>
                <a:hlinkClick r:id="rId3"/>
              </a:rPr>
              <a:t>pgsc.physics.wisc.edu/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•Professional Development Website: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rmorgan10.github.io/UWMadisonPGSC-PD/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</a:t>
            </a:r>
            <a:r>
              <a:rPr lang="en" b="1"/>
              <a:t>LinkedIn Group</a:t>
            </a:r>
            <a:r>
              <a:rPr lang="en"/>
              <a:t> – “UW-Madison Physics Alumni and Students”: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www.linkedin.com/groups/12301943/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3"/>
          <p:cNvSpPr txBox="1"/>
          <p:nvPr/>
        </p:nvSpPr>
        <p:spPr>
          <a:xfrm>
            <a:off x="4041325" y="3405025"/>
            <a:ext cx="5163000" cy="1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•President – Susan Sorensen: </a:t>
            </a:r>
            <a:r>
              <a:rPr lang="en" u="sng">
                <a:solidFill>
                  <a:schemeClr val="hlink"/>
                </a:solidFill>
                <a:hlinkClick r:id="rId6"/>
              </a:rPr>
              <a:t>sorensen3@wisc.edu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•Vice President – Kayla Leonard: </a:t>
            </a:r>
            <a:r>
              <a:rPr lang="en" u="sng">
                <a:solidFill>
                  <a:schemeClr val="hlink"/>
                </a:solidFill>
                <a:hlinkClick r:id="rId7"/>
              </a:rPr>
              <a:t>kayla.leonard@wisc.edu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•Professional Development – Rob Morgan: </a:t>
            </a:r>
            <a:r>
              <a:rPr lang="en" sz="1100" u="sng">
                <a:solidFill>
                  <a:schemeClr val="hlink"/>
                </a:solidFill>
                <a:hlinkClick r:id="rId8"/>
              </a:rPr>
              <a:t>robert.morgan@wisc.edu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•Climate Survey – Neil Campbell: </a:t>
            </a:r>
            <a:r>
              <a:rPr lang="en" u="sng">
                <a:solidFill>
                  <a:schemeClr val="hlink"/>
                </a:solidFill>
                <a:hlinkClick r:id="rId9"/>
              </a:rPr>
              <a:t>ncampbell4@wisc.edu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•Advocacy Team Contact – Leslie Taylor: </a:t>
            </a:r>
            <a:r>
              <a:rPr lang="en" u="sng">
                <a:solidFill>
                  <a:schemeClr val="hlink"/>
                </a:solidFill>
                <a:hlinkClick r:id="rId10"/>
              </a:rPr>
              <a:t>ltaylor23@wisc.edu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19870" y="3465400"/>
            <a:ext cx="9114300" cy="1171800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1" name="Google Shape;291;p33"/>
          <p:cNvCxnSpPr/>
          <p:nvPr/>
        </p:nvCxnSpPr>
        <p:spPr>
          <a:xfrm>
            <a:off x="4051250" y="3505125"/>
            <a:ext cx="0" cy="1102200"/>
          </a:xfrm>
          <a:prstGeom prst="straightConnector1">
            <a:avLst/>
          </a:prstGeom>
          <a:noFill/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rs - White Background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Microsoft Office PowerPoint</Application>
  <PresentationFormat>On-screen Show (16:9)</PresentationFormat>
  <Paragraphs>151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Lato</vt:lpstr>
      <vt:lpstr>Raleway</vt:lpstr>
      <vt:lpstr>PT Sans Narrow</vt:lpstr>
      <vt:lpstr>Open Sans</vt:lpstr>
      <vt:lpstr>Streamline</vt:lpstr>
      <vt:lpstr>Badgers - White Background</vt:lpstr>
      <vt:lpstr>Physics Graduate Student Council  (PGSC)</vt:lpstr>
      <vt:lpstr>PGSC: Constructed &amp; Run by Physics Grad Students</vt:lpstr>
      <vt:lpstr>PowerPoint Presentation</vt:lpstr>
      <vt:lpstr>PowerPoint Presentation</vt:lpstr>
      <vt:lpstr>Last Year</vt:lpstr>
      <vt:lpstr>New/Upcoming This Year</vt:lpstr>
      <vt:lpstr>New/Upcoming This Year</vt:lpstr>
      <vt:lpstr>Professional Development Seminars</vt:lpstr>
      <vt:lpstr>PGSC and BoV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Graduate Student Council  (PGSC)</dc:title>
  <dc:creator>Susan Stoffer</dc:creator>
  <cp:lastModifiedBy>Susan Stoffer</cp:lastModifiedBy>
  <cp:revision>1</cp:revision>
  <dcterms:modified xsi:type="dcterms:W3CDTF">2019-10-09T18:39:19Z</dcterms:modified>
</cp:coreProperties>
</file>