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585" r:id="rId3"/>
    <p:sldId id="308" r:id="rId4"/>
    <p:sldId id="309" r:id="rId5"/>
    <p:sldId id="317" r:id="rId6"/>
    <p:sldId id="315" r:id="rId7"/>
    <p:sldId id="318" r:id="rId8"/>
    <p:sldId id="322" r:id="rId9"/>
    <p:sldId id="320" r:id="rId10"/>
    <p:sldId id="312" r:id="rId11"/>
    <p:sldId id="32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092F4F-E826-4AD2-850C-35BFA0A9B57B}" v="358" dt="2020-05-19T19:02:51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7" autoAdjust="0"/>
    <p:restoredTop sz="94660"/>
  </p:normalViewPr>
  <p:slideViewPr>
    <p:cSldViewPr snapToGrid="0">
      <p:cViewPr>
        <p:scale>
          <a:sx n="125" d="100"/>
          <a:sy n="125" d="100"/>
        </p:scale>
        <p:origin x="1360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08BDF-A005-4CCD-A0C3-F56838AF0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A6A3B-A9AE-4D13-BB06-DD778E4D8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27CDD-F55E-48DD-9AB8-C842379A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74946-17B4-426D-ADEA-F381D0A72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86E14-2A3B-4A08-8D93-D70CC7B0B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5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F50B3-8510-44B0-8D34-5FD48988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3496B-3B4B-46DA-8754-5F256C7EE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07F9E-8BE8-4BAB-8661-E3D77E8C3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DD2C2-7220-4ED7-9F6E-E304F173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67098-44F0-4CD0-815E-DAB7229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0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F8D65E-40B8-49CF-B69B-2CD7F2ED8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5D882-3CBA-47A0-87E8-CC915A252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D52B2-6125-4AB5-A4D8-83E2A976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A74F5-A023-4F53-8F64-A810977B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E50B3-10F3-4192-9A7F-055154D5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3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F38B-5CEE-4EE2-B027-E543B625B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8515F-D894-4967-934A-55B1C81DB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0F6F5-D4BE-4E56-BA22-660BCC86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0EDA2-9DD9-40DE-9DF3-0175C78B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08F34-20A6-47DD-9DD3-AE83F5FB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4FCC-E0B2-4240-86AE-C5426E83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B3DCA-F775-4750-89EC-9C98016D9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180D3-62F3-49D6-AEB0-6EB8C7A1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2FEE5-F7E2-4A05-AF57-3AAD84DFB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98141-FE63-46AB-92ED-1E70914B3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6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C640-6084-43D2-931F-6CB92687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DD340-1E41-4ED0-B7BA-7C44BA92F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AF3D5-46C9-4599-839A-615B9D63F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503F7-8FC4-4DBF-B969-B692F3CD0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9A093-D46F-4C42-9533-FD6FD7A77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D683-7F0C-4232-8E49-4F35AFE1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90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5EB2D-94D8-4DCB-8219-DEA9BD95F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1993A-7669-45AE-B8D4-3C16A264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09DC4-3DA7-4467-8642-C9D6D2AD3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C86D5-229F-40F7-8214-9D9663129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0A4B5-E5A5-4BAC-918B-F38CCEE410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98E13E-7915-4556-B464-DB0C795D9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1CCD47-98F3-4469-AE8E-726A822A3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3795C-52BB-47BC-B1F0-95B90C70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9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8973B-567E-492D-AFA6-EA51E845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2D53E7-A90F-4DDC-B5F4-364EEFBD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950D1-2ED1-4EE6-83CF-5EC6AC961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01CDE-3977-46C1-9F0D-5E5D71AD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D3989C-97C2-414F-8FA7-6EA0C3CA0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7F2ED2-0550-4F28-B720-C125B274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41F0A-4760-4840-94FC-85542B5B7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7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8890-256B-4F9C-9F7D-3109C526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35F8F-456F-4EA4-9CE1-F011436AB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18761-C488-4D32-B707-FD3172633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248BE-2D51-47BA-B350-48151E6D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A0F2D-4F4D-418B-B87B-D0100161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899CE-6BB0-4C97-9B7C-CBA86053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7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92631-5FFB-4CC0-BBFB-CAB2D2666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F2669-EFC6-47A3-80A3-A5E698C82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CC220-DC8C-466E-84FF-450555F6F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12A39-CA84-474D-B926-E42489B6B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7AAE9-093F-4B45-B3C9-FC937FE8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BB071-7B3E-4EBD-87D2-013A6C481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5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640E4C-ABC7-4030-8DB6-487A7691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57534-BE5E-4B7E-BD41-45F95B930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A537D-4A17-431E-B0F0-725C7F732B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1CF28-E01F-4340-86FF-447517B5975B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C1EF9-29A8-4C76-AEA5-605FC28F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3906E-6A9A-4B6B-BBA1-10771865F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ECBB2-E3A4-4741-ACFC-A4115B475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8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407B4EF4-9C1E-4825-8F0E-FD56AF9EE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33" y="699019"/>
            <a:ext cx="1872188" cy="1380739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AF4F000-A940-46A6-A954-B1C56B012D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8887" y="1750068"/>
            <a:ext cx="7974242" cy="1781787"/>
          </a:xfrm>
        </p:spPr>
        <p:txBody>
          <a:bodyPr>
            <a:normAutofit/>
          </a:bodyPr>
          <a:lstStyle/>
          <a:p>
            <a:r>
              <a:rPr lang="en-US" sz="4800" dirty="0"/>
              <a:t>Use of master-worker and integration with OSG Connect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D67924-7CF4-446E-AECF-9300CDF62756}"/>
              </a:ext>
            </a:extLst>
          </p:cNvPr>
          <p:cNvSpPr txBox="1"/>
          <p:nvPr/>
        </p:nvSpPr>
        <p:spPr>
          <a:xfrm>
            <a:off x="4769024" y="4148637"/>
            <a:ext cx="563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Roman Zubatyuk</a:t>
            </a:r>
          </a:p>
          <a:p>
            <a:pPr algn="ctr"/>
            <a:endParaRPr lang="en-US" sz="2800" i="1" dirty="0"/>
          </a:p>
          <a:p>
            <a:pPr algn="ctr"/>
            <a:r>
              <a:rPr lang="en-US" sz="2800" i="1" dirty="0"/>
              <a:t>Department of Chemistry</a:t>
            </a:r>
          </a:p>
          <a:p>
            <a:pPr algn="ctr"/>
            <a:r>
              <a:rPr lang="en-US" sz="2800" i="1" dirty="0"/>
              <a:t>Carnegie Mellon University</a:t>
            </a:r>
          </a:p>
        </p:txBody>
      </p:sp>
      <p:pic>
        <p:nvPicPr>
          <p:cNvPr id="3" name="Picture 2" descr="A picture containing red, drawing&#10;&#10;Description automatically generated">
            <a:extLst>
              <a:ext uri="{FF2B5EF4-FFF2-40B4-BE49-F238E27FC236}">
                <a16:creationId xmlns:a16="http://schemas.microsoft.com/office/drawing/2014/main" id="{297CBFA2-C572-4853-ADBE-0D09C4F3C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10" y="2521403"/>
            <a:ext cx="2135234" cy="2135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1CA4E-A942-4955-BAAE-A5C21ED9F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47" y="4949507"/>
            <a:ext cx="15716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683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12A35-3366-4FF4-B058-8A284E5A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RQ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4DE07-4373-4641-9643-41E3653E1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MongoDB, Redis, submit and collect scripts on a single mid-grade workstation (i7, 32GB RAM)</a:t>
            </a:r>
          </a:p>
          <a:p>
            <a:endParaRPr lang="en-US" dirty="0"/>
          </a:p>
          <a:p>
            <a:pPr lvl="1"/>
            <a:r>
              <a:rPr lang="en-US" sz="2800" dirty="0"/>
              <a:t>10M tasks in Redis Queue</a:t>
            </a:r>
          </a:p>
          <a:p>
            <a:pPr lvl="1"/>
            <a:r>
              <a:rPr lang="en-US" sz="2800" dirty="0"/>
              <a:t>10,000 workers at a time (probably, could be few times more)</a:t>
            </a:r>
          </a:p>
          <a:p>
            <a:pPr lvl="1"/>
            <a:r>
              <a:rPr lang="en-US" sz="2800" dirty="0"/>
              <a:t>100 jobs/sec</a:t>
            </a:r>
          </a:p>
          <a:p>
            <a:pPr lvl="1"/>
            <a:r>
              <a:rPr lang="en-US" sz="2800" dirty="0"/>
              <a:t>1 Gbps sustained incoming network traffic to Redis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About 20 M CPU core hours consumed on OSG, XSEDE and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TACC Frontera with same RQ-based framework!</a:t>
            </a:r>
          </a:p>
        </p:txBody>
      </p:sp>
    </p:spTree>
    <p:extLst>
      <p:ext uri="{BB962C8B-B14F-4D97-AF65-F5344CB8AC3E}">
        <p14:creationId xmlns:p14="http://schemas.microsoft.com/office/powerpoint/2010/main" val="1211625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136D3-57FE-4089-A900-E67EC3B0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11" y="261104"/>
            <a:ext cx="10515600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D92F2F-28E3-453A-8C17-564B279A3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503" y="2544412"/>
            <a:ext cx="2343530" cy="1059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8D556-BA39-46C7-A1D4-4C755602A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09" y="2633974"/>
            <a:ext cx="3413927" cy="9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18A022-16D9-40E3-B7FB-9FFF59D38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416" y="5318306"/>
            <a:ext cx="2046088" cy="77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A0415D-65BC-4DDA-81C6-0D6F779E8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083" y="4602054"/>
            <a:ext cx="1919527" cy="19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595D25-7A56-4142-B38A-FEE773EBE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5363" y="5089722"/>
            <a:ext cx="1651000" cy="123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90B8C9-DD6E-4AF4-9B20-2C0C9BEA8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415" y="2351504"/>
            <a:ext cx="1552712" cy="156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s Alamos National Laboratory">
            <a:extLst>
              <a:ext uri="{FF2B5EF4-FFF2-40B4-BE49-F238E27FC236}">
                <a16:creationId xmlns:a16="http://schemas.microsoft.com/office/drawing/2014/main" id="{EF68E6B2-5842-4C35-8487-26F48A098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53" y="4990664"/>
            <a:ext cx="2245809" cy="13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4CE116-BE22-4C01-AF62-C2978C295C0B}"/>
              </a:ext>
            </a:extLst>
          </p:cNvPr>
          <p:cNvSpPr/>
          <p:nvPr/>
        </p:nvSpPr>
        <p:spPr>
          <a:xfrm>
            <a:off x="2115909" y="3917052"/>
            <a:ext cx="158889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CHE-1802789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3841CAED-28CF-4D89-B893-942ADEBCAC19}"/>
              </a:ext>
            </a:extLst>
          </p:cNvPr>
          <p:cNvSpPr txBox="1"/>
          <p:nvPr/>
        </p:nvSpPr>
        <p:spPr>
          <a:xfrm>
            <a:off x="2115909" y="1810674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Funding: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C46D126C-E4D9-4240-A47A-6DF44B78BC80}"/>
              </a:ext>
            </a:extLst>
          </p:cNvPr>
          <p:cNvSpPr txBox="1"/>
          <p:nvPr/>
        </p:nvSpPr>
        <p:spPr>
          <a:xfrm>
            <a:off x="1726083" y="4340444"/>
            <a:ext cx="268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HPC Computing:</a:t>
            </a:r>
          </a:p>
        </p:txBody>
      </p:sp>
    </p:spTree>
    <p:extLst>
      <p:ext uri="{BB962C8B-B14F-4D97-AF65-F5344CB8AC3E}">
        <p14:creationId xmlns:p14="http://schemas.microsoft.com/office/powerpoint/2010/main" val="200374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779" y="4769865"/>
            <a:ext cx="10515600" cy="1693040"/>
          </a:xfrm>
        </p:spPr>
        <p:txBody>
          <a:bodyPr>
            <a:normAutofit/>
          </a:bodyPr>
          <a:lstStyle/>
          <a:p>
            <a:r>
              <a:rPr lang="en-US" sz="2000" dirty="0"/>
              <a:t>Traditional quantum mechanics:  Slow calculations, one molecule at a time</a:t>
            </a:r>
          </a:p>
          <a:p>
            <a:r>
              <a:rPr lang="en-US" sz="2000" dirty="0"/>
              <a:t>QSAR: Statistical modeling of historical experimental data</a:t>
            </a:r>
          </a:p>
          <a:p>
            <a:r>
              <a:rPr lang="en-US" sz="2000" dirty="0"/>
              <a:t>Now we could use accumulated historical QM data to train a statistical models that can accurately predict results of quantum mechanics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90D83-B8B2-4196-B2EA-6A3DB547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5" y="2035236"/>
            <a:ext cx="1366574" cy="136657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402738" y="2377744"/>
            <a:ext cx="978408" cy="4846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09636" y="2435394"/>
            <a:ext cx="102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Property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39034" y="2021824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QM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69454" y="205423"/>
            <a:ext cx="12302837" cy="85725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Supervised machine learning on quantum-chemical data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992496" y="945138"/>
            <a:ext cx="8042876" cy="3463749"/>
            <a:chOff x="3992496" y="975776"/>
            <a:chExt cx="8042876" cy="34637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7DD736-9309-4F18-B814-B8CA2A8D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2496" y="1161868"/>
              <a:ext cx="987753" cy="98775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10DE27-E740-4EF2-A9FB-E69F9C254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3801" y="2741310"/>
              <a:ext cx="987753" cy="9877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C90D83-B8B2-4196-B2EA-6A3DB5470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5283" y="975776"/>
              <a:ext cx="987753" cy="987753"/>
            </a:xfrm>
            <a:prstGeom prst="rect">
              <a:avLst/>
            </a:prstGeom>
          </p:spPr>
        </p:pic>
        <p:pic>
          <p:nvPicPr>
            <p:cNvPr id="3076" name="Picture 4" descr="https://enterpriseengineeringnetwork.org/images/database-png-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903" y="1410069"/>
              <a:ext cx="2076777" cy="2070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36782" y="3516195"/>
              <a:ext cx="30978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Database of calculated QM energies and properties for 50M molecules 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6696680" y="2307463"/>
              <a:ext cx="978408" cy="48463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9424084" y="2307463"/>
              <a:ext cx="978408" cy="48463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19427" y="2134245"/>
              <a:ext cx="16453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Unique </a:t>
              </a:r>
              <a:br>
                <a:rPr lang="en-US" b="1" dirty="0"/>
              </a:br>
              <a:r>
                <a:rPr lang="en-US" b="1" dirty="0"/>
                <a:t>Molecular </a:t>
              </a:r>
            </a:p>
            <a:p>
              <a:pPr algn="ctr"/>
              <a:r>
                <a:rPr lang="en-US" b="1" dirty="0"/>
                <a:t>Representation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474304" y="2247348"/>
              <a:ext cx="15610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Predicted QM </a:t>
              </a:r>
              <a:br>
                <a:rPr lang="en-US" b="1" dirty="0"/>
              </a:br>
              <a:r>
                <a:rPr lang="en-US" b="1" dirty="0"/>
                <a:t>Energy &amp;</a:t>
              </a:r>
            </a:p>
            <a:p>
              <a:pPr algn="ctr"/>
              <a:r>
                <a:rPr lang="en-US" b="1" dirty="0"/>
                <a:t>Properties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620190" y="1984379"/>
              <a:ext cx="48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ML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195752" y="6469592"/>
            <a:ext cx="5941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Smith, O. Isayev, 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Roitberg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Chem. Sci.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2017,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3192-3203</a:t>
            </a:r>
          </a:p>
        </p:txBody>
      </p:sp>
    </p:spTree>
    <p:extLst>
      <p:ext uri="{BB962C8B-B14F-4D97-AF65-F5344CB8AC3E}">
        <p14:creationId xmlns:p14="http://schemas.microsoft.com/office/powerpoint/2010/main" val="102088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CF898D1F-905A-4D10-87DC-E02FA604A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276999"/>
            <a:ext cx="11433873" cy="574675"/>
          </a:xfrm>
        </p:spPr>
        <p:txBody>
          <a:bodyPr>
            <a:normAutofit/>
          </a:bodyPr>
          <a:lstStyle/>
          <a:p>
            <a:r>
              <a:rPr lang="en-US" sz="2800" dirty="0"/>
              <a:t>Fast, accurate, transferable and extensible neural network potentials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6C1E2B-3149-4E40-9CFB-6B9D5F507A7C}"/>
              </a:ext>
            </a:extLst>
          </p:cNvPr>
          <p:cNvSpPr/>
          <p:nvPr/>
        </p:nvSpPr>
        <p:spPr>
          <a:xfrm>
            <a:off x="378202" y="5748390"/>
            <a:ext cx="1051979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Smith, Justin S., Olexandr Isayev, and Adrian E. </a:t>
            </a:r>
            <a:r>
              <a:rPr lang="en-US" sz="1100" dirty="0" err="1"/>
              <a:t>Roitberg</a:t>
            </a:r>
            <a:r>
              <a:rPr lang="en-US" sz="1100" dirty="0"/>
              <a:t>. "ANI-1: an extensible neural network potential with DFT accuracy at force field computational cost." </a:t>
            </a:r>
            <a:r>
              <a:rPr lang="en-US" sz="1100" i="1" dirty="0"/>
              <a:t>Chemical science</a:t>
            </a:r>
            <a:r>
              <a:rPr lang="en-US" sz="1100" dirty="0"/>
              <a:t> 8.4 (2017): 3192-3203.</a:t>
            </a:r>
          </a:p>
          <a:p>
            <a:r>
              <a:rPr lang="en-US" sz="1100" dirty="0"/>
              <a:t>Smith, Justin S., et al. "Less is more: Sampling chemical space with active learning." </a:t>
            </a:r>
            <a:r>
              <a:rPr lang="en-US" sz="1100" i="1" dirty="0"/>
              <a:t>The Journal of chemical physics</a:t>
            </a:r>
            <a:r>
              <a:rPr lang="en-US" sz="1100" dirty="0"/>
              <a:t> 148.24 (2018): 241733.</a:t>
            </a:r>
          </a:p>
          <a:p>
            <a:r>
              <a:rPr lang="en-US" sz="1100" dirty="0"/>
              <a:t>Smith, Justin S., et al. "Approaching coupled cluster accuracy with a general-purpose neural network potential through transfer learning." </a:t>
            </a:r>
            <a:r>
              <a:rPr lang="en-US" sz="1100" i="1" dirty="0"/>
              <a:t>Nature communications</a:t>
            </a:r>
            <a:r>
              <a:rPr lang="en-US" sz="1100" dirty="0"/>
              <a:t> 10.1 (2019): 2903.</a:t>
            </a:r>
          </a:p>
          <a:p>
            <a:r>
              <a:rPr lang="en-US" sz="1100" dirty="0"/>
              <a:t>Zubatyuk, Roman et al., “Accurate and Transferable Multitask Prediction of Chemical Properties with an Atoms-in-Molecules Neural Network.” Sci. Adv. 2019, 5 (8), eaav6490.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181A40-4C15-48DC-A48E-6AEB0164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722" y="696088"/>
            <a:ext cx="2842005" cy="2290869"/>
          </a:xfrm>
          <a:prstGeom prst="rect">
            <a:avLst/>
          </a:prstGeom>
        </p:spPr>
      </p:pic>
      <p:pic>
        <p:nvPicPr>
          <p:cNvPr id="16" name="MD simulation of Protein-ligand complex with deep learning potential ANI-1x">
            <a:hlinkClick r:id="" action="ppaction://media"/>
            <a:extLst>
              <a:ext uri="{FF2B5EF4-FFF2-40B4-BE49-F238E27FC236}">
                <a16:creationId xmlns:a16="http://schemas.microsoft.com/office/drawing/2014/main" id="{2701FB36-53E6-4E51-81C0-503A0B5FB0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9801" y="3203318"/>
            <a:ext cx="4252199" cy="2514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EED0E-459F-4117-8D25-F8845F44949F}"/>
              </a:ext>
            </a:extLst>
          </p:cNvPr>
          <p:cNvSpPr txBox="1"/>
          <p:nvPr/>
        </p:nvSpPr>
        <p:spPr>
          <a:xfrm>
            <a:off x="485775" y="3997828"/>
            <a:ext cx="727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ANI1: 	20M DFT calculations (CHNO)</a:t>
            </a:r>
          </a:p>
          <a:p>
            <a:r>
              <a:rPr lang="en-US" dirty="0"/>
              <a:t>ANI-1x: 	5M DFT calculations (CHNO)</a:t>
            </a:r>
          </a:p>
          <a:p>
            <a:r>
              <a:rPr lang="en-US" dirty="0"/>
              <a:t>ANI-1ccx: 0.5M CCSD(T)/CBS (CHNO)</a:t>
            </a:r>
          </a:p>
          <a:p>
            <a:r>
              <a:rPr lang="en-US" dirty="0"/>
              <a:t>ANI-2x, </a:t>
            </a:r>
            <a:r>
              <a:rPr lang="en-US" dirty="0" err="1"/>
              <a:t>AIMNet</a:t>
            </a:r>
            <a:r>
              <a:rPr lang="en-US" dirty="0"/>
              <a:t>: 9M DFT calculations (</a:t>
            </a:r>
            <a:r>
              <a:rPr lang="en-US" dirty="0" err="1"/>
              <a:t>CHNOSFCl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Current development: more chemical elements, charged molecules.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8E13A8-E601-4D92-983D-BCC945F2F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69" y="779954"/>
            <a:ext cx="6344960" cy="31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194929C-4A02-4C8A-89DA-ECD34702ACEC}"/>
              </a:ext>
            </a:extLst>
          </p:cNvPr>
          <p:cNvSpPr txBox="1">
            <a:spLocks/>
          </p:cNvSpPr>
          <p:nvPr/>
        </p:nvSpPr>
        <p:spPr>
          <a:xfrm>
            <a:off x="411211" y="167072"/>
            <a:ext cx="10515600" cy="62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Our computational tasks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FD5FB7-95EA-4297-BB3F-C80A6BE33F46}"/>
              </a:ext>
            </a:extLst>
          </p:cNvPr>
          <p:cNvSpPr txBox="1">
            <a:spLocks/>
          </p:cNvSpPr>
          <p:nvPr/>
        </p:nvSpPr>
        <p:spPr>
          <a:xfrm>
            <a:off x="354816" y="792883"/>
            <a:ext cx="10515600" cy="2179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2C734C-7F0B-4015-A164-F290457CDDDB}"/>
              </a:ext>
            </a:extLst>
          </p:cNvPr>
          <p:cNvSpPr txBox="1">
            <a:spLocks/>
          </p:cNvSpPr>
          <p:nvPr/>
        </p:nvSpPr>
        <p:spPr>
          <a:xfrm>
            <a:off x="458877" y="1010407"/>
            <a:ext cx="11194687" cy="54185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DFT calculations for small molecules (ORCA) </a:t>
            </a:r>
          </a:p>
          <a:p>
            <a:r>
              <a:rPr lang="en-US" dirty="0"/>
              <a:t>Semiempirical molecular dynamics (XTB)</a:t>
            </a:r>
          </a:p>
          <a:p>
            <a:r>
              <a:rPr lang="en-US" dirty="0"/>
              <a:t>Molecular docking (</a:t>
            </a:r>
            <a:r>
              <a:rPr lang="en-US" dirty="0" err="1"/>
              <a:t>AutoDock</a:t>
            </a:r>
            <a:r>
              <a:rPr lang="en-US" dirty="0"/>
              <a:t> Vina)</a:t>
            </a:r>
          </a:p>
          <a:p>
            <a:endParaRPr lang="en-US" dirty="0"/>
          </a:p>
          <a:p>
            <a:r>
              <a:rPr lang="en-US" dirty="0"/>
              <a:t>~ 10</a:t>
            </a:r>
            <a:r>
              <a:rPr lang="en-US" baseline="30000" dirty="0"/>
              <a:t>4</a:t>
            </a:r>
            <a:r>
              <a:rPr lang="en-US" dirty="0"/>
              <a:t> – 10</a:t>
            </a:r>
            <a:r>
              <a:rPr lang="en-US" baseline="30000" dirty="0"/>
              <a:t>6</a:t>
            </a:r>
            <a:r>
              <a:rPr lang="en-US" dirty="0"/>
              <a:t> tasks</a:t>
            </a:r>
          </a:p>
          <a:p>
            <a:r>
              <a:rPr lang="en-US" dirty="0"/>
              <a:t>Short (20s - 2h CPU time)</a:t>
            </a:r>
          </a:p>
          <a:p>
            <a:r>
              <a:rPr lang="en-US" dirty="0"/>
              <a:t>Small input size (1 – 100 kb)</a:t>
            </a:r>
          </a:p>
          <a:p>
            <a:r>
              <a:rPr lang="en-US" dirty="0"/>
              <a:t>Portable software stack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=&gt; Ideal for OSG</a:t>
            </a:r>
          </a:p>
          <a:p>
            <a:pPr marL="457200" lvl="1" indent="0">
              <a:buNone/>
            </a:pPr>
            <a:r>
              <a:rPr lang="en-US" dirty="0"/>
              <a:t>“Free” opportunistic computational resource</a:t>
            </a:r>
          </a:p>
          <a:p>
            <a:pPr marL="457200" lvl="1" indent="0">
              <a:buNone/>
            </a:pPr>
            <a:r>
              <a:rPr lang="en-US" dirty="0"/>
              <a:t>Single core, small memory, small disk, short run time. </a:t>
            </a:r>
          </a:p>
        </p:txBody>
      </p:sp>
    </p:spTree>
    <p:extLst>
      <p:ext uri="{BB962C8B-B14F-4D97-AF65-F5344CB8AC3E}">
        <p14:creationId xmlns:p14="http://schemas.microsoft.com/office/powerpoint/2010/main" val="3934805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F7504A-F323-405E-BA83-EBDB3CF785E5}"/>
              </a:ext>
            </a:extLst>
          </p:cNvPr>
          <p:cNvSpPr txBox="1">
            <a:spLocks/>
          </p:cNvSpPr>
          <p:nvPr/>
        </p:nvSpPr>
        <p:spPr>
          <a:xfrm>
            <a:off x="358845" y="208025"/>
            <a:ext cx="10532675" cy="62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Standard workflow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303A8-D6C8-47C1-9CF6-1981D272E2BC}"/>
              </a:ext>
            </a:extLst>
          </p:cNvPr>
          <p:cNvSpPr txBox="1"/>
          <p:nvPr/>
        </p:nvSpPr>
        <p:spPr>
          <a:xfrm>
            <a:off x="358845" y="833836"/>
            <a:ext cx="11660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Create inputs for tasks, transfer to submit host.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Transfer to submit host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Write job execution script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Submit to Condor (or SLURM)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Wait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05BEEF-AE08-491C-9DC4-71D1A27CEDA1}"/>
              </a:ext>
            </a:extLst>
          </p:cNvPr>
          <p:cNvSpPr txBox="1">
            <a:spLocks/>
          </p:cNvSpPr>
          <p:nvPr/>
        </p:nvSpPr>
        <p:spPr>
          <a:xfrm>
            <a:off x="358845" y="3510280"/>
            <a:ext cx="10532675" cy="625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Master-worker workflow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9A3191-4C0B-49A6-B3BD-EBAB287852DA}"/>
              </a:ext>
            </a:extLst>
          </p:cNvPr>
          <p:cNvSpPr/>
          <p:nvPr/>
        </p:nvSpPr>
        <p:spPr>
          <a:xfrm>
            <a:off x="358845" y="4081838"/>
            <a:ext cx="10916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Put tasks to a master database.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Write script to perform single task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Launch workers what execute tasks.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Workers communicate with the master (get task, put results)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en-US" sz="2400" b="1" dirty="0"/>
              <a:t>Data are organized, tasks are independent, computer resource use is efficient</a:t>
            </a: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en-US" sz="2400" b="1" dirty="0"/>
              <a:t>Easy to use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AB1658-336D-497B-BE52-A619882A17C4}"/>
              </a:ext>
            </a:extLst>
          </p:cNvPr>
          <p:cNvSpPr txBox="1"/>
          <p:nvPr/>
        </p:nvSpPr>
        <p:spPr>
          <a:xfrm>
            <a:off x="7167880" y="943729"/>
            <a:ext cx="1514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~ 10</a:t>
            </a:r>
            <a:r>
              <a:rPr lang="en-US" sz="2400" baseline="30000" dirty="0">
                <a:solidFill>
                  <a:srgbClr val="FF0000"/>
                </a:solidFill>
              </a:rPr>
              <a:t>6</a:t>
            </a:r>
            <a:r>
              <a:rPr lang="en-US" sz="2400" dirty="0">
                <a:solidFill>
                  <a:srgbClr val="FF0000"/>
                </a:solidFill>
              </a:rPr>
              <a:t> tasks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5496AB-31A4-4393-88B9-DF2B13775B94}"/>
              </a:ext>
            </a:extLst>
          </p:cNvPr>
          <p:cNvSpPr txBox="1"/>
          <p:nvPr/>
        </p:nvSpPr>
        <p:spPr>
          <a:xfrm>
            <a:off x="5557520" y="1498281"/>
            <a:ext cx="599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group several tasks together: all done or all fail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A57944-798E-4C58-8AF8-4D5AA42F8947}"/>
              </a:ext>
            </a:extLst>
          </p:cNvPr>
          <p:cNvSpPr txBox="1"/>
          <p:nvPr/>
        </p:nvSpPr>
        <p:spPr>
          <a:xfrm>
            <a:off x="358845" y="2723712"/>
            <a:ext cx="11660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Resubmit failed tasks</a:t>
            </a:r>
          </a:p>
        </p:txBody>
      </p:sp>
    </p:spTree>
    <p:extLst>
      <p:ext uri="{BB962C8B-B14F-4D97-AF65-F5344CB8AC3E}">
        <p14:creationId xmlns:p14="http://schemas.microsoft.com/office/powerpoint/2010/main" val="12315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C02C9-D5ED-4DAA-BACE-3F972878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5418"/>
          </a:xfrm>
        </p:spPr>
        <p:txBody>
          <a:bodyPr/>
          <a:lstStyle/>
          <a:p>
            <a:r>
              <a:rPr lang="en-US" dirty="0"/>
              <a:t>Master-worker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1490F-BB76-4888-9B09-62C479C90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901"/>
            <a:ext cx="10662920" cy="1288975"/>
          </a:xfrm>
        </p:spPr>
        <p:txBody>
          <a:bodyPr>
            <a:normAutofit/>
          </a:bodyPr>
          <a:lstStyle/>
          <a:p>
            <a:r>
              <a:rPr lang="en-US" sz="2400" dirty="0"/>
              <a:t>Message queue database (message == task)</a:t>
            </a:r>
          </a:p>
          <a:p>
            <a:r>
              <a:rPr lang="en-US" sz="2400" dirty="0"/>
              <a:t>Consumers execute tasks (</a:t>
            </a:r>
            <a:r>
              <a:rPr lang="en-US" sz="2000" dirty="0"/>
              <a:t>each message should be delivered only once)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A07CAB-78A7-40A3-B31F-1BA3771FFE89}"/>
              </a:ext>
            </a:extLst>
          </p:cNvPr>
          <p:cNvSpPr txBox="1">
            <a:spLocks/>
          </p:cNvSpPr>
          <p:nvPr/>
        </p:nvSpPr>
        <p:spPr>
          <a:xfrm>
            <a:off x="838200" y="2936233"/>
            <a:ext cx="10515600" cy="1386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Implemented RQ (</a:t>
            </a:r>
            <a:r>
              <a:rPr lang="en-US" sz="2400" i="1" dirty="0"/>
              <a:t>Redis Queue</a:t>
            </a:r>
            <a:r>
              <a:rPr lang="en-US" sz="2400" dirty="0"/>
              <a:t>) Python library</a:t>
            </a:r>
          </a:p>
          <a:p>
            <a:pPr lvl="1"/>
            <a:r>
              <a:rPr lang="en-US" sz="2000" dirty="0"/>
              <a:t>Other alternatives are Celery, Huey2, </a:t>
            </a:r>
            <a:r>
              <a:rPr lang="en-US" sz="2000" dirty="0" err="1"/>
              <a:t>Dramatiq</a:t>
            </a:r>
            <a:r>
              <a:rPr lang="en-US" sz="2000" dirty="0"/>
              <a:t>, Ray, Uber </a:t>
            </a:r>
            <a:r>
              <a:rPr lang="en-US" sz="2000" dirty="0" err="1"/>
              <a:t>Cherami</a:t>
            </a:r>
            <a:r>
              <a:rPr lang="en-US" sz="2000" dirty="0"/>
              <a:t>, and many more.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739692-7633-4AB3-9E85-341B7A4B1373}"/>
              </a:ext>
            </a:extLst>
          </p:cNvPr>
          <p:cNvSpPr txBox="1">
            <a:spLocks/>
          </p:cNvSpPr>
          <p:nvPr/>
        </p:nvSpPr>
        <p:spPr>
          <a:xfrm>
            <a:off x="838200" y="4058918"/>
            <a:ext cx="10515600" cy="2342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We did not re-invented the wheel. We made a wheel without bells and whistles that fits our vehicle:</a:t>
            </a:r>
            <a:endParaRPr lang="en-US" sz="2000" dirty="0"/>
          </a:p>
          <a:p>
            <a:pPr lvl="1"/>
            <a:r>
              <a:rPr lang="en-US" dirty="0"/>
              <a:t>RQ is simple, scalable and customizable</a:t>
            </a:r>
          </a:p>
          <a:p>
            <a:pPr lvl="1"/>
            <a:r>
              <a:rPr lang="en-US" dirty="0"/>
              <a:t>RQ workers need very basic environment</a:t>
            </a:r>
          </a:p>
          <a:p>
            <a:pPr lvl="1"/>
            <a:r>
              <a:rPr lang="en-US" dirty="0"/>
              <a:t>Tasks are simple Python functions</a:t>
            </a:r>
          </a:p>
          <a:p>
            <a:pPr lvl="1"/>
            <a:r>
              <a:rPr lang="en-US" dirty="0"/>
              <a:t>Single-user environment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4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693E0-FD74-489D-B9E6-75B7253E9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18012"/>
            <a:ext cx="10515600" cy="581501"/>
          </a:xfrm>
        </p:spPr>
        <p:txBody>
          <a:bodyPr>
            <a:normAutofit fontScale="90000"/>
          </a:bodyPr>
          <a:lstStyle/>
          <a:p>
            <a:r>
              <a:rPr lang="en-US" dirty="0"/>
              <a:t>Task life cycle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E92299-21EC-4320-AB11-50AC0551E08A}"/>
              </a:ext>
            </a:extLst>
          </p:cNvPr>
          <p:cNvSpPr/>
          <p:nvPr/>
        </p:nvSpPr>
        <p:spPr>
          <a:xfrm>
            <a:off x="1275863" y="3552823"/>
            <a:ext cx="1438065" cy="934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MongoDB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9A66B7-E562-474D-87FA-DA2619E49D9E}"/>
              </a:ext>
            </a:extLst>
          </p:cNvPr>
          <p:cNvSpPr/>
          <p:nvPr/>
        </p:nvSpPr>
        <p:spPr>
          <a:xfrm>
            <a:off x="3373088" y="2675683"/>
            <a:ext cx="1800603" cy="7573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RQ Submit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AEE048-0C96-4521-98EE-99D8E28F0B56}"/>
              </a:ext>
            </a:extLst>
          </p:cNvPr>
          <p:cNvSpPr/>
          <p:nvPr/>
        </p:nvSpPr>
        <p:spPr>
          <a:xfrm>
            <a:off x="3373088" y="4481321"/>
            <a:ext cx="1800603" cy="75730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EFD4B8-F817-4CEF-AF03-9F004FE2E998}"/>
              </a:ext>
            </a:extLst>
          </p:cNvPr>
          <p:cNvSpPr/>
          <p:nvPr/>
        </p:nvSpPr>
        <p:spPr>
          <a:xfrm>
            <a:off x="6109024" y="3546780"/>
            <a:ext cx="1438065" cy="934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Redis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28C65D-2621-43AC-B5F6-1B7D0B6E70D8}"/>
              </a:ext>
            </a:extLst>
          </p:cNvPr>
          <p:cNvSpPr/>
          <p:nvPr/>
        </p:nvSpPr>
        <p:spPr>
          <a:xfrm>
            <a:off x="9332921" y="3443582"/>
            <a:ext cx="1438065" cy="5263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D15144-9410-4D9E-A929-DDDDE58699F4}"/>
              </a:ext>
            </a:extLst>
          </p:cNvPr>
          <p:cNvSpPr/>
          <p:nvPr/>
        </p:nvSpPr>
        <p:spPr>
          <a:xfrm>
            <a:off x="9485321" y="3595982"/>
            <a:ext cx="1438065" cy="5263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Worker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D52C24-0612-415C-963A-63F0FD64873C}"/>
              </a:ext>
            </a:extLst>
          </p:cNvPr>
          <p:cNvSpPr/>
          <p:nvPr/>
        </p:nvSpPr>
        <p:spPr>
          <a:xfrm>
            <a:off x="9637721" y="3748382"/>
            <a:ext cx="1438065" cy="5263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Worker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9EE879A-3047-4E30-8F16-FC053FCFC8D6}"/>
              </a:ext>
            </a:extLst>
          </p:cNvPr>
          <p:cNvSpPr/>
          <p:nvPr/>
        </p:nvSpPr>
        <p:spPr>
          <a:xfrm>
            <a:off x="9790121" y="3900782"/>
            <a:ext cx="1438065" cy="5263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40D23A-4949-4647-94C9-4977F182F5A2}"/>
              </a:ext>
            </a:extLst>
          </p:cNvPr>
          <p:cNvSpPr/>
          <p:nvPr/>
        </p:nvSpPr>
        <p:spPr>
          <a:xfrm>
            <a:off x="9942521" y="4053182"/>
            <a:ext cx="1438065" cy="52635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Worker</a:t>
            </a:r>
          </a:p>
        </p:txBody>
      </p:sp>
      <p:sp>
        <p:nvSpPr>
          <p:cNvPr id="17" name="Callout: Line 16">
            <a:extLst>
              <a:ext uri="{FF2B5EF4-FFF2-40B4-BE49-F238E27FC236}">
                <a16:creationId xmlns:a16="http://schemas.microsoft.com/office/drawing/2014/main" id="{2311CA51-DA64-459B-B152-84CC08FAAB7F}"/>
              </a:ext>
            </a:extLst>
          </p:cNvPr>
          <p:cNvSpPr/>
          <p:nvPr/>
        </p:nvSpPr>
        <p:spPr>
          <a:xfrm>
            <a:off x="844891" y="1978210"/>
            <a:ext cx="2819434" cy="523064"/>
          </a:xfrm>
          <a:prstGeom prst="borderCallout1">
            <a:avLst>
              <a:gd name="adj1" fmla="val 51897"/>
              <a:gd name="adj2" fmla="val 103367"/>
              <a:gd name="adj3" fmla="val 119991"/>
              <a:gd name="adj4" fmla="val 11922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get MongoDB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create RQ jobs</a:t>
            </a:r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287DA1EE-92C8-475A-A495-433344074BF5}"/>
              </a:ext>
            </a:extLst>
          </p:cNvPr>
          <p:cNvSpPr/>
          <p:nvPr/>
        </p:nvSpPr>
        <p:spPr>
          <a:xfrm>
            <a:off x="1051560" y="5439460"/>
            <a:ext cx="2753359" cy="1108659"/>
          </a:xfrm>
          <a:prstGeom prst="borderCallout1">
            <a:avLst>
              <a:gd name="adj1" fmla="val 51897"/>
              <a:gd name="adj2" fmla="val 103367"/>
              <a:gd name="adj3" fmla="val -7159"/>
              <a:gd name="adj4" fmla="val 1197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get completed RQ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write results to MongoDB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repeat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500CC9D7-1034-46CD-97F5-29692245DEE8}"/>
              </a:ext>
            </a:extLst>
          </p:cNvPr>
          <p:cNvSpPr/>
          <p:nvPr/>
        </p:nvSpPr>
        <p:spPr>
          <a:xfrm rot="13868041">
            <a:off x="2968787" y="3058641"/>
            <a:ext cx="124204" cy="58951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142BCBE-9F3C-4DF3-BF81-7DAE20C375AD}"/>
              </a:ext>
            </a:extLst>
          </p:cNvPr>
          <p:cNvSpPr/>
          <p:nvPr/>
        </p:nvSpPr>
        <p:spPr>
          <a:xfrm rot="7413348">
            <a:off x="2931787" y="4338890"/>
            <a:ext cx="124204" cy="58951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965A33F-9D01-459F-8730-06C7FAC7C070}"/>
              </a:ext>
            </a:extLst>
          </p:cNvPr>
          <p:cNvSpPr/>
          <p:nvPr/>
        </p:nvSpPr>
        <p:spPr>
          <a:xfrm rot="18197874">
            <a:off x="5537691" y="3078230"/>
            <a:ext cx="124204" cy="58951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41CC991B-234C-4409-A73F-C553041E5AAD}"/>
              </a:ext>
            </a:extLst>
          </p:cNvPr>
          <p:cNvSpPr/>
          <p:nvPr/>
        </p:nvSpPr>
        <p:spPr>
          <a:xfrm rot="3685299">
            <a:off x="5534415" y="4319745"/>
            <a:ext cx="124204" cy="58951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CF53B076-F57C-4C4D-AEBD-D93453F898F4}"/>
              </a:ext>
            </a:extLst>
          </p:cNvPr>
          <p:cNvSpPr/>
          <p:nvPr/>
        </p:nvSpPr>
        <p:spPr>
          <a:xfrm rot="16200000">
            <a:off x="8502256" y="2914306"/>
            <a:ext cx="122371" cy="1343995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5A827823-6F74-475C-9AC6-23F33238C2D3}"/>
              </a:ext>
            </a:extLst>
          </p:cNvPr>
          <p:cNvSpPr/>
          <p:nvPr/>
        </p:nvSpPr>
        <p:spPr>
          <a:xfrm rot="5400000">
            <a:off x="8549290" y="3731305"/>
            <a:ext cx="122371" cy="1438064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llout: Line 25">
            <a:extLst>
              <a:ext uri="{FF2B5EF4-FFF2-40B4-BE49-F238E27FC236}">
                <a16:creationId xmlns:a16="http://schemas.microsoft.com/office/drawing/2014/main" id="{4A6F2522-3C57-4F7B-AE36-EEE5A0F64E80}"/>
              </a:ext>
            </a:extLst>
          </p:cNvPr>
          <p:cNvSpPr/>
          <p:nvPr/>
        </p:nvSpPr>
        <p:spPr>
          <a:xfrm>
            <a:off x="8778240" y="629921"/>
            <a:ext cx="3007942" cy="2104238"/>
          </a:xfrm>
          <a:prstGeom prst="borderCallout1">
            <a:avLst>
              <a:gd name="adj1" fmla="val 152059"/>
              <a:gd name="adj2" fmla="val 45773"/>
              <a:gd name="adj3" fmla="val 104919"/>
              <a:gd name="adj4" fmla="val 498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/>
                </a:solidFill>
              </a:rPr>
              <a:t>configure environment (application software)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get next job from Redis || 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get extra job data from Redis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execute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parse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return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repeat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13607A-C176-4B6E-9D13-0A0B840CB796}"/>
              </a:ext>
            </a:extLst>
          </p:cNvPr>
          <p:cNvSpPr txBox="1"/>
          <p:nvPr/>
        </p:nvSpPr>
        <p:spPr>
          <a:xfrm>
            <a:off x="5751661" y="5016395"/>
            <a:ext cx="562356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User interface: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Put data to MongoDB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3ds Condensed" panose="02000503020000020004" pitchFamily="2" charset="0"/>
              </a:rPr>
              <a:t>rq_submit</a:t>
            </a:r>
            <a:r>
              <a:rPr lang="en-US" dirty="0">
                <a:latin typeface="3ds Condensed" panose="02000503020000020004" pitchFamily="2" charset="0"/>
              </a:rPr>
              <a:t> &lt;query&gt; &lt;job function name&gt; &lt;parameters&gt;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3ds Condensed" panose="02000503020000020004" pitchFamily="2" charset="0"/>
              </a:rPr>
              <a:t>rq</a:t>
            </a:r>
            <a:r>
              <a:rPr lang="en-US" dirty="0">
                <a:latin typeface="3ds Condensed" panose="02000503020000020004" pitchFamily="2" charset="0"/>
              </a:rPr>
              <a:t> info</a:t>
            </a:r>
            <a:r>
              <a:rPr lang="en-US" dirty="0"/>
              <a:t> for status of jobs and workers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results in MongoDB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B0349BA-2BE7-4CDC-AC52-D25CA95CD60C}"/>
              </a:ext>
            </a:extLst>
          </p:cNvPr>
          <p:cNvSpPr/>
          <p:nvPr/>
        </p:nvSpPr>
        <p:spPr>
          <a:xfrm>
            <a:off x="6762838" y="2217405"/>
            <a:ext cx="1800603" cy="75730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Condor Submit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507E7E58-B296-4110-9666-6FCE26D612C2}"/>
              </a:ext>
            </a:extLst>
          </p:cNvPr>
          <p:cNvSpPr/>
          <p:nvPr/>
        </p:nvSpPr>
        <p:spPr>
          <a:xfrm rot="13433335">
            <a:off x="7046287" y="2944444"/>
            <a:ext cx="124204" cy="58951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llout: Line 30">
            <a:extLst>
              <a:ext uri="{FF2B5EF4-FFF2-40B4-BE49-F238E27FC236}">
                <a16:creationId xmlns:a16="http://schemas.microsoft.com/office/drawing/2014/main" id="{36D71B81-C430-4F4B-B74A-462F258A051B}"/>
              </a:ext>
            </a:extLst>
          </p:cNvPr>
          <p:cNvSpPr/>
          <p:nvPr/>
        </p:nvSpPr>
        <p:spPr>
          <a:xfrm>
            <a:off x="4273389" y="996293"/>
            <a:ext cx="3492500" cy="1091985"/>
          </a:xfrm>
          <a:prstGeom prst="borderCallout1">
            <a:avLst>
              <a:gd name="adj1" fmla="val 127294"/>
              <a:gd name="adj2" fmla="val 71477"/>
              <a:gd name="adj3" fmla="val 106528"/>
              <a:gd name="adj4" fmla="val 498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if jobs in Redis and few Condor jobs: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ssh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osgconnect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condor_submit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sleep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30130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92D7-22D1-466E-998D-873C6B48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60325"/>
            <a:ext cx="10515600" cy="696595"/>
          </a:xfrm>
        </p:spPr>
        <p:txBody>
          <a:bodyPr>
            <a:normAutofit/>
          </a:bodyPr>
          <a:lstStyle/>
          <a:p>
            <a:r>
              <a:rPr lang="en-US" sz="3200" dirty="0"/>
              <a:t>Job definition file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7BE8E-52F3-4CE2-AACB-99A9DD601DF6}"/>
              </a:ext>
            </a:extLst>
          </p:cNvPr>
          <p:cNvSpPr txBox="1"/>
          <p:nvPr/>
        </p:nvSpPr>
        <p:spPr>
          <a:xfrm>
            <a:off x="365760" y="624840"/>
            <a:ext cx="106883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olas" panose="020B0609020204030204" pitchFamily="49" charset="0"/>
              </a:rPr>
              <a:t>campaign: wb97mv</a:t>
            </a:r>
          </a:p>
          <a:p>
            <a:endParaRPr lang="en-US" sz="1200" dirty="0">
              <a:latin typeface="Consolas" panose="020B0609020204030204" pitchFamily="49" charset="0"/>
            </a:endParaRPr>
          </a:p>
          <a:p>
            <a:r>
              <a:rPr lang="en-US" sz="1200" dirty="0" err="1">
                <a:latin typeface="Consolas" panose="020B0609020204030204" pitchFamily="49" charset="0"/>
              </a:rPr>
              <a:t>campaign_config</a:t>
            </a:r>
            <a:r>
              <a:rPr lang="en-US" sz="1200" dirty="0">
                <a:latin typeface="Consolas" panose="020B0609020204030204" pitchFamily="49" charset="0"/>
              </a:rPr>
              <a:t>: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</a:t>
            </a:r>
            <a:r>
              <a:rPr lang="en-US" sz="1200" dirty="0" err="1">
                <a:latin typeface="Consolas" panose="020B0609020204030204" pitchFamily="49" charset="0"/>
              </a:rPr>
              <a:t>func_name</a:t>
            </a:r>
            <a:r>
              <a:rPr lang="en-US" sz="1200" dirty="0">
                <a:latin typeface="Consolas" panose="020B0609020204030204" pitchFamily="49" charset="0"/>
              </a:rPr>
              <a:t>: </a:t>
            </a:r>
            <a:r>
              <a:rPr lang="en-US" sz="1200" dirty="0" err="1">
                <a:latin typeface="Consolas" panose="020B0609020204030204" pitchFamily="49" charset="0"/>
              </a:rPr>
              <a:t>htrq.htrun.scripts.orca.sequential</a:t>
            </a:r>
            <a:endParaRPr lang="en-US" sz="1200" dirty="0">
              <a:latin typeface="Consolas" panose="020B0609020204030204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</a:rPr>
              <a:t>  </a:t>
            </a:r>
            <a:r>
              <a:rPr lang="en-US" sz="1200" dirty="0" err="1">
                <a:latin typeface="Consolas" panose="020B0609020204030204" pitchFamily="49" charset="0"/>
              </a:rPr>
              <a:t>job_timeout</a:t>
            </a:r>
            <a:r>
              <a:rPr lang="en-US" sz="1200" dirty="0">
                <a:latin typeface="Consolas" panose="020B0609020204030204" pitchFamily="49" charset="0"/>
              </a:rPr>
              <a:t>: 15000  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</a:t>
            </a:r>
            <a:r>
              <a:rPr lang="en-US" sz="1200" dirty="0" err="1">
                <a:latin typeface="Consolas" panose="020B0609020204030204" pitchFamily="49" charset="0"/>
              </a:rPr>
              <a:t>args</a:t>
            </a:r>
            <a:r>
              <a:rPr lang="en-US" sz="1200" dirty="0">
                <a:latin typeface="Consolas" panose="020B0609020204030204" pitchFamily="49" charset="0"/>
              </a:rPr>
              <a:t>: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- name: wb97md3bj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route: |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 ! wB97m-d3bj def2-tzvpp def2/j </a:t>
            </a:r>
            <a:r>
              <a:rPr lang="en-US" sz="1200" dirty="0" err="1">
                <a:latin typeface="Consolas" panose="020B0609020204030204" pitchFamily="49" charset="0"/>
              </a:rPr>
              <a:t>rijcosx</a:t>
            </a:r>
            <a:r>
              <a:rPr lang="en-US" sz="1200" dirty="0">
                <a:latin typeface="Consolas" panose="020B0609020204030204" pitchFamily="49" charset="0"/>
              </a:rPr>
              <a:t> </a:t>
            </a:r>
            <a:r>
              <a:rPr lang="en-US" sz="1200" dirty="0" err="1">
                <a:latin typeface="Consolas" panose="020B0609020204030204" pitchFamily="49" charset="0"/>
              </a:rPr>
              <a:t>engrad</a:t>
            </a:r>
            <a:r>
              <a:rPr lang="en-US" sz="1200" dirty="0">
                <a:latin typeface="Consolas" panose="020B0609020204030204" pitchFamily="49" charset="0"/>
              </a:rPr>
              <a:t> </a:t>
            </a:r>
            <a:r>
              <a:rPr lang="en-US" sz="1200" dirty="0" err="1">
                <a:latin typeface="Consolas" panose="020B0609020204030204" pitchFamily="49" charset="0"/>
              </a:rPr>
              <a:t>tightscf</a:t>
            </a:r>
            <a:endParaRPr lang="en-US" sz="1200" dirty="0">
              <a:latin typeface="Consolas" panose="020B0609020204030204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</a:rPr>
              <a:t>        %</a:t>
            </a:r>
            <a:r>
              <a:rPr lang="en-US" sz="1200" dirty="0" err="1">
                <a:latin typeface="Consolas" panose="020B0609020204030204" pitchFamily="49" charset="0"/>
              </a:rPr>
              <a:t>elprop</a:t>
            </a:r>
            <a:r>
              <a:rPr lang="en-US" sz="1200" dirty="0">
                <a:latin typeface="Consolas" panose="020B0609020204030204" pitchFamily="49" charset="0"/>
              </a:rPr>
              <a:t> dipole true quadrupole true end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 %output </a:t>
            </a:r>
            <a:r>
              <a:rPr lang="en-US" sz="1200" dirty="0" err="1">
                <a:latin typeface="Consolas" panose="020B0609020204030204" pitchFamily="49" charset="0"/>
              </a:rPr>
              <a:t>PrintLevel</a:t>
            </a:r>
            <a:r>
              <a:rPr lang="en-US" sz="1200" dirty="0">
                <a:latin typeface="Consolas" panose="020B0609020204030204" pitchFamily="49" charset="0"/>
              </a:rPr>
              <a:t> mini Print[P_DFTD_GRAD] 1 end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 %</a:t>
            </a:r>
            <a:r>
              <a:rPr lang="en-US" sz="1200" dirty="0" err="1">
                <a:latin typeface="Consolas" panose="020B0609020204030204" pitchFamily="49" charset="0"/>
              </a:rPr>
              <a:t>scf</a:t>
            </a:r>
            <a:r>
              <a:rPr lang="en-US" sz="1200" dirty="0">
                <a:latin typeface="Consolas" panose="020B0609020204030204" pitchFamily="49" charset="0"/>
              </a:rPr>
              <a:t> </a:t>
            </a:r>
            <a:r>
              <a:rPr lang="en-US" sz="1200" dirty="0" err="1">
                <a:latin typeface="Consolas" panose="020B0609020204030204" pitchFamily="49" charset="0"/>
              </a:rPr>
              <a:t>maxiter</a:t>
            </a:r>
            <a:r>
              <a:rPr lang="en-US" sz="1200" dirty="0">
                <a:latin typeface="Consolas" panose="020B0609020204030204" pitchFamily="49" charset="0"/>
              </a:rPr>
              <a:t> 256 end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parsers: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latin typeface="Consolas" panose="020B0609020204030204" pitchFamily="49" charset="0"/>
              </a:rPr>
              <a:t>stdout</a:t>
            </a:r>
            <a:r>
              <a:rPr lang="en-US" sz="1200" dirty="0">
                <a:latin typeface="Consolas" panose="020B0609020204030204" pitchFamily="49" charset="0"/>
              </a:rPr>
              <a:t>: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   - </a:t>
            </a:r>
            <a:r>
              <a:rPr lang="en-US" sz="1200" dirty="0" err="1">
                <a:latin typeface="Consolas" panose="020B0609020204030204" pitchFamily="49" charset="0"/>
              </a:rPr>
              <a:t>htrq.htrun.parser.orca.total_energy</a:t>
            </a:r>
            <a:endParaRPr lang="en-US" sz="1200" dirty="0">
              <a:latin typeface="Consolas" panose="020B0609020204030204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</a:rPr>
              <a:t>          - </a:t>
            </a:r>
            <a:r>
              <a:rPr lang="en-US" sz="1200" dirty="0" err="1">
                <a:latin typeface="Consolas" panose="020B0609020204030204" pitchFamily="49" charset="0"/>
              </a:rPr>
              <a:t>htrq.htrun.parser.orca.gradient</a:t>
            </a:r>
            <a:endParaRPr lang="en-US" sz="1200" dirty="0">
              <a:latin typeface="Consolas" panose="020B0609020204030204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</a:rPr>
              <a:t>          - </a:t>
            </a:r>
            <a:r>
              <a:rPr lang="en-US" sz="1200" dirty="0" err="1">
                <a:latin typeface="Consolas" panose="020B0609020204030204" pitchFamily="49" charset="0"/>
              </a:rPr>
              <a:t>htrq.htrun.parser.orca.dipole</a:t>
            </a:r>
            <a:endParaRPr lang="en-US" sz="1200" dirty="0">
              <a:latin typeface="Consolas" panose="020B0609020204030204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</a:rPr>
              <a:t>keep_files</a:t>
            </a:r>
            <a:r>
              <a:rPr lang="en-US" sz="1200" dirty="0">
                <a:latin typeface="Consolas" panose="020B0609020204030204" pitchFamily="49" charset="0"/>
              </a:rPr>
              <a:t>: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latin typeface="Consolas" panose="020B0609020204030204" pitchFamily="49" charset="0"/>
              </a:rPr>
              <a:t>stdout</a:t>
            </a:r>
            <a:r>
              <a:rPr lang="en-US" sz="1200" dirty="0">
                <a:latin typeface="Consolas" panose="020B0609020204030204" pitchFamily="49" charset="0"/>
              </a:rPr>
              <a:t>: '{id}_wb97md3bj.out'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    </a:t>
            </a:r>
            <a:r>
              <a:rPr lang="en-US" sz="1200" dirty="0" err="1">
                <a:latin typeface="Consolas" panose="020B0609020204030204" pitchFamily="49" charset="0"/>
              </a:rPr>
              <a:t>orca.gbw</a:t>
            </a:r>
            <a:r>
              <a:rPr lang="en-US" sz="1200" dirty="0">
                <a:latin typeface="Consolas" panose="020B0609020204030204" pitchFamily="49" charset="0"/>
              </a:rPr>
              <a:t>: '{id}_wb97md3bj.gbw’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</a:t>
            </a:r>
            <a:r>
              <a:rPr lang="en-US" sz="1200" dirty="0" err="1">
                <a:latin typeface="Consolas" panose="020B0609020204030204" pitchFamily="49" charset="0"/>
              </a:rPr>
              <a:t>kwargs</a:t>
            </a:r>
            <a:r>
              <a:rPr lang="en-US" sz="1200" dirty="0">
                <a:latin typeface="Consolas" panose="020B0609020204030204" pitchFamily="49" charset="0"/>
              </a:rPr>
              <a:t>: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</a:t>
            </a:r>
            <a:r>
              <a:rPr lang="en-US" sz="1200" dirty="0" err="1">
                <a:latin typeface="Consolas" panose="020B0609020204030204" pitchFamily="49" charset="0"/>
              </a:rPr>
              <a:t>mongo_output_key</a:t>
            </a:r>
            <a:r>
              <a:rPr lang="en-US" sz="1200" dirty="0">
                <a:latin typeface="Consolas" panose="020B0609020204030204" pitchFamily="49" charset="0"/>
              </a:rPr>
              <a:t>: wb97mv</a:t>
            </a:r>
          </a:p>
          <a:p>
            <a:endParaRPr lang="en-US" sz="1200" dirty="0">
              <a:latin typeface="Consolas" panose="020B0609020204030204" pitchFamily="49" charset="0"/>
            </a:endParaRPr>
          </a:p>
          <a:p>
            <a:r>
              <a:rPr lang="en-US" sz="1200" dirty="0">
                <a:latin typeface="Consolas" panose="020B0609020204030204" pitchFamily="49" charset="0"/>
              </a:rPr>
              <a:t>submit: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query: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  wb97mv.wb97md3bj: null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projection: []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 queue: </a:t>
            </a:r>
            <a:r>
              <a:rPr lang="en-US" sz="1200" dirty="0" err="1">
                <a:latin typeface="Consolas" panose="020B0609020204030204" pitchFamily="49" charset="0"/>
              </a:rPr>
              <a:t>orca:high</a:t>
            </a:r>
            <a:endParaRPr lang="en-US" sz="1200" dirty="0"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F6A79-5405-4383-B1D9-2B60A05EB96C}"/>
              </a:ext>
            </a:extLst>
          </p:cNvPr>
          <p:cNvSpPr txBox="1"/>
          <p:nvPr/>
        </p:nvSpPr>
        <p:spPr>
          <a:xfrm>
            <a:off x="4750330" y="1136769"/>
            <a:ext cx="273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&lt;- job function (run ORCA)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0B4D5F-BAAF-40D7-B573-28BA6EDEEFEF}"/>
              </a:ext>
            </a:extLst>
          </p:cNvPr>
          <p:cNvSpPr txBox="1"/>
          <p:nvPr/>
        </p:nvSpPr>
        <p:spPr>
          <a:xfrm>
            <a:off x="5992933" y="2250043"/>
            <a:ext cx="391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&lt;- what to compute (energy &amp; gradient)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F55F47-65D6-426F-9D07-B6B5167C2CBB}"/>
              </a:ext>
            </a:extLst>
          </p:cNvPr>
          <p:cNvSpPr txBox="1"/>
          <p:nvPr/>
        </p:nvSpPr>
        <p:spPr>
          <a:xfrm>
            <a:off x="4034580" y="4481830"/>
            <a:ext cx="350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&lt;- how to store results in MongoDB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07EB19-E5B6-4057-9F7F-7B7296DF0337}"/>
              </a:ext>
            </a:extLst>
          </p:cNvPr>
          <p:cNvSpPr txBox="1"/>
          <p:nvPr/>
        </p:nvSpPr>
        <p:spPr>
          <a:xfrm>
            <a:off x="4034580" y="5314950"/>
            <a:ext cx="322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&lt;- how to select and submit jobs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84E8FE-4E0F-4573-A600-43B848863EBD}"/>
              </a:ext>
            </a:extLst>
          </p:cNvPr>
          <p:cNvSpPr txBox="1"/>
          <p:nvPr/>
        </p:nvSpPr>
        <p:spPr>
          <a:xfrm>
            <a:off x="4440980" y="4014907"/>
            <a:ext cx="643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&lt;- some results could be stored on file system instead of MongoDB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B948C-1EA6-4567-82A3-7B4F3796AC6E}"/>
              </a:ext>
            </a:extLst>
          </p:cNvPr>
          <p:cNvSpPr txBox="1"/>
          <p:nvPr/>
        </p:nvSpPr>
        <p:spPr>
          <a:xfrm>
            <a:off x="4750330" y="3345458"/>
            <a:ext cx="2115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&lt;- how to parse data</a:t>
            </a:r>
          </a:p>
        </p:txBody>
      </p:sp>
    </p:spTree>
    <p:extLst>
      <p:ext uri="{BB962C8B-B14F-4D97-AF65-F5344CB8AC3E}">
        <p14:creationId xmlns:p14="http://schemas.microsoft.com/office/powerpoint/2010/main" val="2094831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5CE3B-696E-4257-A1B5-9A42BA6D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20" y="360679"/>
            <a:ext cx="10515600" cy="640715"/>
          </a:xfrm>
        </p:spPr>
        <p:txBody>
          <a:bodyPr>
            <a:normAutofit/>
          </a:bodyPr>
          <a:lstStyle/>
          <a:p>
            <a:r>
              <a:rPr lang="en-US" sz="3600" dirty="0"/>
              <a:t>RQ job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B3B33-1A37-4C4E-9212-84879617B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0" y="1001394"/>
            <a:ext cx="11297920" cy="2310766"/>
          </a:xfrm>
        </p:spPr>
        <p:txBody>
          <a:bodyPr/>
          <a:lstStyle/>
          <a:p>
            <a:r>
              <a:rPr lang="en-US" sz="2000" dirty="0"/>
              <a:t>Database, ID</a:t>
            </a:r>
          </a:p>
          <a:p>
            <a:r>
              <a:rPr lang="en-US" sz="2000" dirty="0"/>
              <a:t>Input data (coordinates of atoms, etc.)</a:t>
            </a:r>
          </a:p>
          <a:p>
            <a:r>
              <a:rPr lang="en-US" sz="2000" dirty="0"/>
              <a:t>Job Python function </a:t>
            </a:r>
            <a:r>
              <a:rPr lang="en-US" sz="2000" i="1" dirty="0"/>
              <a:t>(e.g. DFT energy + gradient calculation)</a:t>
            </a:r>
          </a:p>
          <a:p>
            <a:r>
              <a:rPr lang="en-US" sz="2000" dirty="0"/>
              <a:t>Redis key containing parameters of job function  </a:t>
            </a:r>
            <a:r>
              <a:rPr lang="en-US" sz="2000" i="1" dirty="0"/>
              <a:t>(e.g. DFT functional and basis set)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2000" dirty="0"/>
              <a:t>=&gt; </a:t>
            </a:r>
            <a:r>
              <a:rPr lang="en-US" dirty="0"/>
              <a:t>Unique job ID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51A1C9-BC04-459F-9535-D30D292FD05A}"/>
              </a:ext>
            </a:extLst>
          </p:cNvPr>
          <p:cNvSpPr txBox="1">
            <a:spLocks/>
          </p:cNvSpPr>
          <p:nvPr/>
        </p:nvSpPr>
        <p:spPr>
          <a:xfrm>
            <a:off x="528320" y="4267834"/>
            <a:ext cx="10891520" cy="231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Python 3.5+ </a:t>
            </a:r>
            <a:r>
              <a:rPr lang="ru-RU" sz="2000" dirty="0"/>
              <a:t>  </a:t>
            </a:r>
            <a:r>
              <a:rPr lang="ru-RU" sz="2000" i="1" dirty="0"/>
              <a:t>(</a:t>
            </a:r>
            <a:r>
              <a:rPr lang="en-US" sz="1800" i="1" dirty="0"/>
              <a:t>OCG Connect  CVMFS</a:t>
            </a:r>
            <a:r>
              <a:rPr lang="ru-RU" sz="1800" i="1" dirty="0"/>
              <a:t>)</a:t>
            </a:r>
            <a:endParaRPr lang="en-US" sz="1800" i="1" dirty="0"/>
          </a:p>
          <a:p>
            <a:r>
              <a:rPr lang="en-US" sz="2000" dirty="0"/>
              <a:t>python-</a:t>
            </a:r>
            <a:r>
              <a:rPr lang="en-US" sz="2000" dirty="0" err="1"/>
              <a:t>rq</a:t>
            </a:r>
            <a:r>
              <a:rPr lang="en-US" sz="2000" dirty="0"/>
              <a:t> and python code to execute task  </a:t>
            </a:r>
            <a:r>
              <a:rPr lang="ru-RU" sz="2000" i="1" dirty="0"/>
              <a:t>(</a:t>
            </a:r>
            <a:r>
              <a:rPr lang="en-US" sz="1800" i="1" dirty="0"/>
              <a:t>OSG Connect Stash &lt; 10 MB)</a:t>
            </a:r>
          </a:p>
          <a:p>
            <a:r>
              <a:rPr lang="en-US" sz="2000" dirty="0"/>
              <a:t>Application software binaries</a:t>
            </a:r>
            <a:r>
              <a:rPr lang="ru-RU" sz="2000" dirty="0"/>
              <a:t>  (</a:t>
            </a:r>
            <a:r>
              <a:rPr lang="en-US" sz="1800" dirty="0"/>
              <a:t>OSG Connect Stash &lt; 500 MB)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DC7EA5-BDB5-4813-B0CF-CE655DC11B53}"/>
              </a:ext>
            </a:extLst>
          </p:cNvPr>
          <p:cNvSpPr txBox="1">
            <a:spLocks/>
          </p:cNvSpPr>
          <p:nvPr/>
        </p:nvSpPr>
        <p:spPr>
          <a:xfrm>
            <a:off x="528320" y="3545841"/>
            <a:ext cx="10515600" cy="64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Worker environment</a:t>
            </a:r>
          </a:p>
        </p:txBody>
      </p:sp>
    </p:spTree>
    <p:extLst>
      <p:ext uri="{BB962C8B-B14F-4D97-AF65-F5344CB8AC3E}">
        <p14:creationId xmlns:p14="http://schemas.microsoft.com/office/powerpoint/2010/main" val="4090487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991</Words>
  <Application>Microsoft Office PowerPoint</Application>
  <PresentationFormat>Widescreen</PresentationFormat>
  <Paragraphs>161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3ds Condensed</vt:lpstr>
      <vt:lpstr>Arial</vt:lpstr>
      <vt:lpstr>Calibri</vt:lpstr>
      <vt:lpstr>Calibri Light</vt:lpstr>
      <vt:lpstr>Consolas</vt:lpstr>
      <vt:lpstr>Symbol</vt:lpstr>
      <vt:lpstr>Times New Roman</vt:lpstr>
      <vt:lpstr>Wingdings</vt:lpstr>
      <vt:lpstr>Office Theme</vt:lpstr>
      <vt:lpstr>Use of master-worker and integration with OSG Connect</vt:lpstr>
      <vt:lpstr>Supervised machine learning on quantum-chemical data</vt:lpstr>
      <vt:lpstr>Fast, accurate, transferable and extensible neural network potentials</vt:lpstr>
      <vt:lpstr>PowerPoint Presentation</vt:lpstr>
      <vt:lpstr>PowerPoint Presentation</vt:lpstr>
      <vt:lpstr>Master-worker implementation</vt:lpstr>
      <vt:lpstr>Task life cycle</vt:lpstr>
      <vt:lpstr>Job definition file</vt:lpstr>
      <vt:lpstr>RQ job data</vt:lpstr>
      <vt:lpstr>Performance of RQ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universal neural network potentials</dc:title>
  <dc:creator>Zubatiuk, Roman</dc:creator>
  <cp:lastModifiedBy>Roman Zubatyuk</cp:lastModifiedBy>
  <cp:revision>6</cp:revision>
  <dcterms:created xsi:type="dcterms:W3CDTF">2020-05-14T17:58:03Z</dcterms:created>
  <dcterms:modified xsi:type="dcterms:W3CDTF">2020-05-19T19:07:32Z</dcterms:modified>
</cp:coreProperties>
</file>