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4"/>
  </p:notesMasterIdLst>
  <p:sldIdLst>
    <p:sldId id="857" r:id="rId2"/>
    <p:sldId id="858" r:id="rId3"/>
    <p:sldId id="859" r:id="rId4"/>
    <p:sldId id="873" r:id="rId5"/>
    <p:sldId id="864" r:id="rId6"/>
    <p:sldId id="928" r:id="rId7"/>
    <p:sldId id="866" r:id="rId8"/>
    <p:sldId id="868" r:id="rId9"/>
    <p:sldId id="867" r:id="rId10"/>
    <p:sldId id="870" r:id="rId11"/>
    <p:sldId id="932" r:id="rId12"/>
    <p:sldId id="869" r:id="rId13"/>
    <p:sldId id="880" r:id="rId14"/>
    <p:sldId id="874" r:id="rId15"/>
    <p:sldId id="881" r:id="rId16"/>
    <p:sldId id="930" r:id="rId17"/>
    <p:sldId id="887" r:id="rId18"/>
    <p:sldId id="888" r:id="rId19"/>
    <p:sldId id="908" r:id="rId20"/>
    <p:sldId id="909" r:id="rId21"/>
    <p:sldId id="923" r:id="rId22"/>
    <p:sldId id="911" r:id="rId23"/>
    <p:sldId id="912" r:id="rId24"/>
    <p:sldId id="914" r:id="rId25"/>
    <p:sldId id="917" r:id="rId26"/>
    <p:sldId id="920" r:id="rId27"/>
    <p:sldId id="924" r:id="rId28"/>
    <p:sldId id="926" r:id="rId29"/>
    <p:sldId id="927" r:id="rId30"/>
    <p:sldId id="933" r:id="rId31"/>
    <p:sldId id="925" r:id="rId32"/>
    <p:sldId id="921" r:id="rId3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60036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43" d="100"/>
          <a:sy n="143" d="100"/>
        </p:scale>
        <p:origin x="760" y="19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60A61E-DA0D-4A7C-9E1C-FE0CB332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8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0A61E-DA0D-4A7C-9E1C-FE0CB3324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6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Actually</a:t>
            </a:r>
            <a:r>
              <a:rPr lang="en-US" baseline="0" dirty="0"/>
              <a:t> impossible to do with pure POSIX.  Especially because a job is a bunch of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0A61E-DA0D-4A7C-9E1C-FE0CB3324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436960"/>
            <a:ext cx="2211387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494235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83E3-A903-4D3C-8031-F54CE1EA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2674-2FB7-4061-88AD-5DC6F043A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FA4CD-F833-436F-B3D1-2B915BC8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068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775D-035E-442A-9401-A0AA8947A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F03C-ACB4-4AB7-B076-64F7B8708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4F90-1378-4AEB-99C4-B7E225CA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F99F-6779-4B51-8095-7CDB9E0D6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2DC8-8DF6-4040-89BB-35E43C8D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3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6C57-EA7A-416D-A67E-A42A87326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B9FE-F99D-40C4-9E6D-151CDBE6A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4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541"/>
            <a:ext cx="276225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4691063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9119C-79FF-4579-91F0-9B0BA176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6" y="4636294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665" y="2152357"/>
            <a:ext cx="7772400" cy="1411022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Containers and HTCondor</a:t>
            </a:r>
            <a:br>
              <a:rPr lang="en-US" dirty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6349" y="3563379"/>
            <a:ext cx="56630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Center for High Throughput Computing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MOUNT_UNDER_SCRATCH=/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tmp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Each job sees private /</a:t>
            </a:r>
            <a:r>
              <a:rPr lang="en-US" dirty="0" err="1">
                <a:cs typeface="Courier New" pitchFamily="49" charset="0"/>
              </a:rPr>
              <a:t>tmp</a:t>
            </a:r>
            <a:r>
              <a:rPr lang="en-US" dirty="0">
                <a:cs typeface="Courier New" pitchFamily="49" charset="0"/>
              </a:rPr>
              <a:t>, /</a:t>
            </a:r>
            <a:r>
              <a:rPr lang="en-US" dirty="0" err="1">
                <a:cs typeface="Courier New" pitchFamily="49" charset="0"/>
              </a:rPr>
              <a:t>var</a:t>
            </a:r>
            <a:r>
              <a:rPr lang="en-US" dirty="0">
                <a:cs typeface="Courier New" pitchFamily="49" charset="0"/>
              </a:rPr>
              <a:t>/</a:t>
            </a:r>
            <a:r>
              <a:rPr lang="en-US" dirty="0" err="1">
                <a:cs typeface="Courier New" pitchFamily="49" charset="0"/>
              </a:rPr>
              <a:t>tmp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	AND IS CLEANED ON JOB EXIT!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Downsides: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	No sharing of files in /</a:t>
            </a:r>
            <a:r>
              <a:rPr lang="en-US" dirty="0" err="1">
                <a:cs typeface="Courier New" pitchFamily="49" charset="0"/>
              </a:rPr>
              <a:t>tmp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MOUNT_UNDER_SCRATCH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DAF7A1-965E-2441-8BB9-CFDCD2BE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/dev/</a:t>
            </a:r>
            <a:r>
              <a:rPr lang="en-US" dirty="0" err="1"/>
              <a:t>shm</a:t>
            </a:r>
            <a:r>
              <a:rPr lang="en-US" dirty="0"/>
              <a:t> also job-private</a:t>
            </a:r>
          </a:p>
          <a:p>
            <a:pPr lvl="1"/>
            <a:r>
              <a:rPr lang="en-US" dirty="0"/>
              <a:t>Cleaned up on job exit</a:t>
            </a:r>
          </a:p>
          <a:p>
            <a:pPr lvl="1"/>
            <a:r>
              <a:rPr lang="en-US" dirty="0"/>
              <a:t>No job-job </a:t>
            </a:r>
            <a:r>
              <a:rPr lang="en-US" dirty="0" err="1"/>
              <a:t>iteractions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3C52A0-6BF1-9840-8D36-DC55845EE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 8.9!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BE256-F98F-A840-8BA3-838F3F5E4A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2269" y="1196088"/>
            <a:ext cx="8399462" cy="3170635"/>
          </a:xfrm>
        </p:spPr>
        <p:txBody>
          <a:bodyPr/>
          <a:lstStyle/>
          <a:p>
            <a:r>
              <a:rPr lang="en-US" dirty="0"/>
              <a:t>Two basic kernel abstractions: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1) nested groups of processes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2) “controllers” which limit 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7036"/>
            <a:ext cx="9144000" cy="685800"/>
          </a:xfrm>
        </p:spPr>
        <p:txBody>
          <a:bodyPr/>
          <a:lstStyle/>
          <a:p>
            <a:r>
              <a:rPr lang="en-US" dirty="0"/>
              <a:t>Control Groups</a:t>
            </a:r>
            <a:br>
              <a:rPr lang="en-US" dirty="0"/>
            </a:br>
            <a:r>
              <a:rPr lang="en-US" dirty="0"/>
              <a:t>aka “</a:t>
            </a:r>
            <a:r>
              <a:rPr lang="en-US" dirty="0" err="1"/>
              <a:t>cgroups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filesystem mounted on /sys/fs/</a:t>
            </a:r>
            <a:r>
              <a:rPr lang="en-US" dirty="0" err="1"/>
              <a:t>cgroup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Groups are </a:t>
            </a:r>
            <a:r>
              <a:rPr lang="en-US" i="1" dirty="0"/>
              <a:t>per controller</a:t>
            </a:r>
            <a:endParaRPr lang="en-US" dirty="0"/>
          </a:p>
          <a:p>
            <a:pPr lvl="2"/>
            <a:r>
              <a:rPr lang="en-US" dirty="0"/>
              <a:t>E.g. /sys/fs/</a:t>
            </a:r>
            <a:r>
              <a:rPr lang="en-US" dirty="0" err="1"/>
              <a:t>cgroup</a:t>
            </a:r>
            <a:r>
              <a:rPr lang="en-US" dirty="0"/>
              <a:t>/memory/</a:t>
            </a:r>
            <a:r>
              <a:rPr lang="en-US" dirty="0" err="1"/>
              <a:t>my_group</a:t>
            </a:r>
            <a:endParaRPr lang="en-US" dirty="0"/>
          </a:p>
          <a:p>
            <a:pPr lvl="2"/>
            <a:r>
              <a:rPr lang="en-US" dirty="0"/>
              <a:t>       /sys/fs/</a:t>
            </a:r>
            <a:r>
              <a:rPr lang="en-US" dirty="0" err="1"/>
              <a:t>cgroup</a:t>
            </a:r>
            <a:r>
              <a:rPr lang="en-US" dirty="0"/>
              <a:t>/</a:t>
            </a:r>
            <a:r>
              <a:rPr lang="en-US" dirty="0" err="1"/>
              <a:t>cpu</a:t>
            </a:r>
            <a:r>
              <a:rPr lang="en-US" dirty="0"/>
              <a:t>/</a:t>
            </a:r>
            <a:r>
              <a:rPr lang="en-US" dirty="0" err="1"/>
              <a:t>my_group</a:t>
            </a:r>
            <a:endParaRPr lang="en-US" dirty="0"/>
          </a:p>
          <a:p>
            <a:pPr lvl="1"/>
            <a:r>
              <a:rPr lang="en-US" dirty="0"/>
              <a:t>Condor default is</a:t>
            </a:r>
          </a:p>
          <a:p>
            <a:pPr lvl="2"/>
            <a:r>
              <a:rPr lang="en-US" dirty="0"/>
              <a:t>/sys/fs/</a:t>
            </a:r>
            <a:r>
              <a:rPr lang="en-US" dirty="0" err="1"/>
              <a:t>cgroup</a:t>
            </a:r>
            <a:r>
              <a:rPr lang="en-US" dirty="0"/>
              <a:t>/&lt;controller&gt;/</a:t>
            </a:r>
            <a:r>
              <a:rPr lang="en-US" dirty="0" err="1"/>
              <a:t>htcondor</a:t>
            </a:r>
            <a:endParaRPr lang="en-US" dirty="0"/>
          </a:p>
          <a:p>
            <a:pPr lvl="1"/>
            <a:r>
              <a:rPr lang="en-US" dirty="0"/>
              <a:t>Compare with </a:t>
            </a:r>
            <a:r>
              <a:rPr lang="en-US" dirty="0" err="1"/>
              <a:t>systemd’s</a:t>
            </a:r>
            <a:r>
              <a:rPr lang="en-US" dirty="0"/>
              <a:t> slices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</a:t>
            </a:r>
            <a:r>
              <a:rPr lang="en-US" dirty="0" err="1"/>
              <a:t>Cgroup</a:t>
            </a:r>
            <a:r>
              <a:rPr lang="en-US" dirty="0"/>
              <a:t>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2269" y="828535"/>
            <a:ext cx="8399462" cy="3170635"/>
          </a:xfrm>
        </p:spPr>
        <p:txBody>
          <a:bodyPr/>
          <a:lstStyle/>
          <a:p>
            <a:r>
              <a:rPr lang="en-US" dirty="0" err="1"/>
              <a:t>Cpu</a:t>
            </a:r>
            <a:endParaRPr lang="en-US" dirty="0"/>
          </a:p>
          <a:p>
            <a:pPr lvl="1"/>
            <a:r>
              <a:rPr lang="en-US" dirty="0"/>
              <a:t>Allows fractional </a:t>
            </a:r>
            <a:r>
              <a:rPr lang="en-US" dirty="0" err="1"/>
              <a:t>cpu</a:t>
            </a:r>
            <a:r>
              <a:rPr lang="en-US" dirty="0"/>
              <a:t> limits</a:t>
            </a:r>
          </a:p>
          <a:p>
            <a:r>
              <a:rPr lang="en-US" dirty="0"/>
              <a:t>Memory</a:t>
            </a:r>
          </a:p>
          <a:p>
            <a:pPr lvl="1"/>
            <a:r>
              <a:rPr lang="en-US" dirty="0"/>
              <a:t>Need to limit swap also or else…</a:t>
            </a:r>
          </a:p>
          <a:p>
            <a:r>
              <a:rPr lang="en-US" dirty="0"/>
              <a:t>Freezer</a:t>
            </a:r>
          </a:p>
          <a:p>
            <a:pPr lvl="1"/>
            <a:r>
              <a:rPr lang="en-US" dirty="0"/>
              <a:t>Suspend / Kill groups of processes</a:t>
            </a:r>
          </a:p>
          <a:p>
            <a:r>
              <a:rPr lang="en-US" dirty="0"/>
              <a:t>… any many others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Cgroup</a:t>
            </a:r>
            <a:r>
              <a:rPr lang="en-US" dirty="0"/>
              <a:t> controllers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0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5440"/>
            <a:ext cx="8399462" cy="3170635"/>
          </a:xfrm>
        </p:spPr>
        <p:txBody>
          <a:bodyPr/>
          <a:lstStyle/>
          <a:p>
            <a:r>
              <a:rPr lang="en-US" sz="2400" dirty="0"/>
              <a:t>Starter puts each job into own </a:t>
            </a:r>
            <a:r>
              <a:rPr lang="en-US" sz="2400" dirty="0" err="1"/>
              <a:t>cgroup</a:t>
            </a:r>
            <a:endParaRPr lang="en-US" sz="2400" dirty="0"/>
          </a:p>
          <a:p>
            <a:pPr lvl="1"/>
            <a:r>
              <a:rPr lang="en-US" sz="2400" dirty="0"/>
              <a:t>Named </a:t>
            </a:r>
            <a:r>
              <a:rPr lang="en-US" sz="2400" dirty="0" err="1"/>
              <a:t>exec_dir</a:t>
            </a:r>
            <a:r>
              <a:rPr lang="en-US" sz="2400" dirty="0"/>
              <a:t> + job id</a:t>
            </a:r>
          </a:p>
          <a:p>
            <a:r>
              <a:rPr lang="en-US" sz="2400" dirty="0" err="1"/>
              <a:t>Procd</a:t>
            </a:r>
            <a:r>
              <a:rPr lang="en-US" sz="2400" dirty="0"/>
              <a:t> monitors</a:t>
            </a:r>
          </a:p>
          <a:p>
            <a:pPr lvl="1"/>
            <a:r>
              <a:rPr lang="en-US" sz="2400" dirty="0" err="1"/>
              <a:t>Procd</a:t>
            </a:r>
            <a:r>
              <a:rPr lang="en-US" sz="2400" dirty="0"/>
              <a:t> freezes and kills atomically</a:t>
            </a:r>
          </a:p>
          <a:p>
            <a:r>
              <a:rPr lang="en-US" sz="2400" dirty="0"/>
              <a:t>CPUS </a:t>
            </a:r>
            <a:r>
              <a:rPr lang="en-US" sz="2400" dirty="0" err="1"/>
              <a:t>attr</a:t>
            </a:r>
            <a:r>
              <a:rPr lang="en-US" sz="2400" dirty="0"/>
              <a:t> * 100 &gt; </a:t>
            </a:r>
            <a:r>
              <a:rPr lang="en-US" sz="2400" dirty="0" err="1"/>
              <a:t>cpu.shares</a:t>
            </a:r>
            <a:endParaRPr lang="en-US" sz="2400" dirty="0"/>
          </a:p>
          <a:p>
            <a:r>
              <a:rPr lang="en-US" sz="2400" dirty="0"/>
              <a:t>MEMORY </a:t>
            </a:r>
            <a:r>
              <a:rPr lang="en-US" sz="2400" dirty="0" err="1"/>
              <a:t>attr</a:t>
            </a:r>
            <a:r>
              <a:rPr lang="en-US" sz="2400" dirty="0"/>
              <a:t> into memory controller</a:t>
            </a:r>
          </a:p>
          <a:p>
            <a:r>
              <a:rPr lang="en-US" sz="2400" dirty="0"/>
              <a:t>CGROUP_MEMORY_LIMIT_POLICY</a:t>
            </a:r>
          </a:p>
          <a:p>
            <a:pPr lvl="1"/>
            <a:r>
              <a:rPr lang="en-US" sz="2400" dirty="0"/>
              <a:t>Hard or soft</a:t>
            </a:r>
          </a:p>
          <a:p>
            <a:pPr lvl="1"/>
            <a:r>
              <a:rPr lang="en-US" sz="2400" dirty="0"/>
              <a:t>Job goes on hold with specific message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Cgroups</a:t>
            </a:r>
            <a:r>
              <a:rPr lang="en-US" dirty="0"/>
              <a:t> with HTCondor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2269" y="1276817"/>
            <a:ext cx="8399462" cy="31706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Also, being completed replaced with V2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Condor only works with v1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68812"/>
            <a:ext cx="9144000" cy="685800"/>
          </a:xfrm>
        </p:spPr>
        <p:txBody>
          <a:bodyPr/>
          <a:lstStyle/>
          <a:p>
            <a:r>
              <a:rPr lang="en-US" dirty="0" err="1"/>
              <a:t>Cgroups</a:t>
            </a:r>
            <a:r>
              <a:rPr lang="en-US" dirty="0"/>
              <a:t> seem fiddly, why not let something else do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58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229600" cy="85725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Enter Docker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12854" y1="20307" x2="12854" y2="20307"/>
                        <a14:backgroundMark x1="15686" y1="4215" x2="22222" y2="4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26" y="2173463"/>
            <a:ext cx="4572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6579" y="104980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Docker manages Linux containers via </a:t>
            </a:r>
            <a:r>
              <a:rPr lang="en-US" sz="3200" dirty="0" err="1"/>
              <a:t>cgroups</a:t>
            </a:r>
            <a:r>
              <a:rPr lang="en-US" sz="3200" dirty="0"/>
              <a:t>.</a:t>
            </a:r>
          </a:p>
          <a:p>
            <a:r>
              <a:rPr lang="en-US" sz="3200" dirty="0"/>
              <a:t>And gives Linux processes a private: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7990" y="2173464"/>
            <a:ext cx="33375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Root file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Process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NATed</a:t>
            </a:r>
            <a:r>
              <a:rPr lang="en-US" sz="3200" dirty="0"/>
              <a:t>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UID space</a:t>
            </a:r>
          </a:p>
        </p:txBody>
      </p:sp>
    </p:spTree>
    <p:extLst>
      <p:ext uri="{BB962C8B-B14F-4D97-AF65-F5344CB8AC3E}">
        <p14:creationId xmlns:p14="http://schemas.microsoft.com/office/powerpoint/2010/main" val="71346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43050"/>
            <a:ext cx="4572396" cy="222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6" r="41740" b="81969"/>
          <a:stretch/>
        </p:blipFill>
        <p:spPr bwMode="auto">
          <a:xfrm>
            <a:off x="2286000" y="1543050"/>
            <a:ext cx="533400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95061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an “</a:t>
            </a:r>
            <a:r>
              <a:rPr lang="en-US" sz="2800" dirty="0" err="1"/>
              <a:t>ubuntu</a:t>
            </a:r>
            <a:r>
              <a:rPr lang="en-US" sz="2800" dirty="0"/>
              <a:t>” container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1143000"/>
            <a:ext cx="1219200" cy="4000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42291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my host OS, running Fedora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3829050"/>
            <a:ext cx="876300" cy="59625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92496" y="1945387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Processes in other containers on this machine can NOT see </a:t>
            </a:r>
            <a:r>
              <a:rPr lang="en-US" sz="2400"/>
              <a:t>what’s going </a:t>
            </a:r>
            <a:r>
              <a:rPr lang="en-US" sz="2400" dirty="0"/>
              <a:t>on in this “</a:t>
            </a:r>
            <a:r>
              <a:rPr lang="en-US" sz="2400" dirty="0" err="1"/>
              <a:t>ubuntu</a:t>
            </a:r>
            <a:r>
              <a:rPr lang="en-US" sz="2400" dirty="0"/>
              <a:t>” container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19400" y="2114550"/>
            <a:ext cx="2673096" cy="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40864" y="2228850"/>
            <a:ext cx="3151632" cy="40431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3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HTCondor </a:t>
            </a:r>
            <a:r>
              <a:rPr lang="en-US" dirty="0" err="1"/>
              <a:t>docker</a:t>
            </a:r>
            <a:r>
              <a:rPr lang="en-US" dirty="0"/>
              <a:t>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Need docker (maybe from EPEL)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yum install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docker-io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Condor needs to be in the </a:t>
            </a:r>
            <a:r>
              <a:rPr lang="en-US" dirty="0" err="1"/>
              <a:t>docker</a:t>
            </a:r>
            <a:r>
              <a:rPr lang="en-US" dirty="0"/>
              <a:t> group!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condor</a:t>
            </a:r>
          </a:p>
          <a:p>
            <a:pPr marL="0" indent="0">
              <a:buNone/>
            </a:pPr>
            <a:r>
              <a:rPr lang="en-US" dirty="0"/>
              <a:t>Docker be running: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service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put contain jobs?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Ersatz HTCondor containment</a:t>
            </a:r>
          </a:p>
          <a:p>
            <a:pPr>
              <a:defRPr/>
            </a:pPr>
            <a:r>
              <a:rPr lang="en-US" dirty="0"/>
              <a:t>Docker containers</a:t>
            </a:r>
          </a:p>
          <a:p>
            <a:pPr>
              <a:defRPr/>
            </a:pPr>
            <a:r>
              <a:rPr lang="en-US" dirty="0"/>
              <a:t>Singularity containers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A0632-8341-4426-9669-6CE095C6BC6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What?  No Knobs?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42" y="1200151"/>
            <a:ext cx="8830850" cy="32058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condor_starter</a:t>
            </a:r>
            <a:r>
              <a:rPr lang="en-US" dirty="0"/>
              <a:t> detects </a:t>
            </a:r>
            <a:r>
              <a:rPr lang="en-US" dirty="0" err="1"/>
              <a:t>docker</a:t>
            </a:r>
            <a:r>
              <a:rPr lang="en-US" dirty="0"/>
              <a:t> by default</a:t>
            </a:r>
            <a:br>
              <a:rPr lang="en-US" dirty="0"/>
            </a:br>
            <a:endParaRPr lang="en-US" dirty="0"/>
          </a:p>
          <a:p>
            <a:pPr marL="0" lvl="0" indent="0">
              <a:buNone/>
            </a:pP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 | grep –</a:t>
            </a: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sz="19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HasDocker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lvl="0" indent="0">
              <a:buNone/>
            </a:pP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DockerVersion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"Docker version 1.5.0, build a8a31ef/1.5.0"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docker</a:t>
            </a:r>
            <a:r>
              <a:rPr lang="en-US" dirty="0"/>
              <a:t> is in a non-standard place</a:t>
            </a:r>
          </a:p>
          <a:p>
            <a:pPr marL="0" indent="0">
              <a:buNone/>
            </a:pPr>
            <a:r>
              <a:rPr lang="en-US" dirty="0"/>
              <a:t>   DOCKER = 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docker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83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791711"/>
            <a:ext cx="8709195" cy="3170635"/>
          </a:xfrm>
        </p:spPr>
        <p:txBody>
          <a:bodyPr/>
          <a:lstStyle/>
          <a:p>
            <a:r>
              <a:rPr lang="en-US" dirty="0"/>
              <a:t>DOCKER_DROP_ALL_CAPABILITIES</a:t>
            </a:r>
          </a:p>
          <a:p>
            <a:pPr lvl="1"/>
            <a:r>
              <a:rPr lang="en-US" dirty="0"/>
              <a:t>Evaluated with job and machine</a:t>
            </a:r>
          </a:p>
          <a:p>
            <a:pPr lvl="1"/>
            <a:r>
              <a:rPr lang="en-US" dirty="0"/>
              <a:t>Defaults to true</a:t>
            </a:r>
          </a:p>
          <a:p>
            <a:pPr lvl="1"/>
            <a:r>
              <a:rPr lang="en-US" dirty="0"/>
              <a:t>If false, removes –drop-all-cap from </a:t>
            </a:r>
            <a:r>
              <a:rPr lang="en-US" dirty="0" err="1"/>
              <a:t>docker</a:t>
            </a:r>
            <a:r>
              <a:rPr lang="en-US" dirty="0"/>
              <a:t> run</a:t>
            </a:r>
          </a:p>
          <a:p>
            <a:r>
              <a:rPr lang="en-US" dirty="0"/>
              <a:t>DOCKER_VOLUMES = CVMFS, SCR</a:t>
            </a:r>
          </a:p>
          <a:p>
            <a:r>
              <a:rPr lang="en-US" dirty="0"/>
              <a:t>DOCKER_VOLUME_DIR_CVMFS = /</a:t>
            </a:r>
            <a:r>
              <a:rPr lang="en-US" dirty="0" err="1"/>
              <a:t>cvmfs</a:t>
            </a:r>
            <a:endParaRPr lang="en-US" dirty="0"/>
          </a:p>
          <a:p>
            <a:r>
              <a:rPr lang="en-US" dirty="0"/>
              <a:t>DOCKER_MOUNT_VOLUMES = CVMFS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had to have some knobs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7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“Docker” Universe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deb7_and_HEP_stack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executable = 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arguments = arg1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some_input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= out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error = err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 = log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09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745"/>
            <a:ext cx="9144000" cy="920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 </a:t>
            </a:r>
            <a:r>
              <a:rPr lang="en-US" dirty="0" err="1">
                <a:latin typeface="Arial Black" panose="020B0A04020102020204" pitchFamily="34" charset="0"/>
              </a:rPr>
              <a:t>docker</a:t>
            </a:r>
            <a:r>
              <a:rPr lang="en-US" dirty="0">
                <a:latin typeface="Arial Black" panose="020B0A04020102020204" pitchFamily="34" charset="0"/>
              </a:rPr>
              <a:t> Universe Job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Is a Vanilla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269" y="1148317"/>
            <a:ext cx="8399462" cy="31706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Docker containers have the job-nature</a:t>
            </a:r>
          </a:p>
          <a:p>
            <a:pPr lvl="1"/>
            <a:r>
              <a:rPr lang="en-US" dirty="0" err="1"/>
              <a:t>condor_submit</a:t>
            </a:r>
            <a:endParaRPr lang="en-US" dirty="0"/>
          </a:p>
          <a:p>
            <a:pPr lvl="1"/>
            <a:r>
              <a:rPr lang="en-US" dirty="0" err="1"/>
              <a:t>condor_rm</a:t>
            </a:r>
            <a:endParaRPr lang="en-US" dirty="0"/>
          </a:p>
          <a:p>
            <a:pPr lvl="1"/>
            <a:r>
              <a:rPr lang="en-US" dirty="0" err="1"/>
              <a:t>condor_hold</a:t>
            </a:r>
            <a:endParaRPr lang="en-US" dirty="0"/>
          </a:p>
          <a:p>
            <a:pPr lvl="1"/>
            <a:r>
              <a:rPr lang="en-US" dirty="0"/>
              <a:t>Write entries to the </a:t>
            </a:r>
            <a:r>
              <a:rPr lang="en-US" strike="sngStrike" dirty="0"/>
              <a:t>user log </a:t>
            </a:r>
            <a:r>
              <a:rPr lang="en-US" dirty="0"/>
              <a:t> event log</a:t>
            </a:r>
          </a:p>
          <a:p>
            <a:pPr lvl="1"/>
            <a:r>
              <a:rPr lang="en-US" dirty="0" err="1"/>
              <a:t>condor_dagman</a:t>
            </a:r>
            <a:r>
              <a:rPr lang="en-US" dirty="0"/>
              <a:t> works with them</a:t>
            </a:r>
          </a:p>
          <a:p>
            <a:pPr lvl="1"/>
            <a:r>
              <a:rPr lang="en-US" dirty="0"/>
              <a:t>Policy expressions work.</a:t>
            </a:r>
          </a:p>
          <a:p>
            <a:pPr lvl="1"/>
            <a:r>
              <a:rPr lang="en-US" dirty="0"/>
              <a:t>Matchmaking works</a:t>
            </a:r>
          </a:p>
          <a:p>
            <a:pPr lvl="1"/>
            <a:r>
              <a:rPr lang="en-US" dirty="0"/>
              <a:t>User </a:t>
            </a:r>
            <a:r>
              <a:rPr lang="en-US" dirty="0" err="1"/>
              <a:t>prio</a:t>
            </a:r>
            <a:r>
              <a:rPr lang="en-US" dirty="0"/>
              <a:t> / job </a:t>
            </a:r>
            <a:r>
              <a:rPr lang="en-US" dirty="0" err="1"/>
              <a:t>prio</a:t>
            </a:r>
            <a:r>
              <a:rPr lang="en-US" dirty="0"/>
              <a:t> / group quotas all work</a:t>
            </a:r>
          </a:p>
          <a:p>
            <a:pPr lvl="1"/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</a:t>
            </a:r>
            <a:r>
              <a:rPr lang="en-US" dirty="0" err="1"/>
              <a:t>stderr</a:t>
            </a:r>
            <a:r>
              <a:rPr lang="en-US" dirty="0"/>
              <a:t> work</a:t>
            </a:r>
          </a:p>
          <a:p>
            <a:pPr lvl="1"/>
            <a:r>
              <a:rPr lang="en-US" dirty="0"/>
              <a:t>Etc. etc. etc.*</a:t>
            </a:r>
          </a:p>
        </p:txBody>
      </p:sp>
    </p:spTree>
    <p:extLst>
      <p:ext uri="{BB962C8B-B14F-4D97-AF65-F5344CB8AC3E}">
        <p14:creationId xmlns:p14="http://schemas.microsoft.com/office/powerpoint/2010/main" val="32588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Docker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6793"/>
            <a:ext cx="8229600" cy="10286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deb7_and_HEP_stack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executable = 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583" y="1696623"/>
            <a:ext cx="822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Image is the name of the </a:t>
            </a:r>
            <a:r>
              <a:rPr lang="en-US" sz="3200" dirty="0" err="1"/>
              <a:t>docker</a:t>
            </a:r>
            <a:r>
              <a:rPr lang="en-US" sz="3200" dirty="0"/>
              <a:t> image on the execute machine. Docker will pull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Executable is from submit machine or image</a:t>
            </a:r>
          </a:p>
          <a:p>
            <a:pPr lvl="1"/>
            <a:r>
              <a:rPr lang="en-US" sz="3200" dirty="0"/>
              <a:t>NEVER FROM execute machine!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Executable is optional</a:t>
            </a:r>
          </a:p>
          <a:p>
            <a:r>
              <a:rPr lang="en-US" sz="3200" dirty="0"/>
              <a:t>   (Images can name a default command)</a:t>
            </a:r>
          </a:p>
        </p:txBody>
      </p:sp>
    </p:spTree>
    <p:extLst>
      <p:ext uri="{BB962C8B-B14F-4D97-AF65-F5344CB8AC3E}">
        <p14:creationId xmlns:p14="http://schemas.microsoft.com/office/powerpoint/2010/main" val="119850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422"/>
            <a:ext cx="9144000" cy="94877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Docker Universe and File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2800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&lt;files&gt;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When_to_transfer_output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ON_EXIT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783" y="2611676"/>
            <a:ext cx="8686801" cy="18507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HTCondor volume mounts the scratch </a:t>
            </a:r>
            <a:r>
              <a:rPr lang="en-US" sz="3200" dirty="0" err="1"/>
              <a:t>dir</a:t>
            </a:r>
            <a:endParaRPr lang="en-US" sz="3200" dirty="0"/>
          </a:p>
          <a:p>
            <a:pPr lvl="1"/>
            <a:r>
              <a:rPr lang="en-US" sz="3200" dirty="0"/>
              <a:t>And sets the </a:t>
            </a:r>
            <a:r>
              <a:rPr lang="en-US" sz="3200" dirty="0" err="1"/>
              <a:t>cwd</a:t>
            </a:r>
            <a:r>
              <a:rPr lang="en-US" sz="3200" dirty="0"/>
              <a:t> of job to scratch </a:t>
            </a:r>
            <a:r>
              <a:rPr lang="en-US" sz="3200" dirty="0" err="1"/>
              <a:t>dir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RequestDisk</a:t>
            </a:r>
            <a:r>
              <a:rPr lang="en-US" sz="3200" dirty="0"/>
              <a:t> applies to scratch </a:t>
            </a:r>
            <a:r>
              <a:rPr lang="en-US" sz="3200" dirty="0" err="1"/>
              <a:t>dir</a:t>
            </a:r>
            <a:r>
              <a:rPr lang="en-US" sz="3200" dirty="0"/>
              <a:t>, not container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Changes to container are NOT transferred 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Container destroyed after job exits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1883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Docker Resource limiting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2976"/>
            <a:ext cx="8229600" cy="11954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RequestCpus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1024M</a:t>
            </a:r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RequestDisk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Somewhat ignored…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6843" y="1959931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RequestCpus</a:t>
            </a:r>
            <a:r>
              <a:rPr lang="en-US" sz="3200" dirty="0"/>
              <a:t> translated into </a:t>
            </a:r>
            <a:r>
              <a:rPr lang="en-US" sz="3200" dirty="0" err="1"/>
              <a:t>cgroup</a:t>
            </a:r>
            <a:r>
              <a:rPr lang="en-US" sz="3200" dirty="0"/>
              <a:t> shares</a:t>
            </a:r>
          </a:p>
          <a:p>
            <a:r>
              <a:rPr lang="en-US" sz="3200" dirty="0" err="1"/>
              <a:t>RequestMemory</a:t>
            </a:r>
            <a:r>
              <a:rPr lang="en-US" sz="3200" dirty="0"/>
              <a:t> enforced</a:t>
            </a:r>
          </a:p>
          <a:p>
            <a:r>
              <a:rPr lang="en-US" sz="3200" dirty="0"/>
              <a:t>	If exceeded, OOM killed &amp; job held</a:t>
            </a:r>
          </a:p>
          <a:p>
            <a:r>
              <a:rPr lang="en-US" sz="3200" dirty="0" err="1"/>
              <a:t>RequestDisk</a:t>
            </a:r>
            <a:r>
              <a:rPr lang="en-US" sz="3200" dirty="0"/>
              <a:t> applies to the scratch </a:t>
            </a:r>
            <a:r>
              <a:rPr lang="en-US" sz="3200" dirty="0" err="1"/>
              <a:t>dir</a:t>
            </a:r>
            <a:r>
              <a:rPr lang="en-US" sz="3200" dirty="0"/>
              <a:t> only</a:t>
            </a:r>
          </a:p>
          <a:p>
            <a:r>
              <a:rPr lang="en-US" sz="3200" dirty="0"/>
              <a:t>10 Gb limit rest of container</a:t>
            </a:r>
          </a:p>
        </p:txBody>
      </p:sp>
    </p:spTree>
    <p:extLst>
      <p:ext uri="{BB962C8B-B14F-4D97-AF65-F5344CB8AC3E}">
        <p14:creationId xmlns:p14="http://schemas.microsoft.com/office/powerpoint/2010/main" val="741887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 like light Docker:</a:t>
            </a:r>
          </a:p>
          <a:p>
            <a:pPr lvl="1"/>
            <a:r>
              <a:rPr lang="en-US" dirty="0"/>
              <a:t>No daemon</a:t>
            </a:r>
          </a:p>
          <a:p>
            <a:pPr lvl="1"/>
            <a:r>
              <a:rPr lang="en-US" dirty="0" err="1"/>
              <a:t>Setuid</a:t>
            </a:r>
            <a:r>
              <a:rPr lang="en-US" dirty="0"/>
              <a:t> wrapper binary</a:t>
            </a:r>
          </a:p>
          <a:p>
            <a:pPr lvl="1"/>
            <a:r>
              <a:rPr lang="en-US" dirty="0"/>
              <a:t>Can work without hub</a:t>
            </a:r>
          </a:p>
          <a:p>
            <a:pPr lvl="1"/>
            <a:r>
              <a:rPr lang="en-US" dirty="0"/>
              <a:t>Can work without </a:t>
            </a:r>
            <a:r>
              <a:rPr lang="en-US" dirty="0" err="1"/>
              <a:t>setuid</a:t>
            </a:r>
            <a:r>
              <a:rPr lang="en-US" dirty="0"/>
              <a:t> (but not by default)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Singularity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344" y="801859"/>
            <a:ext cx="2222988" cy="166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49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 = /</a:t>
            </a:r>
            <a:r>
              <a:rPr lang="en-US" dirty="0" err="1"/>
              <a:t>usr</a:t>
            </a:r>
            <a:r>
              <a:rPr lang="en-US" dirty="0"/>
              <a:t>/bin/singularity</a:t>
            </a:r>
          </a:p>
          <a:p>
            <a:r>
              <a:rPr lang="en-US" dirty="0"/>
              <a:t>SINGULARITY_JOB  = true</a:t>
            </a:r>
          </a:p>
          <a:p>
            <a:r>
              <a:rPr lang="en-US" dirty="0"/>
              <a:t>SINGULARITY_IMAGE_EXPR = 	“/full/path/to/image”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Singularity for all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34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821737" cy="31706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SINGULARITY_JOB = \  !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isUndefined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TARGET.SingularityImage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SINGULARITY_IMAGE_EXPR = \     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TARGET.SingularityImage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…for some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0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Protect the machine from the job.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Protect the job from the machine.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Protect one job </a:t>
            </a:r>
            <a:r>
              <a:rPr lang="en-US"/>
              <a:t>from another job.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Protections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9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B6B567-DAB2-D94A-A543-6D3892A0A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condor_ssh_to_job</a:t>
            </a:r>
            <a:r>
              <a:rPr lang="en-US" dirty="0"/>
              <a:t> for singularity</a:t>
            </a:r>
          </a:p>
          <a:p>
            <a:pPr lvl="1"/>
            <a:r>
              <a:rPr lang="en-US" dirty="0"/>
              <a:t>May need </a:t>
            </a:r>
          </a:p>
          <a:p>
            <a:pPr marL="914400" lvl="2" indent="0">
              <a:buNone/>
            </a:pPr>
            <a:r>
              <a:rPr lang="en-US" dirty="0">
                <a:latin typeface="Andale Mono" panose="020B0509000000000004" pitchFamily="49" charset="0"/>
              </a:rPr>
              <a:t>SINGULARITY_IS_SETUID = false</a:t>
            </a:r>
          </a:p>
          <a:p>
            <a:r>
              <a:rPr lang="en-US" dirty="0"/>
              <a:t>If you </a:t>
            </a:r>
            <a:r>
              <a:rPr lang="en-US" dirty="0" err="1"/>
              <a:t>Request_GPUS</a:t>
            </a:r>
            <a:r>
              <a:rPr lang="en-US" dirty="0"/>
              <a:t>, --</a:t>
            </a:r>
            <a:r>
              <a:rPr lang="en-US" dirty="0" err="1"/>
              <a:t>nv</a:t>
            </a:r>
            <a:r>
              <a:rPr lang="en-US" dirty="0"/>
              <a:t> automatic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8211D5-00D6-C54B-8A64-C850FD76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this year…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F8573-59F7-8443-B79A-C198A9EEC7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1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not as user focused, rather admin</a:t>
            </a:r>
          </a:p>
          <a:p>
            <a:r>
              <a:rPr lang="en-US" dirty="0"/>
              <a:t>Jobs may not know when in singularity</a:t>
            </a:r>
          </a:p>
          <a:p>
            <a:r>
              <a:rPr lang="en-US" dirty="0"/>
              <a:t>Startd focused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Singularity vs Docker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5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/>
          </a:p>
          <a:p>
            <a:pPr marL="0" indent="0" algn="ctr">
              <a:buNone/>
            </a:pPr>
            <a:r>
              <a:rPr lang="en-US"/>
              <a:t>Thank you!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nesting</a:t>
            </a:r>
          </a:p>
          <a:p>
            <a:r>
              <a:rPr lang="en-US" dirty="0"/>
              <a:t>Need not require root</a:t>
            </a:r>
          </a:p>
          <a:p>
            <a:r>
              <a:rPr lang="en-US" dirty="0"/>
              <a:t>Can’t be broken out of</a:t>
            </a:r>
          </a:p>
          <a:p>
            <a:r>
              <a:rPr lang="en-US" dirty="0"/>
              <a:t>Allows full management:</a:t>
            </a:r>
          </a:p>
          <a:p>
            <a:pPr lvl="1"/>
            <a:r>
              <a:rPr lang="en-US" dirty="0"/>
              <a:t>Creation // Destruction</a:t>
            </a:r>
          </a:p>
          <a:p>
            <a:pPr lvl="1"/>
            <a:r>
              <a:rPr lang="en-US" dirty="0"/>
              <a:t>Monitoring</a:t>
            </a:r>
          </a:p>
          <a:p>
            <a:pPr lvl="1"/>
            <a:r>
              <a:rPr lang="en-US" dirty="0"/>
              <a:t>Limiting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container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7" r="26783" b="3267"/>
          <a:stretch/>
        </p:blipFill>
        <p:spPr>
          <a:xfrm>
            <a:off x="5185776" y="901873"/>
            <a:ext cx="3535949" cy="372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7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CPU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Disk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/>
              <a:t>Signals</a:t>
            </a:r>
          </a:p>
          <a:p>
            <a:pPr lvl="1"/>
            <a:r>
              <a:rPr lang="en-US" dirty="0"/>
              <a:t>L1-2-3 cache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 job can (ab)use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https://encrypted-tbn1.gstatic.com/images?q=tbn:ANd9GcTl_lTakWdzrYpdic8e03XmsneUe98y-Ghy7pGz_-08bqN5qA8T2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030" y="1768727"/>
            <a:ext cx="3792970" cy="256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9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HTCondor’s containment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9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can’t kill what you can’t see</a:t>
            </a:r>
          </a:p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RHEL 6 or later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USE_PID_NAMESPACES = true</a:t>
            </a:r>
          </a:p>
          <a:p>
            <a:pPr lvl="2"/>
            <a:r>
              <a:rPr lang="en-US" dirty="0"/>
              <a:t>(off by default)</a:t>
            </a:r>
          </a:p>
          <a:p>
            <a:pPr lvl="1"/>
            <a:r>
              <a:rPr lang="en-US" dirty="0"/>
              <a:t>Must be root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 namespaces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 Namespaces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810489" y="763732"/>
            <a:ext cx="1719770" cy="5766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Init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(1)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647486" y="901248"/>
            <a:ext cx="3387437" cy="59228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Master 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15)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217534" y="1691119"/>
            <a:ext cx="3595255" cy="7013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 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26)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364182" y="2537094"/>
            <a:ext cx="3657600" cy="623455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 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39)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192982" y="4106129"/>
            <a:ext cx="2951018" cy="580851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 B (</a:t>
            </a:r>
            <a:r>
              <a:rPr lang="en-US" dirty="0" err="1">
                <a:latin typeface="Times New Roman" charset="0"/>
                <a:ea typeface="ＭＳ Ｐゴシック" charset="0"/>
              </a:rPr>
              <a:t>pid</a:t>
            </a:r>
            <a:r>
              <a:rPr lang="en-US" dirty="0">
                <a:latin typeface="Times New Roman" charset="0"/>
                <a:ea typeface="ＭＳ Ｐゴシック" charset="0"/>
              </a:rPr>
              <a:t> 2)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5" name="Straight Arrow Connector 14"/>
          <p:cNvCxnSpPr>
            <a:stCxn id="6" idx="6"/>
            <a:endCxn id="10" idx="2"/>
          </p:cNvCxnSpPr>
          <p:nvPr/>
        </p:nvCxnSpPr>
        <p:spPr bwMode="auto">
          <a:xfrm>
            <a:off x="2530259" y="1052078"/>
            <a:ext cx="1117226" cy="1453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10" idx="4"/>
            <a:endCxn id="11" idx="0"/>
          </p:cNvCxnSpPr>
          <p:nvPr/>
        </p:nvCxnSpPr>
        <p:spPr bwMode="auto">
          <a:xfrm flipH="1">
            <a:off x="4015162" y="1493530"/>
            <a:ext cx="1326043" cy="1975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829446" y="2336421"/>
            <a:ext cx="588816" cy="2454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12" idx="4"/>
            <a:endCxn id="36" idx="0"/>
          </p:cNvCxnSpPr>
          <p:nvPr/>
        </p:nvCxnSpPr>
        <p:spPr bwMode="auto">
          <a:xfrm>
            <a:off x="6192983" y="3160549"/>
            <a:ext cx="608651" cy="2310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08095" y="2606116"/>
            <a:ext cx="3439390" cy="5857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Starter (</a:t>
            </a:r>
            <a:r>
              <a:rPr lang="en-US" dirty="0" err="1">
                <a:latin typeface="Times New Roman" charset="0"/>
                <a:ea typeface="ＭＳ Ｐゴシック" charset="0"/>
              </a:rPr>
              <a:t>pid</a:t>
            </a:r>
            <a:r>
              <a:rPr lang="en-US" dirty="0">
                <a:latin typeface="Times New Roman" charset="0"/>
                <a:ea typeface="ＭＳ Ｐゴシック" charset="0"/>
              </a:rPr>
              <a:t> 73)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7" name="Straight Arrow Connector 6"/>
          <p:cNvCxnSpPr>
            <a:stCxn id="11" idx="3"/>
            <a:endCxn id="2" idx="0"/>
          </p:cNvCxnSpPr>
          <p:nvPr/>
        </p:nvCxnSpPr>
        <p:spPr bwMode="auto">
          <a:xfrm flipH="1">
            <a:off x="1927790" y="2289790"/>
            <a:ext cx="816256" cy="316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1122219" y="4106129"/>
            <a:ext cx="3664525" cy="5853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 A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2)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23" idx="0"/>
          </p:cNvCxnSpPr>
          <p:nvPr/>
        </p:nvCxnSpPr>
        <p:spPr bwMode="auto">
          <a:xfrm>
            <a:off x="1927790" y="3191903"/>
            <a:ext cx="157794" cy="1944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1" y="3386376"/>
            <a:ext cx="4171166" cy="5853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  <a:ea typeface="ＭＳ Ｐゴシック" charset="0"/>
              </a:rPr>
              <a:t>Condor_init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1)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0" name="Straight Arrow Connector 29"/>
          <p:cNvCxnSpPr>
            <a:stCxn id="23" idx="4"/>
            <a:endCxn id="9" idx="0"/>
          </p:cNvCxnSpPr>
          <p:nvPr/>
        </p:nvCxnSpPr>
        <p:spPr bwMode="auto">
          <a:xfrm>
            <a:off x="2085585" y="3971742"/>
            <a:ext cx="868897" cy="13438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647156" y="3391555"/>
            <a:ext cx="4308954" cy="507171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  <a:ea typeface="ＭＳ Ｐゴシック" charset="0"/>
              </a:rPr>
              <a:t>Condor_init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</a:t>
            </a:r>
            <a:r>
              <a:rPr lang="en-US" dirty="0" err="1">
                <a:latin typeface="Times New Roman" charset="0"/>
                <a:ea typeface="ＭＳ Ｐゴシック" charset="0"/>
              </a:rPr>
              <a:t>pid</a:t>
            </a:r>
            <a:r>
              <a:rPr lang="en-US" dirty="0">
                <a:latin typeface="Times New Roman" charset="0"/>
                <a:ea typeface="ＭＳ Ｐゴシック" charset="0"/>
              </a:rPr>
              <a:t> 1)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8" name="Straight Arrow Connector 37"/>
          <p:cNvCxnSpPr>
            <a:stCxn id="36" idx="4"/>
            <a:endCxn id="13" idx="0"/>
          </p:cNvCxnSpPr>
          <p:nvPr/>
        </p:nvCxnSpPr>
        <p:spPr bwMode="auto">
          <a:xfrm>
            <a:off x="6801633" y="3898726"/>
            <a:ext cx="866858" cy="2074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302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Or, “Shared </a:t>
            </a:r>
            <a:r>
              <a:rPr lang="en-US" dirty="0" err="1"/>
              <a:t>subtrees</a:t>
            </a:r>
            <a:r>
              <a:rPr lang="en-US" dirty="0"/>
              <a:t>”</a:t>
            </a:r>
          </a:p>
          <a:p>
            <a:r>
              <a:rPr lang="en-US" dirty="0"/>
              <a:t>Goal:  protect /</a:t>
            </a:r>
            <a:r>
              <a:rPr lang="en-US" dirty="0" err="1"/>
              <a:t>tmp</a:t>
            </a:r>
            <a:r>
              <a:rPr lang="en-US" dirty="0"/>
              <a:t> from shared jobs</a:t>
            </a:r>
          </a:p>
          <a:p>
            <a:r>
              <a:rPr lang="en-US" dirty="0"/>
              <a:t>Requires</a:t>
            </a:r>
          </a:p>
          <a:p>
            <a:pPr lvl="1"/>
            <a:r>
              <a:rPr lang="en-US" dirty="0"/>
              <a:t>HTCondor must be running as root</a:t>
            </a:r>
          </a:p>
          <a:p>
            <a:pPr lvl="1"/>
            <a:r>
              <a:rPr lang="en-US" dirty="0"/>
              <a:t>MOUNT_UNDER_SCRATCH = /</a:t>
            </a:r>
            <a:r>
              <a:rPr lang="en-US" dirty="0" err="1"/>
              <a:t>tmp</a:t>
            </a:r>
            <a:r>
              <a:rPr lang="en-US" dirty="0"/>
              <a:t>,/</a:t>
            </a:r>
            <a:r>
              <a:rPr lang="en-US" dirty="0" err="1"/>
              <a:t>var</a:t>
            </a:r>
            <a:r>
              <a:rPr lang="en-US" dirty="0"/>
              <a:t>/</a:t>
            </a:r>
            <a:r>
              <a:rPr lang="en-US" dirty="0" err="1"/>
              <a:t>tmp</a:t>
            </a:r>
            <a:endParaRPr lang="en-US" dirty="0"/>
          </a:p>
          <a:p>
            <a:r>
              <a:rPr lang="en-US" dirty="0"/>
              <a:t>On by default as of HTCondor 8.6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MOUNT_UNDER_SCRATCH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35684"/>
      </p:ext>
    </p:extLst>
  </p:cSld>
  <p:clrMapOvr>
    <a:masterClrMapping/>
  </p:clrMapOvr>
</p:sld>
</file>

<file path=ppt/theme/theme1.xml><?xml version="1.0" encoding="utf-8"?>
<a:theme xmlns:a="http://schemas.openxmlformats.org/drawingml/2006/main" name="HTCondor-Presentation-Template-1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</Template>
  <TotalTime>5518</TotalTime>
  <Words>1153</Words>
  <Application>Microsoft Macintosh PowerPoint</Application>
  <PresentationFormat>On-screen Show (16:9)</PresentationFormat>
  <Paragraphs>239</Paragraphs>
  <Slides>32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MS PGothic</vt:lpstr>
      <vt:lpstr>MS PGothic</vt:lpstr>
      <vt:lpstr>Andale Mono</vt:lpstr>
      <vt:lpstr>Arial</vt:lpstr>
      <vt:lpstr>Arial Black</vt:lpstr>
      <vt:lpstr>Comic Sans MS</vt:lpstr>
      <vt:lpstr>Courier New</vt:lpstr>
      <vt:lpstr>Marlett</vt:lpstr>
      <vt:lpstr>Times New Roman</vt:lpstr>
      <vt:lpstr>HTCondor-Presentation-Template-1</vt:lpstr>
      <vt:lpstr>Containers and HTCondor </vt:lpstr>
      <vt:lpstr>Outline</vt:lpstr>
      <vt:lpstr>3 Protections</vt:lpstr>
      <vt:lpstr>The ideal container</vt:lpstr>
      <vt:lpstr>Resources a job can (ab)use</vt:lpstr>
      <vt:lpstr>HTCondor’s containment</vt:lpstr>
      <vt:lpstr>PID namespaces</vt:lpstr>
      <vt:lpstr>PID Namespaces</vt:lpstr>
      <vt:lpstr>MOUNT_UNDER_SCRATCH</vt:lpstr>
      <vt:lpstr>MOUNT_UNDER_SCRATCH</vt:lpstr>
      <vt:lpstr>New in 8.9!</vt:lpstr>
      <vt:lpstr>Control Groups aka “cgroups”</vt:lpstr>
      <vt:lpstr>Control Cgroup setup</vt:lpstr>
      <vt:lpstr>Cgroup controllers</vt:lpstr>
      <vt:lpstr>Cgroups with HTCondor</vt:lpstr>
      <vt:lpstr>Cgroups seem fiddly, why not let something else do it?</vt:lpstr>
      <vt:lpstr>Enter Docker</vt:lpstr>
      <vt:lpstr>Examples</vt:lpstr>
      <vt:lpstr>HTCondor docker universe</vt:lpstr>
      <vt:lpstr>What?  No Knobs?</vt:lpstr>
      <vt:lpstr>We had to have some knobs</vt:lpstr>
      <vt:lpstr>“Docker” Universe jobs</vt:lpstr>
      <vt:lpstr>A docker Universe Job Is a Vanilla job</vt:lpstr>
      <vt:lpstr>Docker Universe</vt:lpstr>
      <vt:lpstr>Docker Universe and File transfer</vt:lpstr>
      <vt:lpstr>Docker Resource limiting</vt:lpstr>
      <vt:lpstr>Enter Singularity</vt:lpstr>
      <vt:lpstr>Enabling Singularity for all jobs</vt:lpstr>
      <vt:lpstr>…for some jobs</vt:lpstr>
      <vt:lpstr>New this year…</vt:lpstr>
      <vt:lpstr>Singularity vs Docker</vt:lpstr>
      <vt:lpstr>Questions?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gthain</dc:creator>
  <cp:lastModifiedBy>Greg Thain</cp:lastModifiedBy>
  <cp:revision>145</cp:revision>
  <dcterms:created xsi:type="dcterms:W3CDTF">2013-04-23T19:11:55Z</dcterms:created>
  <dcterms:modified xsi:type="dcterms:W3CDTF">2020-05-15T16:22:08Z</dcterms:modified>
</cp:coreProperties>
</file>